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99720" cy="62496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480" cy="232128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400" cy="141912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280" cy="36252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0800" cy="332748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120" cy="292680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040" cy="492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000" cy="102384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040" cy="404712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0920" cy="33624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360" cy="22068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600" cy="62136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200" cy="439992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280" cy="157968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29840" cy="98964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0800" cy="22348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160" cy="302616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200" cy="28044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360" cy="51048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040" cy="271584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520" cy="25200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6800" cy="67320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080" cy="2268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520" cy="52956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99720" cy="62496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480" cy="232128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400" cy="141912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280" cy="36252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0800" cy="332748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120" cy="292680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040" cy="492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000" cy="102384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040" cy="404712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0920" cy="33624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360" cy="22068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600" cy="62136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200" cy="439992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280" cy="157968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29840" cy="98964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0800" cy="22348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160" cy="302616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200" cy="28044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360" cy="51048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040" cy="271584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520" cy="25200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6800" cy="67320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080" cy="2268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520" cy="52956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575080"/>
            <a:ext cx="99720" cy="62496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28520" y="3156480"/>
            <a:ext cx="645480" cy="232128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807120" y="5447160"/>
            <a:ext cx="608400" cy="141912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959760" y="6503760"/>
            <a:ext cx="170280" cy="36252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100800" y="3201120"/>
            <a:ext cx="820800" cy="332748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2320" y="228600"/>
            <a:ext cx="105120" cy="292680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78120" y="2944080"/>
            <a:ext cx="77040" cy="492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769680" y="5478840"/>
            <a:ext cx="189000" cy="102384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775440" y="1398960"/>
            <a:ext cx="2075040" cy="404712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922680" y="6530040"/>
            <a:ext cx="160920" cy="33624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769680" y="5359320"/>
            <a:ext cx="36360" cy="22068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849960" y="6244560"/>
            <a:ext cx="237600" cy="62136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27360" y="-720"/>
            <a:ext cx="493200" cy="439992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550440" y="4316400"/>
            <a:ext cx="422280" cy="157968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006200" y="5862600"/>
            <a:ext cx="429840" cy="98964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521640" y="4364280"/>
            <a:ext cx="550800" cy="223488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7"/>
          <p:cNvSpPr/>
          <p:nvPr/>
        </p:nvSpPr>
        <p:spPr>
          <a:xfrm>
            <a:off x="468000" y="1289160"/>
            <a:ext cx="173160" cy="302616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1111680" y="6571440"/>
            <a:ext cx="133200" cy="28044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9"/>
          <p:cNvSpPr/>
          <p:nvPr/>
        </p:nvSpPr>
        <p:spPr>
          <a:xfrm>
            <a:off x="502560" y="4107600"/>
            <a:ext cx="81360" cy="51048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0"/>
          <p:cNvSpPr/>
          <p:nvPr/>
        </p:nvSpPr>
        <p:spPr>
          <a:xfrm>
            <a:off x="973800" y="3145680"/>
            <a:ext cx="1409040" cy="271584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1"/>
          <p:cNvSpPr/>
          <p:nvPr/>
        </p:nvSpPr>
        <p:spPr>
          <a:xfrm>
            <a:off x="1073520" y="6600240"/>
            <a:ext cx="119520" cy="25200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973800" y="5897160"/>
            <a:ext cx="136800" cy="67320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973800" y="5772600"/>
            <a:ext cx="37080" cy="22680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4"/>
          <p:cNvSpPr/>
          <p:nvPr/>
        </p:nvSpPr>
        <p:spPr>
          <a:xfrm>
            <a:off x="1006200" y="6322680"/>
            <a:ext cx="209520" cy="52956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5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26"/>
          <p:cNvSpPr/>
          <p:nvPr/>
        </p:nvSpPr>
        <p:spPr>
          <a:xfrm flipV="1">
            <a:off x="-4320" y="71352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52" name="PlaceHolder 29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53" name="PlaceHolder 30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54" name="PlaceHolder 31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A4282139-80B1-464B-8D89-CF11978A7E11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89120" y="2514600"/>
            <a:ext cx="8914320" cy="22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Countries &amp; Intl Affairs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2589120" y="4777200"/>
            <a:ext cx="8914320" cy="11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Torran Kahleck &amp; Xinyu Chen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90160" y="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Get Country Data cont…</a:t>
            </a:r>
            <a:endParaRPr/>
          </a:p>
        </p:txBody>
      </p:sp>
      <p:pic>
        <p:nvPicPr>
          <p:cNvPr id="226" name="Content Placeholder 3" descr=""/>
          <p:cNvPicPr/>
          <p:nvPr/>
        </p:nvPicPr>
        <p:blipFill>
          <a:blip r:embed="rId1"/>
          <a:stretch/>
        </p:blipFill>
        <p:spPr>
          <a:xfrm>
            <a:off x="254160" y="640440"/>
            <a:ext cx="5162400" cy="4661280"/>
          </a:xfrm>
          <a:prstGeom prst="rect">
            <a:avLst/>
          </a:prstGeom>
          <a:ln>
            <a:noFill/>
          </a:ln>
        </p:spPr>
      </p:pic>
      <p:pic>
        <p:nvPicPr>
          <p:cNvPr id="227" name="Picture 4" descr=""/>
          <p:cNvPicPr/>
          <p:nvPr/>
        </p:nvPicPr>
        <p:blipFill>
          <a:blip r:embed="rId2"/>
          <a:stretch/>
        </p:blipFill>
        <p:spPr>
          <a:xfrm>
            <a:off x="5417640" y="653760"/>
            <a:ext cx="5209200" cy="4647960"/>
          </a:xfrm>
          <a:prstGeom prst="rect">
            <a:avLst/>
          </a:prstGeom>
          <a:ln>
            <a:noFill/>
          </a:ln>
        </p:spPr>
      </p:pic>
      <p:pic>
        <p:nvPicPr>
          <p:cNvPr id="228" name="Picture 5" descr=""/>
          <p:cNvPicPr/>
          <p:nvPr/>
        </p:nvPicPr>
        <p:blipFill>
          <a:blip r:embed="rId3"/>
          <a:stretch/>
        </p:blipFill>
        <p:spPr>
          <a:xfrm>
            <a:off x="5417640" y="4855320"/>
            <a:ext cx="4720680" cy="200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Graph Stats</a:t>
            </a:r>
            <a:endParaRPr/>
          </a:p>
        </p:txBody>
      </p:sp>
      <p:pic>
        <p:nvPicPr>
          <p:cNvPr id="230" name="Content Placeholder 5" descr=""/>
          <p:cNvPicPr/>
          <p:nvPr/>
        </p:nvPicPr>
        <p:blipFill>
          <a:blip r:embed="rId1"/>
          <a:stretch/>
        </p:blipFill>
        <p:spPr>
          <a:xfrm>
            <a:off x="122400" y="2039760"/>
            <a:ext cx="6757200" cy="3019680"/>
          </a:xfrm>
          <a:prstGeom prst="rect">
            <a:avLst/>
          </a:prstGeom>
          <a:ln>
            <a:noFill/>
          </a:ln>
        </p:spPr>
      </p:pic>
      <p:pic>
        <p:nvPicPr>
          <p:cNvPr id="231" name="Picture 6" descr=""/>
          <p:cNvPicPr/>
          <p:nvPr/>
        </p:nvPicPr>
        <p:blipFill>
          <a:blip r:embed="rId2"/>
          <a:stretch/>
        </p:blipFill>
        <p:spPr>
          <a:xfrm>
            <a:off x="5276520" y="4239000"/>
            <a:ext cx="6789600" cy="249084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048800" y="2333520"/>
            <a:ext cx="491220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Migration data presented as bar graphs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Clicking on one of the bars will display a detailed line graph of migration to/from that country over the last couple decades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Get Subgraph Stats</a:t>
            </a:r>
            <a:endParaRPr/>
          </a:p>
        </p:txBody>
      </p:sp>
      <p:pic>
        <p:nvPicPr>
          <p:cNvPr id="234" name="Content Placeholder 3" descr=""/>
          <p:cNvPicPr/>
          <p:nvPr/>
        </p:nvPicPr>
        <p:blipFill>
          <a:blip r:embed="rId1"/>
          <a:stretch/>
        </p:blipFill>
        <p:spPr>
          <a:xfrm>
            <a:off x="644400" y="1440000"/>
            <a:ext cx="11112840" cy="49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Update/Insert Leaders</a:t>
            </a:r>
            <a:endParaRPr/>
          </a:p>
        </p:txBody>
      </p:sp>
      <p:pic>
        <p:nvPicPr>
          <p:cNvPr id="236" name="Content Placeholder 3" descr=""/>
          <p:cNvPicPr/>
          <p:nvPr/>
        </p:nvPicPr>
        <p:blipFill>
          <a:blip r:embed="rId1"/>
          <a:stretch/>
        </p:blipFill>
        <p:spPr>
          <a:xfrm>
            <a:off x="594000" y="1398960"/>
            <a:ext cx="10909440" cy="528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Update/Insert Leaders cont..</a:t>
            </a:r>
            <a:endParaRPr/>
          </a:p>
        </p:txBody>
      </p:sp>
      <p:pic>
        <p:nvPicPr>
          <p:cNvPr id="238" name="Content Placeholder 3" descr=""/>
          <p:cNvPicPr/>
          <p:nvPr/>
        </p:nvPicPr>
        <p:blipFill>
          <a:blip r:embed="rId1"/>
          <a:stretch/>
        </p:blipFill>
        <p:spPr>
          <a:xfrm>
            <a:off x="230400" y="1398960"/>
            <a:ext cx="6514200" cy="33130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5606280" y="2064240"/>
            <a:ext cx="6464520" cy="462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Update/Insert Leaders cont..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9453960" y="6726960"/>
            <a:ext cx="51256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script is the most time consuming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About 2 seconds locally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Was taking closer to 10 seconds before introducing an index on Migration year data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Clicking country in list will call query to retrieve all data for that country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5732640" y="2648880"/>
            <a:ext cx="5243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 references constraint on leader's name (left)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203400" y="1563840"/>
            <a:ext cx="6746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foreign key to assure integrity</a:t>
            </a:r>
            <a:endParaRPr/>
          </a:p>
        </p:txBody>
      </p:sp>
      <p:pic>
        <p:nvPicPr>
          <p:cNvPr id="244" name="" descr=""/>
          <p:cNvPicPr/>
          <p:nvPr/>
        </p:nvPicPr>
        <p:blipFill>
          <a:blip r:embed="rId1"/>
          <a:srcRect l="0" t="0" r="11614" b="0"/>
          <a:stretch/>
        </p:blipFill>
        <p:spPr>
          <a:xfrm>
            <a:off x="182880" y="2103120"/>
            <a:ext cx="5303160" cy="193320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rcRect l="0" t="0" r="0" b="19986"/>
          <a:stretch/>
        </p:blipFill>
        <p:spPr>
          <a:xfrm>
            <a:off x="2274840" y="4023360"/>
            <a:ext cx="9886320" cy="201132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5747040" y="3319560"/>
            <a:ext cx="508032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 add a new LeaderOf tuple that violates reference constraint (below)</a:t>
            </a:r>
            <a:endParaRPr/>
          </a:p>
        </p:txBody>
      </p:sp>
      <p:sp>
        <p:nvSpPr>
          <p:cNvPr id="247" name="CustomShape 6"/>
          <p:cNvSpPr/>
          <p:nvPr/>
        </p:nvSpPr>
        <p:spPr>
          <a:xfrm>
            <a:off x="1268640" y="6126480"/>
            <a:ext cx="1080144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Similarly, we have foreign key references on Countries.countryCode or Countries.countryNumber on the following tables: B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orders, LeaderOf, TreatyParties, WorldBankStats.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Overview/Finding Country by Map</a:t>
            </a:r>
            <a:endParaRPr/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/>
        </p:blipFill>
        <p:spPr>
          <a:xfrm>
            <a:off x="5811840" y="1376640"/>
            <a:ext cx="5691960" cy="273168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2787480" y="1563480"/>
            <a:ext cx="27126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Database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Migration data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Trade data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Treaty data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Leaders, climate, languages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GDP, CO2, Population, Life Expectancy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2787480" y="4402440"/>
            <a:ext cx="87159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Multiple ways to sort and view country data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Front end done with AngularJS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Communicates with database via AJAX calls to PHP scripts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PHP returns JSON encoded objects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Map clicks call Google GeoLocation API to get country name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Name used to request country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Finding Country by Data</a:t>
            </a:r>
            <a:endParaRPr/>
          </a:p>
        </p:txBody>
      </p:sp>
      <p:pic>
        <p:nvPicPr>
          <p:cNvPr id="196" name="Content Placeholder 3" descr=""/>
          <p:cNvPicPr/>
          <p:nvPr/>
        </p:nvPicPr>
        <p:blipFill>
          <a:blip r:embed="rId1"/>
          <a:stretch/>
        </p:blipFill>
        <p:spPr>
          <a:xfrm>
            <a:off x="1049400" y="1473480"/>
            <a:ext cx="10222200" cy="48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Create Country List</a:t>
            </a:r>
            <a:endParaRPr/>
          </a:p>
        </p:txBody>
      </p:sp>
      <p:pic>
        <p:nvPicPr>
          <p:cNvPr id="198" name="Picture 4" descr=""/>
          <p:cNvPicPr/>
          <p:nvPr/>
        </p:nvPicPr>
        <p:blipFill>
          <a:blip r:embed="rId1"/>
          <a:stretch/>
        </p:blipFill>
        <p:spPr>
          <a:xfrm>
            <a:off x="5841360" y="1384560"/>
            <a:ext cx="6113160" cy="5165280"/>
          </a:xfrm>
          <a:prstGeom prst="rect">
            <a:avLst/>
          </a:prstGeom>
          <a:ln>
            <a:noFill/>
          </a:ln>
        </p:spPr>
      </p:pic>
      <p:pic>
        <p:nvPicPr>
          <p:cNvPr id="199" name="Content Placeholder 6" descr=""/>
          <p:cNvPicPr/>
          <p:nvPr/>
        </p:nvPicPr>
        <p:blipFill>
          <a:blip r:embed="rId2"/>
          <a:stretch/>
        </p:blipFill>
        <p:spPr>
          <a:xfrm>
            <a:off x="228600" y="1384560"/>
            <a:ext cx="5609160" cy="51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Create Country List cont…</a:t>
            </a:r>
            <a:endParaRPr/>
          </a:p>
        </p:txBody>
      </p:sp>
      <p:pic>
        <p:nvPicPr>
          <p:cNvPr id="201" name="Content Placeholder 3" descr=""/>
          <p:cNvPicPr/>
          <p:nvPr/>
        </p:nvPicPr>
        <p:blipFill>
          <a:blip r:embed="rId1"/>
          <a:stretch/>
        </p:blipFill>
        <p:spPr>
          <a:xfrm>
            <a:off x="245160" y="1745640"/>
            <a:ext cx="6493320" cy="4820760"/>
          </a:xfrm>
          <a:prstGeom prst="rect">
            <a:avLst/>
          </a:prstGeom>
          <a:ln>
            <a:noFill/>
          </a:ln>
        </p:spPr>
      </p:pic>
      <p:pic>
        <p:nvPicPr>
          <p:cNvPr id="202" name="Picture 4" descr=""/>
          <p:cNvPicPr/>
          <p:nvPr/>
        </p:nvPicPr>
        <p:blipFill>
          <a:blip r:embed="rId2"/>
          <a:stretch/>
        </p:blipFill>
        <p:spPr>
          <a:xfrm>
            <a:off x="6658200" y="1745640"/>
            <a:ext cx="5532840" cy="10616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6910560" y="2937960"/>
            <a:ext cx="51256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script is the most time consuming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About 2 seconds locally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Was taking closer to 10 seconds before introducing an index on Migration year data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Clicking country in list will call query to retrieve all data for that country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Create Country List cont…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9453960" y="6726960"/>
            <a:ext cx="51256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script is the most time consuming</a:t>
            </a:r>
            <a:endParaRPr/>
          </a:p>
          <a:p>
            <a:pPr lvl="1" marL="7430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About 2 seconds locally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Was taking closer to 10 seconds before introducing an index on Migration year data</a:t>
            </a:r>
            <a:endParaRPr/>
          </a:p>
          <a:p>
            <a:pPr marL="285840" indent="-28476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Clicking country in list will call query to retrieve all data for that country</a:t>
            </a:r>
            <a:endParaRPr/>
          </a:p>
        </p:txBody>
      </p:sp>
      <p:pic>
        <p:nvPicPr>
          <p:cNvPr id="206" name="" descr=""/>
          <p:cNvPicPr/>
          <p:nvPr/>
        </p:nvPicPr>
        <p:blipFill>
          <a:blip r:embed="rId1"/>
          <a:srcRect l="0" t="61301" r="2424" b="13348"/>
          <a:stretch/>
        </p:blipFill>
        <p:spPr>
          <a:xfrm>
            <a:off x="7154640" y="2332800"/>
            <a:ext cx="4021920" cy="104112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rcRect l="0" t="77363" r="26499" b="0"/>
          <a:stretch/>
        </p:blipFill>
        <p:spPr>
          <a:xfrm>
            <a:off x="1498320" y="2327040"/>
            <a:ext cx="4114080" cy="1041480"/>
          </a:xfrm>
          <a:prstGeom prst="rect">
            <a:avLst/>
          </a:prstGeom>
          <a:ln>
            <a:noFill/>
          </a:ln>
        </p:spPr>
      </p:pic>
      <p:sp>
        <p:nvSpPr>
          <p:cNvPr id="208" name="Line 3"/>
          <p:cNvSpPr/>
          <p:nvPr/>
        </p:nvSpPr>
        <p:spPr>
          <a:xfrm>
            <a:off x="8066160" y="3150000"/>
            <a:ext cx="14630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4"/>
          <p:cNvSpPr/>
          <p:nvPr/>
        </p:nvSpPr>
        <p:spPr>
          <a:xfrm>
            <a:off x="2229840" y="2967120"/>
            <a:ext cx="155448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3"/>
          <a:srcRect l="0" t="32242" r="1496" b="26358"/>
          <a:stretch/>
        </p:blipFill>
        <p:spPr>
          <a:xfrm>
            <a:off x="183960" y="5202720"/>
            <a:ext cx="12007800" cy="100404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4"/>
          <a:srcRect l="0" t="19281" r="1317" b="35624"/>
          <a:stretch/>
        </p:blipFill>
        <p:spPr>
          <a:xfrm>
            <a:off x="160920" y="4312080"/>
            <a:ext cx="12030480" cy="785880"/>
          </a:xfrm>
          <a:prstGeom prst="rect">
            <a:avLst/>
          </a:prstGeom>
          <a:ln>
            <a:noFill/>
          </a:ln>
        </p:spPr>
      </p:pic>
      <p:sp>
        <p:nvSpPr>
          <p:cNvPr id="212" name="Line 5"/>
          <p:cNvSpPr/>
          <p:nvPr/>
        </p:nvSpPr>
        <p:spPr>
          <a:xfrm>
            <a:off x="5303520" y="6154560"/>
            <a:ext cx="429768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6"/>
          <p:cNvSpPr/>
          <p:nvPr/>
        </p:nvSpPr>
        <p:spPr>
          <a:xfrm>
            <a:off x="5394960" y="5074560"/>
            <a:ext cx="3164040" cy="0"/>
          </a:xfrm>
          <a:prstGeom prst="line">
            <a:avLst/>
          </a:prstGeom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3047040" y="3579840"/>
            <a:ext cx="5243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Query time without index (left) vs with index (right)</a:t>
            </a:r>
            <a:endParaRPr/>
          </a:p>
        </p:txBody>
      </p:sp>
      <p:sp>
        <p:nvSpPr>
          <p:cNvPr id="215" name="CustomShape 8"/>
          <p:cNvSpPr/>
          <p:nvPr/>
        </p:nvSpPr>
        <p:spPr>
          <a:xfrm>
            <a:off x="3011400" y="6171840"/>
            <a:ext cx="5560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Query rows without index (top) vs with index (bottom)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203400" y="1563840"/>
            <a:ext cx="4368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index to speed up queries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Country Data</a:t>
            </a:r>
            <a:endParaRPr/>
          </a:p>
        </p:txBody>
      </p:sp>
      <p:pic>
        <p:nvPicPr>
          <p:cNvPr id="218" name="Content Placeholder 3" descr=""/>
          <p:cNvPicPr/>
          <p:nvPr/>
        </p:nvPicPr>
        <p:blipFill>
          <a:blip r:embed="rId1"/>
          <a:stretch/>
        </p:blipFill>
        <p:spPr>
          <a:xfrm>
            <a:off x="824400" y="1371600"/>
            <a:ext cx="11031840" cy="52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Get Country Data</a:t>
            </a:r>
            <a:endParaRPr/>
          </a:p>
        </p:txBody>
      </p:sp>
      <p:pic>
        <p:nvPicPr>
          <p:cNvPr id="220" name="Content Placeholder 3" descr=""/>
          <p:cNvPicPr/>
          <p:nvPr/>
        </p:nvPicPr>
        <p:blipFill>
          <a:blip r:embed="rId1"/>
          <a:stretch/>
        </p:blipFill>
        <p:spPr>
          <a:xfrm>
            <a:off x="297000" y="1544040"/>
            <a:ext cx="6021000" cy="4953600"/>
          </a:xfrm>
          <a:prstGeom prst="rect">
            <a:avLst/>
          </a:prstGeom>
          <a:ln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"/>
          <a:stretch/>
        </p:blipFill>
        <p:spPr>
          <a:xfrm>
            <a:off x="6140520" y="1544040"/>
            <a:ext cx="5910480" cy="495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Get Country Data cont…</a:t>
            </a:r>
            <a:endParaRPr/>
          </a:p>
        </p:txBody>
      </p:sp>
      <p:pic>
        <p:nvPicPr>
          <p:cNvPr id="223" name="Content Placeholder 3" descr=""/>
          <p:cNvPicPr/>
          <p:nvPr/>
        </p:nvPicPr>
        <p:blipFill>
          <a:blip r:embed="rId1"/>
          <a:stretch/>
        </p:blipFill>
        <p:spPr>
          <a:xfrm>
            <a:off x="261000" y="1384200"/>
            <a:ext cx="5794200" cy="5153040"/>
          </a:xfrm>
          <a:prstGeom prst="rect">
            <a:avLst/>
          </a:prstGeom>
          <a:ln>
            <a:noFill/>
          </a:ln>
        </p:spPr>
      </p:pic>
      <p:pic>
        <p:nvPicPr>
          <p:cNvPr id="224" name="Picture 4" descr=""/>
          <p:cNvPicPr/>
          <p:nvPr/>
        </p:nvPicPr>
        <p:blipFill>
          <a:blip r:embed="rId2"/>
          <a:stretch/>
        </p:blipFill>
        <p:spPr>
          <a:xfrm>
            <a:off x="6161040" y="1384200"/>
            <a:ext cx="5838840" cy="51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Application>LibreOffice/5.0.3.2$Linux_X86_64 LibreOffice_project/00m0$Build-2</Application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2016-04-27T01:54:27Z</dcterms:created>
  <dc:creator>Torran Arthur Kahleck</dc:creator>
  <dc:language>en-US</dc:language>
  <dcterms:modified xsi:type="dcterms:W3CDTF">2016-04-28T00:31:10Z</dcterms:modified>
  <cp:revision>18</cp:revision>
  <dc:title>Countries &amp; Intl Affairs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