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71" r:id="rId10"/>
    <p:sldId id="264" r:id="rId11"/>
    <p:sldId id="265" r:id="rId12"/>
    <p:sldId id="266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0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69DFB-F696-434A-AF0A-84432E8A5C5A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52542-17CA-6C4B-8D56-CA9A461E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3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07278A-D632-944E-BDF6-D9974FE14957}" type="slidenum">
              <a:rPr lang="en-US"/>
              <a:pPr/>
              <a:t>9</a:t>
            </a:fld>
            <a:endParaRPr lang="en-US"/>
          </a:p>
        </p:txBody>
      </p:sp>
      <p:sp>
        <p:nvSpPr>
          <p:cNvPr id="40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0AC06668-3636-5446-BD9E-BE6677C83B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3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 Dataset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5"/>
            <a:ext cx="8228013" cy="2740399"/>
          </a:xfrm>
        </p:spPr>
        <p:txBody>
          <a:bodyPr/>
          <a:lstStyle/>
          <a:p>
            <a:pPr lvl="8" algn="l"/>
            <a:r>
              <a:rPr lang="en-US" dirty="0" smtClean="0">
                <a:solidFill>
                  <a:schemeClr val="bg1"/>
                </a:solidFill>
              </a:rPr>
              <a:t>		</a:t>
            </a:r>
          </a:p>
          <a:p>
            <a:pPr lvl="8"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Chong </a:t>
            </a:r>
            <a:r>
              <a:rPr lang="en-US" dirty="0">
                <a:solidFill>
                  <a:schemeClr val="bg1"/>
                </a:solidFill>
              </a:rPr>
              <a:t>Zhou (Andy)</a:t>
            </a:r>
          </a:p>
          <a:p>
            <a:pPr lvl="8"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Diana </a:t>
            </a:r>
            <a:r>
              <a:rPr lang="en-US" dirty="0">
                <a:solidFill>
                  <a:schemeClr val="bg1"/>
                </a:solidFill>
              </a:rPr>
              <a:t>Batista</a:t>
            </a:r>
          </a:p>
          <a:p>
            <a:pPr lvl="8" algn="l"/>
            <a:r>
              <a:rPr lang="en-US" dirty="0" smtClean="0">
                <a:solidFill>
                  <a:schemeClr val="bg1"/>
                </a:solidFill>
              </a:rPr>
              <a:t>		Matthew </a:t>
            </a:r>
            <a:r>
              <a:rPr lang="en-US" dirty="0" err="1">
                <a:solidFill>
                  <a:schemeClr val="bg1"/>
                </a:solidFill>
              </a:rPr>
              <a:t>Curcio</a:t>
            </a:r>
            <a:endParaRPr lang="en-US" dirty="0">
              <a:solidFill>
                <a:schemeClr val="bg1"/>
              </a:solidFill>
            </a:endParaRPr>
          </a:p>
          <a:p>
            <a:pPr lvl="8" algn="l"/>
            <a:r>
              <a:rPr lang="en-US" dirty="0" smtClean="0">
                <a:solidFill>
                  <a:schemeClr val="bg1"/>
                </a:solidFill>
              </a:rPr>
              <a:t>		Marcus </a:t>
            </a:r>
            <a:r>
              <a:rPr lang="en-US" dirty="0" err="1">
                <a:solidFill>
                  <a:schemeClr val="bg1"/>
                </a:solidFill>
              </a:rPr>
              <a:t>Moyses</a:t>
            </a:r>
            <a:endParaRPr lang="en-US" dirty="0">
              <a:solidFill>
                <a:schemeClr val="bg1"/>
              </a:solidFill>
            </a:endParaRPr>
          </a:p>
          <a:p>
            <a:pPr lvl="8" algn="l"/>
            <a:r>
              <a:rPr lang="en-US" dirty="0" smtClean="0">
                <a:solidFill>
                  <a:schemeClr val="bg1"/>
                </a:solidFill>
              </a:rPr>
              <a:t>		Tabassum </a:t>
            </a:r>
            <a:r>
              <a:rPr lang="en-US" dirty="0">
                <a:solidFill>
                  <a:schemeClr val="bg1"/>
                </a:solidFill>
              </a:rPr>
              <a:t>Kakar</a:t>
            </a:r>
          </a:p>
          <a:p>
            <a:pPr lvl="8" algn="l"/>
            <a:r>
              <a:rPr lang="en-US" dirty="0" smtClean="0">
                <a:solidFill>
                  <a:schemeClr val="bg1"/>
                </a:solidFill>
              </a:rPr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4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Job- 1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1688352"/>
            <a:ext cx="7947025" cy="4631765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Mapper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/>
              <a:t>Input:( </a:t>
            </a:r>
            <a:r>
              <a:rPr lang="en-US" dirty="0" err="1"/>
              <a:t>word_key</a:t>
            </a:r>
            <a:r>
              <a:rPr lang="en-US" dirty="0"/>
              <a:t> , line)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Total number of documents:(None, 1)</a:t>
            </a:r>
          </a:p>
          <a:p>
            <a:pPr lvl="2"/>
            <a:r>
              <a:rPr lang="en-US" dirty="0"/>
              <a:t>Frequency on review (word, 1)</a:t>
            </a:r>
          </a:p>
          <a:p>
            <a:r>
              <a:rPr lang="en-US" dirty="0"/>
              <a:t>Reducer:</a:t>
            </a:r>
          </a:p>
          <a:p>
            <a:pPr lvl="1"/>
            <a:r>
              <a:rPr lang="en-US" dirty="0"/>
              <a:t>Input: (key , values)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Total number of documents (None sum(values))</a:t>
            </a:r>
          </a:p>
          <a:p>
            <a:pPr lvl="2"/>
            <a:r>
              <a:rPr lang="en-US" dirty="0"/>
              <a:t>Total count in review (None, (key, </a:t>
            </a:r>
            <a:r>
              <a:rPr lang="en-US" dirty="0" err="1"/>
              <a:t>words_counts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Number of documents a word appears </a:t>
            </a:r>
          </a:p>
          <a:p>
            <a:pPr marL="1035050" lvl="3" indent="0">
              <a:buNone/>
            </a:pPr>
            <a:r>
              <a:rPr lang="en-US" dirty="0"/>
              <a:t>(None,(</a:t>
            </a:r>
            <a:r>
              <a:rPr lang="en-US" dirty="0" err="1"/>
              <a:t>key,sum</a:t>
            </a:r>
            <a:r>
              <a:rPr lang="en-US" dirty="0"/>
              <a:t>(values)))</a:t>
            </a:r>
          </a:p>
        </p:txBody>
      </p:sp>
    </p:spTree>
    <p:extLst>
      <p:ext uri="{BB962C8B-B14F-4D97-AF65-F5344CB8AC3E}">
        <p14:creationId xmlns:p14="http://schemas.microsoft.com/office/powerpoint/2010/main" val="6062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2823"/>
            <a:ext cx="8229599" cy="469152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Reducer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Input(_,values)</a:t>
            </a:r>
          </a:p>
          <a:p>
            <a:pPr lvl="1"/>
            <a:r>
              <a:rPr lang="en-US" dirty="0"/>
              <a:t>Calculate </a:t>
            </a:r>
            <a:r>
              <a:rPr lang="en-US" dirty="0" err="1"/>
              <a:t>tf-idf</a:t>
            </a:r>
            <a:r>
              <a:rPr lang="en-US" dirty="0"/>
              <a:t> value</a:t>
            </a:r>
          </a:p>
          <a:p>
            <a:pPr lvl="1"/>
            <a:r>
              <a:rPr lang="en-US" dirty="0" err="1"/>
              <a:t>Tf</a:t>
            </a:r>
            <a:r>
              <a:rPr lang="en-US" dirty="0"/>
              <a:t>= values</a:t>
            </a:r>
          </a:p>
          <a:p>
            <a:pPr lvl="1"/>
            <a:r>
              <a:rPr lang="en-US" dirty="0" err="1"/>
              <a:t>Idf</a:t>
            </a:r>
            <a:r>
              <a:rPr lang="en-US" dirty="0"/>
              <a:t>= log(total number of words / </a:t>
            </a:r>
            <a:r>
              <a:rPr lang="en-US" dirty="0" err="1"/>
              <a:t>word_counts</a:t>
            </a:r>
            <a:r>
              <a:rPr lang="en-US" dirty="0"/>
              <a:t> for each word )</a:t>
            </a:r>
          </a:p>
          <a:p>
            <a:r>
              <a:rPr lang="en-US" dirty="0"/>
              <a:t>Output: (</a:t>
            </a:r>
            <a:r>
              <a:rPr lang="en-US" dirty="0" err="1"/>
              <a:t>i</a:t>
            </a:r>
            <a:r>
              <a:rPr lang="en-US" dirty="0"/>
              <a:t> , (word , </a:t>
            </a:r>
            <a:r>
              <a:rPr lang="en-US" dirty="0" err="1"/>
              <a:t>Tf</a:t>
            </a:r>
            <a:r>
              <a:rPr lang="en-US" dirty="0"/>
              <a:t>*</a:t>
            </a:r>
            <a:r>
              <a:rPr lang="en-US" dirty="0" err="1"/>
              <a:t>Idf</a:t>
            </a:r>
            <a:r>
              <a:rPr lang="en-US" dirty="0"/>
              <a:t> 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Top- 30 User’s PageRank Scores</a:t>
            </a:r>
            <a:endParaRPr lang="en-US" dirty="0"/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2"/>
          <a:srcRect l="-53191" r="-53191"/>
          <a:stretch>
            <a:fillRect/>
          </a:stretch>
        </p:blipFill>
        <p:spPr bwMode="auto">
          <a:xfrm>
            <a:off x="-1247402" y="1598894"/>
            <a:ext cx="7821613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13294" y="2300941"/>
            <a:ext cx="28388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After eliminating sinks, we got 92817 nodes.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Created Sparse matrix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Multiplied with a vector of size </a:t>
            </a:r>
            <a:r>
              <a:rPr lang="en-US" dirty="0"/>
              <a:t>92817 </a:t>
            </a:r>
            <a:r>
              <a:rPr lang="en-US" dirty="0" smtClean="0"/>
              <a:t>according to formula </a:t>
            </a:r>
            <a:r>
              <a:rPr lang="en-US" b="1" dirty="0"/>
              <a:t>I</a:t>
            </a:r>
            <a:r>
              <a:rPr lang="en-US" b="1" baseline="30000" dirty="0"/>
              <a:t>t</a:t>
            </a:r>
            <a:r>
              <a:rPr lang="en-US" b="1" dirty="0"/>
              <a:t> . H =  I</a:t>
            </a:r>
            <a:r>
              <a:rPr lang="en-US" b="1" baseline="30000" dirty="0"/>
              <a:t>t+1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000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page rank score</a:t>
            </a:r>
          </a:p>
          <a:p>
            <a:pPr lvl="1"/>
            <a:r>
              <a:rPr lang="en-US" dirty="0"/>
              <a:t>3.95 E-006. </a:t>
            </a:r>
          </a:p>
          <a:p>
            <a:r>
              <a:rPr lang="en-US" dirty="0" smtClean="0"/>
              <a:t>Top 1st </a:t>
            </a:r>
            <a:r>
              <a:rPr lang="en-US" dirty="0"/>
              <a:t>user percent increase page rank score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(1.108270255E-5 / 3.95416333858E-006) x 100% = </a:t>
            </a:r>
            <a:r>
              <a:rPr lang="en-US" dirty="0" smtClean="0"/>
              <a:t>280.3 %</a:t>
            </a:r>
          </a:p>
          <a:p>
            <a:r>
              <a:rPr lang="en-US" dirty="0" smtClean="0"/>
              <a:t>Top 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user percent increase page rank score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(9.04544714197E-6/ </a:t>
            </a:r>
            <a:r>
              <a:rPr lang="en-US" dirty="0"/>
              <a:t>3.95416333858E-006) x 100% </a:t>
            </a:r>
            <a:r>
              <a:rPr lang="en-US" dirty="0" smtClean="0"/>
              <a:t>= 228.7.3%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 based on User’s PageRank Scores</a:t>
            </a:r>
            <a:endParaRPr lang="en-US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rcRect l="-63273" r="-63273"/>
          <a:stretch>
            <a:fillRect/>
          </a:stretch>
        </p:blipFill>
        <p:spPr bwMode="auto">
          <a:xfrm>
            <a:off x="457200" y="2046942"/>
            <a:ext cx="5833035" cy="443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47765" y="3511177"/>
            <a:ext cx="289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20 Businesses with highest difference in average star rating using the PageRank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8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86000"/>
            <a:ext cx="7662864" cy="3751263"/>
          </a:xfrm>
        </p:spPr>
        <p:txBody>
          <a:bodyPr/>
          <a:lstStyle/>
          <a:p>
            <a:r>
              <a:rPr lang="en-US" dirty="0" smtClean="0"/>
              <a:t>Total restaurants : 14301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6229"/>
            <a:ext cx="3765549" cy="31810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742583" y="2674975"/>
            <a:ext cx="3660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distribution – left skewed</a:t>
            </a:r>
          </a:p>
          <a:p>
            <a:r>
              <a:rPr lang="en-US" dirty="0"/>
              <a:t>73% of restaurants have a rating between 3 and 4. </a:t>
            </a:r>
          </a:p>
        </p:txBody>
      </p:sp>
      <p:pic>
        <p:nvPicPr>
          <p:cNvPr id="8" name="Picture 7" descr="download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53" y="3762658"/>
            <a:ext cx="3963894" cy="28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3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21066"/>
            <a:ext cx="7840114" cy="4107032"/>
          </a:xfrm>
        </p:spPr>
        <p:txBody>
          <a:bodyPr/>
          <a:lstStyle/>
          <a:p>
            <a:r>
              <a:rPr lang="en-US" dirty="0" smtClean="0"/>
              <a:t>The distribution of reviews among restaurants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352" y="2647954"/>
            <a:ext cx="4152537" cy="314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4" y="2931663"/>
            <a:ext cx="3570437" cy="2485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94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9" r="-3319"/>
          <a:stretch>
            <a:fillRect/>
          </a:stretch>
        </p:blipFill>
        <p:spPr bwMode="auto">
          <a:xfrm>
            <a:off x="957130" y="1488141"/>
            <a:ext cx="6474270" cy="2553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172" y="4171375"/>
            <a:ext cx="2783599" cy="24195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351164" y="4525840"/>
            <a:ext cx="14322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Words such as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good, food, place time, service </a:t>
            </a:r>
            <a:r>
              <a:rPr lang="en-US" dirty="0" smtClean="0"/>
              <a:t>appears in all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5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Reviews by User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46" r="-10146"/>
          <a:stretch>
            <a:fillRect/>
          </a:stretch>
        </p:blipFill>
        <p:spPr bwMode="auto">
          <a:xfrm>
            <a:off x="-1" y="2324004"/>
            <a:ext cx="4810143" cy="278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235" y="3769282"/>
            <a:ext cx="4445329" cy="29721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066864" y="2458815"/>
            <a:ext cx="344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of the users have rated restaurants about 5 times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8791" y="5431008"/>
            <a:ext cx="268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most of the users have rated restaurants less than 250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8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Distribution of Reviews among Users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76" r="-31676"/>
          <a:stretch>
            <a:fillRect/>
          </a:stretch>
        </p:blipFill>
        <p:spPr bwMode="auto">
          <a:xfrm>
            <a:off x="739775" y="2296696"/>
            <a:ext cx="7662864" cy="3740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52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Number of Friends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04" b="-5204"/>
          <a:stretch/>
        </p:blipFill>
        <p:spPr bwMode="auto">
          <a:xfrm>
            <a:off x="296863" y="2579689"/>
            <a:ext cx="4275135" cy="294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642471"/>
            <a:ext cx="4278123" cy="28963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214471" y="2996140"/>
            <a:ext cx="328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of the users have less than 20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6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96354"/>
            <a:ext cx="7662864" cy="3840910"/>
          </a:xfrm>
        </p:spPr>
        <p:txBody>
          <a:bodyPr/>
          <a:lstStyle/>
          <a:p>
            <a:r>
              <a:rPr lang="en-US" altLang="en-US" sz="2400" dirty="0" smtClean="0"/>
              <a:t>Required Tasks:</a:t>
            </a:r>
          </a:p>
          <a:p>
            <a:pPr lvl="1"/>
            <a:r>
              <a:rPr lang="en-US" altLang="en-US" sz="2400" dirty="0" smtClean="0"/>
              <a:t>Frequency of a term </a:t>
            </a:r>
            <a:r>
              <a:rPr lang="en-US" altLang="en-US" sz="2400" dirty="0"/>
              <a:t>( e.g. “good”) </a:t>
            </a:r>
            <a:r>
              <a:rPr lang="en-US" altLang="en-US" sz="2400" dirty="0" smtClean="0"/>
              <a:t>in </a:t>
            </a:r>
            <a:r>
              <a:rPr lang="en-US" altLang="en-US" sz="2400" dirty="0"/>
              <a:t>a given document</a:t>
            </a:r>
          </a:p>
          <a:p>
            <a:pPr lvl="1"/>
            <a:r>
              <a:rPr lang="en-US" altLang="en-US" sz="2400" dirty="0" smtClean="0"/>
              <a:t>Number of terms</a:t>
            </a:r>
            <a:r>
              <a:rPr lang="en-US" sz="2400" dirty="0" smtClean="0"/>
              <a:t> ( </a:t>
            </a:r>
            <a:r>
              <a:rPr lang="en-US" sz="2400" dirty="0"/>
              <a:t>e.g. “good”</a:t>
            </a:r>
            <a:r>
              <a:rPr lang="en-US" sz="2400" dirty="0" smtClean="0"/>
              <a:t>) appear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in each document</a:t>
            </a:r>
          </a:p>
          <a:p>
            <a:pPr lvl="1"/>
            <a:r>
              <a:rPr lang="en-US" altLang="en-US" sz="2400" dirty="0"/>
              <a:t>Number of </a:t>
            </a:r>
            <a:r>
              <a:rPr lang="en-US" altLang="en-US" sz="2400" dirty="0" smtClean="0"/>
              <a:t>documents in which term </a:t>
            </a:r>
            <a:r>
              <a:rPr lang="en-US" altLang="en-US" sz="2400" dirty="0"/>
              <a:t>( e.g. “good”) </a:t>
            </a:r>
            <a:r>
              <a:rPr lang="en-US" altLang="en-US" sz="2400" dirty="0" smtClean="0"/>
              <a:t>appears</a:t>
            </a:r>
            <a:endParaRPr lang="en-US" altLang="en-US" sz="2400" dirty="0"/>
          </a:p>
          <a:p>
            <a:pPr lvl="1"/>
            <a:r>
              <a:rPr lang="en-US" altLang="en-US" sz="2400" dirty="0"/>
              <a:t>Total number of documents </a:t>
            </a:r>
          </a:p>
        </p:txBody>
      </p:sp>
    </p:spTree>
    <p:extLst>
      <p:ext uri="{BB962C8B-B14F-4D97-AF65-F5344CB8AC3E}">
        <p14:creationId xmlns:p14="http://schemas.microsoft.com/office/powerpoint/2010/main" val="141568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0174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/>
              <a:t>Generalized MapReduce Flowchart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17600" y="1418550"/>
            <a:ext cx="912960" cy="4886433"/>
          </a:xfrm>
          <a:prstGeom prst="rect">
            <a:avLst/>
          </a:prstGeom>
          <a:solidFill>
            <a:srgbClr val="FFFFFF">
              <a:alpha val="999"/>
            </a:srgbClr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8293" tIns="69817" rIns="98293" bIns="57474" anchor="ctr"/>
          <a:lstStyle/>
          <a:p>
            <a:pPr algn="ctr">
              <a:tabLst>
                <a:tab pos="414726" algn="l"/>
                <a:tab pos="829452" algn="l"/>
              </a:tabLst>
            </a:pPr>
            <a:r>
              <a:rPr lang="en-US">
                <a:solidFill>
                  <a:srgbClr val="000000"/>
                </a:solidFill>
              </a:rPr>
              <a:t>Yelp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Dataset: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/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~ 1 Gb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1756800" y="1418549"/>
            <a:ext cx="911520" cy="4884993"/>
            <a:chOff x="1220" y="985"/>
            <a:chExt cx="633" cy="3392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1220" y="985"/>
              <a:ext cx="633" cy="3392"/>
            </a:xfrm>
            <a:prstGeom prst="rect">
              <a:avLst/>
            </a:prstGeom>
            <a:solidFill>
              <a:srgbClr val="FFFFFF">
                <a:alpha val="999"/>
              </a:srgbClr>
            </a:solidFill>
            <a:ln w="3672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08360" tIns="76967" rIns="108360" bIns="63360" anchor="ctr"/>
            <a:lstStyle/>
            <a:p>
              <a:pPr algn="ctr">
                <a:tabLst>
                  <a:tab pos="414726" algn="l"/>
                  <a:tab pos="829452" algn="l"/>
                </a:tabLst>
              </a:pPr>
              <a:r>
                <a:rPr lang="en-US">
                  <a:solidFill>
                    <a:srgbClr val="000000"/>
                  </a:solidFill>
                </a:rPr>
                <a:t>Yelp</a:t>
              </a:r>
              <a:br>
                <a:rPr lang="en-US">
                  <a:solidFill>
                    <a:srgbClr val="000000"/>
                  </a:solidFill>
                </a:rPr>
              </a:br>
              <a:r>
                <a:rPr lang="en-US">
                  <a:solidFill>
                    <a:srgbClr val="000000"/>
                  </a:solidFill>
                </a:rPr>
                <a:t>dataset</a:t>
              </a:r>
              <a:br>
                <a:rPr lang="en-US">
                  <a:solidFill>
                    <a:srgbClr val="000000"/>
                  </a:solidFill>
                </a:rPr>
              </a:br>
              <a:r>
                <a:rPr lang="en-US">
                  <a:solidFill>
                    <a:srgbClr val="000000"/>
                  </a:solidFill>
                </a:rPr>
                <a:t>divided</a:t>
              </a:r>
              <a:br>
                <a:rPr lang="en-US">
                  <a:solidFill>
                    <a:srgbClr val="000000"/>
                  </a:solidFill>
                </a:rPr>
              </a:br>
              <a:r>
                <a:rPr lang="en-US">
                  <a:solidFill>
                    <a:srgbClr val="000000"/>
                  </a:solidFill>
                </a:rPr>
                <a:t>into</a:t>
              </a:r>
              <a:br>
                <a:rPr lang="en-US">
                  <a:solidFill>
                    <a:srgbClr val="000000"/>
                  </a:solidFill>
                </a:rPr>
              </a:br>
              <a:r>
                <a:rPr lang="en-US">
                  <a:solidFill>
                    <a:srgbClr val="000000"/>
                  </a:solidFill>
                </a:rPr>
                <a:t>smaller</a:t>
              </a:r>
              <a:br>
                <a:rPr lang="en-US">
                  <a:solidFill>
                    <a:srgbClr val="000000"/>
                  </a:solidFill>
                </a:rPr>
              </a:br>
              <a:r>
                <a:rPr lang="en-US">
                  <a:solidFill>
                    <a:srgbClr val="000000"/>
                  </a:solidFill>
                </a:rPr>
                <a:t>blocks</a:t>
              </a:r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1220" y="4262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>
              <a:off x="1220" y="4126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1220" y="3990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1220" y="3854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1220" y="3718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1220" y="3582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1220" y="3469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1220" y="3333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1220" y="3197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1220" y="2176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1220" y="2040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1220" y="1904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1220" y="1791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1220" y="1655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1220" y="1518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1220" y="1382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220" y="1246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1220" y="1110"/>
              <a:ext cx="63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3085921" y="3018557"/>
            <a:ext cx="912960" cy="1659054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8293" tIns="69817" rIns="98293" bIns="57474" anchor="ctr"/>
          <a:lstStyle/>
          <a:p>
            <a:pPr algn="ctr">
              <a:tabLst>
                <a:tab pos="414726" algn="l"/>
                <a:tab pos="829452" algn="l"/>
              </a:tabLst>
            </a:pPr>
            <a:r>
              <a:rPr lang="en-US">
                <a:solidFill>
                  <a:srgbClr val="000000"/>
                </a:solidFill>
              </a:rPr>
              <a:t>'map'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Process</a:t>
            </a:r>
          </a:p>
        </p:txBody>
      </p:sp>
      <p:cxnSp>
        <p:nvCxnSpPr>
          <p:cNvPr id="3096" name="AutoShape 24"/>
          <p:cNvCxnSpPr>
            <a:cxnSpLocks noChangeShapeType="1"/>
            <a:stCxn id="3074" idx="3"/>
            <a:endCxn id="3076" idx="1"/>
          </p:cNvCxnSpPr>
          <p:nvPr/>
        </p:nvCxnSpPr>
        <p:spPr bwMode="auto">
          <a:xfrm>
            <a:off x="1329120" y="3861046"/>
            <a:ext cx="426240" cy="1440"/>
          </a:xfrm>
          <a:prstGeom prst="bentConnector2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97" name="AutoShape 25"/>
          <p:cNvCxnSpPr>
            <a:cxnSpLocks noChangeShapeType="1"/>
            <a:stCxn id="3076" idx="3"/>
            <a:endCxn id="3095" idx="1"/>
          </p:cNvCxnSpPr>
          <p:nvPr/>
        </p:nvCxnSpPr>
        <p:spPr bwMode="auto">
          <a:xfrm flipV="1">
            <a:off x="2668321" y="3846644"/>
            <a:ext cx="417600" cy="15841"/>
          </a:xfrm>
          <a:prstGeom prst="bentConnector3">
            <a:avLst>
              <a:gd name="adj1" fmla="val 50000"/>
            </a:avLst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4806720" y="1575525"/>
            <a:ext cx="1244160" cy="66391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8293" tIns="69817" rIns="98293" bIns="57474" anchor="ctr"/>
          <a:lstStyle/>
          <a:p>
            <a:pPr algn="ctr">
              <a:tabLst>
                <a:tab pos="414726" algn="l"/>
                <a:tab pos="829452" algn="l"/>
                <a:tab pos="1244178" algn="l"/>
              </a:tabLst>
            </a:pPr>
            <a:r>
              <a:rPr lang="en-US">
                <a:solidFill>
                  <a:srgbClr val="000000"/>
                </a:solidFill>
              </a:rPr>
              <a:t>Computer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#1</a:t>
            </a: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4821120" y="2737728"/>
            <a:ext cx="1244160" cy="663909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8293" tIns="69817" rIns="98293" bIns="57474" anchor="ctr"/>
          <a:lstStyle/>
          <a:p>
            <a:pPr algn="ctr">
              <a:tabLst>
                <a:tab pos="414726" algn="l"/>
                <a:tab pos="829452" algn="l"/>
                <a:tab pos="1244178" algn="l"/>
              </a:tabLst>
            </a:pPr>
            <a:r>
              <a:rPr lang="en-US">
                <a:solidFill>
                  <a:srgbClr val="000000"/>
                </a:solidFill>
              </a:rPr>
              <a:t>Computer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#2</a:t>
            </a: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4821120" y="3982019"/>
            <a:ext cx="1244160" cy="663909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8293" tIns="69817" rIns="98293" bIns="57474" anchor="ctr"/>
          <a:lstStyle/>
          <a:p>
            <a:pPr algn="ctr">
              <a:tabLst>
                <a:tab pos="414726" algn="l"/>
                <a:tab pos="829452" algn="l"/>
                <a:tab pos="1244178" algn="l"/>
              </a:tabLst>
            </a:pPr>
            <a:r>
              <a:rPr lang="en-US" dirty="0">
                <a:solidFill>
                  <a:srgbClr val="000000"/>
                </a:solidFill>
              </a:rPr>
              <a:t>Computer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#3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4821120" y="5226310"/>
            <a:ext cx="1244160" cy="663909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8293" tIns="69817" rIns="98293" bIns="57474" anchor="ctr"/>
          <a:lstStyle/>
          <a:p>
            <a:pPr algn="ctr">
              <a:tabLst>
                <a:tab pos="414726" algn="l"/>
                <a:tab pos="829452" algn="l"/>
                <a:tab pos="1244178" algn="l"/>
              </a:tabLst>
            </a:pPr>
            <a:r>
              <a:rPr lang="en-US">
                <a:solidFill>
                  <a:srgbClr val="000000"/>
                </a:solidFill>
              </a:rPr>
              <a:t>Computer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#4</a:t>
            </a:r>
          </a:p>
        </p:txBody>
      </p:sp>
      <p:cxnSp>
        <p:nvCxnSpPr>
          <p:cNvPr id="3102" name="AutoShape 30"/>
          <p:cNvCxnSpPr>
            <a:cxnSpLocks noChangeShapeType="1"/>
            <a:stCxn id="3095" idx="3"/>
            <a:endCxn id="3098" idx="1"/>
          </p:cNvCxnSpPr>
          <p:nvPr/>
        </p:nvCxnSpPr>
        <p:spPr bwMode="auto">
          <a:xfrm flipV="1">
            <a:off x="3998881" y="1906760"/>
            <a:ext cx="807840" cy="1942764"/>
          </a:xfrm>
          <a:prstGeom prst="bentConnector3">
            <a:avLst>
              <a:gd name="adj1" fmla="val 50000"/>
            </a:avLst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03" name="AutoShape 31"/>
          <p:cNvCxnSpPr>
            <a:cxnSpLocks noChangeShapeType="1"/>
            <a:stCxn id="3095" idx="3"/>
            <a:endCxn id="3101" idx="1"/>
          </p:cNvCxnSpPr>
          <p:nvPr/>
        </p:nvCxnSpPr>
        <p:spPr bwMode="auto">
          <a:xfrm>
            <a:off x="3998880" y="3848084"/>
            <a:ext cx="822240" cy="1709460"/>
          </a:xfrm>
          <a:prstGeom prst="bentConnector3">
            <a:avLst>
              <a:gd name="adj1" fmla="val 50000"/>
            </a:avLst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04" name="AutoShape 32"/>
          <p:cNvCxnSpPr>
            <a:cxnSpLocks noChangeShapeType="1"/>
            <a:stCxn id="3095" idx="3"/>
            <a:endCxn id="3100" idx="1"/>
          </p:cNvCxnSpPr>
          <p:nvPr/>
        </p:nvCxnSpPr>
        <p:spPr bwMode="auto">
          <a:xfrm>
            <a:off x="3998880" y="3848085"/>
            <a:ext cx="822240" cy="465169"/>
          </a:xfrm>
          <a:prstGeom prst="bentConnector3">
            <a:avLst>
              <a:gd name="adj1" fmla="val 50000"/>
            </a:avLst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05" name="AutoShape 33"/>
          <p:cNvCxnSpPr>
            <a:cxnSpLocks noChangeShapeType="1"/>
            <a:stCxn id="3095" idx="3"/>
            <a:endCxn id="3099" idx="1"/>
          </p:cNvCxnSpPr>
          <p:nvPr/>
        </p:nvCxnSpPr>
        <p:spPr bwMode="auto">
          <a:xfrm flipV="1">
            <a:off x="3998880" y="3067522"/>
            <a:ext cx="822240" cy="782003"/>
          </a:xfrm>
          <a:prstGeom prst="bentConnector3">
            <a:avLst>
              <a:gd name="adj1" fmla="val 50000"/>
            </a:avLst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6688801" y="2903345"/>
            <a:ext cx="912960" cy="1659054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8293" tIns="69817" rIns="98293" bIns="57474" anchor="ctr"/>
          <a:lstStyle/>
          <a:p>
            <a:pPr algn="ctr">
              <a:tabLst>
                <a:tab pos="414726" algn="l"/>
                <a:tab pos="829452" algn="l"/>
              </a:tabLst>
            </a:pPr>
            <a:r>
              <a:rPr lang="en-US">
                <a:solidFill>
                  <a:srgbClr val="000000"/>
                </a:solidFill>
              </a:rPr>
              <a:t>'reduce'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Process</a:t>
            </a:r>
          </a:p>
        </p:txBody>
      </p:sp>
      <p:cxnSp>
        <p:nvCxnSpPr>
          <p:cNvPr id="3107" name="AutoShape 35"/>
          <p:cNvCxnSpPr>
            <a:cxnSpLocks noChangeShapeType="1"/>
            <a:stCxn id="3098" idx="3"/>
            <a:endCxn id="3106" idx="0"/>
          </p:cNvCxnSpPr>
          <p:nvPr/>
        </p:nvCxnSpPr>
        <p:spPr bwMode="auto">
          <a:xfrm>
            <a:off x="6050880" y="1908201"/>
            <a:ext cx="1094400" cy="995144"/>
          </a:xfrm>
          <a:prstGeom prst="bentConnector2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08" name="AutoShape 36"/>
          <p:cNvCxnSpPr>
            <a:cxnSpLocks noChangeShapeType="1"/>
            <a:stCxn id="3101" idx="3"/>
            <a:endCxn id="3106" idx="2"/>
          </p:cNvCxnSpPr>
          <p:nvPr/>
        </p:nvCxnSpPr>
        <p:spPr bwMode="auto">
          <a:xfrm flipV="1">
            <a:off x="6065280" y="4560960"/>
            <a:ext cx="1080000" cy="998024"/>
          </a:xfrm>
          <a:prstGeom prst="bentConnector2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09" name="AutoShape 37"/>
          <p:cNvCxnSpPr>
            <a:cxnSpLocks noChangeShapeType="1"/>
            <a:stCxn id="3100" idx="3"/>
            <a:endCxn id="3106" idx="1"/>
          </p:cNvCxnSpPr>
          <p:nvPr/>
        </p:nvCxnSpPr>
        <p:spPr bwMode="auto">
          <a:xfrm flipV="1">
            <a:off x="6065280" y="3731433"/>
            <a:ext cx="623520" cy="583261"/>
          </a:xfrm>
          <a:prstGeom prst="bentConnector3">
            <a:avLst>
              <a:gd name="adj1" fmla="val 50000"/>
            </a:avLst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10" name="AutoShape 38"/>
          <p:cNvCxnSpPr>
            <a:cxnSpLocks noChangeShapeType="1"/>
            <a:stCxn id="3099" idx="3"/>
            <a:endCxn id="3106" idx="1"/>
          </p:cNvCxnSpPr>
          <p:nvPr/>
        </p:nvCxnSpPr>
        <p:spPr bwMode="auto">
          <a:xfrm>
            <a:off x="6065280" y="3068963"/>
            <a:ext cx="623520" cy="663909"/>
          </a:xfrm>
          <a:prstGeom prst="bentConnector3">
            <a:avLst>
              <a:gd name="adj1" fmla="val 50000"/>
            </a:avLst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7947361" y="1294697"/>
            <a:ext cx="912960" cy="4886433"/>
          </a:xfrm>
          <a:prstGeom prst="rect">
            <a:avLst/>
          </a:prstGeom>
          <a:solidFill>
            <a:srgbClr val="EEEEEE">
              <a:alpha val="999"/>
            </a:srgbClr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8293" tIns="69817" rIns="98293" bIns="57474" anchor="ctr"/>
          <a:lstStyle/>
          <a:p>
            <a:pPr algn="ctr">
              <a:tabLst>
                <a:tab pos="414726" algn="l"/>
                <a:tab pos="829452" algn="l"/>
              </a:tabLst>
            </a:pPr>
            <a:r>
              <a:rPr lang="en-US">
                <a:solidFill>
                  <a:srgbClr val="000000"/>
                </a:solidFill>
              </a:rPr>
              <a:t>Yelp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Dataset: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/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~ 1 Gb</a:t>
            </a:r>
          </a:p>
        </p:txBody>
      </p:sp>
      <p:cxnSp>
        <p:nvCxnSpPr>
          <p:cNvPr id="3112" name="AutoShape 40"/>
          <p:cNvCxnSpPr>
            <a:cxnSpLocks noChangeShapeType="1"/>
            <a:stCxn id="3106" idx="3"/>
            <a:endCxn id="3111" idx="1"/>
          </p:cNvCxnSpPr>
          <p:nvPr/>
        </p:nvCxnSpPr>
        <p:spPr bwMode="auto">
          <a:xfrm>
            <a:off x="7600320" y="3732872"/>
            <a:ext cx="347040" cy="4321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7947361" y="1294696"/>
            <a:ext cx="912960" cy="944739"/>
          </a:xfrm>
          <a:prstGeom prst="rect">
            <a:avLst/>
          </a:prstGeom>
          <a:solidFill>
            <a:srgbClr val="EEEEE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3162" rIns="81639" bIns="40820" anchor="ctr"/>
          <a:lstStyle/>
          <a:p>
            <a:pPr algn="ctr">
              <a:tabLst>
                <a:tab pos="414726" algn="l"/>
                <a:tab pos="829452" algn="l"/>
              </a:tabLst>
            </a:pPr>
            <a:r>
              <a:rPr lang="en-US">
                <a:solidFill>
                  <a:srgbClr val="000000"/>
                </a:solidFill>
              </a:rPr>
              <a:t>Result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'A'</a:t>
            </a:r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7947361" y="2209192"/>
            <a:ext cx="912960" cy="528536"/>
          </a:xfrm>
          <a:prstGeom prst="rect">
            <a:avLst/>
          </a:prstGeom>
          <a:solidFill>
            <a:srgbClr val="CCCCCC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3162" rIns="81639" bIns="40820" anchor="ctr"/>
          <a:lstStyle/>
          <a:p>
            <a:pPr algn="ctr">
              <a:tabLst>
                <a:tab pos="414726" algn="l"/>
                <a:tab pos="829452" algn="l"/>
              </a:tabLst>
            </a:pPr>
            <a:r>
              <a:rPr lang="en-US">
                <a:solidFill>
                  <a:srgbClr val="000000"/>
                </a:solidFill>
              </a:rPr>
              <a:t>'B'</a:t>
            </a:r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7947361" y="2731968"/>
            <a:ext cx="912960" cy="1499197"/>
          </a:xfrm>
          <a:prstGeom prst="rect">
            <a:avLst/>
          </a:prstGeom>
          <a:solidFill>
            <a:srgbClr val="999999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3162" rIns="81639" bIns="40820" anchor="ctr"/>
          <a:lstStyle/>
          <a:p>
            <a:pPr algn="ctr">
              <a:tabLst>
                <a:tab pos="414726" algn="l"/>
                <a:tab pos="829452" algn="l"/>
              </a:tabLst>
            </a:pPr>
            <a:r>
              <a:rPr lang="en-US">
                <a:solidFill>
                  <a:srgbClr val="000000"/>
                </a:solidFill>
              </a:rPr>
              <a:t>'C'</a:t>
            </a: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7947361" y="4231164"/>
            <a:ext cx="912960" cy="1960046"/>
          </a:xfrm>
          <a:prstGeom prst="rect">
            <a:avLst/>
          </a:prstGeom>
          <a:solidFill>
            <a:srgbClr val="333333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3162" rIns="81639" bIns="40820" anchor="ctr"/>
          <a:lstStyle/>
          <a:p>
            <a:pPr algn="ctr">
              <a:tabLst>
                <a:tab pos="414726" algn="l"/>
                <a:tab pos="829452" algn="l"/>
              </a:tabLst>
            </a:pPr>
            <a:r>
              <a:rPr lang="en-US">
                <a:solidFill>
                  <a:srgbClr val="000000"/>
                </a:solidFill>
              </a:rPr>
              <a:t>'D'</a:t>
            </a:r>
          </a:p>
        </p:txBody>
      </p:sp>
    </p:spTree>
    <p:extLst>
      <p:ext uri="{BB962C8B-B14F-4D97-AF65-F5344CB8AC3E}">
        <p14:creationId xmlns:p14="http://schemas.microsoft.com/office/powerpoint/2010/main" val="10619068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3009</TotalTime>
  <Words>422</Words>
  <Application>Microsoft Macintosh PowerPoint</Application>
  <PresentationFormat>On-screen Show (4:3)</PresentationFormat>
  <Paragraphs>79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Genesis</vt:lpstr>
      <vt:lpstr>Yelp Dataset Challenge</vt:lpstr>
      <vt:lpstr>Restaurants</vt:lpstr>
      <vt:lpstr>Distribution of Reviews</vt:lpstr>
      <vt:lpstr>Top 10 words</vt:lpstr>
      <vt:lpstr>Distribution of Reviews by User</vt:lpstr>
      <vt:lpstr>Average Distribution of Reviews among Users</vt:lpstr>
      <vt:lpstr>Distribution of Number of Friends</vt:lpstr>
      <vt:lpstr>Map-Reduce Data Analysis</vt:lpstr>
      <vt:lpstr>Generalized MapReduce Flowchart</vt:lpstr>
      <vt:lpstr> Job- 1</vt:lpstr>
      <vt:lpstr>Job – 2 </vt:lpstr>
      <vt:lpstr>Top- 30 User’s PageRank Scores</vt:lpstr>
      <vt:lpstr>Analysis</vt:lpstr>
      <vt:lpstr>Reviews based on User’s PageRank Scores</vt:lpstr>
    </vt:vector>
  </TitlesOfParts>
  <Company>st johns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Tabassum Kakar</dc:creator>
  <cp:lastModifiedBy>Tabassum Kakar</cp:lastModifiedBy>
  <cp:revision>22</cp:revision>
  <dcterms:created xsi:type="dcterms:W3CDTF">2014-12-05T16:14:47Z</dcterms:created>
  <dcterms:modified xsi:type="dcterms:W3CDTF">2014-12-07T23:50:05Z</dcterms:modified>
</cp:coreProperties>
</file>