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AB68-00ED-D061-5E61-84EA8FCF6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15315-A08B-1307-7010-1696305F0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DA97B-1FC9-0393-20D4-5BFB6CC3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21A5-486B-45DA-A193-5578C8B80131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E6E21-4005-0563-E129-7B483221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573F7-643D-63D6-8C65-65522F72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CBD3-1008-4B0A-8F80-ED16320A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60AAF-97AD-E97A-82FC-92733B1A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B3107-2ED8-96AB-4686-31BFA185E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76E39-8DE6-65F9-B605-79FB6C3C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21A5-486B-45DA-A193-5578C8B80131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53A51-F7D1-BB5B-6F3F-4C433EEE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9BD18-226C-EC5F-3258-B26B55F8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CBD3-1008-4B0A-8F80-ED16320A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4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77E64-3CCC-C050-0CE1-3DE3B7923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BB615-9EC9-6E6B-7343-7BCD9E822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1CBD2-C4F3-C15A-DFEF-700CFC6C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21A5-486B-45DA-A193-5578C8B80131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86A0B-ECE7-0AF6-D735-1EF8C986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72EA1-70D2-99BB-1829-CF3ED96C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CBD3-1008-4B0A-8F80-ED16320A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5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A486-2007-57FC-2957-E4665135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896CB-47CD-9D33-94AE-2A100D81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FDF83-DB7E-9826-677D-16F4B252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21A5-486B-45DA-A193-5578C8B80131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760AE-0C0D-DB78-D2CB-CEEDF610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453DB-B573-BE2C-03EF-D546D89F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CBD3-1008-4B0A-8F80-ED16320A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0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614E-693A-02B8-4CCC-268832745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B0D6C-46DE-9984-5461-422A53E9F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9DB7A-2A50-1346-0D90-80C89A5B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21A5-486B-45DA-A193-5578C8B80131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DF545-3CCC-E230-28F1-EC7FB2EA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0F87A-E04E-E989-F891-12098270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CBD3-1008-4B0A-8F80-ED16320A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4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C263-3E0D-61E7-BF0E-72490569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A3946-C8E7-04BE-EF4F-CCA0705BD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A0ADC-8046-5D22-BF04-CC96789DF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149D1-FACA-B349-0720-5B595C7D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21A5-486B-45DA-A193-5578C8B80131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CAB75-CAC7-A554-8337-EC1402C2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6EE68-7623-30BF-AC1C-0058CA25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CBD3-1008-4B0A-8F80-ED16320A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1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C2FC-0975-FA59-AE4B-D14022740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A1E9E-B73B-B9C5-2A07-7B5C406FB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65812-6FF2-B6D0-4291-4EB75F3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2ABD8-5220-1213-F3EE-875F1F81F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135AA-2152-1733-EA56-373A5505B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02B1A-9450-3523-F5B1-9703AC08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21A5-486B-45DA-A193-5578C8B80131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53769E-900A-B487-DB71-47A1A0DB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3BCE6-D5AF-F9ED-9D62-0DD14152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CBD3-1008-4B0A-8F80-ED16320A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3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8A51-7919-529A-7530-44F62B296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F42672-07D4-E434-8924-CA9F9FC9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21A5-486B-45DA-A193-5578C8B80131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03F15-4062-F539-58EB-00A6E1932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90341-43DC-E6C7-8D7C-70806CD7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CBD3-1008-4B0A-8F80-ED16320A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0F05E-B225-E356-710C-3C259A46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21A5-486B-45DA-A193-5578C8B80131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FC7BEC-8A17-F4F2-4F87-DBD80792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AF31-25F1-DFD3-6ABD-56642E72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CBD3-1008-4B0A-8F80-ED16320A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9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1ECF-FAEF-0292-16EC-6146BBBFC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65FE-DC6B-CDFD-B240-953FC52E5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707E3-D117-018E-5E0D-B0C5205BC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B8BD3-1AE2-6BF3-30BE-3016205D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21A5-486B-45DA-A193-5578C8B80131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5ED72-E46A-4569-D80C-388198A2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22362-2AC4-1BEB-BEF4-A5E32180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CBD3-1008-4B0A-8F80-ED16320A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6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3CDD-C986-D68A-C351-BBED71FF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64F4E-42CC-9704-9412-14D73C19B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FCC93-919D-5159-6C2C-A0591A5E6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7FB0F-0188-AEA9-B03C-AE10BB9B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21A5-486B-45DA-A193-5578C8B80131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40EAB-E064-9A96-ADEE-80FDCC727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B0E15-6898-A1A3-A1CA-ECC98011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CBD3-1008-4B0A-8F80-ED16320A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7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B3DB0-AADA-D939-477E-AE350BC8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AFAFE-E88D-AAFF-7B1D-7BF354F5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625FB-3B44-9F25-43B3-B0AD96471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21A5-486B-45DA-A193-5578C8B80131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E1590-1861-4766-E7E1-A4079207F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6A350-8E5E-5E04-4F4F-D80E6F8A4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0CBD3-1008-4B0A-8F80-ED16320A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0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nuccore/NC_045512.2?report=fasta" TargetMode="External"/><Relationship Id="rId2" Type="http://schemas.openxmlformats.org/officeDocument/2006/relationships/hyperlink" Target="https://www.ncbi.nlm.nih.gov/bioproject/?term=(PRJNA765031)%20AND%20bioproject_sra%5bfilter%5d%20NOT%20bioproject_gap%5bfilter%5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tp.ncbi.nlm.nih.gov/genomes/all/GCF/000/001/405/GCF_000001405.26_GRCh38/" TargetMode="External"/><Relationship Id="rId4" Type="http://schemas.openxmlformats.org/officeDocument/2006/relationships/hyperlink" Target="https://ftp.ncbi.nlm.nih.gov/genomes/all/GCF/009/858/895/GCF_009858895.2_ASM985889v3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123xiaochen/VCFshiny/tree/mai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123xiaochen/VCFshiny/tree/ma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073-4441/13/21/3018#B40-water-13-03018" TargetMode="External"/><Relationship Id="rId2" Type="http://schemas.openxmlformats.org/officeDocument/2006/relationships/hyperlink" Target="https://github.com/123xiaochen/VCFshiny/tree/ma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93/bioadv/vbad107" TargetMode="External"/><Relationship Id="rId4" Type="http://schemas.openxmlformats.org/officeDocument/2006/relationships/hyperlink" Target="https://www.mdpi.com/2073-4441/13/21/3018#B41-water-13-0301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9101-339F-245E-2B28-E35BE4561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262626"/>
                </a:solidFill>
                <a:effectLst/>
                <a:latin typeface="Noto Serif" panose="020F0502020204030204" pitchFamily="18" charset="0"/>
              </a:rPr>
              <a:t>ISG-5312-Genomic Data Analysis in Practice II-SEC001-1253</a:t>
            </a:r>
            <a:br>
              <a:rPr lang="en-US" sz="4000" b="0" i="0" dirty="0">
                <a:solidFill>
                  <a:srgbClr val="262626"/>
                </a:solidFill>
                <a:effectLst/>
                <a:latin typeface="Noto Serif" panose="020F0502020204030204" pitchFamily="18" charset="0"/>
              </a:rPr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65D02-492D-EE44-403E-5FB840CD2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Teckla Akinyi</a:t>
            </a:r>
          </a:p>
        </p:txBody>
      </p:sp>
    </p:spTree>
    <p:extLst>
      <p:ext uri="{BB962C8B-B14F-4D97-AF65-F5344CB8AC3E}">
        <p14:creationId xmlns:p14="http://schemas.microsoft.com/office/powerpoint/2010/main" val="332442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1A8D-7062-B6FE-B824-2F1A5563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67ED2-1184-F293-1C37-631C7F6C4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Structural variant calling based on :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Genome Sequencing of SARS-CoV-2 Allows Monitoring of Variants of Concern through Wastewater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The authors: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identify specific signature mutations from individual SARS-CoV-2 lineages in wastewater samples to estimate lineages circulating in Luxembourg. </a:t>
            </a:r>
          </a:p>
          <a:p>
            <a:pPr lvl="1"/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compare circulating lineages and mutations to those detected in clinical samples amongst infected individuals. </a:t>
            </a:r>
          </a:p>
          <a:p>
            <a:pPr lvl="1"/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 show that especially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for dominant lineages, the allele frequencies of signature mutations from wastewater samples correspond to the occurrence of particular lineages in the population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In addition, we provide evidence that regional clusters can also be discerned. </a:t>
            </a:r>
          </a:p>
          <a:p>
            <a:pPr lvl="1"/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results highlight the potential of genomic surveillance in wastewater samples based on amplicon short-read data. 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400" dirty="0"/>
              <a:t>Ref:</a:t>
            </a:r>
            <a:br>
              <a:rPr lang="en-US" sz="1400" dirty="0"/>
            </a:br>
            <a:r>
              <a:rPr lang="en-US" sz="1400" b="0" i="0" dirty="0">
                <a:solidFill>
                  <a:srgbClr val="222222"/>
                </a:solidFill>
                <a:effectLst/>
                <a:latin typeface="Helvetica Neue"/>
              </a:rPr>
              <a:t>Herold, M.,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Helvetica Neue"/>
              </a:rPr>
              <a:t>d'Hérouël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Helvetica Neue"/>
              </a:rPr>
              <a:t>, A. F., May, P.,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Helvetica Neue"/>
              </a:rPr>
              <a:t>Delogu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Helvetica Neue"/>
              </a:rPr>
              <a:t>, F., Wienecke-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Helvetica Neue"/>
              </a:rPr>
              <a:t>Baldacchino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Helvetica Neue"/>
              </a:rPr>
              <a:t>, A.,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Helvetica Neue"/>
              </a:rPr>
              <a:t>Tapp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Helvetica Neue"/>
              </a:rPr>
              <a:t>, J., Walczak, C.,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Helvetica Neue"/>
              </a:rPr>
              <a:t>Wilmes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Helvetica Neue"/>
              </a:rPr>
              <a:t>, P.,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Helvetica Neue"/>
              </a:rPr>
              <a:t>Cauchie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Helvetica Neue"/>
              </a:rPr>
              <a:t>, H.-M., Fournier, G., &amp;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Helvetica Neue"/>
              </a:rPr>
              <a:t>Ogorzaly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Helvetica Neue"/>
              </a:rPr>
              <a:t>, L. (2021). Genome Sequencing of SARS-CoV-2 Allows Monitoring of Variants of Concern through Wastewater.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Helvetica Neue"/>
              </a:rPr>
              <a:t>Water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Helvetica Neue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Helvetica Neue"/>
              </a:rPr>
              <a:t>13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Helvetica Neue"/>
              </a:rPr>
              <a:t>(21), 3018. https://doi.org/10.3390/w13213018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0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F9B0-5AC8-0732-33DE-19D3B89B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DAF9-A262-67AE-691E-C6DA1138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Waste water raw reads: </a:t>
            </a:r>
            <a:r>
              <a:rPr lang="en-US" dirty="0">
                <a:hlinkClick r:id="rId2"/>
              </a:rPr>
              <a:t>SRA reads </a:t>
            </a:r>
            <a:r>
              <a:rPr lang="en-US" dirty="0"/>
              <a:t>NCBI Accession: PRJNA765031</a:t>
            </a:r>
          </a:p>
          <a:p>
            <a:r>
              <a:rPr lang="en-US" dirty="0"/>
              <a:t>SARS-CoV2 reference genome: </a:t>
            </a:r>
            <a:r>
              <a:rPr lang="en-US" dirty="0">
                <a:hlinkClick r:id="rId3"/>
              </a:rPr>
              <a:t>fasta file </a:t>
            </a:r>
            <a:r>
              <a:rPr lang="en-US" dirty="0"/>
              <a:t> NCBI </a:t>
            </a:r>
            <a:r>
              <a:rPr lang="en-US" dirty="0" err="1"/>
              <a:t>RefSeq</a:t>
            </a:r>
            <a:r>
              <a:rPr lang="en-US" dirty="0"/>
              <a:t>: NC_045512.2</a:t>
            </a:r>
          </a:p>
          <a:p>
            <a:r>
              <a:rPr lang="en-US" dirty="0"/>
              <a:t>SARS-CoV2 annotation: </a:t>
            </a:r>
            <a:r>
              <a:rPr lang="en-US" dirty="0">
                <a:hlinkClick r:id="rId4"/>
              </a:rPr>
              <a:t>annotated genome index</a:t>
            </a:r>
            <a:endParaRPr lang="en-US" dirty="0"/>
          </a:p>
          <a:p>
            <a:r>
              <a:rPr lang="en-US" dirty="0"/>
              <a:t>Human reference genome: </a:t>
            </a:r>
            <a:r>
              <a:rPr lang="en-US" dirty="0">
                <a:hlinkClick r:id="rId5"/>
              </a:rPr>
              <a:t>ftp download </a:t>
            </a:r>
            <a:r>
              <a:rPr lang="en-US" dirty="0"/>
              <a:t>NCBI Project number PRJNA31257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2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6371-47FE-B086-9EFC-74F53811F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029"/>
            <a:ext cx="10515600" cy="1325563"/>
          </a:xfrm>
        </p:spPr>
        <p:txBody>
          <a:bodyPr/>
          <a:lstStyle/>
          <a:p>
            <a:r>
              <a:rPr lang="en-US" dirty="0"/>
              <a:t>Workflow from ref paper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2A2A38-AECE-B227-2445-94FFC9BE3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024" y="1399592"/>
            <a:ext cx="6382729" cy="4777371"/>
          </a:xfrm>
        </p:spPr>
      </p:pic>
    </p:spTree>
    <p:extLst>
      <p:ext uri="{BB962C8B-B14F-4D97-AF65-F5344CB8AC3E}">
        <p14:creationId xmlns:p14="http://schemas.microsoft.com/office/powerpoint/2010/main" val="262056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3719-5120-3DE7-7E19-E04B46BE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Deviations from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80291-309D-FC22-9488-911EAE3FF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0929" y="1090791"/>
            <a:ext cx="4383123" cy="2802065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Final project follows the paper’s workflow except for the steps highlighted in orange arrows:</a:t>
            </a:r>
          </a:p>
          <a:p>
            <a:r>
              <a:rPr lang="en-US" dirty="0"/>
              <a:t>1. Ribosomal RNA were not filtered out. This may account for why the data show </a:t>
            </a:r>
            <a:r>
              <a:rPr lang="en-US" dirty="0" err="1"/>
              <a:t>polya</a:t>
            </a:r>
            <a:r>
              <a:rPr lang="en-US" dirty="0"/>
              <a:t> adapter content remaining post trimming.</a:t>
            </a:r>
          </a:p>
          <a:p>
            <a:r>
              <a:rPr lang="en-US" dirty="0"/>
              <a:t>2. Instead of filtering using </a:t>
            </a:r>
            <a:r>
              <a:rPr lang="en-US" dirty="0" err="1"/>
              <a:t>biocore</a:t>
            </a:r>
            <a:r>
              <a:rPr lang="en-US" dirty="0"/>
              <a:t>, the data were filtered against human genome by concatenating the viral and human genome so that the reads that are human would map to human and viral to viral.</a:t>
            </a:r>
          </a:p>
          <a:p>
            <a:r>
              <a:rPr lang="en-US" dirty="0"/>
              <a:t>3. Variant annotation using </a:t>
            </a:r>
            <a:r>
              <a:rPr lang="en-US" dirty="0" err="1"/>
              <a:t>snpEff</a:t>
            </a:r>
            <a:r>
              <a:rPr lang="en-US" dirty="0"/>
              <a:t> was attempted however, software issues and limited time, resulted in the data not being annotated. A challenge here was also the genome was downloaded from ENA not NCBI – thus different sequence names.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5436274-A81F-1AC1-22AC-F411AD5D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4" y="1186575"/>
            <a:ext cx="6382729" cy="4777371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202E9971-78EC-342F-5804-02E708DA7627}"/>
              </a:ext>
            </a:extLst>
          </p:cNvPr>
          <p:cNvSpPr/>
          <p:nvPr/>
        </p:nvSpPr>
        <p:spPr>
          <a:xfrm rot="10800000">
            <a:off x="4314548" y="1766656"/>
            <a:ext cx="346229" cy="230820"/>
          </a:xfrm>
          <a:prstGeom prst="up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164D438E-A507-89BA-B6F7-7C3B7964FC76}"/>
              </a:ext>
            </a:extLst>
          </p:cNvPr>
          <p:cNvSpPr/>
          <p:nvPr/>
        </p:nvSpPr>
        <p:spPr>
          <a:xfrm rot="10800000">
            <a:off x="5614560" y="1766656"/>
            <a:ext cx="346229" cy="230820"/>
          </a:xfrm>
          <a:prstGeom prst="up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F28CBBDF-F858-73B6-44CD-23B407C83193}"/>
              </a:ext>
            </a:extLst>
          </p:cNvPr>
          <p:cNvSpPr/>
          <p:nvPr/>
        </p:nvSpPr>
        <p:spPr>
          <a:xfrm rot="10800000">
            <a:off x="2484268" y="3882500"/>
            <a:ext cx="346229" cy="230820"/>
          </a:xfrm>
          <a:prstGeom prst="up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59FD31-9E5B-099E-9D9A-02713C7F96D2}"/>
              </a:ext>
            </a:extLst>
          </p:cNvPr>
          <p:cNvSpPr txBox="1"/>
          <p:nvPr/>
        </p:nvSpPr>
        <p:spPr>
          <a:xfrm>
            <a:off x="4500979" y="1560703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8AEEB-372A-A494-2703-C1E9F8664007}"/>
              </a:ext>
            </a:extLst>
          </p:cNvPr>
          <p:cNvSpPr txBox="1"/>
          <p:nvPr/>
        </p:nvSpPr>
        <p:spPr>
          <a:xfrm>
            <a:off x="5814384" y="1506022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25634-568C-DDCE-64B7-8DE0719EA445}"/>
              </a:ext>
            </a:extLst>
          </p:cNvPr>
          <p:cNvSpPr txBox="1"/>
          <p:nvPr/>
        </p:nvSpPr>
        <p:spPr>
          <a:xfrm>
            <a:off x="2830497" y="3708190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0478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E566-6206-E927-E3BB-6420A413D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8728"/>
            <a:ext cx="10515600" cy="1325563"/>
          </a:xfrm>
        </p:spPr>
        <p:txBody>
          <a:bodyPr/>
          <a:lstStyle/>
          <a:p>
            <a:r>
              <a:rPr lang="en-US" dirty="0"/>
              <a:t>Statistical Analysis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EF647-9773-DC9A-8F5B-829FF1837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249" y="1069907"/>
            <a:ext cx="10515600" cy="56854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Using R 4.2.2 the combined </a:t>
            </a:r>
            <a:r>
              <a:rPr lang="en-US" dirty="0" err="1"/>
              <a:t>vcf</a:t>
            </a:r>
            <a:r>
              <a:rPr lang="en-US" dirty="0"/>
              <a:t> file for all samples was uploaded and analysis attempted.</a:t>
            </a:r>
          </a:p>
          <a:p>
            <a:r>
              <a:rPr lang="en-US" dirty="0"/>
              <a:t>{</a:t>
            </a:r>
            <a:r>
              <a:rPr lang="en-US" dirty="0">
                <a:hlinkClick r:id="rId2"/>
              </a:rPr>
              <a:t>VCFshiny</a:t>
            </a:r>
            <a:r>
              <a:rPr lang="en-US" dirty="0"/>
              <a:t>} is a bioinformatic tool that allows annotation and analysis of variant calling files using a GUI according to the workflow below: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300" dirty="0"/>
          </a:p>
          <a:p>
            <a:endParaRPr lang="en-US" sz="1300" dirty="0"/>
          </a:p>
          <a:p>
            <a:r>
              <a:rPr lang="en-US" sz="1300" dirty="0"/>
              <a:t>Installation and running:</a:t>
            </a:r>
          </a:p>
          <a:p>
            <a:pPr lvl="1"/>
            <a:r>
              <a:rPr lang="en-US" sz="900" dirty="0" err="1"/>
              <a:t>install.package</a:t>
            </a:r>
            <a:r>
              <a:rPr lang="en-US" sz="900" dirty="0"/>
              <a:t>("shiny")</a:t>
            </a:r>
          </a:p>
          <a:p>
            <a:pPr lvl="1"/>
            <a:r>
              <a:rPr lang="en-US" sz="900" dirty="0"/>
              <a:t>## </a:t>
            </a:r>
            <a:r>
              <a:rPr lang="en-US" sz="900" dirty="0" err="1"/>
              <a:t>install.packages</a:t>
            </a:r>
            <a:r>
              <a:rPr lang="en-US" sz="900" dirty="0"/>
              <a:t>("</a:t>
            </a:r>
            <a:r>
              <a:rPr lang="en-US" sz="900" dirty="0" err="1"/>
              <a:t>devtools</a:t>
            </a:r>
            <a:r>
              <a:rPr lang="en-US" sz="900" dirty="0"/>
              <a:t>") ## you may need install </a:t>
            </a:r>
            <a:r>
              <a:rPr lang="en-US" sz="900" dirty="0" err="1"/>
              <a:t>devtools</a:t>
            </a:r>
            <a:r>
              <a:rPr lang="en-US" sz="900" dirty="0"/>
              <a:t> first</a:t>
            </a:r>
          </a:p>
          <a:p>
            <a:pPr lvl="1"/>
            <a:r>
              <a:rPr lang="en-US" sz="900" dirty="0" err="1"/>
              <a:t>devtools</a:t>
            </a:r>
            <a:r>
              <a:rPr lang="en-US" sz="900" dirty="0"/>
              <a:t>::</a:t>
            </a:r>
            <a:r>
              <a:rPr lang="en-US" sz="900" dirty="0" err="1"/>
              <a:t>install_github</a:t>
            </a:r>
            <a:r>
              <a:rPr lang="en-US" sz="900" dirty="0"/>
              <a:t>("123xiaochen/VCFshiny")</a:t>
            </a:r>
          </a:p>
          <a:p>
            <a:pPr lvl="1"/>
            <a:r>
              <a:rPr lang="en-US" sz="900" dirty="0"/>
              <a:t>## Loading and run the package.</a:t>
            </a:r>
          </a:p>
          <a:p>
            <a:pPr lvl="1"/>
            <a:r>
              <a:rPr lang="en-US" sz="900" dirty="0"/>
              <a:t>library(VCFshiny)</a:t>
            </a:r>
          </a:p>
          <a:p>
            <a:pPr lvl="1"/>
            <a:r>
              <a:rPr lang="en-US" sz="900" dirty="0"/>
              <a:t>VCFshiny::</a:t>
            </a:r>
            <a:r>
              <a:rPr lang="en-US" sz="900" dirty="0" err="1"/>
              <a:t>startVCFshiny</a:t>
            </a:r>
            <a:r>
              <a:rPr lang="en-US" sz="900" dirty="0"/>
              <a:t>()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0A896-C318-0512-7B55-29C0A4E95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762" y="2395470"/>
            <a:ext cx="8089641" cy="258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4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E566-6206-E927-E3BB-6420A413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EF647-9773-DC9A-8F5B-829FF1837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41" y="1436754"/>
            <a:ext cx="10515600" cy="4351338"/>
          </a:xfrm>
        </p:spPr>
        <p:txBody>
          <a:bodyPr/>
          <a:lstStyle/>
          <a:p>
            <a:r>
              <a:rPr lang="en-US" dirty="0"/>
              <a:t>{</a:t>
            </a:r>
            <a:r>
              <a:rPr lang="en-US" dirty="0">
                <a:hlinkClick r:id="rId2"/>
              </a:rPr>
              <a:t>VCFshiny</a:t>
            </a:r>
            <a:r>
              <a:rPr lang="en-US" dirty="0"/>
              <a:t>} offers the following analysis tools that can be used to annotate, summarize and visualize SNV data.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18764F-1D98-D2D6-4830-B8E87112B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06" y="2424781"/>
            <a:ext cx="10587135" cy="336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1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E566-6206-E927-E3BB-6420A413D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73" y="-57577"/>
            <a:ext cx="10515600" cy="1325563"/>
          </a:xfrm>
        </p:spPr>
        <p:txBody>
          <a:bodyPr/>
          <a:lstStyle/>
          <a:p>
            <a:r>
              <a:rPr lang="en-US" dirty="0"/>
              <a:t>Statistical Analysis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EF647-9773-DC9A-8F5B-829FF1837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886248"/>
            <a:ext cx="10515600" cy="577200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{</a:t>
            </a:r>
            <a:r>
              <a:rPr lang="en-US" dirty="0">
                <a:hlinkClick r:id="rId2"/>
              </a:rPr>
              <a:t>VCFshiny</a:t>
            </a:r>
            <a:r>
              <a:rPr lang="en-US" dirty="0"/>
              <a:t>} offers an option to annotate using </a:t>
            </a:r>
            <a:r>
              <a:rPr lang="en-US" dirty="0" err="1"/>
              <a:t>Annovar</a:t>
            </a:r>
            <a:r>
              <a:rPr lang="en-US" dirty="0"/>
              <a:t> and </a:t>
            </a:r>
            <a:r>
              <a:rPr lang="en-US" dirty="0" err="1"/>
              <a:t>VariantAnnotation</a:t>
            </a:r>
            <a:r>
              <a:rPr lang="en-US" dirty="0"/>
              <a:t>.</a:t>
            </a:r>
          </a:p>
          <a:p>
            <a:r>
              <a:rPr lang="en-US" dirty="0"/>
              <a:t>This is a viable option for this project as the authors of the reference paper offer either </a:t>
            </a:r>
            <a:r>
              <a:rPr lang="en-US" dirty="0" err="1"/>
              <a:t>snpeff</a:t>
            </a:r>
            <a:r>
              <a:rPr lang="en-US" dirty="0"/>
              <a:t> or </a:t>
            </a:r>
            <a:r>
              <a:rPr lang="en-US" dirty="0" err="1"/>
              <a:t>annovar</a:t>
            </a:r>
            <a:r>
              <a:rPr lang="en-US" dirty="0"/>
              <a:t> for annotation. </a:t>
            </a:r>
          </a:p>
          <a:p>
            <a:pPr marL="457200" lvl="1" indent="0">
              <a:buNone/>
            </a:pPr>
            <a:r>
              <a:rPr lang="en-US" sz="1400" dirty="0"/>
              <a:t>“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Variant annotation was performed with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SnpEff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v5.0 [</a:t>
            </a:r>
            <a:r>
              <a:rPr lang="en-US" sz="1400" b="1" i="0" u="none" strike="noStrike" dirty="0">
                <a:solidFill>
                  <a:srgbClr val="4F5671"/>
                </a:solidFill>
                <a:effectLst/>
                <a:latin typeface="Arial" panose="020B0604020202020204" pitchFamily="34" charset="0"/>
                <a:hlinkClick r:id="rId3"/>
              </a:rPr>
              <a:t>40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] and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SnpSift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v4.3 [</a:t>
            </a:r>
            <a:r>
              <a:rPr lang="en-US" sz="1400" b="1" i="0" u="none" strike="noStrike" dirty="0">
                <a:solidFill>
                  <a:srgbClr val="4F5671"/>
                </a:solidFill>
                <a:effectLst/>
                <a:latin typeface="Arial" panose="020B0604020202020204" pitchFamily="34" charset="0"/>
                <a:hlinkClick r:id="rId4"/>
              </a:rPr>
              <a:t>41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] or the SARS-CoV2 28 April 2020 version of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Annovar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”</a:t>
            </a:r>
          </a:p>
          <a:p>
            <a:pPr marL="457200" lvl="1" indent="0">
              <a:buNone/>
            </a:pPr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/>
              <a:t>VCFshiny is designed for cancer genetics but the steps of annotation can be used, following SNV and indel analysis to pull the most recurring annotations – reported as 231 and classify them through heatmap analysis.</a:t>
            </a:r>
          </a:p>
          <a:p>
            <a:endParaRPr lang="en-US" dirty="0"/>
          </a:p>
          <a:p>
            <a:r>
              <a:rPr lang="en-US" dirty="0"/>
              <a:t>Further characterization could includes the Number of nucleotide mutations per gene to extract information on the genes that are most impactful in SARS-CoV2.</a:t>
            </a:r>
          </a:p>
          <a:p>
            <a:endParaRPr lang="en-US" dirty="0"/>
          </a:p>
          <a:p>
            <a:r>
              <a:rPr lang="en-US" dirty="0"/>
              <a:t>After successful installation of VCFshiny v.0.1.0 in the R environment, allowed successful uploading of data but software crashes based on uninstalled dependencies limited downstream analysis.</a:t>
            </a:r>
          </a:p>
          <a:p>
            <a:r>
              <a:rPr lang="en-US" dirty="0"/>
              <a:t>Downloading dependencies continued to take a long time, with the extra challenge of no comprehensive list to reference for required dependencies.</a:t>
            </a:r>
          </a:p>
          <a:p>
            <a:r>
              <a:rPr lang="en-US" dirty="0" err="1"/>
              <a:t>Vcfshiny</a:t>
            </a:r>
            <a:r>
              <a:rPr lang="en-US" dirty="0"/>
              <a:t> reference:</a:t>
            </a:r>
            <a:br>
              <a:rPr lang="en-US" dirty="0"/>
            </a:br>
            <a:r>
              <a:rPr lang="en-US" sz="1800" b="0" i="0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Tao Chen,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Chengcheng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 Tang, Wei Zheng, Yanan Qian, Min Chen,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Qingjian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 Zou,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Yinge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 Jin,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Kepin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 Wang, Xiaoqing Zhou,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Shixue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 Gou,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Liangxue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 Lai, VCFshiny: an R/Shiny application for interactively analyzing and visualizing genetic variants, </a:t>
            </a:r>
            <a:r>
              <a:rPr lang="en-US" sz="1800" b="0" i="1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Bioinformatics Advances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, Volume 3, Issue 1, 2023, vbad107, </a:t>
            </a:r>
            <a:r>
              <a:rPr lang="en-US" sz="1800" b="0" i="0" u="none" strike="noStrike" dirty="0">
                <a:solidFill>
                  <a:srgbClr val="006FB7"/>
                </a:solidFill>
                <a:effectLst/>
                <a:latin typeface="Source Sans Pro" panose="020B0503030403020204" pitchFamily="34" charset="0"/>
                <a:hlinkClick r:id="rId5"/>
              </a:rPr>
              <a:t>https://doi.org/10.1093/bioadv/vbad107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1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756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Noto Serif</vt:lpstr>
      <vt:lpstr>Source Sans Pro</vt:lpstr>
      <vt:lpstr>Office Theme</vt:lpstr>
      <vt:lpstr>ISG-5312-Genomic Data Analysis in Practice II-SEC001-1253 </vt:lpstr>
      <vt:lpstr>Reference paper</vt:lpstr>
      <vt:lpstr>Data availability</vt:lpstr>
      <vt:lpstr>Workflow from ref paper</vt:lpstr>
      <vt:lpstr>Deviations from workflow</vt:lpstr>
      <vt:lpstr>Statistical Analysis in R</vt:lpstr>
      <vt:lpstr>Statistical Analysis in R</vt:lpstr>
      <vt:lpstr>Statistical Analysis in R</vt:lpstr>
    </vt:vector>
  </TitlesOfParts>
  <Company>Gilead Sciences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ISG-5312-Genomic Data Analysis in Practice II-SEC001-1253 </dc:title>
  <dc:creator>Teckla Akinyi</dc:creator>
  <cp:lastModifiedBy>Teckla Akinyi</cp:lastModifiedBy>
  <cp:revision>18</cp:revision>
  <dcterms:created xsi:type="dcterms:W3CDTF">2025-05-11T23:00:05Z</dcterms:created>
  <dcterms:modified xsi:type="dcterms:W3CDTF">2025-05-12T00:59:29Z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8c1083-8924-401d-97ae-40f5eed0fcd8_Enabled">
    <vt:lpwstr>true</vt:lpwstr>
  </property>
  <property fmtid="{D5CDD505-2E9C-101B-9397-08002B2CF9AE}" pid="3" name="MSIP_Label_418c1083-8924-401d-97ae-40f5eed0fcd8_SetDate">
    <vt:lpwstr>2025-05-11T23:24:56Z</vt:lpwstr>
  </property>
  <property fmtid="{D5CDD505-2E9C-101B-9397-08002B2CF9AE}" pid="4" name="MSIP_Label_418c1083-8924-401d-97ae-40f5eed0fcd8_Method">
    <vt:lpwstr>Standard</vt:lpwstr>
  </property>
  <property fmtid="{D5CDD505-2E9C-101B-9397-08002B2CF9AE}" pid="5" name="MSIP_Label_418c1083-8924-401d-97ae-40f5eed0fcd8_Name">
    <vt:lpwstr>418c1083-8924-401d-97ae-40f5eed0fcd8</vt:lpwstr>
  </property>
  <property fmtid="{D5CDD505-2E9C-101B-9397-08002B2CF9AE}" pid="6" name="MSIP_Label_418c1083-8924-401d-97ae-40f5eed0fcd8_SiteId">
    <vt:lpwstr>a5a8bcaa-3292-41e6-b735-5e8b21f4dbfd</vt:lpwstr>
  </property>
  <property fmtid="{D5CDD505-2E9C-101B-9397-08002B2CF9AE}" pid="7" name="MSIP_Label_418c1083-8924-401d-97ae-40f5eed0fcd8_ActionId">
    <vt:lpwstr>e3daa83c-f61e-47ce-9e76-7b425df655b6</vt:lpwstr>
  </property>
  <property fmtid="{D5CDD505-2E9C-101B-9397-08002B2CF9AE}" pid="8" name="MSIP_Label_418c1083-8924-401d-97ae-40f5eed0fcd8_ContentBits">
    <vt:lpwstr>0</vt:lpwstr>
  </property>
</Properties>
</file>