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73" d="100"/>
          <a:sy n="73" d="100"/>
        </p:scale>
        <p:origin x="4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D72D567-0B06-4013-BDE5-95F15E3ECE1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9E0A743-1A32-4B7C-8CEF-A23904F9298A}">
      <dgm:prSet/>
      <dgm:spPr/>
      <dgm:t>
        <a:bodyPr/>
        <a:lstStyle/>
        <a:p>
          <a:r>
            <a:rPr lang="en-US" dirty="0"/>
            <a:t>Although the goals of this project were met there is a lot to do to improve it. </a:t>
          </a:r>
        </a:p>
      </dgm:t>
    </dgm:pt>
    <dgm:pt modelId="{BFA6A60F-88DE-472C-8421-D6FDC209C574}" type="parTrans" cxnId="{201049F1-DEA7-436B-97A6-744A5F30F7B1}">
      <dgm:prSet/>
      <dgm:spPr/>
      <dgm:t>
        <a:bodyPr/>
        <a:lstStyle/>
        <a:p>
          <a:endParaRPr lang="en-US"/>
        </a:p>
      </dgm:t>
    </dgm:pt>
    <dgm:pt modelId="{A60AAF01-9892-47DD-AD3E-2A04A9D3425A}" type="sibTrans" cxnId="{201049F1-DEA7-436B-97A6-744A5F30F7B1}">
      <dgm:prSet/>
      <dgm:spPr/>
      <dgm:t>
        <a:bodyPr/>
        <a:lstStyle/>
        <a:p>
          <a:endParaRPr lang="en-US"/>
        </a:p>
      </dgm:t>
    </dgm:pt>
    <dgm:pt modelId="{9970FEC3-4614-4EE4-ABF4-7774329FD431}">
      <dgm:prSet/>
      <dgm:spPr/>
      <dgm:t>
        <a:bodyPr/>
        <a:lstStyle/>
        <a:p>
          <a:r>
            <a:rPr lang="en-US" dirty="0"/>
            <a:t>In this study, I analyzed the relationship between business development and some useful machine learning technics such as clustering to group a set of Chinese</a:t>
          </a:r>
        </a:p>
      </dgm:t>
    </dgm:pt>
    <dgm:pt modelId="{14DD4EFE-69AD-4CEE-946C-74B5A3A3DEC5}" type="parTrans" cxnId="{AB67B2A9-4B31-437A-80C0-00C996BC5C73}">
      <dgm:prSet/>
      <dgm:spPr/>
      <dgm:t>
        <a:bodyPr/>
        <a:lstStyle/>
        <a:p>
          <a:endParaRPr lang="en-US"/>
        </a:p>
      </dgm:t>
    </dgm:pt>
    <dgm:pt modelId="{9F8CACB8-0D4A-4A22-8EC5-4E365CB62A3F}" type="sibTrans" cxnId="{AB67B2A9-4B31-437A-80C0-00C996BC5C73}">
      <dgm:prSet/>
      <dgm:spPr/>
      <dgm:t>
        <a:bodyPr/>
        <a:lstStyle/>
        <a:p>
          <a:endParaRPr lang="en-US"/>
        </a:p>
      </dgm:t>
    </dgm:pt>
    <dgm:pt modelId="{F7756AE0-8EBB-4912-9720-0EE3BCB6AE07}">
      <dgm:prSet/>
      <dgm:spPr/>
      <dgm:t>
        <a:bodyPr/>
        <a:lstStyle/>
        <a:p>
          <a:r>
            <a:rPr lang="en-US" dirty="0"/>
            <a:t>With this analysis, my client can choose the place where open his Chinese restaurant.</a:t>
          </a:r>
        </a:p>
      </dgm:t>
    </dgm:pt>
    <dgm:pt modelId="{981B1CD3-30B7-4CD1-A482-2C304D2047BD}" type="parTrans" cxnId="{D95BB949-E0E3-4A18-A463-B17A14021697}">
      <dgm:prSet/>
      <dgm:spPr/>
      <dgm:t>
        <a:bodyPr/>
        <a:lstStyle/>
        <a:p>
          <a:endParaRPr lang="en-US"/>
        </a:p>
      </dgm:t>
    </dgm:pt>
    <dgm:pt modelId="{202C76E6-CE51-4356-B2A8-2D4C9D8C570A}" type="sibTrans" cxnId="{D95BB949-E0E3-4A18-A463-B17A14021697}">
      <dgm:prSet/>
      <dgm:spPr/>
      <dgm:t>
        <a:bodyPr/>
        <a:lstStyle/>
        <a:p>
          <a:endParaRPr lang="en-US"/>
        </a:p>
      </dgm:t>
    </dgm:pt>
    <dgm:pt modelId="{D5D2C087-1548-4614-A268-B206D4A78AD7}" type="pres">
      <dgm:prSet presAssocID="{5D72D567-0B06-4013-BDE5-95F15E3ECE17}" presName="root" presStyleCnt="0">
        <dgm:presLayoutVars>
          <dgm:dir/>
          <dgm:resizeHandles val="exact"/>
        </dgm:presLayoutVars>
      </dgm:prSet>
      <dgm:spPr/>
    </dgm:pt>
    <dgm:pt modelId="{AB3AA13C-E6FF-490F-A52D-58918ADB7E94}" type="pres">
      <dgm:prSet presAssocID="{29E0A743-1A32-4B7C-8CEF-A23904F9298A}" presName="compNode" presStyleCnt="0"/>
      <dgm:spPr/>
    </dgm:pt>
    <dgm:pt modelId="{CF051036-0991-49A4-BB6C-4AD23F96AB23}" type="pres">
      <dgm:prSet presAssocID="{29E0A743-1A32-4B7C-8CEF-A23904F9298A}" presName="bgRect" presStyleLbl="bgShp" presStyleIdx="0" presStyleCnt="3"/>
      <dgm:spPr/>
    </dgm:pt>
    <dgm:pt modelId="{AB618BCB-F8F9-4B76-B9A1-E21689EDFE5E}" type="pres">
      <dgm:prSet presAssocID="{29E0A743-1A32-4B7C-8CEF-A23904F9298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B0695FDC-BF57-4600-B5A0-3A01271F9C11}" type="pres">
      <dgm:prSet presAssocID="{29E0A743-1A32-4B7C-8CEF-A23904F9298A}" presName="spaceRect" presStyleCnt="0"/>
      <dgm:spPr/>
    </dgm:pt>
    <dgm:pt modelId="{4DFB16EA-221C-4D05-BC7D-8F9CF713572F}" type="pres">
      <dgm:prSet presAssocID="{29E0A743-1A32-4B7C-8CEF-A23904F9298A}" presName="parTx" presStyleLbl="revTx" presStyleIdx="0" presStyleCnt="3">
        <dgm:presLayoutVars>
          <dgm:chMax val="0"/>
          <dgm:chPref val="0"/>
        </dgm:presLayoutVars>
      </dgm:prSet>
      <dgm:spPr/>
    </dgm:pt>
    <dgm:pt modelId="{AC91ACA8-A973-4300-9651-B7E82BE2B070}" type="pres">
      <dgm:prSet presAssocID="{A60AAF01-9892-47DD-AD3E-2A04A9D3425A}" presName="sibTrans" presStyleCnt="0"/>
      <dgm:spPr/>
    </dgm:pt>
    <dgm:pt modelId="{C4D767A2-BAF6-4ABC-99FE-B485A692594C}" type="pres">
      <dgm:prSet presAssocID="{9970FEC3-4614-4EE4-ABF4-7774329FD431}" presName="compNode" presStyleCnt="0"/>
      <dgm:spPr/>
    </dgm:pt>
    <dgm:pt modelId="{FBF7487B-D990-4F86-8043-979E5D0EF459}" type="pres">
      <dgm:prSet presAssocID="{9970FEC3-4614-4EE4-ABF4-7774329FD431}" presName="bgRect" presStyleLbl="bgShp" presStyleIdx="1" presStyleCnt="3"/>
      <dgm:spPr/>
    </dgm:pt>
    <dgm:pt modelId="{3547D45D-71F4-4D47-88D7-0D35D385C047}" type="pres">
      <dgm:prSet presAssocID="{9970FEC3-4614-4EE4-ABF4-7774329FD4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6F86175A-EABA-4060-A98B-7403A3D165D0}" type="pres">
      <dgm:prSet presAssocID="{9970FEC3-4614-4EE4-ABF4-7774329FD431}" presName="spaceRect" presStyleCnt="0"/>
      <dgm:spPr/>
    </dgm:pt>
    <dgm:pt modelId="{8D35DC3B-278C-4533-B73D-FA4DF7553454}" type="pres">
      <dgm:prSet presAssocID="{9970FEC3-4614-4EE4-ABF4-7774329FD431}" presName="parTx" presStyleLbl="revTx" presStyleIdx="1" presStyleCnt="3">
        <dgm:presLayoutVars>
          <dgm:chMax val="0"/>
          <dgm:chPref val="0"/>
        </dgm:presLayoutVars>
      </dgm:prSet>
      <dgm:spPr/>
    </dgm:pt>
    <dgm:pt modelId="{6754ED72-ABAC-4D1A-8E17-7CDE17BC3F3D}" type="pres">
      <dgm:prSet presAssocID="{9F8CACB8-0D4A-4A22-8EC5-4E365CB62A3F}" presName="sibTrans" presStyleCnt="0"/>
      <dgm:spPr/>
    </dgm:pt>
    <dgm:pt modelId="{0AA6976C-C67F-4A4C-ABD2-CF36DA8ECB1D}" type="pres">
      <dgm:prSet presAssocID="{F7756AE0-8EBB-4912-9720-0EE3BCB6AE07}" presName="compNode" presStyleCnt="0"/>
      <dgm:spPr/>
    </dgm:pt>
    <dgm:pt modelId="{1E832DDD-AED3-469D-BE23-5A5A1CECFFCA}" type="pres">
      <dgm:prSet presAssocID="{F7756AE0-8EBB-4912-9720-0EE3BCB6AE07}" presName="bgRect" presStyleLbl="bgShp" presStyleIdx="2" presStyleCnt="3"/>
      <dgm:spPr/>
    </dgm:pt>
    <dgm:pt modelId="{175F458C-19EE-4AEA-A1C2-175DF6A09EFB}" type="pres">
      <dgm:prSet presAssocID="{F7756AE0-8EBB-4912-9720-0EE3BCB6AE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iter"/>
        </a:ext>
      </dgm:extLst>
    </dgm:pt>
    <dgm:pt modelId="{DF492E12-2643-48CA-B03D-1F54EC6EF300}" type="pres">
      <dgm:prSet presAssocID="{F7756AE0-8EBB-4912-9720-0EE3BCB6AE07}" presName="spaceRect" presStyleCnt="0"/>
      <dgm:spPr/>
    </dgm:pt>
    <dgm:pt modelId="{2E203801-6909-48D3-9931-B1D33F546F8B}" type="pres">
      <dgm:prSet presAssocID="{F7756AE0-8EBB-4912-9720-0EE3BCB6AE07}" presName="parTx" presStyleLbl="revTx" presStyleIdx="2" presStyleCnt="3">
        <dgm:presLayoutVars>
          <dgm:chMax val="0"/>
          <dgm:chPref val="0"/>
        </dgm:presLayoutVars>
      </dgm:prSet>
      <dgm:spPr/>
    </dgm:pt>
  </dgm:ptLst>
  <dgm:cxnLst>
    <dgm:cxn modelId="{D95BB949-E0E3-4A18-A463-B17A14021697}" srcId="{5D72D567-0B06-4013-BDE5-95F15E3ECE17}" destId="{F7756AE0-8EBB-4912-9720-0EE3BCB6AE07}" srcOrd="2" destOrd="0" parTransId="{981B1CD3-30B7-4CD1-A482-2C304D2047BD}" sibTransId="{202C76E6-CE51-4356-B2A8-2D4C9D8C570A}"/>
    <dgm:cxn modelId="{3145E577-567C-4186-9917-650ED2A99A66}" type="presOf" srcId="{F7756AE0-8EBB-4912-9720-0EE3BCB6AE07}" destId="{2E203801-6909-48D3-9931-B1D33F546F8B}" srcOrd="0" destOrd="0" presId="urn:microsoft.com/office/officeart/2018/2/layout/IconVerticalSolidList"/>
    <dgm:cxn modelId="{AB67B2A9-4B31-437A-80C0-00C996BC5C73}" srcId="{5D72D567-0B06-4013-BDE5-95F15E3ECE17}" destId="{9970FEC3-4614-4EE4-ABF4-7774329FD431}" srcOrd="1" destOrd="0" parTransId="{14DD4EFE-69AD-4CEE-946C-74B5A3A3DEC5}" sibTransId="{9F8CACB8-0D4A-4A22-8EC5-4E365CB62A3F}"/>
    <dgm:cxn modelId="{780DE6AA-E695-4A24-8307-C3F02C8F93EE}" type="presOf" srcId="{29E0A743-1A32-4B7C-8CEF-A23904F9298A}" destId="{4DFB16EA-221C-4D05-BC7D-8F9CF713572F}" srcOrd="0" destOrd="0" presId="urn:microsoft.com/office/officeart/2018/2/layout/IconVerticalSolidList"/>
    <dgm:cxn modelId="{A23169CA-93E8-4499-8620-05A5A3FF54CD}" type="presOf" srcId="{9970FEC3-4614-4EE4-ABF4-7774329FD431}" destId="{8D35DC3B-278C-4533-B73D-FA4DF7553454}" srcOrd="0" destOrd="0" presId="urn:microsoft.com/office/officeart/2018/2/layout/IconVerticalSolidList"/>
    <dgm:cxn modelId="{43FB33CF-0354-43D1-9FB2-2DFEBDE1C0D2}" type="presOf" srcId="{5D72D567-0B06-4013-BDE5-95F15E3ECE17}" destId="{D5D2C087-1548-4614-A268-B206D4A78AD7}" srcOrd="0" destOrd="0" presId="urn:microsoft.com/office/officeart/2018/2/layout/IconVerticalSolidList"/>
    <dgm:cxn modelId="{201049F1-DEA7-436B-97A6-744A5F30F7B1}" srcId="{5D72D567-0B06-4013-BDE5-95F15E3ECE17}" destId="{29E0A743-1A32-4B7C-8CEF-A23904F9298A}" srcOrd="0" destOrd="0" parTransId="{BFA6A60F-88DE-472C-8421-D6FDC209C574}" sibTransId="{A60AAF01-9892-47DD-AD3E-2A04A9D3425A}"/>
    <dgm:cxn modelId="{CE7ABD25-FE32-4129-85E3-66B39D615AD8}" type="presParOf" srcId="{D5D2C087-1548-4614-A268-B206D4A78AD7}" destId="{AB3AA13C-E6FF-490F-A52D-58918ADB7E94}" srcOrd="0" destOrd="0" presId="urn:microsoft.com/office/officeart/2018/2/layout/IconVerticalSolidList"/>
    <dgm:cxn modelId="{986BCC23-18CC-4FDB-A4D7-143F3CB61951}" type="presParOf" srcId="{AB3AA13C-E6FF-490F-A52D-58918ADB7E94}" destId="{CF051036-0991-49A4-BB6C-4AD23F96AB23}" srcOrd="0" destOrd="0" presId="urn:microsoft.com/office/officeart/2018/2/layout/IconVerticalSolidList"/>
    <dgm:cxn modelId="{FCC1D5A2-5A4B-4D8D-8E81-E1C8FFBC05CD}" type="presParOf" srcId="{AB3AA13C-E6FF-490F-A52D-58918ADB7E94}" destId="{AB618BCB-F8F9-4B76-B9A1-E21689EDFE5E}" srcOrd="1" destOrd="0" presId="urn:microsoft.com/office/officeart/2018/2/layout/IconVerticalSolidList"/>
    <dgm:cxn modelId="{FF971F77-4064-4CCB-B108-B4F368500E29}" type="presParOf" srcId="{AB3AA13C-E6FF-490F-A52D-58918ADB7E94}" destId="{B0695FDC-BF57-4600-B5A0-3A01271F9C11}" srcOrd="2" destOrd="0" presId="urn:microsoft.com/office/officeart/2018/2/layout/IconVerticalSolidList"/>
    <dgm:cxn modelId="{F8324DD5-42A8-4B56-9163-EDB3C2F355CD}" type="presParOf" srcId="{AB3AA13C-E6FF-490F-A52D-58918ADB7E94}" destId="{4DFB16EA-221C-4D05-BC7D-8F9CF713572F}" srcOrd="3" destOrd="0" presId="urn:microsoft.com/office/officeart/2018/2/layout/IconVerticalSolidList"/>
    <dgm:cxn modelId="{FB1180ED-B2D0-482C-ABF8-F89CED8FCF80}" type="presParOf" srcId="{D5D2C087-1548-4614-A268-B206D4A78AD7}" destId="{AC91ACA8-A973-4300-9651-B7E82BE2B070}" srcOrd="1" destOrd="0" presId="urn:microsoft.com/office/officeart/2018/2/layout/IconVerticalSolidList"/>
    <dgm:cxn modelId="{0D4048C4-CE3E-4A22-97D0-00792A6FCF0A}" type="presParOf" srcId="{D5D2C087-1548-4614-A268-B206D4A78AD7}" destId="{C4D767A2-BAF6-4ABC-99FE-B485A692594C}" srcOrd="2" destOrd="0" presId="urn:microsoft.com/office/officeart/2018/2/layout/IconVerticalSolidList"/>
    <dgm:cxn modelId="{8BF550C9-6F9E-47F5-982D-69C3AADE2B22}" type="presParOf" srcId="{C4D767A2-BAF6-4ABC-99FE-B485A692594C}" destId="{FBF7487B-D990-4F86-8043-979E5D0EF459}" srcOrd="0" destOrd="0" presId="urn:microsoft.com/office/officeart/2018/2/layout/IconVerticalSolidList"/>
    <dgm:cxn modelId="{6F3DE14A-E253-46A5-BBEE-E5524770E644}" type="presParOf" srcId="{C4D767A2-BAF6-4ABC-99FE-B485A692594C}" destId="{3547D45D-71F4-4D47-88D7-0D35D385C047}" srcOrd="1" destOrd="0" presId="urn:microsoft.com/office/officeart/2018/2/layout/IconVerticalSolidList"/>
    <dgm:cxn modelId="{04F7EBF7-25F1-4329-B906-3020828949E3}" type="presParOf" srcId="{C4D767A2-BAF6-4ABC-99FE-B485A692594C}" destId="{6F86175A-EABA-4060-A98B-7403A3D165D0}" srcOrd="2" destOrd="0" presId="urn:microsoft.com/office/officeart/2018/2/layout/IconVerticalSolidList"/>
    <dgm:cxn modelId="{6204F112-F85D-4B23-A3CE-BE096EAF2A3A}" type="presParOf" srcId="{C4D767A2-BAF6-4ABC-99FE-B485A692594C}" destId="{8D35DC3B-278C-4533-B73D-FA4DF7553454}" srcOrd="3" destOrd="0" presId="urn:microsoft.com/office/officeart/2018/2/layout/IconVerticalSolidList"/>
    <dgm:cxn modelId="{B1329807-ACC2-44D1-9BA3-792BC50F8BCE}" type="presParOf" srcId="{D5D2C087-1548-4614-A268-B206D4A78AD7}" destId="{6754ED72-ABAC-4D1A-8E17-7CDE17BC3F3D}" srcOrd="3" destOrd="0" presId="urn:microsoft.com/office/officeart/2018/2/layout/IconVerticalSolidList"/>
    <dgm:cxn modelId="{D47559A7-E08B-4AD9-9ADF-42C3BA44303C}" type="presParOf" srcId="{D5D2C087-1548-4614-A268-B206D4A78AD7}" destId="{0AA6976C-C67F-4A4C-ABD2-CF36DA8ECB1D}" srcOrd="4" destOrd="0" presId="urn:microsoft.com/office/officeart/2018/2/layout/IconVerticalSolidList"/>
    <dgm:cxn modelId="{EA8D8A7C-197B-4F78-B63C-53322A3B207A}" type="presParOf" srcId="{0AA6976C-C67F-4A4C-ABD2-CF36DA8ECB1D}" destId="{1E832DDD-AED3-469D-BE23-5A5A1CECFFCA}" srcOrd="0" destOrd="0" presId="urn:microsoft.com/office/officeart/2018/2/layout/IconVerticalSolidList"/>
    <dgm:cxn modelId="{9D4A77F1-A2A7-4200-9B8F-857DD9AF1612}" type="presParOf" srcId="{0AA6976C-C67F-4A4C-ABD2-CF36DA8ECB1D}" destId="{175F458C-19EE-4AEA-A1C2-175DF6A09EFB}" srcOrd="1" destOrd="0" presId="urn:microsoft.com/office/officeart/2018/2/layout/IconVerticalSolidList"/>
    <dgm:cxn modelId="{7495DE7F-DB6D-40EC-86E3-53BDBB3E81BC}" type="presParOf" srcId="{0AA6976C-C67F-4A4C-ABD2-CF36DA8ECB1D}" destId="{DF492E12-2643-48CA-B03D-1F54EC6EF300}" srcOrd="2" destOrd="0" presId="urn:microsoft.com/office/officeart/2018/2/layout/IconVerticalSolidList"/>
    <dgm:cxn modelId="{B7D002F5-B439-43E1-9926-E5409C8C9BDC}" type="presParOf" srcId="{0AA6976C-C67F-4A4C-ABD2-CF36DA8ECB1D}" destId="{2E203801-6909-48D3-9931-B1D33F546F8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051036-0991-49A4-BB6C-4AD23F96AB23}">
      <dsp:nvSpPr>
        <dsp:cNvPr id="0" name=""/>
        <dsp:cNvSpPr/>
      </dsp:nvSpPr>
      <dsp:spPr>
        <a:xfrm>
          <a:off x="0" y="640"/>
          <a:ext cx="6391275" cy="149868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618BCB-F8F9-4B76-B9A1-E21689EDFE5E}">
      <dsp:nvSpPr>
        <dsp:cNvPr id="0" name=""/>
        <dsp:cNvSpPr/>
      </dsp:nvSpPr>
      <dsp:spPr>
        <a:xfrm>
          <a:off x="453352" y="337845"/>
          <a:ext cx="824278" cy="824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FB16EA-221C-4D05-BC7D-8F9CF713572F}">
      <dsp:nvSpPr>
        <dsp:cNvPr id="0" name=""/>
        <dsp:cNvSpPr/>
      </dsp:nvSpPr>
      <dsp:spPr>
        <a:xfrm>
          <a:off x="1730984" y="640"/>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711200">
            <a:lnSpc>
              <a:spcPct val="90000"/>
            </a:lnSpc>
            <a:spcBef>
              <a:spcPct val="0"/>
            </a:spcBef>
            <a:spcAft>
              <a:spcPct val="35000"/>
            </a:spcAft>
            <a:buNone/>
          </a:pPr>
          <a:r>
            <a:rPr lang="en-US" sz="1600" kern="1200" dirty="0"/>
            <a:t>Although the goals of this project were met there is a lot to do to improve it. </a:t>
          </a:r>
        </a:p>
      </dsp:txBody>
      <dsp:txXfrm>
        <a:off x="1730984" y="640"/>
        <a:ext cx="4660290" cy="1498687"/>
      </dsp:txXfrm>
    </dsp:sp>
    <dsp:sp modelId="{FBF7487B-D990-4F86-8043-979E5D0EF459}">
      <dsp:nvSpPr>
        <dsp:cNvPr id="0" name=""/>
        <dsp:cNvSpPr/>
      </dsp:nvSpPr>
      <dsp:spPr>
        <a:xfrm>
          <a:off x="0" y="1873999"/>
          <a:ext cx="6391275" cy="149868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47D45D-71F4-4D47-88D7-0D35D385C047}">
      <dsp:nvSpPr>
        <dsp:cNvPr id="0" name=""/>
        <dsp:cNvSpPr/>
      </dsp:nvSpPr>
      <dsp:spPr>
        <a:xfrm>
          <a:off x="453352" y="2211204"/>
          <a:ext cx="824278" cy="824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35DC3B-278C-4533-B73D-FA4DF7553454}">
      <dsp:nvSpPr>
        <dsp:cNvPr id="0" name=""/>
        <dsp:cNvSpPr/>
      </dsp:nvSpPr>
      <dsp:spPr>
        <a:xfrm>
          <a:off x="1730984" y="187399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711200">
            <a:lnSpc>
              <a:spcPct val="90000"/>
            </a:lnSpc>
            <a:spcBef>
              <a:spcPct val="0"/>
            </a:spcBef>
            <a:spcAft>
              <a:spcPct val="35000"/>
            </a:spcAft>
            <a:buNone/>
          </a:pPr>
          <a:r>
            <a:rPr lang="en-US" sz="1600" kern="1200" dirty="0"/>
            <a:t>In this study, I analyzed the relationship between business development and some useful machine learning technics such as clustering to group a set of Chinese</a:t>
          </a:r>
        </a:p>
      </dsp:txBody>
      <dsp:txXfrm>
        <a:off x="1730984" y="1873999"/>
        <a:ext cx="4660290" cy="1498687"/>
      </dsp:txXfrm>
    </dsp:sp>
    <dsp:sp modelId="{1E832DDD-AED3-469D-BE23-5A5A1CECFFCA}">
      <dsp:nvSpPr>
        <dsp:cNvPr id="0" name=""/>
        <dsp:cNvSpPr/>
      </dsp:nvSpPr>
      <dsp:spPr>
        <a:xfrm>
          <a:off x="0" y="3747359"/>
          <a:ext cx="6391275" cy="149868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F458C-19EE-4AEA-A1C2-175DF6A09EFB}">
      <dsp:nvSpPr>
        <dsp:cNvPr id="0" name=""/>
        <dsp:cNvSpPr/>
      </dsp:nvSpPr>
      <dsp:spPr>
        <a:xfrm>
          <a:off x="453352" y="4084563"/>
          <a:ext cx="824278" cy="824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203801-6909-48D3-9931-B1D33F546F8B}">
      <dsp:nvSpPr>
        <dsp:cNvPr id="0" name=""/>
        <dsp:cNvSpPr/>
      </dsp:nvSpPr>
      <dsp:spPr>
        <a:xfrm>
          <a:off x="1730984" y="374735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711200">
            <a:lnSpc>
              <a:spcPct val="90000"/>
            </a:lnSpc>
            <a:spcBef>
              <a:spcPct val="0"/>
            </a:spcBef>
            <a:spcAft>
              <a:spcPct val="35000"/>
            </a:spcAft>
            <a:buNone/>
          </a:pPr>
          <a:r>
            <a:rPr lang="en-US" sz="1600" kern="1200" dirty="0"/>
            <a:t>With this analysis, my client can choose the place where open his Chinese restaurant.</a:t>
          </a:r>
        </a:p>
      </dsp:txBody>
      <dsp:txXfrm>
        <a:off x="1730984" y="3747359"/>
        <a:ext cx="4660290" cy="14986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1.04.2020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‹N°›</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4/1/2020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4/1/2020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4/1/2020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4/1/2020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099733"/>
            <a:ext cx="9726405" cy="2677648"/>
          </a:xfrm>
        </p:spPr>
        <p:txBody>
          <a:bodyPr/>
          <a:lstStyle/>
          <a:p>
            <a:pPr algn="ctr"/>
            <a:r>
              <a:rPr lang="en-US" b="1" dirty="0"/>
              <a:t>Capstone Project </a:t>
            </a:r>
            <a:br>
              <a:rPr lang="en-US" b="1" dirty="0"/>
            </a:br>
            <a:r>
              <a:rPr lang="en-US" b="1" dirty="0"/>
              <a:t>The Battle of Neighborhoods</a:t>
            </a:r>
            <a:endParaRPr lang="en-US" dirty="0"/>
          </a:p>
        </p:txBody>
      </p:sp>
      <p:sp>
        <p:nvSpPr>
          <p:cNvPr id="3" name="Subtitle 2"/>
          <p:cNvSpPr>
            <a:spLocks noGrp="1"/>
          </p:cNvSpPr>
          <p:nvPr>
            <p:ph type="subTitle" idx="1"/>
          </p:nvPr>
        </p:nvSpPr>
        <p:spPr>
          <a:xfrm>
            <a:off x="1285582" y="5038637"/>
            <a:ext cx="9465148" cy="861420"/>
          </a:xfrm>
        </p:spPr>
        <p:txBody>
          <a:bodyPr/>
          <a:lstStyle/>
          <a:p>
            <a:pPr algn="ctr"/>
            <a:r>
              <a:rPr lang="en-US" dirty="0"/>
              <a:t>Selecting the best location to open a CHINESE RESTAURANT IN PARIS</a:t>
            </a:r>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6" name="Image 5">
            <a:extLst>
              <a:ext uri="{FF2B5EF4-FFF2-40B4-BE49-F238E27FC236}">
                <a16:creationId xmlns:a16="http://schemas.microsoft.com/office/drawing/2014/main" id="{590692B1-9761-474C-A63D-DF5699E04B4D}"/>
              </a:ext>
            </a:extLst>
          </p:cNvPr>
          <p:cNvPicPr/>
          <p:nvPr/>
        </p:nvPicPr>
        <p:blipFill>
          <a:blip r:embed="rId2"/>
          <a:stretch>
            <a:fillRect/>
          </a:stretch>
        </p:blipFill>
        <p:spPr>
          <a:xfrm>
            <a:off x="1881051" y="3592286"/>
            <a:ext cx="8229599" cy="2547257"/>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5" name="Image 4">
            <a:extLst>
              <a:ext uri="{FF2B5EF4-FFF2-40B4-BE49-F238E27FC236}">
                <a16:creationId xmlns:a16="http://schemas.microsoft.com/office/drawing/2014/main" id="{1F11F94D-EEB8-4B75-A0A3-A6979A64034C}"/>
              </a:ext>
            </a:extLst>
          </p:cNvPr>
          <p:cNvPicPr/>
          <p:nvPr/>
        </p:nvPicPr>
        <p:blipFill>
          <a:blip r:embed="rId2"/>
          <a:stretch>
            <a:fillRect/>
          </a:stretch>
        </p:blipFill>
        <p:spPr>
          <a:xfrm>
            <a:off x="2207623" y="3429000"/>
            <a:ext cx="7708744" cy="2592977"/>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a:t>2</a:t>
            </a:r>
          </a:p>
          <a:p>
            <a:endParaRPr lang="en-US" dirty="0"/>
          </a:p>
          <a:p>
            <a:endParaRPr lang="tr-TR" dirty="0"/>
          </a:p>
        </p:txBody>
      </p:sp>
      <p:pic>
        <p:nvPicPr>
          <p:cNvPr id="6" name="Image 5">
            <a:extLst>
              <a:ext uri="{FF2B5EF4-FFF2-40B4-BE49-F238E27FC236}">
                <a16:creationId xmlns:a16="http://schemas.microsoft.com/office/drawing/2014/main" id="{8FDB7BEF-C51E-42FC-9B1A-760258417863}"/>
              </a:ext>
            </a:extLst>
          </p:cNvPr>
          <p:cNvPicPr/>
          <p:nvPr/>
        </p:nvPicPr>
        <p:blipFill>
          <a:blip r:embed="rId2"/>
          <a:stretch>
            <a:fillRect/>
          </a:stretch>
        </p:blipFill>
        <p:spPr>
          <a:xfrm>
            <a:off x="2390504" y="3429000"/>
            <a:ext cx="8033656" cy="2658291"/>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6" name="Image 5">
            <a:extLst>
              <a:ext uri="{FF2B5EF4-FFF2-40B4-BE49-F238E27FC236}">
                <a16:creationId xmlns:a16="http://schemas.microsoft.com/office/drawing/2014/main" id="{EF4D4A11-C4FE-40A1-8700-E55BEA7E92C6}"/>
              </a:ext>
            </a:extLst>
          </p:cNvPr>
          <p:cNvPicPr/>
          <p:nvPr/>
        </p:nvPicPr>
        <p:blipFill>
          <a:blip r:embed="rId2"/>
          <a:stretch>
            <a:fillRect/>
          </a:stretch>
        </p:blipFill>
        <p:spPr>
          <a:xfrm>
            <a:off x="2520044" y="3636957"/>
            <a:ext cx="7838802" cy="2358893"/>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5" name="Image 4">
            <a:extLst>
              <a:ext uri="{FF2B5EF4-FFF2-40B4-BE49-F238E27FC236}">
                <a16:creationId xmlns:a16="http://schemas.microsoft.com/office/drawing/2014/main" id="{3807AC04-89DC-4C23-9494-7A300BB47BC1}"/>
              </a:ext>
            </a:extLst>
          </p:cNvPr>
          <p:cNvPicPr/>
          <p:nvPr/>
        </p:nvPicPr>
        <p:blipFill>
          <a:blip r:embed="rId2"/>
          <a:stretch>
            <a:fillRect/>
          </a:stretch>
        </p:blipFill>
        <p:spPr>
          <a:xfrm>
            <a:off x="1972491" y="3002734"/>
            <a:ext cx="8412479" cy="330835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4" name="Image 3">
            <a:extLst>
              <a:ext uri="{FF2B5EF4-FFF2-40B4-BE49-F238E27FC236}">
                <a16:creationId xmlns:a16="http://schemas.microsoft.com/office/drawing/2014/main" id="{8A1896E7-165B-4DDF-B232-9B74DF77843C}"/>
              </a:ext>
            </a:extLst>
          </p:cNvPr>
          <p:cNvPicPr/>
          <p:nvPr/>
        </p:nvPicPr>
        <p:blipFill>
          <a:blip r:embed="rId2"/>
          <a:stretch>
            <a:fillRect/>
          </a:stretch>
        </p:blipFill>
        <p:spPr>
          <a:xfrm>
            <a:off x="2433638" y="2397035"/>
            <a:ext cx="7089186" cy="4278085"/>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462213"/>
          </a:xfrm>
          <a:prstGeom prst="rect">
            <a:avLst/>
          </a:prstGeom>
        </p:spPr>
        <p:txBody>
          <a:bodyPr wrap="square">
            <a:spAutoFit/>
          </a:bodyPr>
          <a:lstStyle/>
          <a:p>
            <a:r>
              <a:rPr lang="en-US" sz="1400" dirty="0"/>
              <a:t>Based on </a:t>
            </a:r>
            <a:r>
              <a:rPr lang="en-US" sz="1400" dirty="0" err="1"/>
              <a:t>dataframe</a:t>
            </a:r>
            <a:r>
              <a:rPr lang="en-US" sz="1400" dirty="0"/>
              <a:t> analysis above </a:t>
            </a:r>
          </a:p>
          <a:p>
            <a:endParaRPr lang="fr-FR" sz="1400" dirty="0"/>
          </a:p>
          <a:p>
            <a:pPr marL="285750" lvl="0" indent="-285750">
              <a:buFont typeface="Arial" panose="020B0604020202020204" pitchFamily="34" charset="0"/>
              <a:buChar char="•"/>
            </a:pPr>
            <a:r>
              <a:rPr lang="en-US" sz="1400" b="1" dirty="0"/>
              <a:t>Cluster 0 (Invalides, Ecole-</a:t>
            </a:r>
            <a:r>
              <a:rPr lang="en-US" sz="1400" b="1" dirty="0" err="1"/>
              <a:t>Militaire</a:t>
            </a:r>
            <a:r>
              <a:rPr lang="en-US" sz="1400" b="1" dirty="0"/>
              <a:t>, Gros-Caillou</a:t>
            </a:r>
            <a:r>
              <a:rPr lang="en-US" sz="1400" dirty="0"/>
              <a:t>) and </a:t>
            </a:r>
            <a:endParaRPr lang="fr-FR" sz="1400" dirty="0"/>
          </a:p>
          <a:p>
            <a:pPr marL="285750" lvl="0" indent="-285750">
              <a:buFont typeface="Arial" panose="020B0604020202020204" pitchFamily="34" charset="0"/>
              <a:buChar char="•"/>
            </a:pPr>
            <a:endParaRPr lang="fr-FR" sz="1400" b="1" dirty="0"/>
          </a:p>
          <a:p>
            <a:pPr marL="285750" lvl="0" indent="-285750">
              <a:buFont typeface="Arial" panose="020B0604020202020204" pitchFamily="34" charset="0"/>
              <a:buChar char="•"/>
            </a:pPr>
            <a:r>
              <a:rPr lang="en-US" sz="1400" b="1" dirty="0"/>
              <a:t>Cluster 3 (Saint-Thomas </a:t>
            </a:r>
            <a:r>
              <a:rPr lang="en-US" sz="1400" b="1" dirty="0" err="1"/>
              <a:t>d'Acquin</a:t>
            </a:r>
            <a:r>
              <a:rPr lang="en-US" sz="1400" b="1" dirty="0"/>
              <a:t>, Saint-Germain-des-</a:t>
            </a:r>
            <a:r>
              <a:rPr lang="en-US" sz="1400" b="1" dirty="0" err="1"/>
              <a:t>Près</a:t>
            </a:r>
            <a:r>
              <a:rPr lang="en-US" sz="1400" b="1" dirty="0"/>
              <a:t>, Notre-Dame-Des-Champs)</a:t>
            </a:r>
            <a:r>
              <a:rPr lang="en-US" sz="1400" dirty="0"/>
              <a:t> </a:t>
            </a:r>
          </a:p>
          <a:p>
            <a:pPr marL="285750" lvl="0" indent="-285750">
              <a:buFont typeface="Arial" panose="020B0604020202020204" pitchFamily="34" charset="0"/>
              <a:buChar char="•"/>
            </a:pPr>
            <a:endParaRPr lang="fr-FR" sz="1400" dirty="0"/>
          </a:p>
          <a:p>
            <a:r>
              <a:rPr lang="en-US" sz="1400" dirty="0"/>
              <a:t>areas are the best places to open a new Chinese restaurant business.</a:t>
            </a:r>
            <a:endParaRPr lang="fr-FR" sz="1400" dirty="0"/>
          </a:p>
        </p:txBody>
      </p:sp>
      <p:pic>
        <p:nvPicPr>
          <p:cNvPr id="5" name="Image 4">
            <a:extLst>
              <a:ext uri="{FF2B5EF4-FFF2-40B4-BE49-F238E27FC236}">
                <a16:creationId xmlns:a16="http://schemas.microsoft.com/office/drawing/2014/main" id="{5CF1B2D5-3491-4BC5-9D3E-59E4394BBDE7}"/>
              </a:ext>
            </a:extLst>
          </p:cNvPr>
          <p:cNvPicPr/>
          <p:nvPr/>
        </p:nvPicPr>
        <p:blipFill>
          <a:blip r:embed="rId2"/>
          <a:stretch>
            <a:fillRect/>
          </a:stretch>
        </p:blipFill>
        <p:spPr>
          <a:xfrm>
            <a:off x="469048" y="2342146"/>
            <a:ext cx="7279289" cy="4550565"/>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Autofit/>
          </a:bodyPr>
          <a:lstStyle/>
          <a:p>
            <a:pPr lvl="0"/>
            <a:r>
              <a:rPr lang="en-US" dirty="0"/>
              <a:t>This analysis is performed on limited data and on reduced perimeter. We have focused our research on boroughs  only. This may be right or not, but if good amount of data were available there is scope to come up with better results. </a:t>
            </a:r>
            <a:endParaRPr lang="fr-FR" dirty="0"/>
          </a:p>
          <a:p>
            <a:pPr lvl="0"/>
            <a:r>
              <a:rPr lang="en-US" dirty="0"/>
              <a:t>There is high competition around </a:t>
            </a:r>
            <a:r>
              <a:rPr lang="en-US" b="1" dirty="0"/>
              <a:t>Notre-Dame, Jardins-des-Plantes and Val-de-Grace</a:t>
            </a:r>
            <a:r>
              <a:rPr lang="en-US" dirty="0"/>
              <a:t> so it is very risky to open business in these areas.</a:t>
            </a:r>
            <a:endParaRPr lang="fr-FR" dirty="0"/>
          </a:p>
          <a:p>
            <a:pPr lvl="0"/>
            <a:r>
              <a:rPr lang="en-US" b="1" dirty="0"/>
              <a:t>Sorbonne</a:t>
            </a:r>
            <a:r>
              <a:rPr lang="en-US" dirty="0"/>
              <a:t> has also potential where it’s closes to University and high schools.</a:t>
            </a:r>
            <a:endParaRPr lang="fr-FR" dirty="0"/>
          </a:p>
          <a:p>
            <a:pPr lvl="0"/>
            <a:r>
              <a:rPr lang="en-US" dirty="0"/>
              <a:t>We can more detailed analysis by adding some factors such as transportation, demographics of inhabitants.</a:t>
            </a:r>
            <a:endParaRPr lang="fr-F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Rectangle 17">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1154955" y="973667"/>
            <a:ext cx="2942210" cy="4833745"/>
          </a:xfrm>
        </p:spPr>
        <p:txBody>
          <a:bodyPr>
            <a:normAutofit/>
          </a:bodyPr>
          <a:lstStyle/>
          <a:p>
            <a:r>
              <a:rPr lang="en-US" dirty="0">
                <a:solidFill>
                  <a:srgbClr val="EBEBEB"/>
                </a:solidFill>
              </a:rPr>
              <a:t>Conclusion</a:t>
            </a:r>
          </a:p>
        </p:txBody>
      </p:sp>
      <p:sp>
        <p:nvSpPr>
          <p:cNvPr id="24" name="Rectangle 23">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EBED792-D6D5-46B1-A05C-85251F0D1A3A}"/>
              </a:ext>
            </a:extLst>
          </p:cNvPr>
          <p:cNvGraphicFramePr>
            <a:graphicFrameLocks noGrp="1"/>
          </p:cNvGraphicFramePr>
          <p:nvPr>
            <p:ph idx="1"/>
            <p:extLst>
              <p:ext uri="{D42A27DB-BD31-4B8C-83A1-F6EECF244321}">
                <p14:modId xmlns:p14="http://schemas.microsoft.com/office/powerpoint/2010/main" val="3087548350"/>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176431"/>
          </a:xfrm>
        </p:spPr>
        <p:txBody>
          <a:bodyPr>
            <a:normAutofit/>
          </a:bodyPr>
          <a:lstStyle/>
          <a:p>
            <a:endParaRPr lang="tr-TR" dirty="0"/>
          </a:p>
          <a:p>
            <a:r>
              <a:rPr lang="en-US" dirty="0"/>
              <a:t>The City of </a:t>
            </a:r>
            <a:r>
              <a:rPr lang="en-US" b="1" dirty="0"/>
              <a:t>Paris</a:t>
            </a:r>
            <a:r>
              <a:rPr lang="en-US" dirty="0"/>
              <a:t> is famous for its excellent cuisine. It's food culture includes an array of international cuisines influenced by the city's immigrant history. </a:t>
            </a:r>
            <a:endParaRPr lang="tr-TR" dirty="0"/>
          </a:p>
          <a:p>
            <a:pPr marL="0" indent="0">
              <a:buNone/>
            </a:pPr>
            <a:endParaRPr lang="tr-TR" dirty="0"/>
          </a:p>
          <a:p>
            <a:r>
              <a:rPr lang="en-US" b="1" dirty="0"/>
              <a:t>Chinese restaurants </a:t>
            </a:r>
            <a:r>
              <a:rPr lang="en-US" dirty="0"/>
              <a:t>have become so popular in France now it seems that there is  one on every corner, not only in major cities but also in smaller cities. Starting a Chinese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fontScale="92500" lnSpcReduction="20000"/>
          </a:bodyPr>
          <a:lstStyle/>
          <a:p>
            <a:pPr algn="just"/>
            <a:endParaRPr lang="tr-TR" dirty="0"/>
          </a:p>
          <a:p>
            <a:pPr algn="just"/>
            <a:r>
              <a:rPr lang="en-US" dirty="0"/>
              <a:t>My client wants to open his business somewhere around </a:t>
            </a:r>
            <a:r>
              <a:rPr lang="en-US" b="1" dirty="0"/>
              <a:t>Louvre, Bourse, Temple, Hôtel-de-Ville, Panthéon, Luxembourg and Palais-Bourbon</a:t>
            </a:r>
            <a:r>
              <a:rPr lang="en-US" dirty="0"/>
              <a:t> area, so I focus on those boroughs during my analysis. </a:t>
            </a:r>
          </a:p>
          <a:p>
            <a:pPr algn="just"/>
            <a:endParaRPr lang="en-US" dirty="0"/>
          </a:p>
          <a:p>
            <a:pPr algn="just"/>
            <a:r>
              <a:rPr lang="en-US" dirty="0"/>
              <a:t>We define potential neighborhood based on the number of </a:t>
            </a:r>
            <a:r>
              <a:rPr lang="en-US" b="1" dirty="0"/>
              <a:t>Chinese restaurants</a:t>
            </a:r>
            <a:r>
              <a:rPr lang="en-US" dirty="0"/>
              <a:t> which are operating right in each neighborhood. Paris has full potential but also is a very challenging district to open a business because of high competition. </a:t>
            </a:r>
          </a:p>
          <a:p>
            <a:pPr algn="just"/>
            <a:endParaRPr lang="en-US" dirty="0"/>
          </a:p>
          <a:p>
            <a:pPr algn="just"/>
            <a:r>
              <a:rPr lang="en-US" dirty="0"/>
              <a:t>New </a:t>
            </a:r>
            <a:r>
              <a:rPr lang="en-US" b="1" dirty="0"/>
              <a:t>Chinese restaurants</a:t>
            </a:r>
            <a:r>
              <a:rPr lang="en-US" dirty="0"/>
              <a:t> should be open in an area that inadequate neighborhood in this way the restaurant can attract more customers. Therefore, this analysis necessary to ensure that we have enough customers and that we are not so close to other such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lstStyle/>
          <a:p>
            <a:r>
              <a:rPr lang="en-US" dirty="0"/>
              <a:t>To identify the characteristics of our competitors' venues in </a:t>
            </a:r>
            <a:r>
              <a:rPr lang="fr-FR" dirty="0"/>
              <a:t>Paris</a:t>
            </a:r>
            <a:r>
              <a:rPr lang="en-US" dirty="0"/>
              <a:t>, we would first need to find out the number of </a:t>
            </a:r>
            <a:r>
              <a:rPr lang="en-US" b="1" dirty="0"/>
              <a:t>Chinese</a:t>
            </a:r>
            <a:r>
              <a:rPr lang="tr-TR" b="1" dirty="0"/>
              <a:t> </a:t>
            </a:r>
            <a:r>
              <a:rPr lang="fr-FR" b="1" dirty="0"/>
              <a:t>restaurants</a:t>
            </a:r>
            <a:r>
              <a:rPr lang="tr-TR" dirty="0"/>
              <a:t> in Manhattan </a:t>
            </a:r>
            <a:r>
              <a:rPr lang="en-US" dirty="0"/>
              <a:t>currently and their location.</a:t>
            </a:r>
          </a:p>
          <a:p>
            <a:r>
              <a:rPr lang="en-US" dirty="0"/>
              <a:t>We then used Foursquare API to find their geographic coordinates based on their postal code addresses.</a:t>
            </a:r>
            <a:endParaRPr lang="tr-TR" dirty="0"/>
          </a:p>
          <a:p>
            <a:r>
              <a:rPr lang="tr-TR" dirty="0"/>
              <a:t>In </a:t>
            </a:r>
            <a:r>
              <a:rPr lang="fr-FR" dirty="0"/>
              <a:t>Paris</a:t>
            </a:r>
            <a:r>
              <a:rPr lang="tr-TR" dirty="0"/>
              <a:t>, 1</a:t>
            </a:r>
            <a:r>
              <a:rPr lang="fr-FR" dirty="0"/>
              <a:t>128</a:t>
            </a:r>
            <a:r>
              <a:rPr lang="tr-TR" dirty="0"/>
              <a:t> </a:t>
            </a:r>
            <a:r>
              <a:rPr lang="en-US" b="1" dirty="0"/>
              <a:t>Chinese</a:t>
            </a:r>
            <a:r>
              <a:rPr lang="fr-FR" b="1" dirty="0"/>
              <a:t> restaurants</a:t>
            </a:r>
            <a:r>
              <a:rPr lang="fr-FR" dirty="0"/>
              <a:t> </a:t>
            </a:r>
            <a:r>
              <a:rPr lang="tr-TR" dirty="0"/>
              <a:t>are currently operating. </a:t>
            </a:r>
          </a:p>
          <a:p>
            <a:pPr marL="0" indent="0">
              <a:buNone/>
            </a:pPr>
            <a:endParaRPr lang="tr-TR" dirty="0"/>
          </a:p>
          <a:p>
            <a:pPr marL="0" indent="0">
              <a:buNone/>
            </a:pPr>
            <a:endParaRPr lang="en-US" dirty="0"/>
          </a:p>
        </p:txBody>
      </p:sp>
      <p:pic>
        <p:nvPicPr>
          <p:cNvPr id="6" name="Image 5">
            <a:extLst>
              <a:ext uri="{FF2B5EF4-FFF2-40B4-BE49-F238E27FC236}">
                <a16:creationId xmlns:a16="http://schemas.microsoft.com/office/drawing/2014/main" id="{F422BBAD-A1E4-4854-BB16-3779862277C7}"/>
              </a:ext>
            </a:extLst>
          </p:cNvPr>
          <p:cNvPicPr/>
          <p:nvPr/>
        </p:nvPicPr>
        <p:blipFill>
          <a:blip r:embed="rId3"/>
          <a:stretch>
            <a:fillRect/>
          </a:stretch>
        </p:blipFill>
        <p:spPr>
          <a:xfrm>
            <a:off x="1430519" y="4529137"/>
            <a:ext cx="4839652" cy="709069"/>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lstStyle/>
          <a:p>
            <a:r>
              <a:rPr lang="en-US" dirty="0"/>
              <a:t>Next, we also used </a:t>
            </a:r>
            <a:r>
              <a:rPr lang="en-US" dirty="0" err="1"/>
              <a:t>FoursquareAPI</a:t>
            </a:r>
            <a:r>
              <a:rPr lang="en-US" dirty="0"/>
              <a:t> to find their geographic coordinates of the 5 locations shortlisted for our </a:t>
            </a:r>
            <a:r>
              <a:rPr lang="fr-FR" b="1" dirty="0"/>
              <a:t>Chin</a:t>
            </a:r>
            <a:r>
              <a:rPr lang="en-US" b="1" dirty="0"/>
              <a:t>e</a:t>
            </a:r>
            <a:r>
              <a:rPr lang="fr-FR" b="1" dirty="0"/>
              <a:t>se restaurants</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6" name="Image 5">
            <a:extLst>
              <a:ext uri="{FF2B5EF4-FFF2-40B4-BE49-F238E27FC236}">
                <a16:creationId xmlns:a16="http://schemas.microsoft.com/office/drawing/2014/main" id="{3297A311-F850-4A51-9450-848520982D31}"/>
              </a:ext>
            </a:extLst>
          </p:cNvPr>
          <p:cNvPicPr/>
          <p:nvPr/>
        </p:nvPicPr>
        <p:blipFill>
          <a:blip r:embed="rId3"/>
          <a:stretch>
            <a:fillRect/>
          </a:stretch>
        </p:blipFill>
        <p:spPr>
          <a:xfrm>
            <a:off x="1737360" y="3342834"/>
            <a:ext cx="9026433" cy="234478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a:t>A</a:t>
            </a:r>
            <a:r>
              <a:rPr lang="en-US" dirty="0" err="1"/>
              <a:t>ddresses</a:t>
            </a:r>
            <a:r>
              <a:rPr lang="tr-TR" dirty="0"/>
              <a:t> are </a:t>
            </a:r>
            <a:r>
              <a:rPr lang="en-US" dirty="0"/>
              <a:t>converted into their equivalent latitude and longitude values. </a:t>
            </a:r>
            <a:endParaRPr lang="tr-TR" dirty="0"/>
          </a:p>
          <a:p>
            <a:r>
              <a:rPr lang="en-US" dirty="0"/>
              <a:t>Foursquare API </a:t>
            </a:r>
            <a:r>
              <a:rPr lang="tr-TR" dirty="0"/>
              <a:t>is </a:t>
            </a:r>
            <a:r>
              <a:rPr lang="en-US" dirty="0"/>
              <a:t>used</a:t>
            </a:r>
            <a:r>
              <a:rPr lang="tr-TR" dirty="0"/>
              <a:t> </a:t>
            </a:r>
            <a:r>
              <a:rPr lang="en-US" dirty="0"/>
              <a:t>to explore neighborhoods in Paris, France. </a:t>
            </a:r>
            <a:endParaRPr lang="tr-TR" dirty="0"/>
          </a:p>
          <a:p>
            <a:r>
              <a:rPr lang="en-US" dirty="0"/>
              <a:t>After that, explore function to get Chinese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5" name="Image 4">
            <a:extLst>
              <a:ext uri="{FF2B5EF4-FFF2-40B4-BE49-F238E27FC236}">
                <a16:creationId xmlns:a16="http://schemas.microsoft.com/office/drawing/2014/main" id="{68FC6E2A-AFB8-4540-BC10-2303490B6E35}"/>
              </a:ext>
            </a:extLst>
          </p:cNvPr>
          <p:cNvPicPr/>
          <p:nvPr/>
        </p:nvPicPr>
        <p:blipFill>
          <a:blip r:embed="rId3"/>
          <a:stretch>
            <a:fillRect/>
          </a:stretch>
        </p:blipFill>
        <p:spPr>
          <a:xfrm>
            <a:off x="1319349" y="2722562"/>
            <a:ext cx="9339942" cy="2740775"/>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sp>
        <p:nvSpPr>
          <p:cNvPr id="6" name="Rectangle 5"/>
          <p:cNvSpPr/>
          <p:nvPr/>
        </p:nvSpPr>
        <p:spPr>
          <a:xfrm>
            <a:off x="8617465" y="4255549"/>
            <a:ext cx="3426489" cy="1477328"/>
          </a:xfrm>
          <a:prstGeom prst="rect">
            <a:avLst/>
          </a:prstGeom>
        </p:spPr>
        <p:txBody>
          <a:bodyPr wrap="square">
            <a:spAutoFit/>
          </a:bodyPr>
          <a:lstStyle/>
          <a:p>
            <a:r>
              <a:rPr lang="en-US" b="1" dirty="0"/>
              <a:t>Chinese</a:t>
            </a:r>
            <a:r>
              <a:rPr lang="fr-FR" b="1" dirty="0"/>
              <a:t> restaurants </a:t>
            </a:r>
            <a:r>
              <a:rPr lang="fr-FR" dirty="0"/>
              <a:t>in Paris  </a:t>
            </a:r>
            <a:r>
              <a:rPr lang="fr-FR" dirty="0" err="1"/>
              <a:t>near</a:t>
            </a:r>
            <a:r>
              <a:rPr lang="fr-FR" dirty="0"/>
              <a:t> </a:t>
            </a:r>
            <a:r>
              <a:rPr lang="en-US" b="1" dirty="0"/>
              <a:t>Louvre, Bourse, Temple, Hôtel-de-Ville, Panthéon, Luxembourg and Palais-Bourbon,</a:t>
            </a:r>
            <a:endParaRPr lang="tr-TR" dirty="0"/>
          </a:p>
        </p:txBody>
      </p:sp>
      <p:pic>
        <p:nvPicPr>
          <p:cNvPr id="5" name="Image 4">
            <a:extLst>
              <a:ext uri="{FF2B5EF4-FFF2-40B4-BE49-F238E27FC236}">
                <a16:creationId xmlns:a16="http://schemas.microsoft.com/office/drawing/2014/main" id="{D108DABA-D40B-4152-B046-366DD7CCD28E}"/>
              </a:ext>
            </a:extLst>
          </p:cNvPr>
          <p:cNvPicPr/>
          <p:nvPr/>
        </p:nvPicPr>
        <p:blipFill>
          <a:blip r:embed="rId2"/>
          <a:stretch>
            <a:fillRect/>
          </a:stretch>
        </p:blipFill>
        <p:spPr>
          <a:xfrm>
            <a:off x="697754" y="2375128"/>
            <a:ext cx="7218338" cy="4130175"/>
          </a:xfrm>
          <a:prstGeom prst="rect">
            <a:avLst/>
          </a:prstGeom>
        </p:spPr>
      </p:pic>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Paris and its emerging clusters.</a:t>
            </a:r>
            <a:endParaRPr lang="tr-TR" dirty="0"/>
          </a:p>
          <a:p>
            <a:pPr algn="just"/>
            <a:endParaRPr lang="en-US" dirty="0"/>
          </a:p>
        </p:txBody>
      </p:sp>
      <p:pic>
        <p:nvPicPr>
          <p:cNvPr id="5" name="Image 4">
            <a:extLst>
              <a:ext uri="{FF2B5EF4-FFF2-40B4-BE49-F238E27FC236}">
                <a16:creationId xmlns:a16="http://schemas.microsoft.com/office/drawing/2014/main" id="{815E9A62-BA61-417C-B584-02C7BA07D16D}"/>
              </a:ext>
            </a:extLst>
          </p:cNvPr>
          <p:cNvPicPr/>
          <p:nvPr/>
        </p:nvPicPr>
        <p:blipFill>
          <a:blip r:embed="rId3"/>
          <a:stretch>
            <a:fillRect/>
          </a:stretch>
        </p:blipFill>
        <p:spPr>
          <a:xfrm>
            <a:off x="1481525" y="3863772"/>
            <a:ext cx="9478212" cy="2497839"/>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654</Words>
  <Application>Microsoft Office PowerPoint</Application>
  <PresentationFormat>Grand écran</PresentationFormat>
  <Paragraphs>66</Paragraphs>
  <Slides>18</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vt:lpstr>
      <vt:lpstr>Calibri</vt:lpstr>
      <vt:lpstr>Century Gothic</vt:lpstr>
      <vt:lpstr>Wingdings 3</vt:lpstr>
      <vt:lpstr>Ion Boardroom</vt:lpstr>
      <vt:lpstr>Capstone Project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Neighborhoods</dc:title>
  <dc:creator>Ainoa</dc:creator>
  <cp:lastModifiedBy>Ainoa</cp:lastModifiedBy>
  <cp:revision>10</cp:revision>
  <dcterms:created xsi:type="dcterms:W3CDTF">2020-03-31T17:55:46Z</dcterms:created>
  <dcterms:modified xsi:type="dcterms:W3CDTF">2020-04-01T03:43:37Z</dcterms:modified>
</cp:coreProperties>
</file>