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5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F472F-65E9-459F-9239-71F70B482A16}" type="datetimeFigureOut">
              <a:rPr lang="en-ZA" smtClean="0"/>
              <a:t>2022/10/06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30F1-C242-41EC-8FE2-B4E6D1337A8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38998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F472F-65E9-459F-9239-71F70B482A16}" type="datetimeFigureOut">
              <a:rPr lang="en-ZA" smtClean="0"/>
              <a:t>2022/10/06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30F1-C242-41EC-8FE2-B4E6D1337A8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81518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F472F-65E9-459F-9239-71F70B482A16}" type="datetimeFigureOut">
              <a:rPr lang="en-ZA" smtClean="0"/>
              <a:t>2022/10/06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30F1-C242-41EC-8FE2-B4E6D1337A8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2938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F472F-65E9-459F-9239-71F70B482A16}" type="datetimeFigureOut">
              <a:rPr lang="en-ZA" smtClean="0"/>
              <a:t>2022/10/06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30F1-C242-41EC-8FE2-B4E6D1337A8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41604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F472F-65E9-459F-9239-71F70B482A16}" type="datetimeFigureOut">
              <a:rPr lang="en-ZA" smtClean="0"/>
              <a:t>2022/10/06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30F1-C242-41EC-8FE2-B4E6D1337A8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30877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F472F-65E9-459F-9239-71F70B482A16}" type="datetimeFigureOut">
              <a:rPr lang="en-ZA" smtClean="0"/>
              <a:t>2022/10/06</a:t>
            </a:fld>
            <a:endParaRPr lang="en-Z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30F1-C242-41EC-8FE2-B4E6D1337A8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6304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F472F-65E9-459F-9239-71F70B482A16}" type="datetimeFigureOut">
              <a:rPr lang="en-ZA" smtClean="0"/>
              <a:t>2022/10/06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30F1-C242-41EC-8FE2-B4E6D1337A87}" type="slidenum">
              <a:rPr lang="en-ZA" smtClean="0"/>
              <a:t>‹#›</a:t>
            </a:fld>
            <a:endParaRPr lang="en-Z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958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F472F-65E9-459F-9239-71F70B482A16}" type="datetimeFigureOut">
              <a:rPr lang="en-ZA" smtClean="0"/>
              <a:t>2022/10/06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30F1-C242-41EC-8FE2-B4E6D1337A8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92622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F472F-65E9-459F-9239-71F70B482A16}" type="datetimeFigureOut">
              <a:rPr lang="en-ZA" smtClean="0"/>
              <a:t>2022/10/06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30F1-C242-41EC-8FE2-B4E6D1337A8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6330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F472F-65E9-459F-9239-71F70B482A16}" type="datetimeFigureOut">
              <a:rPr lang="en-ZA" smtClean="0"/>
              <a:t>2022/10/06</a:t>
            </a:fld>
            <a:endParaRPr lang="en-Z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ZA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30F1-C242-41EC-8FE2-B4E6D1337A8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95478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71F472F-65E9-459F-9239-71F70B482A16}" type="datetimeFigureOut">
              <a:rPr lang="en-ZA" smtClean="0"/>
              <a:t>2022/10/06</a:t>
            </a:fld>
            <a:endParaRPr lang="en-Z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Z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30F1-C242-41EC-8FE2-B4E6D1337A8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4412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71F472F-65E9-459F-9239-71F70B482A16}" type="datetimeFigureOut">
              <a:rPr lang="en-ZA" smtClean="0"/>
              <a:t>2022/10/06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06D30F1-C242-41EC-8FE2-B4E6D1337A8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62132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6E1AC-78DC-519E-2817-1A015E0D43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AdventureWorks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55073B-2443-305A-601C-728B9582E9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Executive Summary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F8BD1A-ACEA-EE52-019B-9E79895D4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62"/>
            <a:ext cx="362902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76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74D80-C1E1-FEA5-DAB4-31E94A7E2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75" y="964692"/>
            <a:ext cx="9094089" cy="1188720"/>
          </a:xfrm>
        </p:spPr>
        <p:txBody>
          <a:bodyPr/>
          <a:lstStyle/>
          <a:p>
            <a:r>
              <a:rPr lang="en-ZA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09643-A365-0AD4-B1D2-D91496351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775" y="2638044"/>
            <a:ext cx="9094089" cy="3101983"/>
          </a:xfrm>
        </p:spPr>
        <p:txBody>
          <a:bodyPr/>
          <a:lstStyle/>
          <a:p>
            <a:r>
              <a:rPr lang="en-ZA" dirty="0"/>
              <a:t>The company needs to intensify it’s marketing campaigns around this period to maximise on potential sales.</a:t>
            </a:r>
          </a:p>
          <a:p>
            <a:r>
              <a:rPr lang="en-ZA" dirty="0"/>
              <a:t>The company must consider promoting advertising and marketing in Australia and Germany particularly on Clothing and Components to increased revenues within those categories.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11415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A766E-8BA7-E5DD-25F7-D7C4BD39D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964692"/>
            <a:ext cx="8875014" cy="1188720"/>
          </a:xfrm>
        </p:spPr>
        <p:txBody>
          <a:bodyPr/>
          <a:lstStyle/>
          <a:p>
            <a:r>
              <a:rPr lang="en-ZA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A04FC-897E-3C0C-6374-2CC1AD20E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850" y="2638044"/>
            <a:ext cx="8875014" cy="3101983"/>
          </a:xfrm>
        </p:spPr>
        <p:txBody>
          <a:bodyPr/>
          <a:lstStyle/>
          <a:p>
            <a:r>
              <a:rPr lang="en-ZA" dirty="0"/>
              <a:t>The performance is improving as shown increased net sales over the period under review. The net increased from </a:t>
            </a:r>
            <a:r>
              <a:rPr lang="en-ZA" b="1" dirty="0">
                <a:solidFill>
                  <a:srgbClr val="00B050"/>
                </a:solidFill>
              </a:rPr>
              <a:t>$2,3 </a:t>
            </a:r>
            <a:r>
              <a:rPr lang="en-ZA" dirty="0"/>
              <a:t>million from financial year 1 to </a:t>
            </a:r>
            <a:r>
              <a:rPr lang="en-ZA" dirty="0">
                <a:solidFill>
                  <a:srgbClr val="00B050"/>
                </a:solidFill>
              </a:rPr>
              <a:t>$6,15 </a:t>
            </a:r>
            <a:r>
              <a:rPr lang="en-ZA" dirty="0"/>
              <a:t>million. The net sales grew by </a:t>
            </a:r>
            <a:r>
              <a:rPr lang="en-ZA" b="1" dirty="0">
                <a:solidFill>
                  <a:srgbClr val="00B050"/>
                </a:solidFill>
              </a:rPr>
              <a:t>282%.</a:t>
            </a:r>
          </a:p>
          <a:p>
            <a:r>
              <a:rPr lang="en-ZA" dirty="0">
                <a:solidFill>
                  <a:schemeClr val="tx1"/>
                </a:solidFill>
              </a:rPr>
              <a:t>Bikes would continue to make profits and sales for the company if we would do a prediction for the next financial year.</a:t>
            </a:r>
          </a:p>
          <a:p>
            <a:r>
              <a:rPr lang="en-US" dirty="0">
                <a:solidFill>
                  <a:schemeClr val="tx1"/>
                </a:solidFill>
              </a:rPr>
              <a:t>The sale of the other ProductCategories would be highly unpredictable because if we look at the statistics the amount of the profits the company has generated has been dynamic.</a:t>
            </a:r>
            <a:endParaRPr lang="en-Z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215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5536-C7F7-C96B-3C07-1A9C06017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5" y="964692"/>
            <a:ext cx="9284589" cy="1188720"/>
          </a:xfrm>
        </p:spPr>
        <p:txBody>
          <a:bodyPr/>
          <a:lstStyle/>
          <a:p>
            <a:r>
              <a:rPr lang="en-ZA" dirty="0"/>
              <a:t>Performance SUMMARY on sales from 2001 to 2004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61CD9-20CB-432D-4B0F-F50BCA04A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49" y="2476119"/>
            <a:ext cx="10982325" cy="3953256"/>
          </a:xfrm>
        </p:spPr>
        <p:txBody>
          <a:bodyPr/>
          <a:lstStyle/>
          <a:p>
            <a:r>
              <a:rPr lang="en-ZA" dirty="0"/>
              <a:t>Total Sales was about </a:t>
            </a:r>
            <a:r>
              <a:rPr lang="en-ZA" b="1" dirty="0"/>
              <a:t>$109, 846 381 </a:t>
            </a:r>
            <a:r>
              <a:rPr lang="en-ZA" dirty="0"/>
              <a:t>million and total standard costs were around </a:t>
            </a:r>
            <a:r>
              <a:rPr lang="en-ZA" b="1" dirty="0"/>
              <a:t>$104million</a:t>
            </a:r>
            <a:r>
              <a:rPr lang="en-ZA" dirty="0"/>
              <a:t>.</a:t>
            </a:r>
          </a:p>
          <a:p>
            <a:r>
              <a:rPr lang="en-ZA" dirty="0"/>
              <a:t>The business managed to make Net Sales worth of around </a:t>
            </a:r>
            <a:r>
              <a:rPr lang="en-ZA" b="1" dirty="0"/>
              <a:t>$9million</a:t>
            </a:r>
            <a:r>
              <a:rPr lang="en-ZA" dirty="0"/>
              <a:t>.</a:t>
            </a:r>
          </a:p>
          <a:p>
            <a:r>
              <a:rPr lang="en-ZA" dirty="0"/>
              <a:t>Current ProductCategories are Bikes, Components, Accessories and Clothing. </a:t>
            </a:r>
          </a:p>
          <a:p>
            <a:r>
              <a:rPr lang="en-ZA" b="1" dirty="0"/>
              <a:t>Bikes</a:t>
            </a:r>
            <a:r>
              <a:rPr lang="en-ZA" dirty="0"/>
              <a:t> are the top selling Product Category throughout the 3 years.</a:t>
            </a:r>
          </a:p>
          <a:p>
            <a:r>
              <a:rPr lang="en-ZA" dirty="0"/>
              <a:t>The AWC logo Cap is the Top Product by orders and Mountain-200 Black 38 is the Top Product by Sales for the 3 years.</a:t>
            </a:r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95904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4698C-F7AD-B1A8-9B22-536896F98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64692"/>
            <a:ext cx="9332214" cy="1188720"/>
          </a:xfrm>
        </p:spPr>
        <p:txBody>
          <a:bodyPr/>
          <a:lstStyle/>
          <a:p>
            <a:r>
              <a:rPr lang="en-ZA" dirty="0"/>
              <a:t>What will cover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5B297-5A2B-10CD-55FD-038246443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638044"/>
            <a:ext cx="9332214" cy="3101983"/>
          </a:xfrm>
        </p:spPr>
        <p:txBody>
          <a:bodyPr/>
          <a:lstStyle/>
          <a:p>
            <a:r>
              <a:rPr lang="en-ZA" dirty="0"/>
              <a:t>A review of prior years performance </a:t>
            </a:r>
          </a:p>
          <a:p>
            <a:r>
              <a:rPr lang="en-ZA" dirty="0"/>
              <a:t>Products</a:t>
            </a:r>
          </a:p>
          <a:p>
            <a:r>
              <a:rPr lang="en-ZA" dirty="0"/>
              <a:t>Sales regions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88625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E3F97-EC59-40AC-9D71-B0E96F248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964692"/>
            <a:ext cx="8875014" cy="1188720"/>
          </a:xfrm>
        </p:spPr>
        <p:txBody>
          <a:bodyPr/>
          <a:lstStyle/>
          <a:p>
            <a:r>
              <a:rPr lang="en-ZA" dirty="0"/>
              <a:t>Overall SALES PERFOMANCE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F027E-5FDE-9EDB-6DB6-CD7774D3F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2153412"/>
            <a:ext cx="10744200" cy="4523613"/>
          </a:xfrm>
        </p:spPr>
        <p:txBody>
          <a:bodyPr/>
          <a:lstStyle/>
          <a:p>
            <a:r>
              <a:rPr lang="en-ZA" dirty="0"/>
              <a:t>There’s a notable growth in Sales from </a:t>
            </a:r>
            <a:r>
              <a:rPr lang="en-ZA" b="1" dirty="0">
                <a:solidFill>
                  <a:srgbClr val="00B050"/>
                </a:solidFill>
              </a:rPr>
              <a:t>month 6 to month 8 </a:t>
            </a:r>
            <a:r>
              <a:rPr lang="en-ZA" b="1" dirty="0"/>
              <a:t>i</a:t>
            </a:r>
            <a:r>
              <a:rPr lang="en-ZA" dirty="0"/>
              <a:t>n every year which could be as a result of the summer breaks within North America and Europe.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ACE6AC-243E-A11B-9958-68914E158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144" y="2914651"/>
            <a:ext cx="10235756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089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CF285-CF43-EEAD-8F7F-567764D25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964692"/>
            <a:ext cx="9103614" cy="1188720"/>
          </a:xfrm>
        </p:spPr>
        <p:txBody>
          <a:bodyPr/>
          <a:lstStyle/>
          <a:p>
            <a:r>
              <a:rPr lang="en-ZA" dirty="0"/>
              <a:t>Financial YEAR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B898D-A394-04B7-B863-3E0E759E7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0" y="2638044"/>
            <a:ext cx="2914650" cy="3101983"/>
          </a:xfrm>
        </p:spPr>
        <p:txBody>
          <a:bodyPr/>
          <a:lstStyle/>
          <a:p>
            <a:r>
              <a:rPr lang="en-ZA" dirty="0"/>
              <a:t>In the first financial year, the sales were below 2million and they went up during the start of the second financial year in August 2002 by double,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49159B-A5A7-BF84-B87C-88D7A20DD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4" y="2398705"/>
            <a:ext cx="7038975" cy="287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647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F22FC-AB99-67A7-07D4-47D2A4089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964692"/>
            <a:ext cx="9217914" cy="1188720"/>
          </a:xfrm>
        </p:spPr>
        <p:txBody>
          <a:bodyPr/>
          <a:lstStyle/>
          <a:p>
            <a:r>
              <a:rPr lang="en-ZA" dirty="0"/>
              <a:t>Financial year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EE3EC-6225-9527-5887-3BA34A0FC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2638044"/>
            <a:ext cx="3533775" cy="3810381"/>
          </a:xfrm>
        </p:spPr>
        <p:txBody>
          <a:bodyPr/>
          <a:lstStyle/>
          <a:p>
            <a:r>
              <a:rPr lang="en-ZA" dirty="0"/>
              <a:t>Almost </a:t>
            </a:r>
            <a:r>
              <a:rPr lang="en-ZA" b="1" dirty="0">
                <a:solidFill>
                  <a:srgbClr val="00B050"/>
                </a:solidFill>
              </a:rPr>
              <a:t>70%</a:t>
            </a:r>
            <a:r>
              <a:rPr lang="en-ZA" dirty="0"/>
              <a:t> of the Sales are from Financial year 3.</a:t>
            </a:r>
          </a:p>
          <a:p>
            <a:r>
              <a:rPr lang="en-ZA" dirty="0"/>
              <a:t>There’s been a double improvement in Sales, the highest recorded being in June, 2004 of about 5.4 million.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06D088-ADB2-9CE4-9780-C490D33CE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775" y="2638044"/>
            <a:ext cx="7086600" cy="365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86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16A7B-7DB2-D46B-66AC-475BA2650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964692"/>
            <a:ext cx="9208389" cy="1188720"/>
          </a:xfrm>
        </p:spPr>
        <p:txBody>
          <a:bodyPr/>
          <a:lstStyle/>
          <a:p>
            <a:r>
              <a:rPr lang="en-ZA" dirty="0"/>
              <a:t>Prior year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9E921-A0B2-5A3C-1F5C-6F69FF038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2573012"/>
            <a:ext cx="4029075" cy="3167016"/>
          </a:xfrm>
        </p:spPr>
        <p:txBody>
          <a:bodyPr/>
          <a:lstStyle/>
          <a:p>
            <a:r>
              <a:rPr lang="en-ZA" dirty="0"/>
              <a:t>In the financial year 3, comparing to prior year month sales, the business performed well to a point that other months were double the sales.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63227B-5E4D-5B87-E806-37D4FEA0A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925" y="2573011"/>
            <a:ext cx="6972300" cy="338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435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A1232-B09D-4066-45C5-71F834EF3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64692"/>
            <a:ext cx="8932164" cy="1188720"/>
          </a:xfrm>
        </p:spPr>
        <p:txBody>
          <a:bodyPr/>
          <a:lstStyle/>
          <a:p>
            <a:r>
              <a:rPr lang="en-ZA" dirty="0"/>
              <a:t>Sales performance in REGIONS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54E8F-4655-4D6E-1304-8EEE6292C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2638044"/>
            <a:ext cx="4886325" cy="3101983"/>
          </a:xfrm>
        </p:spPr>
        <p:txBody>
          <a:bodyPr/>
          <a:lstStyle/>
          <a:p>
            <a:r>
              <a:rPr lang="en-ZA" dirty="0"/>
              <a:t>United States has the highest recorded Sales throughout the 3 years. The highest sales being in the month of August.</a:t>
            </a:r>
          </a:p>
          <a:p>
            <a:r>
              <a:rPr lang="en-ZA" dirty="0"/>
              <a:t>California is contributing almost 21% of the monthly sales in United States.</a:t>
            </a:r>
          </a:p>
          <a:p>
            <a:r>
              <a:rPr lang="en-ZA" dirty="0"/>
              <a:t>France and United Kingdom are the least performing on the overall Sales.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8CB697-6BD4-9A06-29CA-A7DE16533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513" y="2543174"/>
            <a:ext cx="5834062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936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7B0D8-9DF8-78D2-7B2B-5D3D096CB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964692"/>
            <a:ext cx="9170289" cy="1188720"/>
          </a:xfrm>
        </p:spPr>
        <p:txBody>
          <a:bodyPr/>
          <a:lstStyle/>
          <a:p>
            <a:r>
              <a:rPr lang="en-ZA" dirty="0"/>
              <a:t>Products and REGIONS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17447-0065-20F8-EA8C-4BCE19D12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5" y="2638044"/>
            <a:ext cx="3552825" cy="3101983"/>
          </a:xfrm>
        </p:spPr>
        <p:txBody>
          <a:bodyPr/>
          <a:lstStyle/>
          <a:p>
            <a:r>
              <a:rPr lang="en-ZA" dirty="0"/>
              <a:t>Australia and Germany are selling less on Clothing and Components.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F9F60E-86D9-9E0A-FF35-75451D407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5" y="2638043"/>
            <a:ext cx="7010400" cy="310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58685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3108</TotalTime>
  <Words>437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Parcel</vt:lpstr>
      <vt:lpstr>AdventureWorks</vt:lpstr>
      <vt:lpstr>Performance SUMMARY on sales from 2001 to 2004</vt:lpstr>
      <vt:lpstr>What will cover </vt:lpstr>
      <vt:lpstr>Overall SALES PERFOMANCE</vt:lpstr>
      <vt:lpstr>Financial YEAR 1</vt:lpstr>
      <vt:lpstr>Financial year 3</vt:lpstr>
      <vt:lpstr>Prior year performance</vt:lpstr>
      <vt:lpstr>Sales performance in REGIONS</vt:lpstr>
      <vt:lpstr>Products and REGIONS</vt:lpstr>
      <vt:lpstr>Recommendations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AdventureWorks</dc:title>
  <dc:creator>Kachara Tafadzwa</dc:creator>
  <cp:lastModifiedBy>Kachara Tafadzwa</cp:lastModifiedBy>
  <cp:revision>3</cp:revision>
  <dcterms:created xsi:type="dcterms:W3CDTF">2022-10-06T17:46:37Z</dcterms:created>
  <dcterms:modified xsi:type="dcterms:W3CDTF">2022-10-08T21:35:26Z</dcterms:modified>
</cp:coreProperties>
</file>