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22688C-9FA4-47E6-8BBC-DA55396F7380}"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0474F91D-162E-4DFE-8A73-A93E41BF76D4}">
      <dgm:prSet/>
      <dgm:spPr/>
      <dgm:t>
        <a:bodyPr/>
        <a:lstStyle/>
        <a:p>
          <a:r>
            <a:rPr lang="en-ZA" dirty="0"/>
            <a:t>There are </a:t>
          </a:r>
          <a:r>
            <a:rPr lang="en-ZA" b="1" dirty="0"/>
            <a:t>290</a:t>
          </a:r>
          <a:r>
            <a:rPr lang="en-ZA" dirty="0"/>
            <a:t> Employees. 206 are Men and 84 are women.</a:t>
          </a:r>
          <a:endParaRPr lang="en-US" dirty="0"/>
        </a:p>
      </dgm:t>
    </dgm:pt>
    <dgm:pt modelId="{475081C2-B270-439B-B7FE-66D56F16FDD6}" type="parTrans" cxnId="{80A355FA-F054-44DD-ADC2-E0189F4D1821}">
      <dgm:prSet/>
      <dgm:spPr/>
      <dgm:t>
        <a:bodyPr/>
        <a:lstStyle/>
        <a:p>
          <a:endParaRPr lang="en-US"/>
        </a:p>
      </dgm:t>
    </dgm:pt>
    <dgm:pt modelId="{3C371A74-9AFA-47B0-99C7-A6F51B4D1090}" type="sibTrans" cxnId="{80A355FA-F054-44DD-ADC2-E0189F4D1821}">
      <dgm:prSet/>
      <dgm:spPr/>
      <dgm:t>
        <a:bodyPr/>
        <a:lstStyle/>
        <a:p>
          <a:endParaRPr lang="en-US"/>
        </a:p>
      </dgm:t>
    </dgm:pt>
    <dgm:pt modelId="{B8A4CEE7-96AA-43EB-ADB9-19517D5E2075}">
      <dgm:prSet/>
      <dgm:spPr/>
      <dgm:t>
        <a:bodyPr/>
        <a:lstStyle/>
        <a:p>
          <a:r>
            <a:rPr lang="en-ZA" dirty="0"/>
            <a:t>Bulk of the employees are in the </a:t>
          </a:r>
          <a:r>
            <a:rPr lang="en-ZA" b="1" dirty="0"/>
            <a:t>Manufacturing Department</a:t>
          </a:r>
          <a:r>
            <a:rPr lang="en-ZA" dirty="0"/>
            <a:t>, mainly in the </a:t>
          </a:r>
          <a:r>
            <a:rPr lang="en-ZA" b="1" dirty="0"/>
            <a:t>Production unit</a:t>
          </a:r>
          <a:r>
            <a:rPr lang="en-ZA" dirty="0"/>
            <a:t>.</a:t>
          </a:r>
          <a:endParaRPr lang="en-US" dirty="0"/>
        </a:p>
      </dgm:t>
    </dgm:pt>
    <dgm:pt modelId="{C568139D-B97D-4284-99F9-31CCA5CBCB4A}" type="parTrans" cxnId="{CA4503C9-28A0-4CA8-872F-F8E42BBAAA53}">
      <dgm:prSet/>
      <dgm:spPr/>
      <dgm:t>
        <a:bodyPr/>
        <a:lstStyle/>
        <a:p>
          <a:endParaRPr lang="en-US"/>
        </a:p>
      </dgm:t>
    </dgm:pt>
    <dgm:pt modelId="{84BCC18D-545D-48E0-9802-AC4A84669B7B}" type="sibTrans" cxnId="{CA4503C9-28A0-4CA8-872F-F8E42BBAAA53}">
      <dgm:prSet/>
      <dgm:spPr/>
      <dgm:t>
        <a:bodyPr/>
        <a:lstStyle/>
        <a:p>
          <a:endParaRPr lang="en-US"/>
        </a:p>
      </dgm:t>
    </dgm:pt>
    <dgm:pt modelId="{C2C7FD16-A66A-407F-8214-5695136D80D8}">
      <dgm:prSet/>
      <dgm:spPr/>
      <dgm:t>
        <a:bodyPr/>
        <a:lstStyle/>
        <a:p>
          <a:r>
            <a:rPr lang="en-ZA" b="1" dirty="0"/>
            <a:t>90% </a:t>
          </a:r>
          <a:r>
            <a:rPr lang="en-ZA" dirty="0"/>
            <a:t>of the employees are below 45 years of age.</a:t>
          </a:r>
          <a:endParaRPr lang="en-US" dirty="0"/>
        </a:p>
      </dgm:t>
    </dgm:pt>
    <dgm:pt modelId="{B89F6A4D-998F-4B46-9B74-B739178270EE}" type="parTrans" cxnId="{7C91D27F-5BED-4FB6-AD4F-90960046FD61}">
      <dgm:prSet/>
      <dgm:spPr/>
      <dgm:t>
        <a:bodyPr/>
        <a:lstStyle/>
        <a:p>
          <a:endParaRPr lang="en-US"/>
        </a:p>
      </dgm:t>
    </dgm:pt>
    <dgm:pt modelId="{2BB08D91-C2C8-4E53-A20D-6B820B47BA28}" type="sibTrans" cxnId="{7C91D27F-5BED-4FB6-AD4F-90960046FD61}">
      <dgm:prSet/>
      <dgm:spPr/>
      <dgm:t>
        <a:bodyPr/>
        <a:lstStyle/>
        <a:p>
          <a:endParaRPr lang="en-US"/>
        </a:p>
      </dgm:t>
    </dgm:pt>
    <dgm:pt modelId="{17D1F321-FEA5-4379-BAF8-A2121C72A986}">
      <dgm:prSet/>
      <dgm:spPr/>
      <dgm:t>
        <a:bodyPr/>
        <a:lstStyle/>
        <a:p>
          <a:r>
            <a:rPr lang="en-ZA" dirty="0"/>
            <a:t>There’s over </a:t>
          </a:r>
          <a:r>
            <a:rPr lang="en-ZA" b="1" dirty="0"/>
            <a:t>15000</a:t>
          </a:r>
          <a:r>
            <a:rPr lang="en-ZA" dirty="0"/>
            <a:t> available leave hours.</a:t>
          </a:r>
          <a:endParaRPr lang="en-US" dirty="0"/>
        </a:p>
      </dgm:t>
    </dgm:pt>
    <dgm:pt modelId="{6C31EFD1-164A-4B6C-B55C-670311CB5F44}" type="parTrans" cxnId="{F7EDBDF1-8F1B-4356-99C4-B117E3F2D59B}">
      <dgm:prSet/>
      <dgm:spPr/>
      <dgm:t>
        <a:bodyPr/>
        <a:lstStyle/>
        <a:p>
          <a:endParaRPr lang="en-US"/>
        </a:p>
      </dgm:t>
    </dgm:pt>
    <dgm:pt modelId="{FEE1DDA6-A6BF-443F-BCFC-CE93FDB00133}" type="sibTrans" cxnId="{F7EDBDF1-8F1B-4356-99C4-B117E3F2D59B}">
      <dgm:prSet/>
      <dgm:spPr/>
      <dgm:t>
        <a:bodyPr/>
        <a:lstStyle/>
        <a:p>
          <a:endParaRPr lang="en-US"/>
        </a:p>
      </dgm:t>
    </dgm:pt>
    <dgm:pt modelId="{301F14BE-CEBB-4755-AEBF-E8BB8FE992D7}">
      <dgm:prSet/>
      <dgm:spPr/>
      <dgm:t>
        <a:bodyPr/>
        <a:lstStyle/>
        <a:p>
          <a:r>
            <a:rPr lang="en-ZA" dirty="0"/>
            <a:t>Average duration with the company is around </a:t>
          </a:r>
          <a:r>
            <a:rPr lang="en-ZA" b="1" dirty="0"/>
            <a:t>5 years</a:t>
          </a:r>
          <a:r>
            <a:rPr lang="en-ZA" dirty="0"/>
            <a:t>.</a:t>
          </a:r>
          <a:endParaRPr lang="en-US" dirty="0"/>
        </a:p>
      </dgm:t>
    </dgm:pt>
    <dgm:pt modelId="{78BBEB2C-C0C7-4A99-ABD0-855FE4E5E167}" type="parTrans" cxnId="{745E6AEC-4703-49EC-BE22-B071BBC728EB}">
      <dgm:prSet/>
      <dgm:spPr/>
      <dgm:t>
        <a:bodyPr/>
        <a:lstStyle/>
        <a:p>
          <a:endParaRPr lang="en-US"/>
        </a:p>
      </dgm:t>
    </dgm:pt>
    <dgm:pt modelId="{7DDA3D09-0396-4AE4-81F9-2FA77192DACC}" type="sibTrans" cxnId="{745E6AEC-4703-49EC-BE22-B071BBC728EB}">
      <dgm:prSet/>
      <dgm:spPr/>
      <dgm:t>
        <a:bodyPr/>
        <a:lstStyle/>
        <a:p>
          <a:endParaRPr lang="en-US"/>
        </a:p>
      </dgm:t>
    </dgm:pt>
    <dgm:pt modelId="{E72739EA-9511-40BA-A1CF-824A252A9641}">
      <dgm:prSet/>
      <dgm:spPr/>
      <dgm:t>
        <a:bodyPr/>
        <a:lstStyle/>
        <a:p>
          <a:r>
            <a:rPr lang="en-ZA"/>
            <a:t>Most of the employees are from North America.</a:t>
          </a:r>
          <a:endParaRPr lang="en-US"/>
        </a:p>
      </dgm:t>
    </dgm:pt>
    <dgm:pt modelId="{7859C063-B422-46A5-8107-4C3D2643670C}" type="parTrans" cxnId="{5DB520BE-3910-4A46-BB4C-9D45479CFA78}">
      <dgm:prSet/>
      <dgm:spPr/>
      <dgm:t>
        <a:bodyPr/>
        <a:lstStyle/>
        <a:p>
          <a:endParaRPr lang="en-US"/>
        </a:p>
      </dgm:t>
    </dgm:pt>
    <dgm:pt modelId="{9538631E-DA24-4477-91B1-CAD6670178A1}" type="sibTrans" cxnId="{5DB520BE-3910-4A46-BB4C-9D45479CFA78}">
      <dgm:prSet/>
      <dgm:spPr/>
      <dgm:t>
        <a:bodyPr/>
        <a:lstStyle/>
        <a:p>
          <a:endParaRPr lang="en-US"/>
        </a:p>
      </dgm:t>
    </dgm:pt>
    <dgm:pt modelId="{4ACCC763-66AA-423E-AE21-AED3551CCAD4}" type="pres">
      <dgm:prSet presAssocID="{0522688C-9FA4-47E6-8BBC-DA55396F7380}" presName="diagram" presStyleCnt="0">
        <dgm:presLayoutVars>
          <dgm:dir/>
          <dgm:resizeHandles val="exact"/>
        </dgm:presLayoutVars>
      </dgm:prSet>
      <dgm:spPr/>
    </dgm:pt>
    <dgm:pt modelId="{7A2DD808-4A08-4920-A5CC-4DF3A9DFD802}" type="pres">
      <dgm:prSet presAssocID="{0474F91D-162E-4DFE-8A73-A93E41BF76D4}" presName="node" presStyleLbl="node1" presStyleIdx="0" presStyleCnt="6">
        <dgm:presLayoutVars>
          <dgm:bulletEnabled val="1"/>
        </dgm:presLayoutVars>
      </dgm:prSet>
      <dgm:spPr/>
    </dgm:pt>
    <dgm:pt modelId="{EECD79E1-1A8D-4B00-8231-B41746314996}" type="pres">
      <dgm:prSet presAssocID="{3C371A74-9AFA-47B0-99C7-A6F51B4D1090}" presName="sibTrans" presStyleCnt="0"/>
      <dgm:spPr/>
    </dgm:pt>
    <dgm:pt modelId="{2685E755-EBF7-43AB-8350-CD3ADA6E4DAF}" type="pres">
      <dgm:prSet presAssocID="{B8A4CEE7-96AA-43EB-ADB9-19517D5E2075}" presName="node" presStyleLbl="node1" presStyleIdx="1" presStyleCnt="6">
        <dgm:presLayoutVars>
          <dgm:bulletEnabled val="1"/>
        </dgm:presLayoutVars>
      </dgm:prSet>
      <dgm:spPr/>
    </dgm:pt>
    <dgm:pt modelId="{165EE0DA-EF72-48A0-9F1F-3D3F5F33AD4B}" type="pres">
      <dgm:prSet presAssocID="{84BCC18D-545D-48E0-9802-AC4A84669B7B}" presName="sibTrans" presStyleCnt="0"/>
      <dgm:spPr/>
    </dgm:pt>
    <dgm:pt modelId="{7C187D06-704E-4950-A95F-7BED396A34F4}" type="pres">
      <dgm:prSet presAssocID="{C2C7FD16-A66A-407F-8214-5695136D80D8}" presName="node" presStyleLbl="node1" presStyleIdx="2" presStyleCnt="6">
        <dgm:presLayoutVars>
          <dgm:bulletEnabled val="1"/>
        </dgm:presLayoutVars>
      </dgm:prSet>
      <dgm:spPr/>
    </dgm:pt>
    <dgm:pt modelId="{B6BDB0C9-B426-4E74-908E-66968C9F15AE}" type="pres">
      <dgm:prSet presAssocID="{2BB08D91-C2C8-4E53-A20D-6B820B47BA28}" presName="sibTrans" presStyleCnt="0"/>
      <dgm:spPr/>
    </dgm:pt>
    <dgm:pt modelId="{455674CB-4914-4C2C-83F9-4030E09875CF}" type="pres">
      <dgm:prSet presAssocID="{17D1F321-FEA5-4379-BAF8-A2121C72A986}" presName="node" presStyleLbl="node1" presStyleIdx="3" presStyleCnt="6">
        <dgm:presLayoutVars>
          <dgm:bulletEnabled val="1"/>
        </dgm:presLayoutVars>
      </dgm:prSet>
      <dgm:spPr/>
    </dgm:pt>
    <dgm:pt modelId="{FDF2CE28-AC95-47B3-ADA3-BD2D1873ECB7}" type="pres">
      <dgm:prSet presAssocID="{FEE1DDA6-A6BF-443F-BCFC-CE93FDB00133}" presName="sibTrans" presStyleCnt="0"/>
      <dgm:spPr/>
    </dgm:pt>
    <dgm:pt modelId="{A8EF7A1E-20A3-4AD1-AC94-775CF6B95FFA}" type="pres">
      <dgm:prSet presAssocID="{301F14BE-CEBB-4755-AEBF-E8BB8FE992D7}" presName="node" presStyleLbl="node1" presStyleIdx="4" presStyleCnt="6">
        <dgm:presLayoutVars>
          <dgm:bulletEnabled val="1"/>
        </dgm:presLayoutVars>
      </dgm:prSet>
      <dgm:spPr/>
    </dgm:pt>
    <dgm:pt modelId="{A9F698EB-F071-4E9A-8E42-B6B8FBA786C2}" type="pres">
      <dgm:prSet presAssocID="{7DDA3D09-0396-4AE4-81F9-2FA77192DACC}" presName="sibTrans" presStyleCnt="0"/>
      <dgm:spPr/>
    </dgm:pt>
    <dgm:pt modelId="{179BFECF-DDFC-4B81-907A-F6BA1EBC2FDF}" type="pres">
      <dgm:prSet presAssocID="{E72739EA-9511-40BA-A1CF-824A252A9641}" presName="node" presStyleLbl="node1" presStyleIdx="5" presStyleCnt="6">
        <dgm:presLayoutVars>
          <dgm:bulletEnabled val="1"/>
        </dgm:presLayoutVars>
      </dgm:prSet>
      <dgm:spPr/>
    </dgm:pt>
  </dgm:ptLst>
  <dgm:cxnLst>
    <dgm:cxn modelId="{BCC8DD13-FBA9-4587-97AA-EF507BAFBDCF}" type="presOf" srcId="{301F14BE-CEBB-4755-AEBF-E8BB8FE992D7}" destId="{A8EF7A1E-20A3-4AD1-AC94-775CF6B95FFA}" srcOrd="0" destOrd="0" presId="urn:microsoft.com/office/officeart/2005/8/layout/default"/>
    <dgm:cxn modelId="{75C2F038-7F95-47F6-B909-77D9A0E8BD3A}" type="presOf" srcId="{17D1F321-FEA5-4379-BAF8-A2121C72A986}" destId="{455674CB-4914-4C2C-83F9-4030E09875CF}" srcOrd="0" destOrd="0" presId="urn:microsoft.com/office/officeart/2005/8/layout/default"/>
    <dgm:cxn modelId="{7C91D27F-5BED-4FB6-AD4F-90960046FD61}" srcId="{0522688C-9FA4-47E6-8BBC-DA55396F7380}" destId="{C2C7FD16-A66A-407F-8214-5695136D80D8}" srcOrd="2" destOrd="0" parTransId="{B89F6A4D-998F-4B46-9B74-B739178270EE}" sibTransId="{2BB08D91-C2C8-4E53-A20D-6B820B47BA28}"/>
    <dgm:cxn modelId="{3053CEA8-A812-4F0A-9718-0EBE83002DD8}" type="presOf" srcId="{0474F91D-162E-4DFE-8A73-A93E41BF76D4}" destId="{7A2DD808-4A08-4920-A5CC-4DF3A9DFD802}" srcOrd="0" destOrd="0" presId="urn:microsoft.com/office/officeart/2005/8/layout/default"/>
    <dgm:cxn modelId="{0B8C7BAA-D5CE-4E89-B5DF-60729CFAD4A7}" type="presOf" srcId="{B8A4CEE7-96AA-43EB-ADB9-19517D5E2075}" destId="{2685E755-EBF7-43AB-8350-CD3ADA6E4DAF}" srcOrd="0" destOrd="0" presId="urn:microsoft.com/office/officeart/2005/8/layout/default"/>
    <dgm:cxn modelId="{7D5800AE-A91D-4E2E-B1D0-83370022022E}" type="presOf" srcId="{C2C7FD16-A66A-407F-8214-5695136D80D8}" destId="{7C187D06-704E-4950-A95F-7BED396A34F4}" srcOrd="0" destOrd="0" presId="urn:microsoft.com/office/officeart/2005/8/layout/default"/>
    <dgm:cxn modelId="{5DB520BE-3910-4A46-BB4C-9D45479CFA78}" srcId="{0522688C-9FA4-47E6-8BBC-DA55396F7380}" destId="{E72739EA-9511-40BA-A1CF-824A252A9641}" srcOrd="5" destOrd="0" parTransId="{7859C063-B422-46A5-8107-4C3D2643670C}" sibTransId="{9538631E-DA24-4477-91B1-CAD6670178A1}"/>
    <dgm:cxn modelId="{CA4503C9-28A0-4CA8-872F-F8E42BBAAA53}" srcId="{0522688C-9FA4-47E6-8BBC-DA55396F7380}" destId="{B8A4CEE7-96AA-43EB-ADB9-19517D5E2075}" srcOrd="1" destOrd="0" parTransId="{C568139D-B97D-4284-99F9-31CCA5CBCB4A}" sibTransId="{84BCC18D-545D-48E0-9802-AC4A84669B7B}"/>
    <dgm:cxn modelId="{DC2307E8-A206-4DA5-95D3-5FB90CECB327}" type="presOf" srcId="{E72739EA-9511-40BA-A1CF-824A252A9641}" destId="{179BFECF-DDFC-4B81-907A-F6BA1EBC2FDF}" srcOrd="0" destOrd="0" presId="urn:microsoft.com/office/officeart/2005/8/layout/default"/>
    <dgm:cxn modelId="{745E6AEC-4703-49EC-BE22-B071BBC728EB}" srcId="{0522688C-9FA4-47E6-8BBC-DA55396F7380}" destId="{301F14BE-CEBB-4755-AEBF-E8BB8FE992D7}" srcOrd="4" destOrd="0" parTransId="{78BBEB2C-C0C7-4A99-ABD0-855FE4E5E167}" sibTransId="{7DDA3D09-0396-4AE4-81F9-2FA77192DACC}"/>
    <dgm:cxn modelId="{F7EDBDF1-8F1B-4356-99C4-B117E3F2D59B}" srcId="{0522688C-9FA4-47E6-8BBC-DA55396F7380}" destId="{17D1F321-FEA5-4379-BAF8-A2121C72A986}" srcOrd="3" destOrd="0" parTransId="{6C31EFD1-164A-4B6C-B55C-670311CB5F44}" sibTransId="{FEE1DDA6-A6BF-443F-BCFC-CE93FDB00133}"/>
    <dgm:cxn modelId="{80A355FA-F054-44DD-ADC2-E0189F4D1821}" srcId="{0522688C-9FA4-47E6-8BBC-DA55396F7380}" destId="{0474F91D-162E-4DFE-8A73-A93E41BF76D4}" srcOrd="0" destOrd="0" parTransId="{475081C2-B270-439B-B7FE-66D56F16FDD6}" sibTransId="{3C371A74-9AFA-47B0-99C7-A6F51B4D1090}"/>
    <dgm:cxn modelId="{62A151FB-802C-4EC7-9E3F-FC45CC4F6E50}" type="presOf" srcId="{0522688C-9FA4-47E6-8BBC-DA55396F7380}" destId="{4ACCC763-66AA-423E-AE21-AED3551CCAD4}" srcOrd="0" destOrd="0" presId="urn:microsoft.com/office/officeart/2005/8/layout/default"/>
    <dgm:cxn modelId="{6FE37BD9-6B30-4B04-9DF6-1E146BD22CA5}" type="presParOf" srcId="{4ACCC763-66AA-423E-AE21-AED3551CCAD4}" destId="{7A2DD808-4A08-4920-A5CC-4DF3A9DFD802}" srcOrd="0" destOrd="0" presId="urn:microsoft.com/office/officeart/2005/8/layout/default"/>
    <dgm:cxn modelId="{BDD100AB-5872-433D-9ABE-1607806C9737}" type="presParOf" srcId="{4ACCC763-66AA-423E-AE21-AED3551CCAD4}" destId="{EECD79E1-1A8D-4B00-8231-B41746314996}" srcOrd="1" destOrd="0" presId="urn:microsoft.com/office/officeart/2005/8/layout/default"/>
    <dgm:cxn modelId="{B59B38E5-76B0-4217-A2BA-A1FFF4DD4FCE}" type="presParOf" srcId="{4ACCC763-66AA-423E-AE21-AED3551CCAD4}" destId="{2685E755-EBF7-43AB-8350-CD3ADA6E4DAF}" srcOrd="2" destOrd="0" presId="urn:microsoft.com/office/officeart/2005/8/layout/default"/>
    <dgm:cxn modelId="{E430080A-A774-4E5C-91B9-D452FC7076EB}" type="presParOf" srcId="{4ACCC763-66AA-423E-AE21-AED3551CCAD4}" destId="{165EE0DA-EF72-48A0-9F1F-3D3F5F33AD4B}" srcOrd="3" destOrd="0" presId="urn:microsoft.com/office/officeart/2005/8/layout/default"/>
    <dgm:cxn modelId="{09B46C40-C024-42EB-BEB8-0DBF986B1B94}" type="presParOf" srcId="{4ACCC763-66AA-423E-AE21-AED3551CCAD4}" destId="{7C187D06-704E-4950-A95F-7BED396A34F4}" srcOrd="4" destOrd="0" presId="urn:microsoft.com/office/officeart/2005/8/layout/default"/>
    <dgm:cxn modelId="{1DE8C96D-0A85-4FA1-97F5-803CCD00FF2D}" type="presParOf" srcId="{4ACCC763-66AA-423E-AE21-AED3551CCAD4}" destId="{B6BDB0C9-B426-4E74-908E-66968C9F15AE}" srcOrd="5" destOrd="0" presId="urn:microsoft.com/office/officeart/2005/8/layout/default"/>
    <dgm:cxn modelId="{4B93CD3F-5D4C-4CB3-8113-122AECA36BE3}" type="presParOf" srcId="{4ACCC763-66AA-423E-AE21-AED3551CCAD4}" destId="{455674CB-4914-4C2C-83F9-4030E09875CF}" srcOrd="6" destOrd="0" presId="urn:microsoft.com/office/officeart/2005/8/layout/default"/>
    <dgm:cxn modelId="{A4822F86-F98A-4148-B3F3-41A06282F062}" type="presParOf" srcId="{4ACCC763-66AA-423E-AE21-AED3551CCAD4}" destId="{FDF2CE28-AC95-47B3-ADA3-BD2D1873ECB7}" srcOrd="7" destOrd="0" presId="urn:microsoft.com/office/officeart/2005/8/layout/default"/>
    <dgm:cxn modelId="{DC347D88-8AC1-4CC8-8F25-D63F61D7983C}" type="presParOf" srcId="{4ACCC763-66AA-423E-AE21-AED3551CCAD4}" destId="{A8EF7A1E-20A3-4AD1-AC94-775CF6B95FFA}" srcOrd="8" destOrd="0" presId="urn:microsoft.com/office/officeart/2005/8/layout/default"/>
    <dgm:cxn modelId="{CA9F41F8-B4B3-4328-BD52-130FE06CB840}" type="presParOf" srcId="{4ACCC763-66AA-423E-AE21-AED3551CCAD4}" destId="{A9F698EB-F071-4E9A-8E42-B6B8FBA786C2}" srcOrd="9" destOrd="0" presId="urn:microsoft.com/office/officeart/2005/8/layout/default"/>
    <dgm:cxn modelId="{B6197AD4-466A-4EA9-8490-799100551CD2}" type="presParOf" srcId="{4ACCC763-66AA-423E-AE21-AED3551CCAD4}" destId="{179BFECF-DDFC-4B81-907A-F6BA1EBC2FD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DD808-4A08-4920-A5CC-4DF3A9DFD802}">
      <dsp:nvSpPr>
        <dsp:cNvPr id="0" name=""/>
        <dsp:cNvSpPr/>
      </dsp:nvSpPr>
      <dsp:spPr>
        <a:xfrm>
          <a:off x="1073586" y="3281"/>
          <a:ext cx="2710383" cy="1626230"/>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ZA" sz="1900" kern="1200" dirty="0"/>
            <a:t>There are </a:t>
          </a:r>
          <a:r>
            <a:rPr lang="en-ZA" sz="1900" b="1" kern="1200" dirty="0"/>
            <a:t>290</a:t>
          </a:r>
          <a:r>
            <a:rPr lang="en-ZA" sz="1900" kern="1200" dirty="0"/>
            <a:t> Employees. 206 are Men and 84 are women.</a:t>
          </a:r>
          <a:endParaRPr lang="en-US" sz="1900" kern="1200" dirty="0"/>
        </a:p>
      </dsp:txBody>
      <dsp:txXfrm>
        <a:off x="1073586" y="3281"/>
        <a:ext cx="2710383" cy="1626230"/>
      </dsp:txXfrm>
    </dsp:sp>
    <dsp:sp modelId="{2685E755-EBF7-43AB-8350-CD3ADA6E4DAF}">
      <dsp:nvSpPr>
        <dsp:cNvPr id="0" name=""/>
        <dsp:cNvSpPr/>
      </dsp:nvSpPr>
      <dsp:spPr>
        <a:xfrm>
          <a:off x="4055008" y="3281"/>
          <a:ext cx="2710383" cy="1626230"/>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ZA" sz="1900" kern="1200" dirty="0"/>
            <a:t>Bulk of the employees are in the </a:t>
          </a:r>
          <a:r>
            <a:rPr lang="en-ZA" sz="1900" b="1" kern="1200" dirty="0"/>
            <a:t>Manufacturing Department</a:t>
          </a:r>
          <a:r>
            <a:rPr lang="en-ZA" sz="1900" kern="1200" dirty="0"/>
            <a:t>, mainly in the </a:t>
          </a:r>
          <a:r>
            <a:rPr lang="en-ZA" sz="1900" b="1" kern="1200" dirty="0"/>
            <a:t>Production unit</a:t>
          </a:r>
          <a:r>
            <a:rPr lang="en-ZA" sz="1900" kern="1200" dirty="0"/>
            <a:t>.</a:t>
          </a:r>
          <a:endParaRPr lang="en-US" sz="1900" kern="1200" dirty="0"/>
        </a:p>
      </dsp:txBody>
      <dsp:txXfrm>
        <a:off x="4055008" y="3281"/>
        <a:ext cx="2710383" cy="1626230"/>
      </dsp:txXfrm>
    </dsp:sp>
    <dsp:sp modelId="{7C187D06-704E-4950-A95F-7BED396A34F4}">
      <dsp:nvSpPr>
        <dsp:cNvPr id="0" name=""/>
        <dsp:cNvSpPr/>
      </dsp:nvSpPr>
      <dsp:spPr>
        <a:xfrm>
          <a:off x="7036430" y="3281"/>
          <a:ext cx="2710383" cy="1626230"/>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ZA" sz="1900" b="1" kern="1200" dirty="0"/>
            <a:t>90% </a:t>
          </a:r>
          <a:r>
            <a:rPr lang="en-ZA" sz="1900" kern="1200" dirty="0"/>
            <a:t>of the employees are below 45 years of age.</a:t>
          </a:r>
          <a:endParaRPr lang="en-US" sz="1900" kern="1200" dirty="0"/>
        </a:p>
      </dsp:txBody>
      <dsp:txXfrm>
        <a:off x="7036430" y="3281"/>
        <a:ext cx="2710383" cy="1626230"/>
      </dsp:txXfrm>
    </dsp:sp>
    <dsp:sp modelId="{455674CB-4914-4C2C-83F9-4030E09875CF}">
      <dsp:nvSpPr>
        <dsp:cNvPr id="0" name=""/>
        <dsp:cNvSpPr/>
      </dsp:nvSpPr>
      <dsp:spPr>
        <a:xfrm>
          <a:off x="1073586" y="1900550"/>
          <a:ext cx="2710383" cy="1626230"/>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ZA" sz="1900" kern="1200" dirty="0"/>
            <a:t>There’s over </a:t>
          </a:r>
          <a:r>
            <a:rPr lang="en-ZA" sz="1900" b="1" kern="1200" dirty="0"/>
            <a:t>15000</a:t>
          </a:r>
          <a:r>
            <a:rPr lang="en-ZA" sz="1900" kern="1200" dirty="0"/>
            <a:t> available leave hours.</a:t>
          </a:r>
          <a:endParaRPr lang="en-US" sz="1900" kern="1200" dirty="0"/>
        </a:p>
      </dsp:txBody>
      <dsp:txXfrm>
        <a:off x="1073586" y="1900550"/>
        <a:ext cx="2710383" cy="1626230"/>
      </dsp:txXfrm>
    </dsp:sp>
    <dsp:sp modelId="{A8EF7A1E-20A3-4AD1-AC94-775CF6B95FFA}">
      <dsp:nvSpPr>
        <dsp:cNvPr id="0" name=""/>
        <dsp:cNvSpPr/>
      </dsp:nvSpPr>
      <dsp:spPr>
        <a:xfrm>
          <a:off x="4055008" y="1900550"/>
          <a:ext cx="2710383" cy="162623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ZA" sz="1900" kern="1200" dirty="0"/>
            <a:t>Average duration with the company is around </a:t>
          </a:r>
          <a:r>
            <a:rPr lang="en-ZA" sz="1900" b="1" kern="1200" dirty="0"/>
            <a:t>5 years</a:t>
          </a:r>
          <a:r>
            <a:rPr lang="en-ZA" sz="1900" kern="1200" dirty="0"/>
            <a:t>.</a:t>
          </a:r>
          <a:endParaRPr lang="en-US" sz="1900" kern="1200" dirty="0"/>
        </a:p>
      </dsp:txBody>
      <dsp:txXfrm>
        <a:off x="4055008" y="1900550"/>
        <a:ext cx="2710383" cy="1626230"/>
      </dsp:txXfrm>
    </dsp:sp>
    <dsp:sp modelId="{179BFECF-DDFC-4B81-907A-F6BA1EBC2FDF}">
      <dsp:nvSpPr>
        <dsp:cNvPr id="0" name=""/>
        <dsp:cNvSpPr/>
      </dsp:nvSpPr>
      <dsp:spPr>
        <a:xfrm>
          <a:off x="7036430" y="1900550"/>
          <a:ext cx="2710383" cy="1626230"/>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ZA" sz="1900" kern="1200"/>
            <a:t>Most of the employees are from North America.</a:t>
          </a:r>
          <a:endParaRPr lang="en-US" sz="1900" kern="1200"/>
        </a:p>
      </dsp:txBody>
      <dsp:txXfrm>
        <a:off x="7036430" y="1900550"/>
        <a:ext cx="2710383" cy="162623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551CF7-3FEC-4802-96B0-A3498DA2AA81}" type="datetimeFigureOut">
              <a:rPr lang="en-ZA" smtClean="0"/>
              <a:t>2022/09/29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57E57A5-34B3-40AB-B337-5059A272368F}" type="slidenum">
              <a:rPr lang="en-ZA" smtClean="0"/>
              <a:t>‹#›</a:t>
            </a:fld>
            <a:endParaRPr lang="en-ZA"/>
          </a:p>
        </p:txBody>
      </p:sp>
    </p:spTree>
    <p:extLst>
      <p:ext uri="{BB962C8B-B14F-4D97-AF65-F5344CB8AC3E}">
        <p14:creationId xmlns:p14="http://schemas.microsoft.com/office/powerpoint/2010/main" val="336987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551CF7-3FEC-4802-96B0-A3498DA2AA81}" type="datetimeFigureOut">
              <a:rPr lang="en-ZA" smtClean="0"/>
              <a:t>2022/09/29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57E57A5-34B3-40AB-B337-5059A272368F}" type="slidenum">
              <a:rPr lang="en-ZA" smtClean="0"/>
              <a:t>‹#›</a:t>
            </a:fld>
            <a:endParaRPr lang="en-ZA"/>
          </a:p>
        </p:txBody>
      </p:sp>
    </p:spTree>
    <p:extLst>
      <p:ext uri="{BB962C8B-B14F-4D97-AF65-F5344CB8AC3E}">
        <p14:creationId xmlns:p14="http://schemas.microsoft.com/office/powerpoint/2010/main" val="2206525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551CF7-3FEC-4802-96B0-A3498DA2AA81}" type="datetimeFigureOut">
              <a:rPr lang="en-ZA" smtClean="0"/>
              <a:t>2022/09/29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57E57A5-34B3-40AB-B337-5059A272368F}" type="slidenum">
              <a:rPr lang="en-ZA" smtClean="0"/>
              <a:t>‹#›</a:t>
            </a:fld>
            <a:endParaRPr lang="en-ZA"/>
          </a:p>
        </p:txBody>
      </p:sp>
    </p:spTree>
    <p:extLst>
      <p:ext uri="{BB962C8B-B14F-4D97-AF65-F5344CB8AC3E}">
        <p14:creationId xmlns:p14="http://schemas.microsoft.com/office/powerpoint/2010/main" val="689488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551CF7-3FEC-4802-96B0-A3498DA2AA81}" type="datetimeFigureOut">
              <a:rPr lang="en-ZA" smtClean="0"/>
              <a:t>2022/09/29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57E57A5-34B3-40AB-B337-5059A272368F}" type="slidenum">
              <a:rPr lang="en-ZA" smtClean="0"/>
              <a:t>‹#›</a:t>
            </a:fld>
            <a:endParaRPr lang="en-Z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53158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551CF7-3FEC-4802-96B0-A3498DA2AA81}" type="datetimeFigureOut">
              <a:rPr lang="en-ZA" smtClean="0"/>
              <a:t>2022/09/29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57E57A5-34B3-40AB-B337-5059A272368F}" type="slidenum">
              <a:rPr lang="en-ZA" smtClean="0"/>
              <a:t>‹#›</a:t>
            </a:fld>
            <a:endParaRPr lang="en-ZA"/>
          </a:p>
        </p:txBody>
      </p:sp>
    </p:spTree>
    <p:extLst>
      <p:ext uri="{BB962C8B-B14F-4D97-AF65-F5344CB8AC3E}">
        <p14:creationId xmlns:p14="http://schemas.microsoft.com/office/powerpoint/2010/main" val="2116834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551CF7-3FEC-4802-96B0-A3498DA2AA81}" type="datetimeFigureOut">
              <a:rPr lang="en-ZA" smtClean="0"/>
              <a:t>2022/09/29</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57E57A5-34B3-40AB-B337-5059A272368F}" type="slidenum">
              <a:rPr lang="en-ZA" smtClean="0"/>
              <a:t>‹#›</a:t>
            </a:fld>
            <a:endParaRPr lang="en-ZA"/>
          </a:p>
        </p:txBody>
      </p:sp>
    </p:spTree>
    <p:extLst>
      <p:ext uri="{BB962C8B-B14F-4D97-AF65-F5344CB8AC3E}">
        <p14:creationId xmlns:p14="http://schemas.microsoft.com/office/powerpoint/2010/main" val="3131820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551CF7-3FEC-4802-96B0-A3498DA2AA81}" type="datetimeFigureOut">
              <a:rPr lang="en-ZA" smtClean="0"/>
              <a:t>2022/09/29</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57E57A5-34B3-40AB-B337-5059A272368F}" type="slidenum">
              <a:rPr lang="en-ZA" smtClean="0"/>
              <a:t>‹#›</a:t>
            </a:fld>
            <a:endParaRPr lang="en-ZA"/>
          </a:p>
        </p:txBody>
      </p:sp>
    </p:spTree>
    <p:extLst>
      <p:ext uri="{BB962C8B-B14F-4D97-AF65-F5344CB8AC3E}">
        <p14:creationId xmlns:p14="http://schemas.microsoft.com/office/powerpoint/2010/main" val="89019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51CF7-3FEC-4802-96B0-A3498DA2AA81}" type="datetimeFigureOut">
              <a:rPr lang="en-ZA" smtClean="0"/>
              <a:t>2022/09/29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57E57A5-34B3-40AB-B337-5059A272368F}" type="slidenum">
              <a:rPr lang="en-ZA" smtClean="0"/>
              <a:t>‹#›</a:t>
            </a:fld>
            <a:endParaRPr lang="en-ZA"/>
          </a:p>
        </p:txBody>
      </p:sp>
    </p:spTree>
    <p:extLst>
      <p:ext uri="{BB962C8B-B14F-4D97-AF65-F5344CB8AC3E}">
        <p14:creationId xmlns:p14="http://schemas.microsoft.com/office/powerpoint/2010/main" val="949936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51CF7-3FEC-4802-96B0-A3498DA2AA81}" type="datetimeFigureOut">
              <a:rPr lang="en-ZA" smtClean="0"/>
              <a:t>2022/09/29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57E57A5-34B3-40AB-B337-5059A272368F}" type="slidenum">
              <a:rPr lang="en-ZA" smtClean="0"/>
              <a:t>‹#›</a:t>
            </a:fld>
            <a:endParaRPr lang="en-ZA"/>
          </a:p>
        </p:txBody>
      </p:sp>
    </p:spTree>
    <p:extLst>
      <p:ext uri="{BB962C8B-B14F-4D97-AF65-F5344CB8AC3E}">
        <p14:creationId xmlns:p14="http://schemas.microsoft.com/office/powerpoint/2010/main" val="4026797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4551CF7-3FEC-4802-96B0-A3498DA2AA81}" type="datetimeFigureOut">
              <a:rPr lang="en-ZA" smtClean="0"/>
              <a:t>2022/09/29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57E57A5-34B3-40AB-B337-5059A272368F}" type="slidenum">
              <a:rPr lang="en-ZA" smtClean="0"/>
              <a:t>‹#›</a:t>
            </a:fld>
            <a:endParaRPr lang="en-ZA"/>
          </a:p>
        </p:txBody>
      </p:sp>
    </p:spTree>
    <p:extLst>
      <p:ext uri="{BB962C8B-B14F-4D97-AF65-F5344CB8AC3E}">
        <p14:creationId xmlns:p14="http://schemas.microsoft.com/office/powerpoint/2010/main" val="328585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551CF7-3FEC-4802-96B0-A3498DA2AA81}" type="datetimeFigureOut">
              <a:rPr lang="en-ZA" smtClean="0"/>
              <a:t>2022/09/29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57E57A5-34B3-40AB-B337-5059A272368F}" type="slidenum">
              <a:rPr lang="en-ZA" smtClean="0"/>
              <a:t>‹#›</a:t>
            </a:fld>
            <a:endParaRPr lang="en-ZA"/>
          </a:p>
        </p:txBody>
      </p:sp>
    </p:spTree>
    <p:extLst>
      <p:ext uri="{BB962C8B-B14F-4D97-AF65-F5344CB8AC3E}">
        <p14:creationId xmlns:p14="http://schemas.microsoft.com/office/powerpoint/2010/main" val="226485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551CF7-3FEC-4802-96B0-A3498DA2AA81}" type="datetimeFigureOut">
              <a:rPr lang="en-ZA" smtClean="0"/>
              <a:t>2022/09/29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57E57A5-34B3-40AB-B337-5059A272368F}" type="slidenum">
              <a:rPr lang="en-ZA" smtClean="0"/>
              <a:t>‹#›</a:t>
            </a:fld>
            <a:endParaRPr lang="en-ZA"/>
          </a:p>
        </p:txBody>
      </p:sp>
    </p:spTree>
    <p:extLst>
      <p:ext uri="{BB962C8B-B14F-4D97-AF65-F5344CB8AC3E}">
        <p14:creationId xmlns:p14="http://schemas.microsoft.com/office/powerpoint/2010/main" val="132408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551CF7-3FEC-4802-96B0-A3498DA2AA81}" type="datetimeFigureOut">
              <a:rPr lang="en-ZA" smtClean="0"/>
              <a:t>2022/09/29</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057E57A5-34B3-40AB-B337-5059A272368F}" type="slidenum">
              <a:rPr lang="en-ZA" smtClean="0"/>
              <a:t>‹#›</a:t>
            </a:fld>
            <a:endParaRPr lang="en-ZA"/>
          </a:p>
        </p:txBody>
      </p:sp>
    </p:spTree>
    <p:extLst>
      <p:ext uri="{BB962C8B-B14F-4D97-AF65-F5344CB8AC3E}">
        <p14:creationId xmlns:p14="http://schemas.microsoft.com/office/powerpoint/2010/main" val="97171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4551CF7-3FEC-4802-96B0-A3498DA2AA81}" type="datetimeFigureOut">
              <a:rPr lang="en-ZA" smtClean="0"/>
              <a:t>2022/09/29</a:t>
            </a:fld>
            <a:endParaRPr lang="en-ZA"/>
          </a:p>
        </p:txBody>
      </p:sp>
      <p:sp>
        <p:nvSpPr>
          <p:cNvPr id="5" name="Footer Placeholder 3"/>
          <p:cNvSpPr>
            <a:spLocks noGrp="1"/>
          </p:cNvSpPr>
          <p:nvPr>
            <p:ph type="ftr" sz="quarter" idx="11"/>
          </p:nvPr>
        </p:nvSpPr>
        <p:spPr/>
        <p:txBody>
          <a:bodyPr/>
          <a:lstStyle/>
          <a:p>
            <a:endParaRPr lang="en-ZA"/>
          </a:p>
        </p:txBody>
      </p:sp>
      <p:sp>
        <p:nvSpPr>
          <p:cNvPr id="6" name="Slide Number Placeholder 4"/>
          <p:cNvSpPr>
            <a:spLocks noGrp="1"/>
          </p:cNvSpPr>
          <p:nvPr>
            <p:ph type="sldNum" sz="quarter" idx="12"/>
          </p:nvPr>
        </p:nvSpPr>
        <p:spPr/>
        <p:txBody>
          <a:bodyPr/>
          <a:lstStyle/>
          <a:p>
            <a:fld id="{057E57A5-34B3-40AB-B337-5059A272368F}" type="slidenum">
              <a:rPr lang="en-ZA" smtClean="0"/>
              <a:t>‹#›</a:t>
            </a:fld>
            <a:endParaRPr lang="en-ZA"/>
          </a:p>
        </p:txBody>
      </p:sp>
    </p:spTree>
    <p:extLst>
      <p:ext uri="{BB962C8B-B14F-4D97-AF65-F5344CB8AC3E}">
        <p14:creationId xmlns:p14="http://schemas.microsoft.com/office/powerpoint/2010/main" val="164078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551CF7-3FEC-4802-96B0-A3498DA2AA81}" type="datetimeFigureOut">
              <a:rPr lang="en-ZA" smtClean="0"/>
              <a:t>2022/09/29</a:t>
            </a:fld>
            <a:endParaRPr lang="en-ZA"/>
          </a:p>
        </p:txBody>
      </p:sp>
      <p:sp>
        <p:nvSpPr>
          <p:cNvPr id="5" name="Footer Placeholder 2"/>
          <p:cNvSpPr>
            <a:spLocks noGrp="1"/>
          </p:cNvSpPr>
          <p:nvPr>
            <p:ph type="ftr" sz="quarter" idx="11"/>
          </p:nvPr>
        </p:nvSpPr>
        <p:spPr/>
        <p:txBody>
          <a:bodyPr/>
          <a:lstStyle/>
          <a:p>
            <a:endParaRPr lang="en-ZA"/>
          </a:p>
        </p:txBody>
      </p:sp>
      <p:sp>
        <p:nvSpPr>
          <p:cNvPr id="6" name="Slide Number Placeholder 3"/>
          <p:cNvSpPr>
            <a:spLocks noGrp="1"/>
          </p:cNvSpPr>
          <p:nvPr>
            <p:ph type="sldNum" sz="quarter" idx="12"/>
          </p:nvPr>
        </p:nvSpPr>
        <p:spPr/>
        <p:txBody>
          <a:bodyPr/>
          <a:lstStyle/>
          <a:p>
            <a:fld id="{057E57A5-34B3-40AB-B337-5059A272368F}" type="slidenum">
              <a:rPr lang="en-ZA" smtClean="0"/>
              <a:t>‹#›</a:t>
            </a:fld>
            <a:endParaRPr lang="en-ZA"/>
          </a:p>
        </p:txBody>
      </p:sp>
    </p:spTree>
    <p:extLst>
      <p:ext uri="{BB962C8B-B14F-4D97-AF65-F5344CB8AC3E}">
        <p14:creationId xmlns:p14="http://schemas.microsoft.com/office/powerpoint/2010/main" val="4026198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4551CF7-3FEC-4802-96B0-A3498DA2AA81}" type="datetimeFigureOut">
              <a:rPr lang="en-ZA" smtClean="0"/>
              <a:t>2022/09/29</a:t>
            </a:fld>
            <a:endParaRPr lang="en-ZA"/>
          </a:p>
        </p:txBody>
      </p:sp>
      <p:sp>
        <p:nvSpPr>
          <p:cNvPr id="5" name="Footer Placeholder 5"/>
          <p:cNvSpPr>
            <a:spLocks noGrp="1"/>
          </p:cNvSpPr>
          <p:nvPr>
            <p:ph type="ftr" sz="quarter" idx="11"/>
          </p:nvPr>
        </p:nvSpPr>
        <p:spPr/>
        <p:txBody>
          <a:bodyPr/>
          <a:lstStyle/>
          <a:p>
            <a:endParaRPr lang="en-ZA"/>
          </a:p>
        </p:txBody>
      </p:sp>
      <p:sp>
        <p:nvSpPr>
          <p:cNvPr id="6" name="Slide Number Placeholder 6"/>
          <p:cNvSpPr>
            <a:spLocks noGrp="1"/>
          </p:cNvSpPr>
          <p:nvPr>
            <p:ph type="sldNum" sz="quarter" idx="12"/>
          </p:nvPr>
        </p:nvSpPr>
        <p:spPr/>
        <p:txBody>
          <a:bodyPr/>
          <a:lstStyle/>
          <a:p>
            <a:fld id="{057E57A5-34B3-40AB-B337-5059A272368F}" type="slidenum">
              <a:rPr lang="en-ZA" smtClean="0"/>
              <a:t>‹#›</a:t>
            </a:fld>
            <a:endParaRPr lang="en-ZA"/>
          </a:p>
        </p:txBody>
      </p:sp>
    </p:spTree>
    <p:extLst>
      <p:ext uri="{BB962C8B-B14F-4D97-AF65-F5344CB8AC3E}">
        <p14:creationId xmlns:p14="http://schemas.microsoft.com/office/powerpoint/2010/main" val="4066569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551CF7-3FEC-4802-96B0-A3498DA2AA81}" type="datetimeFigureOut">
              <a:rPr lang="en-ZA" smtClean="0"/>
              <a:t>2022/09/29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57E57A5-34B3-40AB-B337-5059A272368F}" type="slidenum">
              <a:rPr lang="en-ZA" smtClean="0"/>
              <a:t>‹#›</a:t>
            </a:fld>
            <a:endParaRPr lang="en-ZA"/>
          </a:p>
        </p:txBody>
      </p:sp>
    </p:spTree>
    <p:extLst>
      <p:ext uri="{BB962C8B-B14F-4D97-AF65-F5344CB8AC3E}">
        <p14:creationId xmlns:p14="http://schemas.microsoft.com/office/powerpoint/2010/main" val="183572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551CF7-3FEC-4802-96B0-A3498DA2AA81}" type="datetimeFigureOut">
              <a:rPr lang="en-ZA" smtClean="0"/>
              <a:t>2022/09/29</a:t>
            </a:fld>
            <a:endParaRPr lang="en-Z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Z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57E57A5-34B3-40AB-B337-5059A272368F}" type="slidenum">
              <a:rPr lang="en-ZA" smtClean="0"/>
              <a:t>‹#›</a:t>
            </a:fld>
            <a:endParaRPr lang="en-ZA"/>
          </a:p>
        </p:txBody>
      </p:sp>
    </p:spTree>
    <p:extLst>
      <p:ext uri="{BB962C8B-B14F-4D97-AF65-F5344CB8AC3E}">
        <p14:creationId xmlns:p14="http://schemas.microsoft.com/office/powerpoint/2010/main" val="2994851285"/>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Picture 4" descr="A close-up of a logo&#10;&#10;Description automatically generated with low confidence">
            <a:extLst>
              <a:ext uri="{FF2B5EF4-FFF2-40B4-BE49-F238E27FC236}">
                <a16:creationId xmlns:a16="http://schemas.microsoft.com/office/drawing/2014/main" id="{2B3CDADE-9736-AE43-DDA9-8BCA9C92C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58" y="640082"/>
            <a:ext cx="6850934" cy="2373552"/>
          </a:xfrm>
          <a:prstGeom prst="rect">
            <a:avLst/>
          </a:prstGeom>
          <a:effectLst/>
        </p:spPr>
      </p:pic>
      <p:sp>
        <p:nvSpPr>
          <p:cNvPr id="21" name="Freeform: Shape 15">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F918CFA-0859-5ACB-A5AB-5EA6A1088B05}"/>
              </a:ext>
            </a:extLst>
          </p:cNvPr>
          <p:cNvSpPr>
            <a:spLocks noGrp="1"/>
          </p:cNvSpPr>
          <p:nvPr>
            <p:ph type="ctrTitle"/>
          </p:nvPr>
        </p:nvSpPr>
        <p:spPr>
          <a:xfrm>
            <a:off x="636915" y="3928983"/>
            <a:ext cx="9182945" cy="1793390"/>
          </a:xfrm>
        </p:spPr>
        <p:txBody>
          <a:bodyPr>
            <a:normAutofit/>
          </a:bodyPr>
          <a:lstStyle/>
          <a:p>
            <a:r>
              <a:rPr lang="en-ZA" sz="6600">
                <a:solidFill>
                  <a:srgbClr val="EBEBEB"/>
                </a:solidFill>
              </a:rPr>
              <a:t>Adventureworks</a:t>
            </a:r>
          </a:p>
        </p:txBody>
      </p:sp>
      <p:sp>
        <p:nvSpPr>
          <p:cNvPr id="3" name="Subtitle 2">
            <a:extLst>
              <a:ext uri="{FF2B5EF4-FFF2-40B4-BE49-F238E27FC236}">
                <a16:creationId xmlns:a16="http://schemas.microsoft.com/office/drawing/2014/main" id="{0117FB99-8E72-31D2-4919-8C93D261FF17}"/>
              </a:ext>
            </a:extLst>
          </p:cNvPr>
          <p:cNvSpPr>
            <a:spLocks noGrp="1"/>
          </p:cNvSpPr>
          <p:nvPr>
            <p:ph type="subTitle" idx="1"/>
          </p:nvPr>
        </p:nvSpPr>
        <p:spPr>
          <a:xfrm>
            <a:off x="636916" y="5722374"/>
            <a:ext cx="9182944" cy="487924"/>
          </a:xfrm>
        </p:spPr>
        <p:txBody>
          <a:bodyPr>
            <a:normAutofit/>
          </a:bodyPr>
          <a:lstStyle/>
          <a:p>
            <a:r>
              <a:rPr lang="en-ZA">
                <a:solidFill>
                  <a:schemeClr val="tx2">
                    <a:lumMod val="40000"/>
                    <a:lumOff val="60000"/>
                  </a:schemeClr>
                </a:solidFill>
              </a:rPr>
              <a:t>Human Resources Department</a:t>
            </a:r>
          </a:p>
        </p:txBody>
      </p:sp>
    </p:spTree>
    <p:extLst>
      <p:ext uri="{BB962C8B-B14F-4D97-AF65-F5344CB8AC3E}">
        <p14:creationId xmlns:p14="http://schemas.microsoft.com/office/powerpoint/2010/main" val="325647009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7408-7F7B-F23A-EE37-71AC1455DBF8}"/>
              </a:ext>
            </a:extLst>
          </p:cNvPr>
          <p:cNvSpPr>
            <a:spLocks noGrp="1"/>
          </p:cNvSpPr>
          <p:nvPr>
            <p:ph type="title"/>
          </p:nvPr>
        </p:nvSpPr>
        <p:spPr/>
        <p:txBody>
          <a:bodyPr>
            <a:normAutofit/>
          </a:bodyPr>
          <a:lstStyle/>
          <a:p>
            <a:r>
              <a:rPr lang="en-ZA" dirty="0"/>
              <a:t>HR OVERVIEW</a:t>
            </a:r>
          </a:p>
        </p:txBody>
      </p:sp>
      <p:graphicFrame>
        <p:nvGraphicFramePr>
          <p:cNvPr id="5" name="Content Placeholder 2">
            <a:extLst>
              <a:ext uri="{FF2B5EF4-FFF2-40B4-BE49-F238E27FC236}">
                <a16:creationId xmlns:a16="http://schemas.microsoft.com/office/drawing/2014/main" id="{1520099C-F703-A934-27C1-1784D3B6B687}"/>
              </a:ext>
            </a:extLst>
          </p:cNvPr>
          <p:cNvGraphicFramePr>
            <a:graphicFrameLocks noGrp="1"/>
          </p:cNvGraphicFramePr>
          <p:nvPr>
            <p:ph idx="1"/>
            <p:extLst>
              <p:ext uri="{D42A27DB-BD31-4B8C-83A1-F6EECF244321}">
                <p14:modId xmlns:p14="http://schemas.microsoft.com/office/powerpoint/2010/main" val="3706221973"/>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3254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B747-3BCA-50B4-AC1F-C11D61E175A5}"/>
              </a:ext>
            </a:extLst>
          </p:cNvPr>
          <p:cNvSpPr>
            <a:spLocks noGrp="1"/>
          </p:cNvSpPr>
          <p:nvPr>
            <p:ph type="title"/>
          </p:nvPr>
        </p:nvSpPr>
        <p:spPr/>
        <p:txBody>
          <a:bodyPr/>
          <a:lstStyle/>
          <a:p>
            <a:r>
              <a:rPr lang="en-ZA" dirty="0"/>
              <a:t>Leave Days</a:t>
            </a:r>
          </a:p>
        </p:txBody>
      </p:sp>
      <p:sp>
        <p:nvSpPr>
          <p:cNvPr id="3" name="Content Placeholder 2">
            <a:extLst>
              <a:ext uri="{FF2B5EF4-FFF2-40B4-BE49-F238E27FC236}">
                <a16:creationId xmlns:a16="http://schemas.microsoft.com/office/drawing/2014/main" id="{1EB8B6ED-F145-0C76-EE5A-4EC167F50E26}"/>
              </a:ext>
            </a:extLst>
          </p:cNvPr>
          <p:cNvSpPr>
            <a:spLocks noGrp="1"/>
          </p:cNvSpPr>
          <p:nvPr>
            <p:ph idx="1"/>
          </p:nvPr>
        </p:nvSpPr>
        <p:spPr>
          <a:xfrm>
            <a:off x="685800" y="2194560"/>
            <a:ext cx="5619750" cy="4024125"/>
          </a:xfrm>
        </p:spPr>
        <p:txBody>
          <a:bodyPr/>
          <a:lstStyle/>
          <a:p>
            <a:r>
              <a:rPr lang="en-ZA" dirty="0"/>
              <a:t>There’s over 15000 available vacation days.</a:t>
            </a:r>
          </a:p>
          <a:p>
            <a:r>
              <a:rPr lang="en-ZA" dirty="0"/>
              <a:t>Employees with the highest number of leave days close to </a:t>
            </a:r>
            <a:r>
              <a:rPr lang="en-ZA" b="1" dirty="0"/>
              <a:t>90 days</a:t>
            </a:r>
            <a:r>
              <a:rPr lang="en-ZA" dirty="0"/>
              <a:t>(3 months) are from the Production Department.</a:t>
            </a:r>
          </a:p>
          <a:p>
            <a:endParaRPr lang="en-ZA" dirty="0"/>
          </a:p>
          <a:p>
            <a:r>
              <a:rPr lang="en-ZA" dirty="0"/>
              <a:t>This is a potential cost to the company.</a:t>
            </a:r>
          </a:p>
        </p:txBody>
      </p:sp>
      <p:pic>
        <p:nvPicPr>
          <p:cNvPr id="5" name="Picture 4">
            <a:extLst>
              <a:ext uri="{FF2B5EF4-FFF2-40B4-BE49-F238E27FC236}">
                <a16:creationId xmlns:a16="http://schemas.microsoft.com/office/drawing/2014/main" id="{EBBA9008-A33E-93BF-462D-AA96A0D6109C}"/>
              </a:ext>
            </a:extLst>
          </p:cNvPr>
          <p:cNvPicPr>
            <a:picLocks noChangeAspect="1"/>
          </p:cNvPicPr>
          <p:nvPr/>
        </p:nvPicPr>
        <p:blipFill>
          <a:blip r:embed="rId2"/>
          <a:stretch>
            <a:fillRect/>
          </a:stretch>
        </p:blipFill>
        <p:spPr>
          <a:xfrm>
            <a:off x="6962776" y="1880141"/>
            <a:ext cx="4852988" cy="4652962"/>
          </a:xfrm>
          <a:prstGeom prst="rect">
            <a:avLst/>
          </a:prstGeom>
        </p:spPr>
      </p:pic>
    </p:spTree>
    <p:extLst>
      <p:ext uri="{BB962C8B-B14F-4D97-AF65-F5344CB8AC3E}">
        <p14:creationId xmlns:p14="http://schemas.microsoft.com/office/powerpoint/2010/main" val="332230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C407-A61F-3BD2-081B-EB4E5067F83D}"/>
              </a:ext>
            </a:extLst>
          </p:cNvPr>
          <p:cNvSpPr>
            <a:spLocks noGrp="1"/>
          </p:cNvSpPr>
          <p:nvPr>
            <p:ph type="title"/>
          </p:nvPr>
        </p:nvSpPr>
        <p:spPr>
          <a:xfrm>
            <a:off x="0" y="764373"/>
            <a:ext cx="8610600" cy="1293028"/>
          </a:xfrm>
        </p:spPr>
        <p:txBody>
          <a:bodyPr/>
          <a:lstStyle/>
          <a:p>
            <a:r>
              <a:rPr lang="en-ZA" dirty="0"/>
              <a:t>Leave days with age</a:t>
            </a:r>
          </a:p>
        </p:txBody>
      </p:sp>
      <p:sp>
        <p:nvSpPr>
          <p:cNvPr id="3" name="Content Placeholder 2">
            <a:extLst>
              <a:ext uri="{FF2B5EF4-FFF2-40B4-BE49-F238E27FC236}">
                <a16:creationId xmlns:a16="http://schemas.microsoft.com/office/drawing/2014/main" id="{C7FEEEBC-562A-A52C-8B4E-3462187B32BB}"/>
              </a:ext>
            </a:extLst>
          </p:cNvPr>
          <p:cNvSpPr>
            <a:spLocks noGrp="1"/>
          </p:cNvSpPr>
          <p:nvPr>
            <p:ph idx="1"/>
          </p:nvPr>
        </p:nvSpPr>
        <p:spPr>
          <a:xfrm>
            <a:off x="6505574" y="2057402"/>
            <a:ext cx="5000625" cy="4161284"/>
          </a:xfrm>
        </p:spPr>
        <p:txBody>
          <a:bodyPr/>
          <a:lstStyle/>
          <a:p>
            <a:r>
              <a:rPr lang="en-ZA" dirty="0"/>
              <a:t>Those who are above </a:t>
            </a:r>
            <a:r>
              <a:rPr lang="en-ZA" b="1" dirty="0"/>
              <a:t>50 years </a:t>
            </a:r>
            <a:r>
              <a:rPr lang="en-ZA" dirty="0"/>
              <a:t>of age nearing retirement are also not taking their leave days.</a:t>
            </a:r>
          </a:p>
          <a:p>
            <a:r>
              <a:rPr lang="en-ZA" dirty="0"/>
              <a:t>There’s a high risk of getting those leave days paid out.</a:t>
            </a:r>
          </a:p>
        </p:txBody>
      </p:sp>
      <p:pic>
        <p:nvPicPr>
          <p:cNvPr id="5" name="Picture 4">
            <a:extLst>
              <a:ext uri="{FF2B5EF4-FFF2-40B4-BE49-F238E27FC236}">
                <a16:creationId xmlns:a16="http://schemas.microsoft.com/office/drawing/2014/main" id="{2683620B-A3CF-8665-E1A9-A5A80A4F56AC}"/>
              </a:ext>
            </a:extLst>
          </p:cNvPr>
          <p:cNvPicPr>
            <a:picLocks noChangeAspect="1"/>
          </p:cNvPicPr>
          <p:nvPr/>
        </p:nvPicPr>
        <p:blipFill>
          <a:blip r:embed="rId2"/>
          <a:stretch>
            <a:fillRect/>
          </a:stretch>
        </p:blipFill>
        <p:spPr>
          <a:xfrm>
            <a:off x="923925" y="2057401"/>
            <a:ext cx="5467350" cy="4429123"/>
          </a:xfrm>
          <a:prstGeom prst="rect">
            <a:avLst/>
          </a:prstGeom>
        </p:spPr>
      </p:pic>
    </p:spTree>
    <p:extLst>
      <p:ext uri="{BB962C8B-B14F-4D97-AF65-F5344CB8AC3E}">
        <p14:creationId xmlns:p14="http://schemas.microsoft.com/office/powerpoint/2010/main" val="3070784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91CF-7831-27F8-8538-E624053D37C7}"/>
              </a:ext>
            </a:extLst>
          </p:cNvPr>
          <p:cNvSpPr>
            <a:spLocks noGrp="1"/>
          </p:cNvSpPr>
          <p:nvPr>
            <p:ph type="title"/>
          </p:nvPr>
        </p:nvSpPr>
        <p:spPr/>
        <p:txBody>
          <a:bodyPr/>
          <a:lstStyle/>
          <a:p>
            <a:r>
              <a:rPr lang="en-ZA" dirty="0"/>
              <a:t>Employee Age ANALYSIS</a:t>
            </a:r>
          </a:p>
        </p:txBody>
      </p:sp>
      <p:sp>
        <p:nvSpPr>
          <p:cNvPr id="3" name="Content Placeholder 2">
            <a:extLst>
              <a:ext uri="{FF2B5EF4-FFF2-40B4-BE49-F238E27FC236}">
                <a16:creationId xmlns:a16="http://schemas.microsoft.com/office/drawing/2014/main" id="{E8E677B1-D690-004F-03B9-707CD460CBE6}"/>
              </a:ext>
            </a:extLst>
          </p:cNvPr>
          <p:cNvSpPr>
            <a:spLocks noGrp="1"/>
          </p:cNvSpPr>
          <p:nvPr>
            <p:ph idx="1"/>
          </p:nvPr>
        </p:nvSpPr>
        <p:spPr/>
        <p:txBody>
          <a:bodyPr/>
          <a:lstStyle/>
          <a:p>
            <a:r>
              <a:rPr lang="en-ZA" dirty="0"/>
              <a:t>There are around </a:t>
            </a:r>
            <a:r>
              <a:rPr lang="en-ZA" b="1" dirty="0"/>
              <a:t>26 employees </a:t>
            </a:r>
            <a:r>
              <a:rPr lang="en-ZA" dirty="0"/>
              <a:t>who are over 50 years of age and nearing retirement. Bulk of them are 58 years of age from the Manufacturing Department with Managerial and Supervisor roles.</a:t>
            </a:r>
          </a:p>
        </p:txBody>
      </p:sp>
      <p:pic>
        <p:nvPicPr>
          <p:cNvPr id="5" name="Picture 4">
            <a:extLst>
              <a:ext uri="{FF2B5EF4-FFF2-40B4-BE49-F238E27FC236}">
                <a16:creationId xmlns:a16="http://schemas.microsoft.com/office/drawing/2014/main" id="{B3994211-41D5-9BC3-BDE4-C67F171E4EBC}"/>
              </a:ext>
            </a:extLst>
          </p:cNvPr>
          <p:cNvPicPr>
            <a:picLocks noChangeAspect="1"/>
          </p:cNvPicPr>
          <p:nvPr/>
        </p:nvPicPr>
        <p:blipFill>
          <a:blip r:embed="rId2"/>
          <a:stretch>
            <a:fillRect/>
          </a:stretch>
        </p:blipFill>
        <p:spPr>
          <a:xfrm>
            <a:off x="685800" y="3429000"/>
            <a:ext cx="10744200" cy="2819400"/>
          </a:xfrm>
          <a:prstGeom prst="rect">
            <a:avLst/>
          </a:prstGeom>
        </p:spPr>
      </p:pic>
    </p:spTree>
    <p:extLst>
      <p:ext uri="{BB962C8B-B14F-4D97-AF65-F5344CB8AC3E}">
        <p14:creationId xmlns:p14="http://schemas.microsoft.com/office/powerpoint/2010/main" val="250572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3432-DCD5-2C4A-2F72-5599BEC1E299}"/>
              </a:ext>
            </a:extLst>
          </p:cNvPr>
          <p:cNvSpPr>
            <a:spLocks noGrp="1"/>
          </p:cNvSpPr>
          <p:nvPr>
            <p:ph type="title"/>
          </p:nvPr>
        </p:nvSpPr>
        <p:spPr/>
        <p:txBody>
          <a:bodyPr/>
          <a:lstStyle/>
          <a:p>
            <a:r>
              <a:rPr lang="en-ZA" dirty="0"/>
              <a:t>Employee Retention</a:t>
            </a:r>
          </a:p>
        </p:txBody>
      </p:sp>
      <p:sp>
        <p:nvSpPr>
          <p:cNvPr id="3" name="Content Placeholder 2">
            <a:extLst>
              <a:ext uri="{FF2B5EF4-FFF2-40B4-BE49-F238E27FC236}">
                <a16:creationId xmlns:a16="http://schemas.microsoft.com/office/drawing/2014/main" id="{BCEEB51D-5A1C-7E14-AFC1-12741B28C7EF}"/>
              </a:ext>
            </a:extLst>
          </p:cNvPr>
          <p:cNvSpPr>
            <a:spLocks noGrp="1"/>
          </p:cNvSpPr>
          <p:nvPr>
            <p:ph idx="1"/>
          </p:nvPr>
        </p:nvSpPr>
        <p:spPr>
          <a:xfrm>
            <a:off x="685800" y="2194560"/>
            <a:ext cx="5410200" cy="4024125"/>
          </a:xfrm>
        </p:spPr>
        <p:txBody>
          <a:bodyPr/>
          <a:lstStyle/>
          <a:p>
            <a:r>
              <a:rPr lang="en-ZA" dirty="0"/>
              <a:t>The average retention or duration for all employees is </a:t>
            </a:r>
            <a:r>
              <a:rPr lang="en-ZA" b="1" dirty="0"/>
              <a:t>about 5 years </a:t>
            </a:r>
            <a:r>
              <a:rPr lang="en-ZA" dirty="0"/>
              <a:t>with the company.</a:t>
            </a:r>
          </a:p>
          <a:p>
            <a:r>
              <a:rPr lang="en-ZA" dirty="0"/>
              <a:t>Drilling down to retention by department, people in the sales department have a high turnover  and the average duration is around 2 years.</a:t>
            </a:r>
          </a:p>
        </p:txBody>
      </p:sp>
      <p:pic>
        <p:nvPicPr>
          <p:cNvPr id="7" name="Picture 6">
            <a:extLst>
              <a:ext uri="{FF2B5EF4-FFF2-40B4-BE49-F238E27FC236}">
                <a16:creationId xmlns:a16="http://schemas.microsoft.com/office/drawing/2014/main" id="{0FBE3D72-8530-754F-F19D-C428EAE7254A}"/>
              </a:ext>
            </a:extLst>
          </p:cNvPr>
          <p:cNvPicPr>
            <a:picLocks noChangeAspect="1"/>
          </p:cNvPicPr>
          <p:nvPr/>
        </p:nvPicPr>
        <p:blipFill>
          <a:blip r:embed="rId2"/>
          <a:stretch>
            <a:fillRect/>
          </a:stretch>
        </p:blipFill>
        <p:spPr>
          <a:xfrm>
            <a:off x="6586537" y="1733550"/>
            <a:ext cx="4752975" cy="4762500"/>
          </a:xfrm>
          <a:prstGeom prst="rect">
            <a:avLst/>
          </a:prstGeom>
        </p:spPr>
      </p:pic>
    </p:spTree>
    <p:extLst>
      <p:ext uri="{BB962C8B-B14F-4D97-AF65-F5344CB8AC3E}">
        <p14:creationId xmlns:p14="http://schemas.microsoft.com/office/powerpoint/2010/main" val="3566109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4920C-A50C-4B34-BE30-81AB4FF1AC39}"/>
              </a:ext>
            </a:extLst>
          </p:cNvPr>
          <p:cNvSpPr>
            <a:spLocks noGrp="1"/>
          </p:cNvSpPr>
          <p:nvPr>
            <p:ph type="title"/>
          </p:nvPr>
        </p:nvSpPr>
        <p:spPr/>
        <p:txBody>
          <a:bodyPr/>
          <a:lstStyle/>
          <a:p>
            <a:r>
              <a:rPr lang="en-ZA" dirty="0"/>
              <a:t>Recommendations</a:t>
            </a:r>
          </a:p>
        </p:txBody>
      </p:sp>
      <p:sp>
        <p:nvSpPr>
          <p:cNvPr id="3" name="Content Placeholder 2">
            <a:extLst>
              <a:ext uri="{FF2B5EF4-FFF2-40B4-BE49-F238E27FC236}">
                <a16:creationId xmlns:a16="http://schemas.microsoft.com/office/drawing/2014/main" id="{973410CB-BAC1-89B8-174C-33D9A083AA55}"/>
              </a:ext>
            </a:extLst>
          </p:cNvPr>
          <p:cNvSpPr>
            <a:spLocks noGrp="1"/>
          </p:cNvSpPr>
          <p:nvPr>
            <p:ph idx="1"/>
          </p:nvPr>
        </p:nvSpPr>
        <p:spPr/>
        <p:txBody>
          <a:bodyPr/>
          <a:lstStyle/>
          <a:p>
            <a:r>
              <a:rPr lang="en-ZA" dirty="0"/>
              <a:t>HR management must look into the Production team to make sure that their working arrangements allows them to take some time off to clear the vacation leave days and reducing costs to the company in the long run.</a:t>
            </a:r>
          </a:p>
          <a:p>
            <a:r>
              <a:rPr lang="en-ZA" dirty="0"/>
              <a:t>The company should have a succession planning strategy for the employees that are nearing retirement age.</a:t>
            </a:r>
          </a:p>
          <a:p>
            <a:r>
              <a:rPr lang="en-ZA" dirty="0"/>
              <a:t>HR management might need to look into their Employee Retention rate to ensure that there are incentives or benefit for employees to stay longer. This will help with the culture of the organisation.</a:t>
            </a:r>
          </a:p>
        </p:txBody>
      </p:sp>
    </p:spTree>
    <p:extLst>
      <p:ext uri="{BB962C8B-B14F-4D97-AF65-F5344CB8AC3E}">
        <p14:creationId xmlns:p14="http://schemas.microsoft.com/office/powerpoint/2010/main" val="135390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B871-2284-1228-0749-6F0DB2F57E44}"/>
              </a:ext>
            </a:extLst>
          </p:cNvPr>
          <p:cNvSpPr>
            <a:spLocks noGrp="1"/>
          </p:cNvSpPr>
          <p:nvPr>
            <p:ph type="title"/>
          </p:nvPr>
        </p:nvSpPr>
        <p:spPr/>
        <p:txBody>
          <a:bodyPr/>
          <a:lstStyle/>
          <a:p>
            <a:r>
              <a:rPr lang="en-ZA" dirty="0"/>
              <a:t>Conclusion</a:t>
            </a:r>
          </a:p>
        </p:txBody>
      </p:sp>
      <p:sp>
        <p:nvSpPr>
          <p:cNvPr id="3" name="Content Placeholder 2">
            <a:extLst>
              <a:ext uri="{FF2B5EF4-FFF2-40B4-BE49-F238E27FC236}">
                <a16:creationId xmlns:a16="http://schemas.microsoft.com/office/drawing/2014/main" id="{F77057EE-3FA1-6775-780B-811079F0264F}"/>
              </a:ext>
            </a:extLst>
          </p:cNvPr>
          <p:cNvSpPr>
            <a:spLocks noGrp="1"/>
          </p:cNvSpPr>
          <p:nvPr>
            <p:ph idx="1"/>
          </p:nvPr>
        </p:nvSpPr>
        <p:spPr/>
        <p:txBody>
          <a:bodyPr/>
          <a:lstStyle/>
          <a:p>
            <a:r>
              <a:rPr lang="en-ZA" dirty="0"/>
              <a:t>The HR management needs to make sure that people are taking their leave days across all the departments and make sure they avoid cost to the company.</a:t>
            </a:r>
          </a:p>
        </p:txBody>
      </p:sp>
    </p:spTree>
    <p:extLst>
      <p:ext uri="{BB962C8B-B14F-4D97-AF65-F5344CB8AC3E}">
        <p14:creationId xmlns:p14="http://schemas.microsoft.com/office/powerpoint/2010/main" val="226787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8707</TotalTime>
  <Words>348</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Adventureworks</vt:lpstr>
      <vt:lpstr>HR OVERVIEW</vt:lpstr>
      <vt:lpstr>Leave Days</vt:lpstr>
      <vt:lpstr>Leave days with age</vt:lpstr>
      <vt:lpstr>Employee Age ANALYSIS</vt:lpstr>
      <vt:lpstr>Employee Retention</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Adventureworks</dc:title>
  <dc:creator>Kachara Tafadzwa</dc:creator>
  <cp:lastModifiedBy>Kachara Tafadzwa</cp:lastModifiedBy>
  <cp:revision>1</cp:revision>
  <dcterms:created xsi:type="dcterms:W3CDTF">2022-09-29T08:37:42Z</dcterms:created>
  <dcterms:modified xsi:type="dcterms:W3CDTF">2022-10-05T09:45:12Z</dcterms:modified>
</cp:coreProperties>
</file>