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4"/>
  </p:sldMasterIdLst>
  <p:notesMasterIdLst>
    <p:notesMasterId r:id="rId13"/>
  </p:notesMasterIdLst>
  <p:handoutMasterIdLst>
    <p:handoutMasterId r:id="rId14"/>
  </p:handoutMasterIdLst>
  <p:sldIdLst>
    <p:sldId id="257" r:id="rId5"/>
    <p:sldId id="321" r:id="rId6"/>
    <p:sldId id="392" r:id="rId7"/>
    <p:sldId id="393" r:id="rId8"/>
    <p:sldId id="394" r:id="rId9"/>
    <p:sldId id="395" r:id="rId10"/>
    <p:sldId id="397" r:id="rId11"/>
    <p:sldId id="3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8DA"/>
    <a:srgbClr val="37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67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21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5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A486-C697-D2ED-34D0-C9D31F0FC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9FD39-6680-2DF9-B41E-43E111E16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61D5-26FA-4897-15B7-99054BF8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3175-9876-1092-8839-E727721E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CCFF-4A7B-EBA8-CA51-F6093819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3F6B-347F-D5A6-42E6-EFF2BD49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7AC7-9951-CCCD-F8E5-A55D3038D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199C8-8B15-270A-096F-B0410773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017F-C0E1-C521-14C7-F377A8D1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8CF1-766B-E520-65F6-0C96DB4A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9061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D500B-A114-A3EE-6BA8-23F14B27A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27F56-C36C-1BB7-8C39-C116F776A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0EC1-4E8E-8522-10F5-5EB49065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7FFB-E664-AE96-D1A4-CA55527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4DE8-6D2F-5992-E4A0-09EA3EA3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76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28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81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BEBA-89FB-76BA-BA7B-5753BB31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2327-DC88-3FFE-FC62-A7D11210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BF31-4310-EDA1-B268-BE477308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8EECD-C500-DF0E-7587-72C0A918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BE281-B6D4-5FF7-7240-5B08E9BB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477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5AAF-C437-88BE-83F5-E61DC3DD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5875-C0EB-A498-6C17-9728A3809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5736C-D09C-0ABC-F3F8-4441EDDD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E0F6-141D-46E0-8587-263C94B0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1B48-DDFE-63D1-1825-5688B6AA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989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F8DB-C3A6-D5CB-40A6-603723AA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2EBB-1972-7D59-CE78-2A3C32298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8DF30-F7C1-6042-B159-9BD4A9CDD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738A2-9B8E-2B6C-48E1-11325F38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5996-E487-4C38-0D5A-4C2BB7C8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836AF-7373-E262-014F-804674CC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2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E0D0-DC70-95DF-602A-A42F226F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3C56-03E9-02A4-5E5F-BE1C4784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8E4AC-7B24-A3DF-EB3B-FFCCFE07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CF185-BFF1-A2F7-606D-AA666E736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DAB00-EF44-2796-C579-009ACED09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4A0DF-C8A1-503C-F70A-B706F540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E2BED-6E04-104B-F11E-C127D089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09F42-3ECD-8CE5-387D-3AE05E6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932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F31C-E507-2241-674E-EC5D416F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AC159-34C4-8BE3-10BB-B027B4B9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F9C8C-96CB-1BA2-2CC1-A89611DB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A3B8F-1331-9C6A-559F-DA16CDF6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906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5D162-2881-8865-F89B-CCABCE6A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39A0D-218F-33DF-53AA-54EE3C5B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3E775-058D-440C-56C4-14154BEE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1151-39A9-1BE5-0CE9-F32FB400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213F-592C-5765-296C-9E953D50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CDA59-38CC-43C0-893E-9AFF45B5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CF93D-1178-3258-EA90-7DE410B8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15680-4E17-DE24-A99D-AD53D66C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AF1D-D74F-7578-8DCA-8908B943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7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65B6-A796-354E-58A3-526B6A95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9ED9C-AE7A-F4AD-2AC5-6139B3C3A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6F8E3-2E7F-7581-BCB9-C972B7918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C2DE-959E-5B81-6C46-925DF5F7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5F66-46F6-355B-5C66-ABFD9F9F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8932C-CA40-CE91-8344-34FD08DC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848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6586C-7420-48FD-E2F0-BA2A9A6F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49A7-1E5D-AAC7-CEB7-A7E8D2D26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8FBA-DBCF-1E84-3ED1-8DB919E6E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2D43-B0C0-A3D6-A2B2-2EC8A5CB6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EBA6-2BA3-B6C5-DD92-27AE269D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00" r:id="rId14"/>
    <p:sldLayoutId id="2147483733" r:id="rId15"/>
    <p:sldLayoutId id="2147483687" r:id="rId16"/>
    <p:sldLayoutId id="2147483734" r:id="rId17"/>
    <p:sldLayoutId id="2147483696" r:id="rId18"/>
    <p:sldLayoutId id="2147483707" r:id="rId19"/>
    <p:sldLayoutId id="2147483697" r:id="rId20"/>
    <p:sldLayoutId id="2147483693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5700" y="1051551"/>
            <a:ext cx="4305300" cy="2384898"/>
          </a:xfrm>
        </p:spPr>
        <p:txBody>
          <a:bodyPr anchor="b" anchorCtr="0">
            <a:normAutofit/>
          </a:bodyPr>
          <a:lstStyle/>
          <a:p>
            <a:r>
              <a:rPr lang="en-US"/>
              <a:t>Making New York City Roads Safer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6675" y="0"/>
            <a:ext cx="7229475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5700" y="3597275"/>
            <a:ext cx="3565524" cy="1731963"/>
          </a:xfrm>
        </p:spPr>
        <p:txBody>
          <a:bodyPr>
            <a:normAutofit/>
          </a:bodyPr>
          <a:lstStyle/>
          <a:p>
            <a:r>
              <a:rPr lang="en-US"/>
              <a:t>A presentation to the New York City Council </a:t>
            </a:r>
          </a:p>
          <a:p>
            <a:r>
              <a:rPr lang="en-US"/>
              <a:t>  by Trish Kanhuru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B08260-3EA8-C8CA-C267-A56D5664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8" y="565150"/>
            <a:ext cx="4500562" cy="726489"/>
          </a:xfrm>
        </p:spPr>
        <p:txBody>
          <a:bodyPr/>
          <a:lstStyle/>
          <a:p>
            <a:r>
              <a:rPr lang="en-US" dirty="0"/>
              <a:t>Summary</a:t>
            </a:r>
            <a:endParaRPr lang="en-ZA" dirty="0"/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78036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0339" y="1323975"/>
            <a:ext cx="5935662" cy="4748213"/>
          </a:xfrm>
        </p:spPr>
        <p:txBody>
          <a:bodyPr>
            <a:normAutofit/>
          </a:bodyPr>
          <a:lstStyle/>
          <a:p>
            <a:r>
              <a:rPr lang="en-US" dirty="0"/>
              <a:t>From 2012 – 2022 New York City had 1 939,982 collisions  Here are some key insights:</a:t>
            </a:r>
          </a:p>
          <a:p>
            <a:r>
              <a:rPr lang="en-US" dirty="0"/>
              <a:t>        5363 Deaths</a:t>
            </a:r>
          </a:p>
          <a:p>
            <a:endParaRPr lang="en-US" dirty="0"/>
          </a:p>
          <a:p>
            <a:r>
              <a:rPr lang="en-US" dirty="0"/>
              <a:t>   1 131,609 Injuries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515 avg. collisions</a:t>
            </a:r>
          </a:p>
          <a:p>
            <a:r>
              <a:rPr lang="en-US" dirty="0"/>
              <a:t>    per 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DDBC94E-A15D-BB21-E4F7-C69113A9B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812" y="2021472"/>
            <a:ext cx="1502852" cy="876147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FAFACC1-4E27-122E-37DC-6E00A06C8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812" y="3235207"/>
            <a:ext cx="1502853" cy="107171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F4EFDE2-C05F-A6C1-EB93-71D2C3146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812" y="4729892"/>
            <a:ext cx="1502852" cy="1309960"/>
          </a:xfrm>
          <a:prstGeom prst="rect">
            <a:avLst/>
          </a:prstGeom>
        </p:spPr>
      </p:pic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360F5940-775D-C9E6-3052-6B3EFEACAEFC}"/>
              </a:ext>
            </a:extLst>
          </p:cNvPr>
          <p:cNvSpPr txBox="1">
            <a:spLocks/>
          </p:cNvSpPr>
          <p:nvPr/>
        </p:nvSpPr>
        <p:spPr>
          <a:xfrm>
            <a:off x="6096000" y="1346629"/>
            <a:ext cx="5935662" cy="474821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3 contributing factors:</a:t>
            </a:r>
          </a:p>
          <a:p>
            <a:r>
              <a:rPr lang="en-US" dirty="0"/>
              <a:t>    Distracted Driver</a:t>
            </a:r>
          </a:p>
          <a:p>
            <a:endParaRPr lang="en-US" dirty="0"/>
          </a:p>
          <a:p>
            <a:r>
              <a:rPr lang="en-US" dirty="0"/>
              <a:t>  Failure to yield right of way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 Backing unsafely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8249605-0749-0744-0C60-27797D4E9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8233" y="1710813"/>
            <a:ext cx="1555008" cy="107892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8C29CAE2-4AC1-1825-6303-C85437E62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3831" y="3154337"/>
            <a:ext cx="1583813" cy="122375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AAA32022-1D96-61A8-94DA-437DCE2DDB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5025" y="4847363"/>
            <a:ext cx="1583814" cy="12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B08260-3EA8-C8CA-C267-A56D5664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" y="565150"/>
            <a:ext cx="5276901" cy="758825"/>
          </a:xfrm>
        </p:spPr>
        <p:txBody>
          <a:bodyPr/>
          <a:lstStyle/>
          <a:p>
            <a:r>
              <a:rPr lang="en-US" dirty="0"/>
              <a:t>Analysis Approach</a:t>
            </a:r>
            <a:endParaRPr lang="en-ZA" dirty="0"/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78036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0338" y="1323975"/>
            <a:ext cx="11795687" cy="4748213"/>
          </a:xfrm>
        </p:spPr>
        <p:txBody>
          <a:bodyPr>
            <a:normAutofit/>
          </a:bodyPr>
          <a:lstStyle/>
          <a:p>
            <a:r>
              <a:rPr lang="en-US" dirty="0"/>
              <a:t>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930403-A47B-A7F7-D1D7-BEB246448D60}"/>
              </a:ext>
            </a:extLst>
          </p:cNvPr>
          <p:cNvSpPr/>
          <p:nvPr/>
        </p:nvSpPr>
        <p:spPr>
          <a:xfrm>
            <a:off x="160337" y="1739080"/>
            <a:ext cx="3190875" cy="141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The problem</a:t>
            </a:r>
          </a:p>
          <a:p>
            <a:pPr algn="ctr"/>
            <a:r>
              <a:rPr lang="en-ZA" dirty="0"/>
              <a:t>Have a good understanding of the problem statement: How to reduce accidents in New York based on the 2012 -2020 data.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CC28BE-29F3-865A-BBD9-CFC267F68BDE}"/>
              </a:ext>
            </a:extLst>
          </p:cNvPr>
          <p:cNvCxnSpPr>
            <a:cxnSpLocks/>
          </p:cNvCxnSpPr>
          <p:nvPr/>
        </p:nvCxnSpPr>
        <p:spPr>
          <a:xfrm>
            <a:off x="3351212" y="2457450"/>
            <a:ext cx="135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AC4F26B-5782-E674-DE7C-D631756264C5}"/>
              </a:ext>
            </a:extLst>
          </p:cNvPr>
          <p:cNvSpPr/>
          <p:nvPr/>
        </p:nvSpPr>
        <p:spPr>
          <a:xfrm>
            <a:off x="4703763" y="1739080"/>
            <a:ext cx="2859088" cy="141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Prep the data </a:t>
            </a:r>
          </a:p>
          <a:p>
            <a:pPr algn="ctr"/>
            <a:r>
              <a:rPr lang="en-ZA" dirty="0"/>
              <a:t>Got clarity of the data and performed data cleaning(duplicates and null values etc)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4D3048-534C-BA81-2B40-24F48586F7E5}"/>
              </a:ext>
            </a:extLst>
          </p:cNvPr>
          <p:cNvCxnSpPr>
            <a:cxnSpLocks/>
          </p:cNvCxnSpPr>
          <p:nvPr/>
        </p:nvCxnSpPr>
        <p:spPr>
          <a:xfrm>
            <a:off x="7562851" y="2447925"/>
            <a:ext cx="135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E477001-0BE1-B385-BDE2-9D0A9BF66A49}"/>
              </a:ext>
            </a:extLst>
          </p:cNvPr>
          <p:cNvSpPr/>
          <p:nvPr/>
        </p:nvSpPr>
        <p:spPr>
          <a:xfrm>
            <a:off x="8915401" y="1739080"/>
            <a:ext cx="3190875" cy="141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Deep Dive</a:t>
            </a:r>
          </a:p>
          <a:p>
            <a:pPr algn="ctr"/>
            <a:r>
              <a:rPr lang="en-ZA" dirty="0"/>
              <a:t>Prepped data and analysed top collision causes, carried out time analysis, most prone areas  and fatality analysis.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168A2D-5917-3A52-B91F-CC6FF359ECF0}"/>
              </a:ext>
            </a:extLst>
          </p:cNvPr>
          <p:cNvSpPr/>
          <p:nvPr/>
        </p:nvSpPr>
        <p:spPr>
          <a:xfrm>
            <a:off x="7604125" y="4467793"/>
            <a:ext cx="3190875" cy="154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Insights</a:t>
            </a:r>
          </a:p>
          <a:p>
            <a:pPr algn="ctr"/>
            <a:r>
              <a:rPr lang="en-ZA" dirty="0"/>
              <a:t>Results were presented in a Dashboard using PowerBi to allow stakeholders to interact with the data to get more insights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8641F99-39DE-5C9C-F398-D9AC3E98C21E}"/>
              </a:ext>
            </a:extLst>
          </p:cNvPr>
          <p:cNvCxnSpPr>
            <a:cxnSpLocks/>
          </p:cNvCxnSpPr>
          <p:nvPr/>
        </p:nvCxnSpPr>
        <p:spPr>
          <a:xfrm rot="5400000">
            <a:off x="9109366" y="3351305"/>
            <a:ext cx="1548819" cy="584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E7D5F7-9075-412E-9778-79DA6D4B3C8B}"/>
              </a:ext>
            </a:extLst>
          </p:cNvPr>
          <p:cNvCxnSpPr>
            <a:cxnSpLocks/>
          </p:cNvCxnSpPr>
          <p:nvPr/>
        </p:nvCxnSpPr>
        <p:spPr>
          <a:xfrm flipH="1">
            <a:off x="5857876" y="5245650"/>
            <a:ext cx="1704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E36762-33C9-2A08-E4C1-A7703EA8B947}"/>
              </a:ext>
            </a:extLst>
          </p:cNvPr>
          <p:cNvSpPr/>
          <p:nvPr/>
        </p:nvSpPr>
        <p:spPr>
          <a:xfrm>
            <a:off x="2625727" y="4523373"/>
            <a:ext cx="3190875" cy="1548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Recommendations</a:t>
            </a:r>
          </a:p>
          <a:p>
            <a:pPr algn="ctr"/>
            <a:r>
              <a:rPr lang="en-ZA" dirty="0"/>
              <a:t>Provided recommendations based on insights obtained.</a:t>
            </a:r>
          </a:p>
        </p:txBody>
      </p:sp>
    </p:spTree>
    <p:extLst>
      <p:ext uri="{BB962C8B-B14F-4D97-AF65-F5344CB8AC3E}">
        <p14:creationId xmlns:p14="http://schemas.microsoft.com/office/powerpoint/2010/main" val="35018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B08260-3EA8-C8CA-C267-A56D5664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7" y="565151"/>
            <a:ext cx="6954837" cy="654050"/>
          </a:xfrm>
        </p:spPr>
        <p:txBody>
          <a:bodyPr/>
          <a:lstStyle/>
          <a:p>
            <a:r>
              <a:rPr lang="en-ZA" dirty="0"/>
              <a:t>Collisions and prone areas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78036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0339" y="1219201"/>
            <a:ext cx="4814784" cy="5211096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1B449A-CAF3-7234-4F86-05E14BA8C662}"/>
              </a:ext>
            </a:extLst>
          </p:cNvPr>
          <p:cNvSpPr txBox="1">
            <a:spLocks/>
          </p:cNvSpPr>
          <p:nvPr/>
        </p:nvSpPr>
        <p:spPr>
          <a:xfrm>
            <a:off x="4975123" y="1306316"/>
            <a:ext cx="6843250" cy="520089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30134E5-E58B-8E10-3590-058E0C725532}"/>
              </a:ext>
            </a:extLst>
          </p:cNvPr>
          <p:cNvSpPr txBox="1">
            <a:spLocks/>
          </p:cNvSpPr>
          <p:nvPr/>
        </p:nvSpPr>
        <p:spPr>
          <a:xfrm>
            <a:off x="238125" y="1219202"/>
            <a:ext cx="11580247" cy="192126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2000" dirty="0">
                <a:latin typeface="+mn-lt"/>
              </a:rPr>
              <a:t>The top 5 causes were driver errors with driver Inattention leading to 20 % of collisions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2000" dirty="0">
                <a:latin typeface="+mn-lt"/>
              </a:rPr>
              <a:t>85 % of the collisions were caused by unspecified reasons.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ZIP Codes with the most frequent collisions are 11207 and 11101 (one in Brooklyn, the other in Queens). Zip code 11236 was the zip code with more deaths.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sz="20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sz="20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EE110-1CD7-85E1-8D63-9A449383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349280"/>
            <a:ext cx="6000750" cy="294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E6A329-CB50-35D8-9F4A-74AE8715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5" y="3349280"/>
            <a:ext cx="4619625" cy="29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6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B08260-3EA8-C8CA-C267-A56D5664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8" y="565151"/>
            <a:ext cx="4500562" cy="654050"/>
          </a:xfrm>
        </p:spPr>
        <p:txBody>
          <a:bodyPr/>
          <a:lstStyle/>
          <a:p>
            <a:r>
              <a:rPr lang="en-ZA" dirty="0"/>
              <a:t>Time Analysis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78036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0339" y="1219201"/>
            <a:ext cx="4814784" cy="5211096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1B449A-CAF3-7234-4F86-05E14BA8C662}"/>
              </a:ext>
            </a:extLst>
          </p:cNvPr>
          <p:cNvSpPr txBox="1">
            <a:spLocks/>
          </p:cNvSpPr>
          <p:nvPr/>
        </p:nvSpPr>
        <p:spPr>
          <a:xfrm>
            <a:off x="4975123" y="1306316"/>
            <a:ext cx="6843250" cy="520089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30134E5-E58B-8E10-3590-058E0C725532}"/>
              </a:ext>
            </a:extLst>
          </p:cNvPr>
          <p:cNvSpPr txBox="1">
            <a:spLocks/>
          </p:cNvSpPr>
          <p:nvPr/>
        </p:nvSpPr>
        <p:spPr>
          <a:xfrm>
            <a:off x="160337" y="1219202"/>
            <a:ext cx="11658035" cy="151447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2000" dirty="0">
                <a:latin typeface="+mn-lt"/>
              </a:rPr>
              <a:t>Most accidents occurred at 4PM and 5PM (rush hour)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2000" dirty="0">
                <a:latin typeface="+mn-lt"/>
              </a:rPr>
              <a:t>Friday had the most collisions(309771).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42B144-527F-71B3-6DFC-C4A90FCD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7" y="3257551"/>
            <a:ext cx="5943600" cy="351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28E09E-964F-1366-D096-77C713FD3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937" y="3257552"/>
            <a:ext cx="5834063" cy="3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7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B08260-3EA8-C8CA-C267-A56D5664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8" y="565151"/>
            <a:ext cx="6640512" cy="654050"/>
          </a:xfrm>
        </p:spPr>
        <p:txBody>
          <a:bodyPr/>
          <a:lstStyle/>
          <a:p>
            <a:r>
              <a:rPr lang="en-ZA" dirty="0"/>
              <a:t>City and street analysis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78036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0339" y="1219201"/>
            <a:ext cx="4814784" cy="5211096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1B449A-CAF3-7234-4F86-05E14BA8C662}"/>
              </a:ext>
            </a:extLst>
          </p:cNvPr>
          <p:cNvSpPr txBox="1">
            <a:spLocks/>
          </p:cNvSpPr>
          <p:nvPr/>
        </p:nvSpPr>
        <p:spPr>
          <a:xfrm>
            <a:off x="4975123" y="1306316"/>
            <a:ext cx="6843250" cy="520089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30134E5-E58B-8E10-3590-058E0C725532}"/>
              </a:ext>
            </a:extLst>
          </p:cNvPr>
          <p:cNvSpPr txBox="1">
            <a:spLocks/>
          </p:cNvSpPr>
          <p:nvPr/>
        </p:nvSpPr>
        <p:spPr>
          <a:xfrm>
            <a:off x="542925" y="1476375"/>
            <a:ext cx="11275447" cy="159697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2000" dirty="0">
                <a:latin typeface="+mn-lt"/>
              </a:rPr>
              <a:t>M</a:t>
            </a:r>
            <a:r>
              <a:rPr lang="en-US" sz="2000" dirty="0">
                <a:latin typeface="+mn-lt"/>
              </a:rPr>
              <a:t>ost collisions and most people are being killed in Brooklyn, and, all other boroughs follow the pattern of the “death distribution” between the different traffic participants.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 can see that Broadway (Manhattan) and Atlantic Avenue are the most critical spots in New York City.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sz="2000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D335FC-C2E3-62E3-8B8B-8C9B912C2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1" y="3227240"/>
            <a:ext cx="10020299" cy="33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B08260-3EA8-C8CA-C267-A56D5664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8" y="565151"/>
            <a:ext cx="6640512" cy="654050"/>
          </a:xfrm>
        </p:spPr>
        <p:txBody>
          <a:bodyPr/>
          <a:lstStyle/>
          <a:p>
            <a:r>
              <a:rPr lang="en-ZA" dirty="0"/>
              <a:t>Fatality analysis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78036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0339" y="1219201"/>
            <a:ext cx="4814784" cy="5211096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1B449A-CAF3-7234-4F86-05E14BA8C662}"/>
              </a:ext>
            </a:extLst>
          </p:cNvPr>
          <p:cNvSpPr txBox="1">
            <a:spLocks/>
          </p:cNvSpPr>
          <p:nvPr/>
        </p:nvSpPr>
        <p:spPr>
          <a:xfrm>
            <a:off x="4975123" y="1306316"/>
            <a:ext cx="6843250" cy="520089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30134E5-E58B-8E10-3590-058E0C725532}"/>
              </a:ext>
            </a:extLst>
          </p:cNvPr>
          <p:cNvSpPr txBox="1">
            <a:spLocks/>
          </p:cNvSpPr>
          <p:nvPr/>
        </p:nvSpPr>
        <p:spPr>
          <a:xfrm>
            <a:off x="542925" y="1476375"/>
            <a:ext cx="11275447" cy="115795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This revealed that pedestrians were killed more often than other road users whenever collisions occurred. (Note excluding persons in the vehicle)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sz="2000" dirty="0">
              <a:latin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190003-1248-962F-6BAE-EF23D3D1C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6" y="2771775"/>
            <a:ext cx="9677400" cy="352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0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B08260-3EA8-C8CA-C267-A56D5664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8" y="565151"/>
            <a:ext cx="6640512" cy="654050"/>
          </a:xfrm>
        </p:spPr>
        <p:txBody>
          <a:bodyPr/>
          <a:lstStyle/>
          <a:p>
            <a:r>
              <a:rPr lang="en-ZA" dirty="0"/>
              <a:t>Recommendations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78036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0339" y="1219201"/>
            <a:ext cx="4814784" cy="5211096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2F1B449A-CAF3-7234-4F86-05E14BA8C662}"/>
              </a:ext>
            </a:extLst>
          </p:cNvPr>
          <p:cNvSpPr txBox="1">
            <a:spLocks/>
          </p:cNvSpPr>
          <p:nvPr/>
        </p:nvSpPr>
        <p:spPr>
          <a:xfrm>
            <a:off x="4975123" y="1306316"/>
            <a:ext cx="6843250" cy="520089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9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30134E5-E58B-8E10-3590-058E0C725532}"/>
              </a:ext>
            </a:extLst>
          </p:cNvPr>
          <p:cNvSpPr txBox="1">
            <a:spLocks/>
          </p:cNvSpPr>
          <p:nvPr/>
        </p:nvSpPr>
        <p:spPr>
          <a:xfrm>
            <a:off x="542925" y="1476375"/>
            <a:ext cx="11275447" cy="3114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Increased frequency of driver re-training and more stringent fines for repeat offenders.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Increased road usage sensitization for pedestrians especially and other road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Focus on high collision-prone areas and streets in terms of prioritizing new projects like traffic lights or street signs.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Deploy more traffic wardens on days with higher collision rates and on black spots areas.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297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4302</TotalTime>
  <Words>423</Words>
  <Application>Microsoft Office PowerPoint</Application>
  <PresentationFormat>Widescreen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Making New York City Roads Safer</vt:lpstr>
      <vt:lpstr>Summary</vt:lpstr>
      <vt:lpstr>Analysis Approach</vt:lpstr>
      <vt:lpstr>Collisions and prone areas</vt:lpstr>
      <vt:lpstr>Time Analysis</vt:lpstr>
      <vt:lpstr>City and street analysis</vt:lpstr>
      <vt:lpstr>Fatality 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New York City Roads Safer</dc:title>
  <dc:creator>Kachara Tafadzwa</dc:creator>
  <cp:lastModifiedBy>Kachara Tafadzwa</cp:lastModifiedBy>
  <cp:revision>8</cp:revision>
  <dcterms:created xsi:type="dcterms:W3CDTF">2022-10-27T23:00:09Z</dcterms:created>
  <dcterms:modified xsi:type="dcterms:W3CDTF">2022-10-30T22:43:05Z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