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70" r:id="rId3"/>
    <p:sldId id="257" r:id="rId4"/>
    <p:sldId id="259" r:id="rId5"/>
    <p:sldId id="260" r:id="rId6"/>
    <p:sldId id="262" r:id="rId7"/>
    <p:sldId id="267" r:id="rId8"/>
    <p:sldId id="266" r:id="rId9"/>
    <p:sldId id="263" r:id="rId10"/>
    <p:sldId id="268" r:id="rId11"/>
    <p:sldId id="265"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September 20,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15935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September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2347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September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9216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September 20,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393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September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65817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September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6587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September 20,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2860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September 20,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716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September 20,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3958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September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0510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Tuesday, September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404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Tuesday, September 20,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06600038"/>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97246C-245E-82C1-6E3C-8812225F15F4}"/>
              </a:ext>
            </a:extLst>
          </p:cNvPr>
          <p:cNvSpPr>
            <a:spLocks noGrp="1"/>
          </p:cNvSpPr>
          <p:nvPr>
            <p:ph type="ctrTitle"/>
          </p:nvPr>
        </p:nvSpPr>
        <p:spPr>
          <a:xfrm>
            <a:off x="773408" y="992094"/>
            <a:ext cx="4131967" cy="2795160"/>
          </a:xfrm>
        </p:spPr>
        <p:txBody>
          <a:bodyPr>
            <a:normAutofit/>
          </a:bodyPr>
          <a:lstStyle/>
          <a:p>
            <a:r>
              <a:rPr lang="en-ZA" sz="4400" dirty="0"/>
              <a:t>Customer Behaviour And Satisfaction</a:t>
            </a:r>
            <a:br>
              <a:rPr lang="en-ZA" sz="4400" dirty="0"/>
            </a:br>
            <a:r>
              <a:rPr lang="en-ZA" sz="4400" dirty="0"/>
              <a:t>Analysis</a:t>
            </a:r>
          </a:p>
        </p:txBody>
      </p:sp>
      <p:pic>
        <p:nvPicPr>
          <p:cNvPr id="8" name="Picture 7" descr="Logo">
            <a:extLst>
              <a:ext uri="{FF2B5EF4-FFF2-40B4-BE49-F238E27FC236}">
                <a16:creationId xmlns:a16="http://schemas.microsoft.com/office/drawing/2014/main" id="{E922FBFE-9484-9755-AF60-969483020266}"/>
              </a:ext>
            </a:extLst>
          </p:cNvPr>
          <p:cNvPicPr>
            <a:picLocks noChangeAspect="1"/>
          </p:cNvPicPr>
          <p:nvPr/>
        </p:nvPicPr>
        <p:blipFill rotWithShape="1">
          <a:blip r:embed="rId2">
            <a:extLst>
              <a:ext uri="{28A0092B-C50C-407E-A947-70E740481C1C}">
                <a14:useLocalDpi xmlns:a14="http://schemas.microsoft.com/office/drawing/2010/main" val="0"/>
              </a:ext>
            </a:extLst>
          </a:blip>
          <a:srcRect t="302" r="-1" b="-1"/>
          <a:stretch/>
        </p:blipFill>
        <p:spPr>
          <a:xfrm>
            <a:off x="5906213" y="578738"/>
            <a:ext cx="5687725" cy="5670549"/>
          </a:xfrm>
          <a:prstGeom prst="rect">
            <a:avLst/>
          </a:prstGeom>
        </p:spPr>
      </p:pic>
    </p:spTree>
    <p:extLst>
      <p:ext uri="{BB962C8B-B14F-4D97-AF65-F5344CB8AC3E}">
        <p14:creationId xmlns:p14="http://schemas.microsoft.com/office/powerpoint/2010/main" val="156852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79FA-0146-E7DF-1016-68F9D2FCC4A9}"/>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a:solidFill>
                  <a:schemeClr val="tx1"/>
                </a:solidFill>
                <a:latin typeface="+mj-lt"/>
                <a:ea typeface="+mj-ea"/>
                <a:cs typeface="+mj-cs"/>
              </a:rPr>
              <a:t>Payment Value </a:t>
            </a:r>
          </a:p>
        </p:txBody>
      </p:sp>
      <p:sp>
        <p:nvSpPr>
          <p:cNvPr id="3" name="Content Placeholder 2">
            <a:extLst>
              <a:ext uri="{FF2B5EF4-FFF2-40B4-BE49-F238E27FC236}">
                <a16:creationId xmlns:a16="http://schemas.microsoft.com/office/drawing/2014/main" id="{14CDE43E-FCEA-1C20-1E8B-47EB934DFF97}"/>
              </a:ext>
            </a:extLst>
          </p:cNvPr>
          <p:cNvSpPr>
            <a:spLocks noGrp="1"/>
          </p:cNvSpPr>
          <p:nvPr>
            <p:ph idx="1"/>
          </p:nvPr>
        </p:nvSpPr>
        <p:spPr>
          <a:xfrm>
            <a:off x="648931" y="2438400"/>
            <a:ext cx="3505494" cy="3785419"/>
          </a:xfrm>
        </p:spPr>
        <p:txBody>
          <a:bodyPr vert="horz" lIns="91440" tIns="45720" rIns="91440" bIns="45720" rtlCol="0">
            <a:normAutofit/>
          </a:bodyPr>
          <a:lstStyle/>
          <a:p>
            <a:pPr marL="0"/>
            <a:r>
              <a:rPr lang="en-US" sz="2000"/>
              <a:t>We can clearly see that our customers prefer product prices that are in the range less than R$200.</a:t>
            </a:r>
          </a:p>
          <a:p>
            <a:pPr marL="0"/>
            <a:r>
              <a:rPr lang="en-US" sz="2000"/>
              <a:t>Knowing this will provide insights into knowing the purchase power distribution of our customers.</a:t>
            </a:r>
          </a:p>
        </p:txBody>
      </p:sp>
      <p:sp>
        <p:nvSpPr>
          <p:cNvPr id="28" name="Rectangle 2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E75A2C7-1ED2-D107-DACA-2A0B9A4C6AF7}"/>
              </a:ext>
            </a:extLst>
          </p:cNvPr>
          <p:cNvPicPr>
            <a:picLocks noChangeAspect="1"/>
          </p:cNvPicPr>
          <p:nvPr/>
        </p:nvPicPr>
        <p:blipFill>
          <a:blip r:embed="rId2"/>
          <a:stretch>
            <a:fillRect/>
          </a:stretch>
        </p:blipFill>
        <p:spPr>
          <a:xfrm>
            <a:off x="5405862" y="1614054"/>
            <a:ext cx="6019331" cy="3626646"/>
          </a:xfrm>
          <a:prstGeom prst="rect">
            <a:avLst/>
          </a:prstGeom>
          <a:effectLst/>
        </p:spPr>
      </p:pic>
    </p:spTree>
    <p:extLst>
      <p:ext uri="{BB962C8B-B14F-4D97-AF65-F5344CB8AC3E}">
        <p14:creationId xmlns:p14="http://schemas.microsoft.com/office/powerpoint/2010/main" val="244685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BC3A-8928-185A-A23E-59C505B9018F}"/>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Freight Value Analysis</a:t>
            </a:r>
          </a:p>
        </p:txBody>
      </p:sp>
      <p:sp>
        <p:nvSpPr>
          <p:cNvPr id="4" name="Text Placeholder 3">
            <a:extLst>
              <a:ext uri="{FF2B5EF4-FFF2-40B4-BE49-F238E27FC236}">
                <a16:creationId xmlns:a16="http://schemas.microsoft.com/office/drawing/2014/main" id="{30E98A03-F18A-2A28-F041-CB465AD4712F}"/>
              </a:ext>
            </a:extLst>
          </p:cNvPr>
          <p:cNvSpPr>
            <a:spLocks noGrp="1"/>
          </p:cNvSpPr>
          <p:nvPr>
            <p:ph type="body" sz="half" idx="2"/>
          </p:nvPr>
        </p:nvSpPr>
        <p:spPr>
          <a:xfrm>
            <a:off x="4864100" y="338328"/>
            <a:ext cx="6675627" cy="1605083"/>
          </a:xfrm>
        </p:spPr>
        <p:txBody>
          <a:bodyPr vert="horz" lIns="91440" tIns="45720" rIns="91440" bIns="45720" rtlCol="0" anchor="ctr">
            <a:normAutofit/>
          </a:bodyPr>
          <a:lstStyle/>
          <a:p>
            <a:pPr indent="-228600">
              <a:buFont typeface="Arial" panose="020B0604020202020204" pitchFamily="34" charset="0"/>
              <a:buChar char="•"/>
            </a:pPr>
            <a:r>
              <a:rPr lang="en-US" sz="2000" dirty="0"/>
              <a:t>The higher the freight values the lesser the orders, and we can see that the product categories with high freight values have fewer number of orders.</a:t>
            </a:r>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ECB94D4-859A-36F4-E6A1-DCB7A2CBD382}"/>
              </a:ext>
            </a:extLst>
          </p:cNvPr>
          <p:cNvPicPr>
            <a:picLocks noChangeAspect="1"/>
          </p:cNvPicPr>
          <p:nvPr/>
        </p:nvPicPr>
        <p:blipFill>
          <a:blip r:embed="rId2"/>
          <a:stretch>
            <a:fillRect/>
          </a:stretch>
        </p:blipFill>
        <p:spPr>
          <a:xfrm>
            <a:off x="801959" y="2742397"/>
            <a:ext cx="4652778"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6E05DC-3123-9CEC-06A8-F0A8D787AE25}"/>
              </a:ext>
            </a:extLst>
          </p:cNvPr>
          <p:cNvPicPr>
            <a:picLocks noChangeAspect="1"/>
          </p:cNvPicPr>
          <p:nvPr/>
        </p:nvPicPr>
        <p:blipFill>
          <a:blip r:embed="rId3"/>
          <a:stretch>
            <a:fillRect/>
          </a:stretch>
        </p:blipFill>
        <p:spPr>
          <a:xfrm>
            <a:off x="6712337" y="2742397"/>
            <a:ext cx="4702629" cy="3291840"/>
          </a:xfrm>
          <a:prstGeom prst="rect">
            <a:avLst/>
          </a:prstGeom>
        </p:spPr>
      </p:pic>
    </p:spTree>
    <p:extLst>
      <p:ext uri="{BB962C8B-B14F-4D97-AF65-F5344CB8AC3E}">
        <p14:creationId xmlns:p14="http://schemas.microsoft.com/office/powerpoint/2010/main" val="249323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BC59-3A90-5A84-4652-CDC564B4C36D}"/>
              </a:ext>
            </a:extLst>
          </p:cNvPr>
          <p:cNvSpPr>
            <a:spLocks noGrp="1"/>
          </p:cNvSpPr>
          <p:nvPr>
            <p:ph type="title"/>
          </p:nvPr>
        </p:nvSpPr>
        <p:spPr/>
        <p:txBody>
          <a:bodyPr/>
          <a:lstStyle/>
          <a:p>
            <a:r>
              <a:rPr lang="en-ZA" dirty="0"/>
              <a:t>Recommendations</a:t>
            </a:r>
          </a:p>
        </p:txBody>
      </p:sp>
      <p:sp>
        <p:nvSpPr>
          <p:cNvPr id="3" name="Content Placeholder 2">
            <a:extLst>
              <a:ext uri="{FF2B5EF4-FFF2-40B4-BE49-F238E27FC236}">
                <a16:creationId xmlns:a16="http://schemas.microsoft.com/office/drawing/2014/main" id="{58FDEF21-5164-15A4-A4F6-AE73D62BD66B}"/>
              </a:ext>
            </a:extLst>
          </p:cNvPr>
          <p:cNvSpPr>
            <a:spLocks noGrp="1"/>
          </p:cNvSpPr>
          <p:nvPr>
            <p:ph idx="1"/>
          </p:nvPr>
        </p:nvSpPr>
        <p:spPr>
          <a:xfrm>
            <a:off x="838200" y="1524000"/>
            <a:ext cx="10877550" cy="4648200"/>
          </a:xfrm>
        </p:spPr>
        <p:txBody>
          <a:bodyPr>
            <a:normAutofit fontScale="92500" lnSpcReduction="10000"/>
          </a:bodyPr>
          <a:lstStyle/>
          <a:p>
            <a:r>
              <a:rPr lang="en-ZA" dirty="0"/>
              <a:t>Implement what is being done in Sao Paulo and we can be able to explore the possibility of expanding into new states and markets.</a:t>
            </a:r>
          </a:p>
          <a:p>
            <a:r>
              <a:rPr lang="en-ZA" dirty="0"/>
              <a:t>Customer prefer low priced item, therefore </a:t>
            </a:r>
            <a:r>
              <a:rPr lang="en-ZA" b="1" dirty="0"/>
              <a:t>maintain</a:t>
            </a:r>
            <a:r>
              <a:rPr lang="en-ZA" dirty="0"/>
              <a:t> the price and </a:t>
            </a:r>
            <a:r>
              <a:rPr lang="en-ZA" b="1" dirty="0"/>
              <a:t>increase</a:t>
            </a:r>
            <a:r>
              <a:rPr lang="en-ZA" dirty="0"/>
              <a:t> more campaigns such as Black </a:t>
            </a:r>
            <a:r>
              <a:rPr lang="en-ZA" dirty="0" err="1"/>
              <a:t>fridays</a:t>
            </a:r>
            <a:r>
              <a:rPr lang="en-ZA" dirty="0"/>
              <a:t>.</a:t>
            </a:r>
          </a:p>
          <a:p>
            <a:r>
              <a:rPr lang="en-ZA" dirty="0"/>
              <a:t>Customers prefer Free shipping which is close to low freight values, thereby </a:t>
            </a:r>
            <a:r>
              <a:rPr lang="en-ZA" b="1" dirty="0"/>
              <a:t>increase</a:t>
            </a:r>
            <a:r>
              <a:rPr lang="en-ZA" dirty="0"/>
              <a:t> free delivery for product categories that are least ordered.</a:t>
            </a:r>
          </a:p>
          <a:p>
            <a:r>
              <a:rPr lang="en-ZA" dirty="0"/>
              <a:t>Customers prefer fast delivery, </a:t>
            </a:r>
            <a:r>
              <a:rPr lang="en-ZA" b="1" dirty="0"/>
              <a:t>reduce</a:t>
            </a:r>
            <a:r>
              <a:rPr lang="en-ZA" dirty="0"/>
              <a:t> the number of delivery time, find more shorter routes and maintain a good service</a:t>
            </a:r>
          </a:p>
          <a:p>
            <a:r>
              <a:rPr lang="en-ZA" dirty="0"/>
              <a:t>Customer prefer to buy products that have good reviews, product reviews should </a:t>
            </a:r>
            <a:r>
              <a:rPr lang="en-ZA" b="1" dirty="0"/>
              <a:t>be visible</a:t>
            </a:r>
            <a:r>
              <a:rPr lang="en-ZA" dirty="0"/>
              <a:t> to the consumer.</a:t>
            </a:r>
          </a:p>
          <a:p>
            <a:r>
              <a:rPr lang="en-ZA" dirty="0"/>
              <a:t>When customers are not happy with the product, </a:t>
            </a:r>
            <a:r>
              <a:rPr lang="en-ZA" b="1" dirty="0"/>
              <a:t>offer</a:t>
            </a:r>
            <a:r>
              <a:rPr lang="en-ZA" dirty="0"/>
              <a:t> them free replacement, giveaways to try and resolve issues in time.</a:t>
            </a:r>
          </a:p>
          <a:p>
            <a:endParaRPr lang="en-ZA" dirty="0"/>
          </a:p>
          <a:p>
            <a:endParaRPr lang="en-ZA" dirty="0"/>
          </a:p>
        </p:txBody>
      </p:sp>
    </p:spTree>
    <p:extLst>
      <p:ext uri="{BB962C8B-B14F-4D97-AF65-F5344CB8AC3E}">
        <p14:creationId xmlns:p14="http://schemas.microsoft.com/office/powerpoint/2010/main" val="47244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90D0-7F0B-408F-643F-772B58909E26}"/>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262E5E5B-2B47-5C0A-16BD-658EEC675A10}"/>
              </a:ext>
            </a:extLst>
          </p:cNvPr>
          <p:cNvSpPr>
            <a:spLocks noGrp="1"/>
          </p:cNvSpPr>
          <p:nvPr>
            <p:ph idx="1"/>
          </p:nvPr>
        </p:nvSpPr>
        <p:spPr/>
        <p:txBody>
          <a:bodyPr/>
          <a:lstStyle/>
          <a:p>
            <a:r>
              <a:rPr lang="en-ZA" dirty="0"/>
              <a:t>From the analysis, we can conclude that customers can be retained and satisfied if the product is delivered on time, prices are lower as well as freight values. These are most relevant sales drivers.</a:t>
            </a:r>
          </a:p>
        </p:txBody>
      </p:sp>
    </p:spTree>
    <p:extLst>
      <p:ext uri="{BB962C8B-B14F-4D97-AF65-F5344CB8AC3E}">
        <p14:creationId xmlns:p14="http://schemas.microsoft.com/office/powerpoint/2010/main" val="378692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F99C-2821-01DE-C134-38920EDFC025}"/>
              </a:ext>
            </a:extLst>
          </p:cNvPr>
          <p:cNvSpPr>
            <a:spLocks noGrp="1"/>
          </p:cNvSpPr>
          <p:nvPr>
            <p:ph type="title"/>
          </p:nvPr>
        </p:nvSpPr>
        <p:spPr/>
        <p:txBody>
          <a:bodyPr/>
          <a:lstStyle/>
          <a:p>
            <a:r>
              <a:rPr lang="en-ZA" dirty="0"/>
              <a:t>Introduction</a:t>
            </a:r>
          </a:p>
        </p:txBody>
      </p:sp>
      <p:sp>
        <p:nvSpPr>
          <p:cNvPr id="3" name="Content Placeholder 2">
            <a:extLst>
              <a:ext uri="{FF2B5EF4-FFF2-40B4-BE49-F238E27FC236}">
                <a16:creationId xmlns:a16="http://schemas.microsoft.com/office/drawing/2014/main" id="{F409E90E-522B-7D1D-9DA3-C42F09527D02}"/>
              </a:ext>
            </a:extLst>
          </p:cNvPr>
          <p:cNvSpPr>
            <a:spLocks noGrp="1"/>
          </p:cNvSpPr>
          <p:nvPr>
            <p:ph idx="1"/>
          </p:nvPr>
        </p:nvSpPr>
        <p:spPr/>
        <p:txBody>
          <a:bodyPr>
            <a:normAutofit/>
          </a:bodyPr>
          <a:lstStyle/>
          <a:p>
            <a:r>
              <a:rPr lang="en-ZA" dirty="0"/>
              <a:t>The  goal of this is to analyse what are the various factors which needs to be taken care of, to understand the customer behaviour and ensure customer retention.</a:t>
            </a:r>
          </a:p>
          <a:p>
            <a:pPr marL="0" indent="0">
              <a:buNone/>
            </a:pPr>
            <a:r>
              <a:rPr lang="en-ZA" b="1" dirty="0"/>
              <a:t>Analysis Focused on</a:t>
            </a:r>
            <a:r>
              <a:rPr lang="en-ZA" dirty="0"/>
              <a:t>;</a:t>
            </a:r>
          </a:p>
          <a:p>
            <a:r>
              <a:rPr lang="en-ZA" dirty="0"/>
              <a:t>Distribution/market places</a:t>
            </a:r>
          </a:p>
          <a:p>
            <a:r>
              <a:rPr lang="en-ZA" dirty="0"/>
              <a:t>Product category</a:t>
            </a:r>
          </a:p>
          <a:p>
            <a:r>
              <a:rPr lang="en-ZA" dirty="0"/>
              <a:t>Reviews</a:t>
            </a:r>
          </a:p>
          <a:p>
            <a:r>
              <a:rPr lang="en-ZA" dirty="0"/>
              <a:t>Delivery time</a:t>
            </a:r>
          </a:p>
          <a:p>
            <a:r>
              <a:rPr lang="en-ZA" dirty="0"/>
              <a:t>Freight and price values</a:t>
            </a:r>
          </a:p>
        </p:txBody>
      </p:sp>
    </p:spTree>
    <p:extLst>
      <p:ext uri="{BB962C8B-B14F-4D97-AF65-F5344CB8AC3E}">
        <p14:creationId xmlns:p14="http://schemas.microsoft.com/office/powerpoint/2010/main" val="110321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B4A-BE5A-F278-F331-A63624682E2E}"/>
              </a:ext>
            </a:extLst>
          </p:cNvPr>
          <p:cNvSpPr>
            <a:spLocks noGrp="1"/>
          </p:cNvSpPr>
          <p:nvPr>
            <p:ph type="title"/>
          </p:nvPr>
        </p:nvSpPr>
        <p:spPr>
          <a:xfrm>
            <a:off x="4965430" y="629268"/>
            <a:ext cx="6586491" cy="1286160"/>
          </a:xfrm>
        </p:spPr>
        <p:txBody>
          <a:bodyPr anchor="b">
            <a:normAutofit/>
          </a:bodyPr>
          <a:lstStyle/>
          <a:p>
            <a:r>
              <a:rPr lang="en-US" sz="4100" kern="1200">
                <a:latin typeface="+mj-lt"/>
                <a:ea typeface="+mj-ea"/>
                <a:cs typeface="+mj-cs"/>
              </a:rPr>
              <a:t>General Overview of the Performance</a:t>
            </a:r>
            <a:endParaRPr lang="en-ZA" sz="4100"/>
          </a:p>
        </p:txBody>
      </p:sp>
      <p:sp>
        <p:nvSpPr>
          <p:cNvPr id="29" name="Content Placeholder 2">
            <a:extLst>
              <a:ext uri="{FF2B5EF4-FFF2-40B4-BE49-F238E27FC236}">
                <a16:creationId xmlns:a16="http://schemas.microsoft.com/office/drawing/2014/main" id="{1CA46504-FC98-B3CB-6E4C-8A88D72C4517}"/>
              </a:ext>
            </a:extLst>
          </p:cNvPr>
          <p:cNvSpPr>
            <a:spLocks noGrp="1"/>
          </p:cNvSpPr>
          <p:nvPr>
            <p:ph idx="1"/>
          </p:nvPr>
        </p:nvSpPr>
        <p:spPr>
          <a:xfrm>
            <a:off x="4965431" y="2438400"/>
            <a:ext cx="6586489" cy="3785419"/>
          </a:xfrm>
        </p:spPr>
        <p:txBody>
          <a:bodyPr>
            <a:normAutofit fontScale="92500" lnSpcReduction="20000"/>
          </a:bodyPr>
          <a:lstStyle/>
          <a:p>
            <a:pPr indent="-228600">
              <a:spcAft>
                <a:spcPts val="600"/>
              </a:spcAft>
              <a:buFont typeface="Arial" panose="020B0604020202020204" pitchFamily="34" charset="0"/>
              <a:buChar char="•"/>
            </a:pPr>
            <a:r>
              <a:rPr lang="en-US" sz="2000" dirty="0"/>
              <a:t>The analysis is for two years from 2016 to 2018.</a:t>
            </a:r>
          </a:p>
          <a:p>
            <a:pPr indent="-228600">
              <a:spcAft>
                <a:spcPts val="600"/>
              </a:spcAft>
              <a:buFont typeface="Arial" panose="020B0604020202020204" pitchFamily="34" charset="0"/>
              <a:buChar char="•"/>
            </a:pPr>
            <a:r>
              <a:rPr lang="en-US" sz="2000" dirty="0"/>
              <a:t>There are over 99 000 items ordered during the two fiscal years.</a:t>
            </a:r>
          </a:p>
          <a:p>
            <a:pPr indent="-228600">
              <a:spcAft>
                <a:spcPts val="600"/>
              </a:spcAft>
              <a:buFont typeface="Arial" panose="020B0604020202020204" pitchFamily="34" charset="0"/>
              <a:buChar char="•"/>
            </a:pPr>
            <a:r>
              <a:rPr lang="en-US" sz="2000" dirty="0"/>
              <a:t>97 % of the orders have been delivered.</a:t>
            </a:r>
          </a:p>
          <a:p>
            <a:pPr indent="-228600">
              <a:spcAft>
                <a:spcPts val="600"/>
              </a:spcAft>
              <a:buFont typeface="Arial" panose="020B0604020202020204" pitchFamily="34" charset="0"/>
              <a:buChar char="•"/>
            </a:pPr>
            <a:r>
              <a:rPr lang="en-US" sz="2000" dirty="0"/>
              <a:t>In 2018, we see that there was a significant growth in revenue comparing it to 2017, which is really good indicator for a business that is working on growth</a:t>
            </a:r>
          </a:p>
          <a:p>
            <a:pPr indent="-228600">
              <a:spcAft>
                <a:spcPts val="600"/>
              </a:spcAft>
              <a:buFont typeface="Arial" panose="020B0604020202020204" pitchFamily="34" charset="0"/>
              <a:buChar char="•"/>
            </a:pPr>
            <a:r>
              <a:rPr lang="en-US" sz="2000" dirty="0"/>
              <a:t>We had 44,338 customers in 2017 and the number increased to 53,382 in 2018. This might be a good indicator of customer retention and growth.</a:t>
            </a:r>
          </a:p>
          <a:p>
            <a:pPr indent="-228600">
              <a:spcAft>
                <a:spcPts val="600"/>
              </a:spcAft>
              <a:buFont typeface="Arial" panose="020B0604020202020204" pitchFamily="34" charset="0"/>
              <a:buChar char="•"/>
            </a:pPr>
            <a:r>
              <a:rPr lang="en-US" sz="2000" dirty="0"/>
              <a:t>Highest recorded number of orders where in November, black Friday.</a:t>
            </a:r>
          </a:p>
          <a:p>
            <a:pPr indent="-228600">
              <a:spcAft>
                <a:spcPts val="600"/>
              </a:spcAft>
              <a:buFont typeface="Arial" panose="020B0604020202020204" pitchFamily="34" charset="0"/>
              <a:buChar char="•"/>
            </a:pPr>
            <a:endParaRPr lang="en-US" sz="2000" dirty="0"/>
          </a:p>
          <a:p>
            <a:pPr marL="0" indent="0">
              <a:buNone/>
            </a:pPr>
            <a:endParaRPr lang="en-ZA" sz="2000" dirty="0"/>
          </a:p>
        </p:txBody>
      </p:sp>
      <p:pic>
        <p:nvPicPr>
          <p:cNvPr id="31" name="Picture 30" descr="Desk with productivity items">
            <a:extLst>
              <a:ext uri="{FF2B5EF4-FFF2-40B4-BE49-F238E27FC236}">
                <a16:creationId xmlns:a16="http://schemas.microsoft.com/office/drawing/2014/main" id="{418F02D6-0373-741C-161D-0125F9DE3064}"/>
              </a:ext>
            </a:extLst>
          </p:cNvPr>
          <p:cNvPicPr>
            <a:picLocks noChangeAspect="1"/>
          </p:cNvPicPr>
          <p:nvPr/>
        </p:nvPicPr>
        <p:blipFill rotWithShape="1">
          <a:blip r:embed="rId2"/>
          <a:srcRect l="35065" r="19815" b="-1"/>
          <a:stretch/>
        </p:blipFill>
        <p:spPr>
          <a:xfrm>
            <a:off x="20" y="10"/>
            <a:ext cx="4635571" cy="6857990"/>
          </a:xfrm>
          <a:prstGeom prst="rect">
            <a:avLst/>
          </a:prstGeom>
          <a:effectLst/>
        </p:spPr>
      </p:pic>
    </p:spTree>
    <p:extLst>
      <p:ext uri="{BB962C8B-B14F-4D97-AF65-F5344CB8AC3E}">
        <p14:creationId xmlns:p14="http://schemas.microsoft.com/office/powerpoint/2010/main" val="193313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6BAB-B802-997D-582D-BDFBB6B2DCB5}"/>
              </a:ext>
            </a:extLst>
          </p:cNvPr>
          <p:cNvSpPr>
            <a:spLocks noGrp="1"/>
          </p:cNvSpPr>
          <p:nvPr>
            <p:ph type="title"/>
          </p:nvPr>
        </p:nvSpPr>
        <p:spPr>
          <a:xfrm>
            <a:off x="630936" y="502920"/>
            <a:ext cx="3419856" cy="1463040"/>
          </a:xfrm>
        </p:spPr>
        <p:txBody>
          <a:bodyPr anchor="ctr">
            <a:normAutofit/>
          </a:bodyPr>
          <a:lstStyle/>
          <a:p>
            <a:r>
              <a:rPr lang="en-ZA"/>
              <a:t>Distribution of    customers</a:t>
            </a:r>
          </a:p>
        </p:txBody>
      </p:sp>
      <p:sp>
        <p:nvSpPr>
          <p:cNvPr id="9" name="Content Placeholder 8">
            <a:extLst>
              <a:ext uri="{FF2B5EF4-FFF2-40B4-BE49-F238E27FC236}">
                <a16:creationId xmlns:a16="http://schemas.microsoft.com/office/drawing/2014/main" id="{9AC42EE1-41C3-7745-B51A-D89E6133EB17}"/>
              </a:ext>
            </a:extLst>
          </p:cNvPr>
          <p:cNvSpPr>
            <a:spLocks noGrp="1"/>
          </p:cNvSpPr>
          <p:nvPr>
            <p:ph idx="1"/>
          </p:nvPr>
        </p:nvSpPr>
        <p:spPr>
          <a:xfrm>
            <a:off x="4654295" y="502920"/>
            <a:ext cx="6894576" cy="1463040"/>
          </a:xfrm>
        </p:spPr>
        <p:txBody>
          <a:bodyPr anchor="ctr">
            <a:normAutofit fontScale="85000" lnSpcReduction="20000"/>
          </a:bodyPr>
          <a:lstStyle/>
          <a:p>
            <a:r>
              <a:rPr lang="en-US" sz="2200" dirty="0"/>
              <a:t>42% of total consumers are from the SP(São Paulo), 12.9 % are from RJ(Rio de Janeiro) and 11.7 % are from MG(Minas Gerais) which means most of consumers are from these states.</a:t>
            </a:r>
          </a:p>
          <a:p>
            <a:r>
              <a:rPr lang="en-US" sz="2200" dirty="0"/>
              <a:t> Also, from the map we can observe these are neighboring states these states are most active.</a:t>
            </a:r>
            <a:br>
              <a:rPr lang="en-ZA" sz="2200" dirty="0"/>
            </a:br>
            <a:endParaRPr lang="en-US" sz="2200" dirty="0"/>
          </a:p>
        </p:txBody>
      </p:sp>
      <p:pic>
        <p:nvPicPr>
          <p:cNvPr id="5" name="Content Placeholder 4">
            <a:extLst>
              <a:ext uri="{FF2B5EF4-FFF2-40B4-BE49-F238E27FC236}">
                <a16:creationId xmlns:a16="http://schemas.microsoft.com/office/drawing/2014/main" id="{FE88A37C-62E2-AB14-4814-FCE02BEEB08D}"/>
              </a:ext>
            </a:extLst>
          </p:cNvPr>
          <p:cNvPicPr>
            <a:picLocks noChangeAspect="1"/>
          </p:cNvPicPr>
          <p:nvPr/>
        </p:nvPicPr>
        <p:blipFill rotWithShape="1">
          <a:blip r:embed="rId2"/>
          <a:srcRect r="-1" b="2475"/>
          <a:stretch/>
        </p:blipFill>
        <p:spPr>
          <a:xfrm>
            <a:off x="630936" y="2487139"/>
            <a:ext cx="10917936" cy="3566946"/>
          </a:xfrm>
          <a:prstGeom prst="rect">
            <a:avLst/>
          </a:prstGeom>
        </p:spPr>
      </p:pic>
    </p:spTree>
    <p:extLst>
      <p:ext uri="{BB962C8B-B14F-4D97-AF65-F5344CB8AC3E}">
        <p14:creationId xmlns:p14="http://schemas.microsoft.com/office/powerpoint/2010/main" val="151065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1616C7B-C0FF-7D8E-A23F-CB410AFC3FB7}"/>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4000">
                <a:solidFill>
                  <a:srgbClr val="FEFFFF"/>
                </a:solidFill>
              </a:rPr>
              <a:t>Customer Product Preferences</a:t>
            </a:r>
          </a:p>
        </p:txBody>
      </p:sp>
      <p:sp>
        <p:nvSpPr>
          <p:cNvPr id="14" name="Content Placeholder 13">
            <a:extLst>
              <a:ext uri="{FF2B5EF4-FFF2-40B4-BE49-F238E27FC236}">
                <a16:creationId xmlns:a16="http://schemas.microsoft.com/office/drawing/2014/main" id="{16347493-FEDE-4681-43EA-DAE0DCE843B3}"/>
              </a:ext>
            </a:extLst>
          </p:cNvPr>
          <p:cNvSpPr>
            <a:spLocks noGrp="1"/>
          </p:cNvSpPr>
          <p:nvPr>
            <p:ph sz="half" idx="2"/>
          </p:nvPr>
        </p:nvSpPr>
        <p:spPr>
          <a:xfrm>
            <a:off x="1282189" y="2494450"/>
            <a:ext cx="5773883" cy="3563159"/>
          </a:xfrm>
        </p:spPr>
        <p:txBody>
          <a:bodyPr vert="horz" lIns="91440" tIns="45720" rIns="91440" bIns="45720" rtlCol="0">
            <a:normAutofit/>
          </a:bodyPr>
          <a:lstStyle/>
          <a:p>
            <a:pPr fontAlgn="base">
              <a:spcBef>
                <a:spcPts val="0"/>
              </a:spcBef>
              <a:spcAft>
                <a:spcPts val="0"/>
              </a:spcAft>
            </a:pPr>
            <a:r>
              <a:rPr lang="en-US" sz="1700" dirty="0"/>
              <a:t>The most in—demand product categories are </a:t>
            </a:r>
            <a:r>
              <a:rPr lang="en-US" sz="1700" dirty="0" err="1"/>
              <a:t>bed_bath_table</a:t>
            </a:r>
            <a:r>
              <a:rPr lang="en-US" sz="1700" dirty="0"/>
              <a:t> and healthy beauty. We should focus on these categories to ensure good customer experience.</a:t>
            </a:r>
            <a:endParaRPr lang="en-US" sz="1700" b="0" i="0" u="none" strike="noStrike" dirty="0">
              <a:effectLst/>
            </a:endParaRPr>
          </a:p>
          <a:p>
            <a:r>
              <a:rPr lang="en-US" sz="1700" b="0" i="0" u="none" strike="noStrike" dirty="0">
                <a:effectLst/>
              </a:rPr>
              <a:t>Bottom 10: They have few products items and some of them are out of fashion such as </a:t>
            </a:r>
            <a:r>
              <a:rPr lang="en-US" sz="1700" b="0" i="0" u="none" strike="noStrike" dirty="0" err="1">
                <a:effectLst/>
              </a:rPr>
              <a:t>cds_dvds</a:t>
            </a:r>
            <a:endParaRPr lang="en-US" sz="1700" b="0" i="0" u="none" strike="noStrike" dirty="0">
              <a:effectLst/>
            </a:endParaRPr>
          </a:p>
          <a:p>
            <a:pPr marL="0" indent="0">
              <a:buNone/>
            </a:pPr>
            <a:r>
              <a:rPr lang="en-US" sz="1700" dirty="0"/>
              <a:t>  Top 10 products categories have more product items than the bottom 10.</a:t>
            </a:r>
          </a:p>
        </p:txBody>
      </p:sp>
      <p:pic>
        <p:nvPicPr>
          <p:cNvPr id="8" name="Content Placeholder 7" descr="Chart, bar chart&#10;&#10;Description automatically generated">
            <a:extLst>
              <a:ext uri="{FF2B5EF4-FFF2-40B4-BE49-F238E27FC236}">
                <a16:creationId xmlns:a16="http://schemas.microsoft.com/office/drawing/2014/main" id="{DD799A3B-6A90-A502-4A14-C0C9BB0F860A}"/>
              </a:ext>
            </a:extLst>
          </p:cNvPr>
          <p:cNvPicPr>
            <a:picLocks noChangeAspect="1"/>
          </p:cNvPicPr>
          <p:nvPr/>
        </p:nvPicPr>
        <p:blipFill>
          <a:blip r:embed="rId2"/>
          <a:stretch>
            <a:fillRect/>
          </a:stretch>
        </p:blipFill>
        <p:spPr>
          <a:xfrm>
            <a:off x="8024706" y="796079"/>
            <a:ext cx="3343407" cy="2382177"/>
          </a:xfrm>
          <a:prstGeom prst="rect">
            <a:avLst/>
          </a:prstGeom>
        </p:spPr>
      </p:pic>
      <p:pic>
        <p:nvPicPr>
          <p:cNvPr id="10" name="Content Placeholder 9" descr="Chart, bar chart&#10;&#10;Description automatically generated">
            <a:extLst>
              <a:ext uri="{FF2B5EF4-FFF2-40B4-BE49-F238E27FC236}">
                <a16:creationId xmlns:a16="http://schemas.microsoft.com/office/drawing/2014/main" id="{997D365E-3CB7-F9FD-D49D-35B93CE1CBC9}"/>
              </a:ext>
            </a:extLst>
          </p:cNvPr>
          <p:cNvPicPr>
            <a:picLocks noGrp="1" noChangeAspect="1"/>
          </p:cNvPicPr>
          <p:nvPr>
            <p:ph sz="quarter" idx="4"/>
          </p:nvPr>
        </p:nvPicPr>
        <p:blipFill>
          <a:blip r:embed="rId3"/>
          <a:stretch>
            <a:fillRect/>
          </a:stretch>
        </p:blipFill>
        <p:spPr>
          <a:xfrm>
            <a:off x="8024706" y="3629046"/>
            <a:ext cx="3340358" cy="2521969"/>
          </a:xfrm>
          <a:prstGeom prst="rect">
            <a:avLst/>
          </a:prstGeom>
        </p:spPr>
      </p:pic>
    </p:spTree>
    <p:extLst>
      <p:ext uri="{BB962C8B-B14F-4D97-AF65-F5344CB8AC3E}">
        <p14:creationId xmlns:p14="http://schemas.microsoft.com/office/powerpoint/2010/main" val="207817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66BAB-B802-997D-582D-BDFBB6B2DCB5}"/>
              </a:ext>
            </a:extLst>
          </p:cNvPr>
          <p:cNvSpPr>
            <a:spLocks noGrp="1"/>
          </p:cNvSpPr>
          <p:nvPr>
            <p:ph type="title"/>
          </p:nvPr>
        </p:nvSpPr>
        <p:spPr>
          <a:xfrm>
            <a:off x="630936" y="502920"/>
            <a:ext cx="3419856" cy="1463040"/>
          </a:xfrm>
          <a:prstGeom prst="ellipse">
            <a:avLst/>
          </a:prstGeom>
        </p:spPr>
        <p:txBody>
          <a:bodyPr anchor="ctr">
            <a:normAutofit/>
          </a:bodyPr>
          <a:lstStyle/>
          <a:p>
            <a:r>
              <a:rPr lang="en-ZA" sz="2300" dirty="0"/>
              <a:t>Top 2 Product Category by State</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AC42EE1-41C3-7745-B51A-D89E6133EB17}"/>
              </a:ext>
            </a:extLst>
          </p:cNvPr>
          <p:cNvSpPr>
            <a:spLocks noGrp="1"/>
          </p:cNvSpPr>
          <p:nvPr>
            <p:ph idx="1"/>
          </p:nvPr>
        </p:nvSpPr>
        <p:spPr>
          <a:xfrm>
            <a:off x="4654295" y="502920"/>
            <a:ext cx="6894576" cy="1463040"/>
          </a:xfrm>
        </p:spPr>
        <p:txBody>
          <a:bodyPr anchor="ctr">
            <a:normAutofit fontScale="92500" lnSpcReduction="10000"/>
          </a:bodyPr>
          <a:lstStyle/>
          <a:p>
            <a:r>
              <a:rPr lang="en-US" sz="2200" dirty="0"/>
              <a:t>By just looking we see the trend of </a:t>
            </a:r>
            <a:r>
              <a:rPr lang="en-US" sz="2200" dirty="0" err="1"/>
              <a:t>Healthy_beauty</a:t>
            </a:r>
            <a:r>
              <a:rPr lang="en-US" sz="2200" dirty="0"/>
              <a:t> and </a:t>
            </a:r>
            <a:r>
              <a:rPr lang="en-US" sz="2200" dirty="0" err="1"/>
              <a:t>watches_gifts</a:t>
            </a:r>
            <a:r>
              <a:rPr lang="en-US" sz="2200" dirty="0"/>
              <a:t> are present in most of the cities. Other categories such as housewares or computer accessories might be more seasonal. </a:t>
            </a:r>
          </a:p>
          <a:p>
            <a:r>
              <a:rPr lang="en-US" sz="2200" dirty="0"/>
              <a:t>Customers prefer shopping luxurious products in Brazil.</a:t>
            </a:r>
          </a:p>
        </p:txBody>
      </p:sp>
      <p:pic>
        <p:nvPicPr>
          <p:cNvPr id="4" name="Picture 3">
            <a:extLst>
              <a:ext uri="{FF2B5EF4-FFF2-40B4-BE49-F238E27FC236}">
                <a16:creationId xmlns:a16="http://schemas.microsoft.com/office/drawing/2014/main" id="{A14C91EB-F73C-F2AE-82AD-20FA83929AC0}"/>
              </a:ext>
            </a:extLst>
          </p:cNvPr>
          <p:cNvPicPr>
            <a:picLocks noChangeAspect="1"/>
          </p:cNvPicPr>
          <p:nvPr/>
        </p:nvPicPr>
        <p:blipFill>
          <a:blip r:embed="rId2"/>
          <a:stretch>
            <a:fillRect/>
          </a:stretch>
        </p:blipFill>
        <p:spPr>
          <a:xfrm>
            <a:off x="514350" y="2286000"/>
            <a:ext cx="11372850" cy="4000500"/>
          </a:xfrm>
          <a:prstGeom prst="rect">
            <a:avLst/>
          </a:prstGeom>
        </p:spPr>
      </p:pic>
    </p:spTree>
    <p:extLst>
      <p:ext uri="{BB962C8B-B14F-4D97-AF65-F5344CB8AC3E}">
        <p14:creationId xmlns:p14="http://schemas.microsoft.com/office/powerpoint/2010/main" val="343836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C15A99-AFC7-22C7-7476-C7D0A4391D03}"/>
              </a:ext>
            </a:extLst>
          </p:cNvPr>
          <p:cNvSpPr>
            <a:spLocks noGrp="1"/>
          </p:cNvSpPr>
          <p:nvPr>
            <p:ph type="title"/>
          </p:nvPr>
        </p:nvSpPr>
        <p:spPr>
          <a:xfrm>
            <a:off x="1046746" y="586822"/>
            <a:ext cx="3560252" cy="1645920"/>
          </a:xfrm>
        </p:spPr>
        <p:txBody>
          <a:bodyPr>
            <a:normAutofit/>
          </a:bodyPr>
          <a:lstStyle/>
          <a:p>
            <a:r>
              <a:rPr lang="en-ZA" sz="3200" dirty="0"/>
              <a:t>Customer reviews on  Product Categories</a:t>
            </a:r>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407C6310-84D2-7C43-41CB-733D13AA3850}"/>
              </a:ext>
            </a:extLst>
          </p:cNvPr>
          <p:cNvSpPr>
            <a:spLocks noGrp="1"/>
          </p:cNvSpPr>
          <p:nvPr>
            <p:ph idx="1"/>
          </p:nvPr>
        </p:nvSpPr>
        <p:spPr>
          <a:xfrm>
            <a:off x="5351164" y="586822"/>
            <a:ext cx="6002636" cy="1645920"/>
          </a:xfrm>
        </p:spPr>
        <p:txBody>
          <a:bodyPr anchor="ctr">
            <a:normAutofit/>
          </a:bodyPr>
          <a:lstStyle/>
          <a:p>
            <a:r>
              <a:rPr lang="en-US" sz="1700"/>
              <a:t>Here we note that in terms of rating we see that fashion, health and beauty also mark with good reviews from above 3,5, this means the sellers are doing a good job.</a:t>
            </a:r>
          </a:p>
          <a:p>
            <a:r>
              <a:rPr lang="en-US" sz="1700"/>
              <a:t>We should focus on these products to ensure good customer experience as they are bringing the highest revenue. </a:t>
            </a:r>
          </a:p>
        </p:txBody>
      </p:sp>
      <p:pic>
        <p:nvPicPr>
          <p:cNvPr id="5" name="Content Placeholder 4">
            <a:extLst>
              <a:ext uri="{FF2B5EF4-FFF2-40B4-BE49-F238E27FC236}">
                <a16:creationId xmlns:a16="http://schemas.microsoft.com/office/drawing/2014/main" id="{4F7FB4C2-DABD-45A4-31BC-5D48DABE104A}"/>
              </a:ext>
            </a:extLst>
          </p:cNvPr>
          <p:cNvPicPr>
            <a:picLocks noChangeAspect="1"/>
          </p:cNvPicPr>
          <p:nvPr/>
        </p:nvPicPr>
        <p:blipFill>
          <a:blip r:embed="rId2"/>
          <a:stretch>
            <a:fillRect/>
          </a:stretch>
        </p:blipFill>
        <p:spPr>
          <a:xfrm>
            <a:off x="610255" y="2734056"/>
            <a:ext cx="11059881" cy="3483864"/>
          </a:xfrm>
          <a:prstGeom prst="rect">
            <a:avLst/>
          </a:prstGeom>
        </p:spPr>
      </p:pic>
    </p:spTree>
    <p:extLst>
      <p:ext uri="{BB962C8B-B14F-4D97-AF65-F5344CB8AC3E}">
        <p14:creationId xmlns:p14="http://schemas.microsoft.com/office/powerpoint/2010/main" val="17243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43" name="Rectangle 923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42" name="Rectangle 924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2E36AE-110A-9025-7FB8-012EDCABDB86}"/>
              </a:ext>
            </a:extLst>
          </p:cNvPr>
          <p:cNvSpPr>
            <a:spLocks noGrp="1"/>
          </p:cNvSpPr>
          <p:nvPr>
            <p:ph type="title"/>
          </p:nvPr>
        </p:nvSpPr>
        <p:spPr>
          <a:xfrm>
            <a:off x="1051560" y="586822"/>
            <a:ext cx="3657600" cy="1645920"/>
          </a:xfrm>
        </p:spPr>
        <p:txBody>
          <a:bodyPr>
            <a:normAutofit/>
          </a:bodyPr>
          <a:lstStyle/>
          <a:p>
            <a:r>
              <a:rPr lang="en-ZA" sz="3200" dirty="0"/>
              <a:t>Customer reviews on Delivery times</a:t>
            </a:r>
          </a:p>
        </p:txBody>
      </p:sp>
      <p:sp>
        <p:nvSpPr>
          <p:cNvPr id="9244" name="Rectangle 924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46" name="Rectangle 924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4" name="Content Placeholder 9223">
            <a:extLst>
              <a:ext uri="{FF2B5EF4-FFF2-40B4-BE49-F238E27FC236}">
                <a16:creationId xmlns:a16="http://schemas.microsoft.com/office/drawing/2014/main" id="{50588B96-83CF-4D0A-64CE-9263B213B46B}"/>
              </a:ext>
            </a:extLst>
          </p:cNvPr>
          <p:cNvSpPr>
            <a:spLocks noGrp="1"/>
          </p:cNvSpPr>
          <p:nvPr>
            <p:ph idx="1"/>
          </p:nvPr>
        </p:nvSpPr>
        <p:spPr>
          <a:xfrm>
            <a:off x="5250106" y="586822"/>
            <a:ext cx="6106742" cy="1645920"/>
          </a:xfrm>
        </p:spPr>
        <p:txBody>
          <a:bodyPr anchor="ctr">
            <a:normAutofit/>
          </a:bodyPr>
          <a:lstStyle/>
          <a:p>
            <a:r>
              <a:rPr lang="en-US" sz="1400"/>
              <a:t>Overall product reviews are positive with the average score above 4. 84% are all positive reviews and 26% are all negative reviews.</a:t>
            </a:r>
          </a:p>
          <a:p>
            <a:r>
              <a:rPr lang="en-US" sz="1400"/>
              <a:t>Upon further analysis on the delivery times and review scores, when delivery times are more than 12 days, reviews are lower and more on the negative side. </a:t>
            </a:r>
          </a:p>
          <a:p>
            <a:r>
              <a:rPr lang="en-US" sz="1400"/>
              <a:t>Reducing delivery times below 2 weeks would affect customer satisfaction.</a:t>
            </a:r>
          </a:p>
        </p:txBody>
      </p:sp>
      <p:pic>
        <p:nvPicPr>
          <p:cNvPr id="4" name="Picture 3">
            <a:extLst>
              <a:ext uri="{FF2B5EF4-FFF2-40B4-BE49-F238E27FC236}">
                <a16:creationId xmlns:a16="http://schemas.microsoft.com/office/drawing/2014/main" id="{CC396FD8-2923-FADD-E098-34C4AA8FACB8}"/>
              </a:ext>
            </a:extLst>
          </p:cNvPr>
          <p:cNvPicPr>
            <a:picLocks noChangeAspect="1"/>
          </p:cNvPicPr>
          <p:nvPr/>
        </p:nvPicPr>
        <p:blipFill>
          <a:blip r:embed="rId2"/>
          <a:stretch>
            <a:fillRect/>
          </a:stretch>
        </p:blipFill>
        <p:spPr>
          <a:xfrm>
            <a:off x="1199824" y="2729397"/>
            <a:ext cx="4197427" cy="3483864"/>
          </a:xfrm>
          <a:prstGeom prst="rect">
            <a:avLst/>
          </a:prstGeom>
        </p:spPr>
      </p:pic>
      <p:pic>
        <p:nvPicPr>
          <p:cNvPr id="9218" name="Picture 2">
            <a:extLst>
              <a:ext uri="{FF2B5EF4-FFF2-40B4-BE49-F238E27FC236}">
                <a16:creationId xmlns:a16="http://schemas.microsoft.com/office/drawing/2014/main" id="{4723E0B0-91F1-93EB-7E4E-9AD2806FEC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2807501"/>
            <a:ext cx="5523082" cy="3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2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79FA-0146-E7DF-1016-68F9D2FCC4A9}"/>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Day of the week</a:t>
            </a:r>
          </a:p>
        </p:txBody>
      </p:sp>
      <p:sp>
        <p:nvSpPr>
          <p:cNvPr id="3" name="Content Placeholder 2">
            <a:extLst>
              <a:ext uri="{FF2B5EF4-FFF2-40B4-BE49-F238E27FC236}">
                <a16:creationId xmlns:a16="http://schemas.microsoft.com/office/drawing/2014/main" id="{14CDE43E-FCEA-1C20-1E8B-47EB934DFF97}"/>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dirty="0"/>
              <a:t>Customers prefer to shop during the weekdays and Monday seems to be the best day for shopping.</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CD2B0BA-0960-9138-E2FC-B6FCBDACD493}"/>
              </a:ext>
            </a:extLst>
          </p:cNvPr>
          <p:cNvPicPr>
            <a:picLocks noChangeAspect="1"/>
          </p:cNvPicPr>
          <p:nvPr/>
        </p:nvPicPr>
        <p:blipFill>
          <a:blip r:embed="rId2"/>
          <a:stretch>
            <a:fillRect/>
          </a:stretch>
        </p:blipFill>
        <p:spPr>
          <a:xfrm>
            <a:off x="5405862" y="1508715"/>
            <a:ext cx="6019331" cy="3837323"/>
          </a:xfrm>
          <a:prstGeom prst="rect">
            <a:avLst/>
          </a:prstGeom>
          <a:effectLst/>
        </p:spPr>
      </p:pic>
    </p:spTree>
    <p:extLst>
      <p:ext uri="{BB962C8B-B14F-4D97-AF65-F5344CB8AC3E}">
        <p14:creationId xmlns:p14="http://schemas.microsoft.com/office/powerpoint/2010/main" val="2658274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2757</TotalTime>
  <Words>738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Customer Behaviour And Satisfaction Analysis</vt:lpstr>
      <vt:lpstr>Introduction</vt:lpstr>
      <vt:lpstr>General Overview of the Performance</vt:lpstr>
      <vt:lpstr>Distribution of    customers</vt:lpstr>
      <vt:lpstr>Customer Product Preferences</vt:lpstr>
      <vt:lpstr>Top 2 Product Category by State</vt:lpstr>
      <vt:lpstr>Customer reviews on  Product Categories</vt:lpstr>
      <vt:lpstr>Customer reviews on Delivery times</vt:lpstr>
      <vt:lpstr>Day of the week</vt:lpstr>
      <vt:lpstr>Payment Value </vt:lpstr>
      <vt:lpstr>Freight Value Analysis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Kachara Tafadzwa</dc:creator>
  <cp:lastModifiedBy>Kachara Tafadzwa</cp:lastModifiedBy>
  <cp:revision>9</cp:revision>
  <dcterms:created xsi:type="dcterms:W3CDTF">2022-09-16T09:47:34Z</dcterms:created>
  <dcterms:modified xsi:type="dcterms:W3CDTF">2022-09-20T13:15:39Z</dcterms:modified>
</cp:coreProperties>
</file>