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9" r:id="rId1"/>
  </p:sldMasterIdLst>
  <p:sldIdLst>
    <p:sldId id="256" r:id="rId2"/>
    <p:sldId id="257" r:id="rId3"/>
    <p:sldId id="270" r:id="rId4"/>
    <p:sldId id="258" r:id="rId5"/>
    <p:sldId id="262" r:id="rId6"/>
    <p:sldId id="263" r:id="rId7"/>
    <p:sldId id="264" r:id="rId8"/>
    <p:sldId id="260" r:id="rId9"/>
    <p:sldId id="265" r:id="rId10"/>
    <p:sldId id="261" r:id="rId11"/>
    <p:sldId id="266" r:id="rId12"/>
    <p:sldId id="267"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CB729-AA5D-BB0A-DAB6-128DE4F4DF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9364F0C9-5C6B-0170-0378-839248317C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38E6E05B-DCF9-AFBA-16A5-D1C10D09E9B4}"/>
              </a:ext>
            </a:extLst>
          </p:cNvPr>
          <p:cNvSpPr>
            <a:spLocks noGrp="1"/>
          </p:cNvSpPr>
          <p:nvPr>
            <p:ph type="dt" sz="half" idx="10"/>
          </p:nvPr>
        </p:nvSpPr>
        <p:spPr/>
        <p:txBody>
          <a:bodyPr/>
          <a:lstStyle/>
          <a:p>
            <a:fld id="{92538219-6E45-4D12-B767-46F92D5844D4}" type="datetime1">
              <a:rPr lang="en-US" smtClean="0"/>
              <a:t>8/26/2022</a:t>
            </a:fld>
            <a:endParaRPr lang="en-US"/>
          </a:p>
        </p:txBody>
      </p:sp>
      <p:sp>
        <p:nvSpPr>
          <p:cNvPr id="5" name="Footer Placeholder 4">
            <a:extLst>
              <a:ext uri="{FF2B5EF4-FFF2-40B4-BE49-F238E27FC236}">
                <a16:creationId xmlns:a16="http://schemas.microsoft.com/office/drawing/2014/main" id="{B98F057A-F421-8F03-2D43-542A87AD8E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6C75CA-2762-15DE-83F6-5F3B6FDFF5F5}"/>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114715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DF5CD-2491-16A8-D6E9-25699899EADF}"/>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0680FED6-FF15-9954-94CC-025663422F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9D853155-3DAB-732D-1F2E-54CE4111E7A1}"/>
              </a:ext>
            </a:extLst>
          </p:cNvPr>
          <p:cNvSpPr>
            <a:spLocks noGrp="1"/>
          </p:cNvSpPr>
          <p:nvPr>
            <p:ph type="dt" sz="half" idx="10"/>
          </p:nvPr>
        </p:nvSpPr>
        <p:spPr/>
        <p:txBody>
          <a:bodyPr/>
          <a:lstStyle/>
          <a:p>
            <a:fld id="{836430B8-6059-41E5-A5DC-C07A76F5859A}" type="datetime1">
              <a:rPr lang="en-US" smtClean="0"/>
              <a:t>8/26/2022</a:t>
            </a:fld>
            <a:endParaRPr lang="en-US"/>
          </a:p>
        </p:txBody>
      </p:sp>
      <p:sp>
        <p:nvSpPr>
          <p:cNvPr id="5" name="Footer Placeholder 4">
            <a:extLst>
              <a:ext uri="{FF2B5EF4-FFF2-40B4-BE49-F238E27FC236}">
                <a16:creationId xmlns:a16="http://schemas.microsoft.com/office/drawing/2014/main" id="{26405081-CC97-11BF-458C-8998C10003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982C6A-0BE3-1CC5-3452-B2836B5C8FD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08323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97047E-F56C-683F-423E-C02793D504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DC9C21E9-DFF8-B451-4398-13B40A4FFF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25529C42-EBE3-F6A6-BDA1-74E2E43CC32C}"/>
              </a:ext>
            </a:extLst>
          </p:cNvPr>
          <p:cNvSpPr>
            <a:spLocks noGrp="1"/>
          </p:cNvSpPr>
          <p:nvPr>
            <p:ph type="dt" sz="half" idx="10"/>
          </p:nvPr>
        </p:nvSpPr>
        <p:spPr/>
        <p:txBody>
          <a:bodyPr/>
          <a:lstStyle/>
          <a:p>
            <a:fld id="{A09D0CB7-D16E-4358-B7F4-EA4A24554592}" type="datetime1">
              <a:rPr lang="en-US" smtClean="0"/>
              <a:t>8/26/2022</a:t>
            </a:fld>
            <a:endParaRPr lang="en-US"/>
          </a:p>
        </p:txBody>
      </p:sp>
      <p:sp>
        <p:nvSpPr>
          <p:cNvPr id="5" name="Footer Placeholder 4">
            <a:extLst>
              <a:ext uri="{FF2B5EF4-FFF2-40B4-BE49-F238E27FC236}">
                <a16:creationId xmlns:a16="http://schemas.microsoft.com/office/drawing/2014/main" id="{23ADBB73-E0B0-5B58-86FC-DDBCFD9107A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ADF3CD2-38D9-EC47-D307-02C6371360BF}"/>
              </a:ext>
            </a:extLst>
          </p:cNvPr>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3611382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4B215-3234-DC2A-1A95-285CD8E1A450}"/>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5CA14E09-D744-30B6-11EC-072637D447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9AC07735-3ED2-12D1-E70B-C11CD379A522}"/>
              </a:ext>
            </a:extLst>
          </p:cNvPr>
          <p:cNvSpPr>
            <a:spLocks noGrp="1"/>
          </p:cNvSpPr>
          <p:nvPr>
            <p:ph type="dt" sz="half" idx="10"/>
          </p:nvPr>
        </p:nvSpPr>
        <p:spPr/>
        <p:txBody>
          <a:bodyPr/>
          <a:lstStyle/>
          <a:p>
            <a:fld id="{8BB296A2-D8F0-4E17-BFD0-A6C902250D59}" type="datetime1">
              <a:rPr lang="en-US" smtClean="0"/>
              <a:t>8/26/2022</a:t>
            </a:fld>
            <a:endParaRPr lang="en-US"/>
          </a:p>
        </p:txBody>
      </p:sp>
      <p:sp>
        <p:nvSpPr>
          <p:cNvPr id="5" name="Footer Placeholder 4">
            <a:extLst>
              <a:ext uri="{FF2B5EF4-FFF2-40B4-BE49-F238E27FC236}">
                <a16:creationId xmlns:a16="http://schemas.microsoft.com/office/drawing/2014/main" id="{9F04E8FD-14D1-2B7A-8839-9C371B18F4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D3448D-8CEB-08BE-8B02-2EB6C969A33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30526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94E1B-01EC-D693-726E-3D303664B3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6BBB8A36-9C40-C4B6-B111-53897686A4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B0A707-6262-844C-F288-6BA6DBB3E2D5}"/>
              </a:ext>
            </a:extLst>
          </p:cNvPr>
          <p:cNvSpPr>
            <a:spLocks noGrp="1"/>
          </p:cNvSpPr>
          <p:nvPr>
            <p:ph type="dt" sz="half" idx="10"/>
          </p:nvPr>
        </p:nvSpPr>
        <p:spPr/>
        <p:txBody>
          <a:bodyPr/>
          <a:lstStyle/>
          <a:p>
            <a:fld id="{D9108C9C-1ACB-4C84-A002-C7E0E45B937A}" type="datetime1">
              <a:rPr lang="en-US" smtClean="0"/>
              <a:t>8/26/2022</a:t>
            </a:fld>
            <a:endParaRPr lang="en-US"/>
          </a:p>
        </p:txBody>
      </p:sp>
      <p:sp>
        <p:nvSpPr>
          <p:cNvPr id="5" name="Footer Placeholder 4">
            <a:extLst>
              <a:ext uri="{FF2B5EF4-FFF2-40B4-BE49-F238E27FC236}">
                <a16:creationId xmlns:a16="http://schemas.microsoft.com/office/drawing/2014/main" id="{6D2BDD24-EC61-F1AA-20D5-54698216E5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4FD45D-3282-A272-3A91-FC707F305FC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78765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F4D1C-2427-169D-8BFA-B1E86AAB2907}"/>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6FB65BBB-011F-332B-4FE5-6492826097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E41322E3-20F7-24F7-3EBD-2A44BB502D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DBADFD77-B23E-F37C-67FD-E13E7830DEBA}"/>
              </a:ext>
            </a:extLst>
          </p:cNvPr>
          <p:cNvSpPr>
            <a:spLocks noGrp="1"/>
          </p:cNvSpPr>
          <p:nvPr>
            <p:ph type="dt" sz="half" idx="10"/>
          </p:nvPr>
        </p:nvSpPr>
        <p:spPr/>
        <p:txBody>
          <a:bodyPr/>
          <a:lstStyle/>
          <a:p>
            <a:fld id="{F49AF2A5-B297-4977-9E5B-4D3050E23689}" type="datetime1">
              <a:rPr lang="en-US" smtClean="0"/>
              <a:t>8/26/2022</a:t>
            </a:fld>
            <a:endParaRPr lang="en-US"/>
          </a:p>
        </p:txBody>
      </p:sp>
      <p:sp>
        <p:nvSpPr>
          <p:cNvPr id="6" name="Footer Placeholder 5">
            <a:extLst>
              <a:ext uri="{FF2B5EF4-FFF2-40B4-BE49-F238E27FC236}">
                <a16:creationId xmlns:a16="http://schemas.microsoft.com/office/drawing/2014/main" id="{592315E4-B275-8DD5-74FE-15B7C3171C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D14AD1-486A-1BDD-7AC3-E06B5BB0D9D0}"/>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63099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62774-44EF-2D88-C1F2-FEFFAF31D5C5}"/>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0E73961B-22B9-CDD8-0069-098EF2937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06441E-1D18-CAA0-EAA7-CFA02576FA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E55C7BA2-A67F-3144-5A3E-83BB8628EE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D30406-833E-D9A7-ADE7-1219EEB5DB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7506D067-20EE-4C9E-17EF-A1E1D00754A9}"/>
              </a:ext>
            </a:extLst>
          </p:cNvPr>
          <p:cNvSpPr>
            <a:spLocks noGrp="1"/>
          </p:cNvSpPr>
          <p:nvPr>
            <p:ph type="dt" sz="half" idx="10"/>
          </p:nvPr>
        </p:nvSpPr>
        <p:spPr/>
        <p:txBody>
          <a:bodyPr/>
          <a:lstStyle/>
          <a:p>
            <a:fld id="{70127434-4794-409A-9547-04789BA47588}" type="datetime1">
              <a:rPr lang="en-US" smtClean="0"/>
              <a:t>8/26/2022</a:t>
            </a:fld>
            <a:endParaRPr lang="en-US"/>
          </a:p>
        </p:txBody>
      </p:sp>
      <p:sp>
        <p:nvSpPr>
          <p:cNvPr id="8" name="Footer Placeholder 7">
            <a:extLst>
              <a:ext uri="{FF2B5EF4-FFF2-40B4-BE49-F238E27FC236}">
                <a16:creationId xmlns:a16="http://schemas.microsoft.com/office/drawing/2014/main" id="{92E5B1AD-8730-9E20-3A56-DBCA454EEF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9A1971-0321-7301-09EA-3B790AE6F1F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647923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25671-9FFE-2586-74A7-0BF611026F93}"/>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FAAA8B20-4D8E-F6E0-E91E-0565DB8388B6}"/>
              </a:ext>
            </a:extLst>
          </p:cNvPr>
          <p:cNvSpPr>
            <a:spLocks noGrp="1"/>
          </p:cNvSpPr>
          <p:nvPr>
            <p:ph type="dt" sz="half" idx="10"/>
          </p:nvPr>
        </p:nvSpPr>
        <p:spPr/>
        <p:txBody>
          <a:bodyPr/>
          <a:lstStyle/>
          <a:p>
            <a:fld id="{85658635-357A-4E3D-B824-A5CEFDB8449C}" type="datetime1">
              <a:rPr lang="en-US" smtClean="0"/>
              <a:t>8/26/2022</a:t>
            </a:fld>
            <a:endParaRPr lang="en-US"/>
          </a:p>
        </p:txBody>
      </p:sp>
      <p:sp>
        <p:nvSpPr>
          <p:cNvPr id="4" name="Footer Placeholder 3">
            <a:extLst>
              <a:ext uri="{FF2B5EF4-FFF2-40B4-BE49-F238E27FC236}">
                <a16:creationId xmlns:a16="http://schemas.microsoft.com/office/drawing/2014/main" id="{2F5DB9A7-AE77-079A-3D37-D3EAD36317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E9D8BE-76C6-0740-D257-8086A6EF26C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86103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7DE360-3BD3-58FE-B47E-893FF31E2E92}"/>
              </a:ext>
            </a:extLst>
          </p:cNvPr>
          <p:cNvSpPr>
            <a:spLocks noGrp="1"/>
          </p:cNvSpPr>
          <p:nvPr>
            <p:ph type="dt" sz="half" idx="10"/>
          </p:nvPr>
        </p:nvSpPr>
        <p:spPr/>
        <p:txBody>
          <a:bodyPr/>
          <a:lstStyle/>
          <a:p>
            <a:fld id="{7E86FF77-2719-4AD0-8740-0B90FF5D1EFB}" type="datetime1">
              <a:rPr lang="en-US" smtClean="0"/>
              <a:t>8/26/2022</a:t>
            </a:fld>
            <a:endParaRPr lang="en-US"/>
          </a:p>
        </p:txBody>
      </p:sp>
      <p:sp>
        <p:nvSpPr>
          <p:cNvPr id="3" name="Footer Placeholder 2">
            <a:extLst>
              <a:ext uri="{FF2B5EF4-FFF2-40B4-BE49-F238E27FC236}">
                <a16:creationId xmlns:a16="http://schemas.microsoft.com/office/drawing/2014/main" id="{474C06C4-15AE-D590-07BA-F5A900484D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07B251-9382-8154-5035-F6747FC3D58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2914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E4425-AAED-48B6-3414-8BE170C9E2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ECD4EB1C-05E1-BAC2-D542-17705F7991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EF167DD7-25DC-1F6C-DF3B-AD684B0B54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29DAE4-9C10-7E99-D173-F1DB3EBAE70C}"/>
              </a:ext>
            </a:extLst>
          </p:cNvPr>
          <p:cNvSpPr>
            <a:spLocks noGrp="1"/>
          </p:cNvSpPr>
          <p:nvPr>
            <p:ph type="dt" sz="half" idx="10"/>
          </p:nvPr>
        </p:nvSpPr>
        <p:spPr/>
        <p:txBody>
          <a:bodyPr/>
          <a:lstStyle/>
          <a:p>
            <a:fld id="{6E441C83-1089-48B9-8B65-293D4C236D35}" type="datetime1">
              <a:rPr lang="en-US" smtClean="0"/>
              <a:t>8/26/2022</a:t>
            </a:fld>
            <a:endParaRPr lang="en-US"/>
          </a:p>
        </p:txBody>
      </p:sp>
      <p:sp>
        <p:nvSpPr>
          <p:cNvPr id="6" name="Footer Placeholder 5">
            <a:extLst>
              <a:ext uri="{FF2B5EF4-FFF2-40B4-BE49-F238E27FC236}">
                <a16:creationId xmlns:a16="http://schemas.microsoft.com/office/drawing/2014/main" id="{8E89D6EA-4F19-994D-FA21-8F55F834BC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AA105F-6503-BD44-3F45-986AF5AEF08A}"/>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22481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C2A96-7B08-A5A8-E164-9540B7C612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26F47B1D-DC9C-06E7-8133-288283974D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836FDED0-1BF8-C4DF-B299-546D0BA5B0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02D690-1FE7-7DEA-061A-AE6A792053BC}"/>
              </a:ext>
            </a:extLst>
          </p:cNvPr>
          <p:cNvSpPr>
            <a:spLocks noGrp="1"/>
          </p:cNvSpPr>
          <p:nvPr>
            <p:ph type="dt" sz="half" idx="10"/>
          </p:nvPr>
        </p:nvSpPr>
        <p:spPr/>
        <p:txBody>
          <a:bodyPr/>
          <a:lstStyle/>
          <a:p>
            <a:fld id="{D162FE45-CC1E-47DB-8B82-6CF0636FBDB8}" type="datetime1">
              <a:rPr lang="en-US" smtClean="0"/>
              <a:t>8/26/2022</a:t>
            </a:fld>
            <a:endParaRPr lang="en-US"/>
          </a:p>
        </p:txBody>
      </p:sp>
      <p:sp>
        <p:nvSpPr>
          <p:cNvPr id="6" name="Footer Placeholder 5">
            <a:extLst>
              <a:ext uri="{FF2B5EF4-FFF2-40B4-BE49-F238E27FC236}">
                <a16:creationId xmlns:a16="http://schemas.microsoft.com/office/drawing/2014/main" id="{7806CC3B-0F54-14DA-E764-58A6C92615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144F79-3273-ECC2-8B5D-7C4B7EC2721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494197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75C263-1A3D-B59F-3EA0-3D64B42D4E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143F3C90-C73B-3E1D-FE4B-281AE92774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1E928903-2F00-319F-C3B5-6BE3E1DC4E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FC8E16-3C03-4238-9C6F-B34F3D10F77E}" type="datetime1">
              <a:rPr lang="en-US" smtClean="0"/>
              <a:t>8/26/2022</a:t>
            </a:fld>
            <a:endParaRPr lang="en-US" dirty="0"/>
          </a:p>
        </p:txBody>
      </p:sp>
      <p:sp>
        <p:nvSpPr>
          <p:cNvPr id="5" name="Footer Placeholder 4">
            <a:extLst>
              <a:ext uri="{FF2B5EF4-FFF2-40B4-BE49-F238E27FC236}">
                <a16:creationId xmlns:a16="http://schemas.microsoft.com/office/drawing/2014/main" id="{93329D14-A36B-711E-5E16-433738C98C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DF292B7-3D07-DFDC-671F-3D21563439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1001731146"/>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B4EDB-3D43-759F-45A7-CB3AA7B19D88}"/>
              </a:ext>
            </a:extLst>
          </p:cNvPr>
          <p:cNvSpPr>
            <a:spLocks noGrp="1"/>
          </p:cNvSpPr>
          <p:nvPr>
            <p:ph type="ctrTitle"/>
          </p:nvPr>
        </p:nvSpPr>
        <p:spPr>
          <a:xfrm>
            <a:off x="484553" y="397275"/>
            <a:ext cx="5216531" cy="3761257"/>
          </a:xfrm>
        </p:spPr>
        <p:txBody>
          <a:bodyPr anchor="ctr">
            <a:normAutofit/>
          </a:bodyPr>
          <a:lstStyle/>
          <a:p>
            <a:r>
              <a:rPr lang="en-ZA" dirty="0"/>
              <a:t>Olist Brazilian </a:t>
            </a:r>
            <a:br>
              <a:rPr lang="en-ZA" dirty="0"/>
            </a:br>
            <a:r>
              <a:rPr lang="en-ZA" dirty="0"/>
              <a:t>E-commerce Data Analysis</a:t>
            </a:r>
          </a:p>
        </p:txBody>
      </p:sp>
      <p:sp>
        <p:nvSpPr>
          <p:cNvPr id="3" name="Subtitle 2">
            <a:extLst>
              <a:ext uri="{FF2B5EF4-FFF2-40B4-BE49-F238E27FC236}">
                <a16:creationId xmlns:a16="http://schemas.microsoft.com/office/drawing/2014/main" id="{1B801C2D-A638-B85B-5B4B-3E109148144E}"/>
              </a:ext>
            </a:extLst>
          </p:cNvPr>
          <p:cNvSpPr>
            <a:spLocks noGrp="1"/>
          </p:cNvSpPr>
          <p:nvPr>
            <p:ph type="subTitle" idx="1"/>
          </p:nvPr>
        </p:nvSpPr>
        <p:spPr>
          <a:xfrm>
            <a:off x="351183" y="4846029"/>
            <a:ext cx="5238584" cy="1370463"/>
          </a:xfrm>
        </p:spPr>
        <p:txBody>
          <a:bodyPr anchor="ctr">
            <a:normAutofit/>
          </a:bodyPr>
          <a:lstStyle/>
          <a:p>
            <a:r>
              <a:rPr lang="en-ZA" dirty="0"/>
              <a:t>Exploratory Data Analysis</a:t>
            </a:r>
          </a:p>
        </p:txBody>
      </p:sp>
      <p:pic>
        <p:nvPicPr>
          <p:cNvPr id="4" name="Picture 3" descr="Multi-colored push pins connected by a black wire">
            <a:extLst>
              <a:ext uri="{FF2B5EF4-FFF2-40B4-BE49-F238E27FC236}">
                <a16:creationId xmlns:a16="http://schemas.microsoft.com/office/drawing/2014/main" id="{C1166D09-95DF-3E58-DDE0-2419332B2606}"/>
              </a:ext>
            </a:extLst>
          </p:cNvPr>
          <p:cNvPicPr>
            <a:picLocks noChangeAspect="1"/>
          </p:cNvPicPr>
          <p:nvPr/>
        </p:nvPicPr>
        <p:blipFill rotWithShape="1">
          <a:blip r:embed="rId2"/>
          <a:srcRect r="40666" b="-2"/>
          <a:stretch/>
        </p:blipFill>
        <p:spPr>
          <a:xfrm>
            <a:off x="6095998" y="-1"/>
            <a:ext cx="6096002" cy="6858001"/>
          </a:xfrm>
          <a:prstGeom prst="rect">
            <a:avLst/>
          </a:prstGeom>
        </p:spPr>
      </p:pic>
    </p:spTree>
    <p:extLst>
      <p:ext uri="{BB962C8B-B14F-4D97-AF65-F5344CB8AC3E}">
        <p14:creationId xmlns:p14="http://schemas.microsoft.com/office/powerpoint/2010/main" val="3883613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5FB1B-1EB8-4027-C014-943BD16C3398}"/>
              </a:ext>
            </a:extLst>
          </p:cNvPr>
          <p:cNvSpPr>
            <a:spLocks noGrp="1"/>
          </p:cNvSpPr>
          <p:nvPr>
            <p:ph type="title"/>
          </p:nvPr>
        </p:nvSpPr>
        <p:spPr>
          <a:xfrm>
            <a:off x="838200" y="285750"/>
            <a:ext cx="10515600" cy="1838325"/>
          </a:xfrm>
        </p:spPr>
        <p:txBody>
          <a:bodyPr>
            <a:normAutofit fontScale="90000"/>
          </a:bodyPr>
          <a:lstStyle/>
          <a:p>
            <a:pPr rtl="0" fontAlgn="base">
              <a:spcBef>
                <a:spcPts val="0"/>
              </a:spcBef>
              <a:spcAft>
                <a:spcPts val="0"/>
              </a:spcAft>
            </a:pPr>
            <a:br>
              <a:rPr lang="en-US" sz="1800" dirty="0">
                <a:solidFill>
                  <a:srgbClr val="000000"/>
                </a:solidFill>
                <a:latin typeface="Arial" panose="020B0604020202020204" pitchFamily="34" charset="0"/>
              </a:rPr>
            </a:br>
            <a:br>
              <a:rPr lang="en-US" sz="1800" dirty="0">
                <a:solidFill>
                  <a:srgbClr val="000000"/>
                </a:solidFill>
                <a:latin typeface="Arial" panose="020B0604020202020204" pitchFamily="34" charset="0"/>
              </a:rPr>
            </a:br>
            <a:br>
              <a:rPr lang="en-US" sz="1800" dirty="0">
                <a:solidFill>
                  <a:srgbClr val="000000"/>
                </a:solidFill>
                <a:latin typeface="Arial" panose="020B0604020202020204" pitchFamily="34" charset="0"/>
              </a:rPr>
            </a:br>
            <a:r>
              <a:rPr lang="en-US" sz="1800" dirty="0">
                <a:solidFill>
                  <a:srgbClr val="000000"/>
                </a:solidFill>
                <a:latin typeface="Arial" panose="020B0604020202020204" pitchFamily="34" charset="0"/>
              </a:rPr>
              <a:t>From the visuals below, </a:t>
            </a:r>
            <a:r>
              <a:rPr lang="en-US" sz="1800" b="0" i="0" u="none" strike="noStrike" dirty="0">
                <a:solidFill>
                  <a:srgbClr val="000000"/>
                </a:solidFill>
                <a:effectLst/>
                <a:latin typeface="Arial" panose="020B0604020202020204" pitchFamily="34" charset="0"/>
              </a:rPr>
              <a:t>products with higher freight values such as computers and furniture have lower orders than the ones which are ordered more such as bed_bath</a:t>
            </a:r>
            <a:r>
              <a:rPr lang="en-US" sz="1800" dirty="0">
                <a:solidFill>
                  <a:srgbClr val="000000"/>
                </a:solidFill>
                <a:latin typeface="Arial" panose="020B0604020202020204" pitchFamily="34" charset="0"/>
              </a:rPr>
              <a:t>_</a:t>
            </a:r>
            <a:r>
              <a:rPr lang="en-US" sz="1800" b="0" i="0" u="none" strike="noStrike" dirty="0">
                <a:solidFill>
                  <a:srgbClr val="000000"/>
                </a:solidFill>
                <a:effectLst/>
                <a:latin typeface="Arial" panose="020B0604020202020204" pitchFamily="34" charset="0"/>
              </a:rPr>
              <a:t>tables with an average freight value of $19,99.</a:t>
            </a: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Product with high orders are the ones with lower average price per order.</a:t>
            </a: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This helps to see customer preferences in terms of pricing products, selling and pricing efforts in relation to will these increase profitability and volumes.</a:t>
            </a: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The management can implement a slight price decrease to the customer in exchange for larger order quantities for products that have a high average value. A decrease in price may still yield to higher profits paired as well with decrease in freight values. This can be a win–win situation for the customer and the supplier.</a:t>
            </a:r>
            <a:br>
              <a:rPr lang="en-US" sz="1800" b="0" i="0" u="none" strike="noStrike" dirty="0">
                <a:solidFill>
                  <a:srgbClr val="000000"/>
                </a:solidFill>
                <a:effectLst/>
                <a:latin typeface="Arial" panose="020B0604020202020204" pitchFamily="34" charset="0"/>
              </a:rPr>
            </a:br>
            <a:endParaRPr lang="en-ZA" dirty="0"/>
          </a:p>
        </p:txBody>
      </p:sp>
      <p:sp>
        <p:nvSpPr>
          <p:cNvPr id="3" name="Content Placeholder 2">
            <a:extLst>
              <a:ext uri="{FF2B5EF4-FFF2-40B4-BE49-F238E27FC236}">
                <a16:creationId xmlns:a16="http://schemas.microsoft.com/office/drawing/2014/main" id="{6569120C-8791-2D0E-843F-DB2D7D7CB7F5}"/>
              </a:ext>
            </a:extLst>
          </p:cNvPr>
          <p:cNvSpPr>
            <a:spLocks noGrp="1"/>
          </p:cNvSpPr>
          <p:nvPr>
            <p:ph idx="1"/>
          </p:nvPr>
        </p:nvSpPr>
        <p:spPr>
          <a:xfrm>
            <a:off x="0" y="2124075"/>
            <a:ext cx="11887200" cy="4196456"/>
          </a:xfrm>
        </p:spPr>
        <p:txBody>
          <a:bodyPr/>
          <a:lstStyle/>
          <a:p>
            <a:pPr marL="0" indent="0">
              <a:buNone/>
            </a:pPr>
            <a:r>
              <a:rPr lang="en-ZA" dirty="0"/>
              <a:t>Product Category by freight and Price</a:t>
            </a:r>
          </a:p>
        </p:txBody>
      </p:sp>
      <p:pic>
        <p:nvPicPr>
          <p:cNvPr id="7170" name="Picture 2">
            <a:extLst>
              <a:ext uri="{FF2B5EF4-FFF2-40B4-BE49-F238E27FC236}">
                <a16:creationId xmlns:a16="http://schemas.microsoft.com/office/drawing/2014/main" id="{F42DCD83-0480-AFF2-2119-BB9BEB622B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15520"/>
            <a:ext cx="6096000" cy="3777354"/>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35C05097-F51E-92F5-9F9D-80BBE8DDD6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715520"/>
            <a:ext cx="5946058" cy="3777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035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E36AE-110A-9025-7FB8-012EDCABDB86}"/>
              </a:ext>
            </a:extLst>
          </p:cNvPr>
          <p:cNvSpPr>
            <a:spLocks noGrp="1"/>
          </p:cNvSpPr>
          <p:nvPr>
            <p:ph type="title"/>
          </p:nvPr>
        </p:nvSpPr>
        <p:spPr>
          <a:xfrm>
            <a:off x="649224" y="629266"/>
            <a:ext cx="5102351" cy="1676603"/>
          </a:xfrm>
        </p:spPr>
        <p:txBody>
          <a:bodyPr>
            <a:normAutofit/>
          </a:bodyPr>
          <a:lstStyle/>
          <a:p>
            <a:r>
              <a:rPr lang="en-ZA"/>
              <a:t>Product reviews</a:t>
            </a:r>
            <a:endParaRPr lang="en-ZA" dirty="0"/>
          </a:p>
        </p:txBody>
      </p:sp>
      <p:sp>
        <p:nvSpPr>
          <p:cNvPr id="9224" name="Content Placeholder 9223">
            <a:extLst>
              <a:ext uri="{FF2B5EF4-FFF2-40B4-BE49-F238E27FC236}">
                <a16:creationId xmlns:a16="http://schemas.microsoft.com/office/drawing/2014/main" id="{50588B96-83CF-4D0A-64CE-9263B213B46B}"/>
              </a:ext>
            </a:extLst>
          </p:cNvPr>
          <p:cNvSpPr>
            <a:spLocks noGrp="1"/>
          </p:cNvSpPr>
          <p:nvPr>
            <p:ph idx="1"/>
          </p:nvPr>
        </p:nvSpPr>
        <p:spPr>
          <a:xfrm>
            <a:off x="649224" y="2438400"/>
            <a:ext cx="5102351" cy="3785419"/>
          </a:xfrm>
        </p:spPr>
        <p:txBody>
          <a:bodyPr>
            <a:normAutofit/>
          </a:bodyPr>
          <a:lstStyle/>
          <a:p>
            <a:r>
              <a:rPr lang="en-US" sz="2000" dirty="0"/>
              <a:t>Overall product reviews are positive with the average score above 4. 84% are all positive reviews and 26% are all negative reviews.</a:t>
            </a:r>
          </a:p>
          <a:p>
            <a:r>
              <a:rPr lang="en-US" sz="2000" dirty="0"/>
              <a:t>Upon further analysis on the delivery times and review scores, when delivery times are more than 12 days, reviews are lower and more on the negative side. </a:t>
            </a:r>
          </a:p>
          <a:p>
            <a:r>
              <a:rPr lang="en-US" sz="2000" dirty="0"/>
              <a:t>Reducing delivery times below 2 weeks would affect customer satisfaction.</a:t>
            </a:r>
          </a:p>
        </p:txBody>
      </p:sp>
      <p:sp>
        <p:nvSpPr>
          <p:cNvPr id="9227" name="Rectangle 9226">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0112" y="0"/>
            <a:ext cx="596188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9"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484633"/>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20" name="Picture 4">
            <a:extLst>
              <a:ext uri="{FF2B5EF4-FFF2-40B4-BE49-F238E27FC236}">
                <a16:creationId xmlns:a16="http://schemas.microsoft.com/office/drawing/2014/main" id="{39A20B86-849D-41CE-0A2A-4FF216E83BA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81659" y="694945"/>
            <a:ext cx="3761257" cy="2322576"/>
          </a:xfrm>
          <a:prstGeom prst="rect">
            <a:avLst/>
          </a:prstGeom>
          <a:noFill/>
          <a:extLst>
            <a:ext uri="{909E8E84-426E-40DD-AFC4-6F175D3DCCD1}">
              <a14:hiddenFill xmlns:a14="http://schemas.microsoft.com/office/drawing/2010/main">
                <a:solidFill>
                  <a:srgbClr val="FFFFFF"/>
                </a:solidFill>
              </a14:hiddenFill>
            </a:ext>
          </a:extLst>
        </p:spPr>
      </p:pic>
      <p:sp>
        <p:nvSpPr>
          <p:cNvPr id="9231" name="Rounded Rectangle 9">
            <a:extLst>
              <a:ext uri="{FF2B5EF4-FFF2-40B4-BE49-F238E27FC236}">
                <a16:creationId xmlns:a16="http://schemas.microsoft.com/office/drawing/2014/main" id="{39D6C490-0229-4573-9696-B73E5B3A9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3511296"/>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a:extLst>
              <a:ext uri="{FF2B5EF4-FFF2-40B4-BE49-F238E27FC236}">
                <a16:creationId xmlns:a16="http://schemas.microsoft.com/office/drawing/2014/main" id="{4723E0B0-91F1-93EB-7E4E-9AD2806FEC7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234839" y="3721608"/>
            <a:ext cx="3854898" cy="2322576"/>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027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C23CE-5B8A-C31E-6A25-59A1B3B80074}"/>
              </a:ext>
            </a:extLst>
          </p:cNvPr>
          <p:cNvSpPr>
            <a:spLocks noGrp="1"/>
          </p:cNvSpPr>
          <p:nvPr>
            <p:ph type="title"/>
          </p:nvPr>
        </p:nvSpPr>
        <p:spPr/>
        <p:txBody>
          <a:bodyPr/>
          <a:lstStyle/>
          <a:p>
            <a:r>
              <a:rPr lang="en-US" sz="1800" b="1" i="0" u="none" strike="noStrike" dirty="0">
                <a:solidFill>
                  <a:srgbClr val="000000"/>
                </a:solidFill>
                <a:effectLst/>
                <a:latin typeface="Arial" panose="020B0604020202020204" pitchFamily="34" charset="0"/>
              </a:rPr>
              <a:t>Customer Preferences</a:t>
            </a: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Most customers prefer to shop on Mondays and overall, on weekdays rather than on weekends.</a:t>
            </a: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This could help the Marketing team on which days they should deploy their campaigns to capture most of their customers for more activity on their</a:t>
            </a:r>
            <a:r>
              <a:rPr lang="en-US" sz="1800" dirty="0">
                <a:solidFill>
                  <a:srgbClr val="000000"/>
                </a:solidFill>
                <a:latin typeface="Arial" panose="020B0604020202020204" pitchFamily="34" charset="0"/>
              </a:rPr>
              <a:t> online shops.</a:t>
            </a:r>
            <a:endParaRPr lang="en-ZA" dirty="0"/>
          </a:p>
        </p:txBody>
      </p:sp>
      <p:pic>
        <p:nvPicPr>
          <p:cNvPr id="10242" name="Picture 2">
            <a:extLst>
              <a:ext uri="{FF2B5EF4-FFF2-40B4-BE49-F238E27FC236}">
                <a16:creationId xmlns:a16="http://schemas.microsoft.com/office/drawing/2014/main" id="{DF365A9D-A839-E352-FF1C-48BC9331A26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2923" y="1939925"/>
            <a:ext cx="703720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341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C2622-D73F-1763-8CE8-867956FAFB72}"/>
              </a:ext>
            </a:extLst>
          </p:cNvPr>
          <p:cNvSpPr>
            <a:spLocks noGrp="1"/>
          </p:cNvSpPr>
          <p:nvPr>
            <p:ph type="title"/>
          </p:nvPr>
        </p:nvSpPr>
        <p:spPr/>
        <p:txBody>
          <a:bodyPr/>
          <a:lstStyle/>
          <a:p>
            <a:r>
              <a:rPr lang="en-ZA" dirty="0"/>
              <a:t>Limitations</a:t>
            </a:r>
          </a:p>
        </p:txBody>
      </p:sp>
      <p:sp>
        <p:nvSpPr>
          <p:cNvPr id="3" name="Content Placeholder 2">
            <a:extLst>
              <a:ext uri="{FF2B5EF4-FFF2-40B4-BE49-F238E27FC236}">
                <a16:creationId xmlns:a16="http://schemas.microsoft.com/office/drawing/2014/main" id="{3204BF47-841C-F58F-826F-B29207E00673}"/>
              </a:ext>
            </a:extLst>
          </p:cNvPr>
          <p:cNvSpPr>
            <a:spLocks noGrp="1"/>
          </p:cNvSpPr>
          <p:nvPr>
            <p:ph idx="1"/>
          </p:nvPr>
        </p:nvSpPr>
        <p:spPr/>
        <p:txBody>
          <a:bodyPr/>
          <a:lstStyle/>
          <a:p>
            <a:r>
              <a:rPr lang="en-ZA" dirty="0"/>
              <a:t>This analysis done might not be enough to really see which factors contributes to customer success, there is need for more statistical analysis to predict customer satisfaction.</a:t>
            </a:r>
          </a:p>
          <a:p>
            <a:r>
              <a:rPr lang="en-ZA" dirty="0"/>
              <a:t>The 2016 data and the September 2018 to October 2018 was not presented well to analyse the revenue for those months.</a:t>
            </a:r>
          </a:p>
          <a:p>
            <a:r>
              <a:rPr lang="en-ZA" dirty="0"/>
              <a:t>In the dataset provided for review scores, there could be a further analysis on the review comments to see the actual words and to see if customers are really satisfied or not which was not provided in the dataset.</a:t>
            </a:r>
          </a:p>
        </p:txBody>
      </p:sp>
    </p:spTree>
    <p:extLst>
      <p:ext uri="{BB962C8B-B14F-4D97-AF65-F5344CB8AC3E}">
        <p14:creationId xmlns:p14="http://schemas.microsoft.com/office/powerpoint/2010/main" val="2904514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9BD3AB-A892-C7D6-CD40-F4F5807342AA}"/>
              </a:ext>
            </a:extLst>
          </p:cNvPr>
          <p:cNvSpPr>
            <a:spLocks noGrp="1"/>
          </p:cNvSpPr>
          <p:nvPr>
            <p:ph type="title"/>
          </p:nvPr>
        </p:nvSpPr>
        <p:spPr>
          <a:xfrm>
            <a:off x="411480" y="991443"/>
            <a:ext cx="4443154" cy="1087819"/>
          </a:xfrm>
        </p:spPr>
        <p:txBody>
          <a:bodyPr vert="horz" lIns="91440" tIns="45720" rIns="91440" bIns="45720" rtlCol="0" anchor="b">
            <a:normAutofit/>
          </a:bodyPr>
          <a:lstStyle/>
          <a:p>
            <a:r>
              <a:rPr lang="en-US" sz="3400" kern="1200" dirty="0">
                <a:solidFill>
                  <a:schemeClr val="tx1"/>
                </a:solidFill>
                <a:latin typeface="+mj-lt"/>
                <a:ea typeface="+mj-ea"/>
                <a:cs typeface="+mj-cs"/>
              </a:rPr>
              <a:t>General Overview of the Performance</a:t>
            </a:r>
          </a:p>
        </p:txBody>
      </p:sp>
      <p:sp>
        <p:nvSpPr>
          <p:cNvPr id="13" name="Rectangle 12">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TextBox 5">
            <a:extLst>
              <a:ext uri="{FF2B5EF4-FFF2-40B4-BE49-F238E27FC236}">
                <a16:creationId xmlns:a16="http://schemas.microsoft.com/office/drawing/2014/main" id="{8666559C-3FE0-DE62-D67C-982CDD76B2E3}"/>
              </a:ext>
            </a:extLst>
          </p:cNvPr>
          <p:cNvSpPr txBox="1"/>
          <p:nvPr/>
        </p:nvSpPr>
        <p:spPr>
          <a:xfrm>
            <a:off x="411480" y="2684095"/>
            <a:ext cx="4443154" cy="349286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dirty="0"/>
              <a:t>The analysis is for two years from 2016 to 2018.</a:t>
            </a:r>
          </a:p>
          <a:p>
            <a:pPr indent="-228600">
              <a:lnSpc>
                <a:spcPct val="90000"/>
              </a:lnSpc>
              <a:spcAft>
                <a:spcPts val="600"/>
              </a:spcAft>
              <a:buFont typeface="Arial" panose="020B0604020202020204" pitchFamily="34" charset="0"/>
              <a:buChar char="•"/>
            </a:pPr>
            <a:r>
              <a:rPr lang="en-US" dirty="0"/>
              <a:t>There are around 99 000 items orders during the two fiscal years.</a:t>
            </a:r>
          </a:p>
          <a:p>
            <a:pPr indent="-228600">
              <a:lnSpc>
                <a:spcPct val="90000"/>
              </a:lnSpc>
              <a:spcAft>
                <a:spcPts val="600"/>
              </a:spcAft>
              <a:buFont typeface="Arial" panose="020B0604020202020204" pitchFamily="34" charset="0"/>
              <a:buChar char="•"/>
            </a:pPr>
            <a:r>
              <a:rPr lang="en-US" dirty="0"/>
              <a:t>97 % of the orders have been delivered.</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p:txBody>
      </p:sp>
      <p:pic>
        <p:nvPicPr>
          <p:cNvPr id="5" name="Content Placeholder 4">
            <a:extLst>
              <a:ext uri="{FF2B5EF4-FFF2-40B4-BE49-F238E27FC236}">
                <a16:creationId xmlns:a16="http://schemas.microsoft.com/office/drawing/2014/main" id="{F8EEFFFC-782B-4900-0AFB-9EE962ED404C}"/>
              </a:ext>
            </a:extLst>
          </p:cNvPr>
          <p:cNvPicPr>
            <a:picLocks noGrp="1" noChangeAspect="1"/>
          </p:cNvPicPr>
          <p:nvPr>
            <p:ph idx="1"/>
          </p:nvPr>
        </p:nvPicPr>
        <p:blipFill>
          <a:blip r:embed="rId2"/>
          <a:stretch>
            <a:fillRect/>
          </a:stretch>
        </p:blipFill>
        <p:spPr>
          <a:xfrm>
            <a:off x="5385816" y="2048834"/>
            <a:ext cx="6440424" cy="2704977"/>
          </a:xfrm>
          <a:prstGeom prst="rect">
            <a:avLst/>
          </a:prstGeom>
        </p:spPr>
      </p:pic>
    </p:spTree>
    <p:extLst>
      <p:ext uri="{BB962C8B-B14F-4D97-AF65-F5344CB8AC3E}">
        <p14:creationId xmlns:p14="http://schemas.microsoft.com/office/powerpoint/2010/main" val="1802376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E0731-A8F5-68FC-3A75-8D6C807A8B66}"/>
              </a:ext>
            </a:extLst>
          </p:cNvPr>
          <p:cNvSpPr>
            <a:spLocks noGrp="1"/>
          </p:cNvSpPr>
          <p:nvPr>
            <p:ph type="title"/>
          </p:nvPr>
        </p:nvSpPr>
        <p:spPr/>
        <p:txBody>
          <a:bodyPr>
            <a:normAutofit fontScale="90000"/>
          </a:bodyPr>
          <a:lstStyle/>
          <a:p>
            <a:pPr marR="0" lvl="0" algn="l" defTabSz="914400" rtl="0" eaLnBrk="1" fontAlgn="base" latinLnBrk="0" hangingPunct="1">
              <a:lnSpc>
                <a:spcPct val="90000"/>
              </a:lnSpc>
              <a:spcBef>
                <a:spcPts val="0"/>
              </a:spcBef>
              <a:spcAft>
                <a:spcPts val="0"/>
              </a:spcAft>
              <a:buClrTx/>
              <a:buSzTx/>
              <a:tabLst/>
              <a:defRPr/>
            </a:pPr>
            <a:r>
              <a:rPr lang="en-US" sz="1200" b="0" i="0" u="none" strike="noStrike" dirty="0">
                <a:solidFill>
                  <a:schemeClr val="bg1"/>
                </a:solidFill>
                <a:effectLst/>
                <a:latin typeface="Arial" panose="020B0604020202020204" pitchFamily="34" charset="0"/>
              </a:rPr>
              <a:t> E-commerce on Brazil really has a growing trend along the two years. The revenue and orders started to rise from March 2017 and continued to stabilize after. We can also see seasonality peaks at specific months, for example November 2017 with the highest order received. n that same note, there was a huge sharp decrease </a:t>
            </a:r>
            <a:r>
              <a:rPr lang="en-US" sz="1200" b="0" i="0" u="none" strike="noStrike" dirty="0" err="1">
                <a:solidFill>
                  <a:schemeClr val="bg1"/>
                </a:solidFill>
                <a:effectLst/>
                <a:latin typeface="Arial" panose="020B0604020202020204" pitchFamily="34" charset="0"/>
              </a:rPr>
              <a:t>ee</a:t>
            </a:r>
            <a:r>
              <a:rPr lang="en-US" sz="1200" b="0" i="0" u="none" strike="noStrike" dirty="0">
                <a:solidFill>
                  <a:schemeClr val="bg1"/>
                </a:solidFill>
                <a:effectLst/>
                <a:latin typeface="Arial" panose="020B0604020202020204" pitchFamily="34" charset="0"/>
              </a:rPr>
              <a:t> August 2018 to October 2018. </a:t>
            </a:r>
            <a:br>
              <a:rPr lang="en-US" sz="1200" b="0" i="0" u="none" strike="noStrike" dirty="0">
                <a:solidFill>
                  <a:schemeClr val="bg1"/>
                </a:solidFill>
                <a:effectLst/>
                <a:latin typeface="Arial" panose="020B0604020202020204" pitchFamily="34" charset="0"/>
              </a:rPr>
            </a:b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The E-commerce on Brazil really has a growing trend along the two years. The revenue and orders started to rise from March 2017 and continued to stabilize after. We can also see seasonality peaks at specific months, for example November 2017 with the highest order received. </a:t>
            </a:r>
            <a:b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b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On that same note, there was a huge sharp decrease between August 2018 to October 2018. </a:t>
            </a:r>
            <a:r>
              <a:rPr lang="en-US" sz="1200" b="0" i="0" u="none" strike="noStrike" dirty="0">
                <a:solidFill>
                  <a:schemeClr val="bg1"/>
                </a:solidFill>
                <a:effectLst/>
                <a:latin typeface="Arial" panose="020B0604020202020204" pitchFamily="34" charset="0"/>
              </a:rPr>
              <a:t>Brazil really has a growing trend along the two years. The revenue and orders started to rise from March 2017 and continued to stabilize after. We can also see seasonality peaks at specific months, for example November 2nnn with the highest order received. </a:t>
            </a:r>
            <a:br>
              <a:rPr lang="en-US" sz="1200" b="0" i="0" u="none" strike="noStrike" dirty="0">
                <a:solidFill>
                  <a:schemeClr val="bg1"/>
                </a:solidFill>
                <a:effectLst/>
                <a:latin typeface="Arial" panose="020B0604020202020204" pitchFamily="34" charset="0"/>
              </a:rPr>
            </a:br>
            <a:r>
              <a:rPr lang="en-US" sz="1200" b="0" i="0" u="none" strike="noStrike" dirty="0">
                <a:solidFill>
                  <a:schemeClr val="bg1"/>
                </a:solidFill>
                <a:effectLst/>
                <a:latin typeface="Arial" panose="020B0604020202020204" pitchFamily="34" charset="0"/>
              </a:rPr>
              <a:t>On that same note, there was a huge sharp decrease between August 2018 to October 2018. </a:t>
            </a:r>
            <a:br>
              <a:rPr lang="en-US" sz="1200" b="0" i="0" u="none" strike="noStrike" dirty="0">
                <a:solidFill>
                  <a:schemeClr val="bg1"/>
                </a:solidFill>
                <a:effectLst/>
                <a:latin typeface="Arial" panose="020B0604020202020204" pitchFamily="34" charset="0"/>
              </a:rPr>
            </a:br>
            <a:endParaRPr lang="en-ZA" sz="1200" dirty="0"/>
          </a:p>
        </p:txBody>
      </p:sp>
      <p:pic>
        <p:nvPicPr>
          <p:cNvPr id="11266" name="Picture 2">
            <a:extLst>
              <a:ext uri="{FF2B5EF4-FFF2-40B4-BE49-F238E27FC236}">
                <a16:creationId xmlns:a16="http://schemas.microsoft.com/office/drawing/2014/main" id="{1ED8E1D3-D7AE-5E9F-7E7F-FFD2523258F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2977" y="1825625"/>
            <a:ext cx="1028604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386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E52E7-26FD-A590-4A91-57348DCBE1DD}"/>
              </a:ext>
            </a:extLst>
          </p:cNvPr>
          <p:cNvSpPr>
            <a:spLocks noGrp="1"/>
          </p:cNvSpPr>
          <p:nvPr>
            <p:ph type="title"/>
          </p:nvPr>
        </p:nvSpPr>
        <p:spPr>
          <a:xfrm>
            <a:off x="648928" y="338328"/>
            <a:ext cx="3685032" cy="1608328"/>
          </a:xfrm>
        </p:spPr>
        <p:txBody>
          <a:bodyPr>
            <a:normAutofit/>
          </a:bodyPr>
          <a:lstStyle/>
          <a:p>
            <a:r>
              <a:rPr lang="en-ZA" sz="3600"/>
              <a:t>Distribution of customers </a:t>
            </a:r>
          </a:p>
        </p:txBody>
      </p:sp>
      <p:sp>
        <p:nvSpPr>
          <p:cNvPr id="3" name="Content Placeholder 2">
            <a:extLst>
              <a:ext uri="{FF2B5EF4-FFF2-40B4-BE49-F238E27FC236}">
                <a16:creationId xmlns:a16="http://schemas.microsoft.com/office/drawing/2014/main" id="{E0367B99-79D3-E60A-96C3-546CBF48AD75}"/>
              </a:ext>
            </a:extLst>
          </p:cNvPr>
          <p:cNvSpPr>
            <a:spLocks noGrp="1"/>
          </p:cNvSpPr>
          <p:nvPr>
            <p:ph idx="1"/>
          </p:nvPr>
        </p:nvSpPr>
        <p:spPr>
          <a:xfrm>
            <a:off x="4864100" y="338328"/>
            <a:ext cx="6675627" cy="1605083"/>
          </a:xfrm>
        </p:spPr>
        <p:txBody>
          <a:bodyPr anchor="ctr">
            <a:normAutofit/>
          </a:bodyPr>
          <a:lstStyle/>
          <a:p>
            <a:endParaRPr lang="en-ZA" sz="1700" dirty="0"/>
          </a:p>
          <a:p>
            <a:r>
              <a:rPr lang="en-ZA" sz="1700" dirty="0"/>
              <a:t>Most of the customers are coming from the top 10 cities Sao Paulo and Rio de Janeiro being the largest capitals in Brazil.</a:t>
            </a:r>
          </a:p>
          <a:p>
            <a:r>
              <a:rPr lang="en-ZA" sz="1700" dirty="0"/>
              <a:t>High volumes of orders are coming from these Top 10 States below, highest being Sao Paulo.</a:t>
            </a:r>
          </a:p>
        </p:txBody>
      </p:sp>
      <p:sp>
        <p:nvSpPr>
          <p:cNvPr id="42" name="Rectangle 41">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F9915EE-EFBC-25C2-CB52-476F426A421D}"/>
              </a:ext>
            </a:extLst>
          </p:cNvPr>
          <p:cNvPicPr>
            <a:picLocks noChangeAspect="1"/>
          </p:cNvPicPr>
          <p:nvPr/>
        </p:nvPicPr>
        <p:blipFill>
          <a:blip r:embed="rId2"/>
          <a:stretch>
            <a:fillRect/>
          </a:stretch>
        </p:blipFill>
        <p:spPr>
          <a:xfrm>
            <a:off x="641180" y="3022212"/>
            <a:ext cx="4974336" cy="2732209"/>
          </a:xfrm>
          <a:prstGeom prst="rect">
            <a:avLst/>
          </a:prstGeom>
        </p:spPr>
      </p:pic>
      <p:sp>
        <p:nvSpPr>
          <p:cNvPr id="46"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4">
            <a:extLst>
              <a:ext uri="{FF2B5EF4-FFF2-40B4-BE49-F238E27FC236}">
                <a16:creationId xmlns:a16="http://schemas.microsoft.com/office/drawing/2014/main" id="{603ABE17-589F-ADDE-7523-8907DEFD6B3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76484" y="3267076"/>
            <a:ext cx="4974336" cy="2314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7851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D1337-2998-6F50-3866-18C172B3652F}"/>
              </a:ext>
            </a:extLst>
          </p:cNvPr>
          <p:cNvSpPr>
            <a:spLocks noGrp="1"/>
          </p:cNvSpPr>
          <p:nvPr>
            <p:ph type="title"/>
          </p:nvPr>
        </p:nvSpPr>
        <p:spPr>
          <a:xfrm>
            <a:off x="838200" y="76201"/>
            <a:ext cx="10515600" cy="1943100"/>
          </a:xfrm>
        </p:spPr>
        <p:txBody>
          <a:bodyPr>
            <a:normAutofit fontScale="90000"/>
          </a:bodyPr>
          <a:lstStyle/>
          <a:p>
            <a:pPr rtl="0" fontAlgn="base">
              <a:spcBef>
                <a:spcPts val="0"/>
              </a:spcBef>
              <a:spcAft>
                <a:spcPts val="0"/>
              </a:spcAft>
            </a:pPr>
            <a:br>
              <a:rPr lang="en-US" sz="1800" b="0" i="0" u="none" strike="noStrike" dirty="0">
                <a:solidFill>
                  <a:srgbClr val="000000"/>
                </a:solidFill>
                <a:effectLst/>
                <a:latin typeface="Arial" panose="020B0604020202020204" pitchFamily="34" charset="0"/>
              </a:rPr>
            </a:br>
            <a:br>
              <a:rPr lang="en-US" sz="1800" b="0" i="0" u="none" strike="noStrike" dirty="0">
                <a:solidFill>
                  <a:srgbClr val="000000"/>
                </a:solidFill>
                <a:effectLst/>
                <a:latin typeface="Arial" panose="020B0604020202020204" pitchFamily="34" charset="0"/>
              </a:rPr>
            </a:br>
            <a:br>
              <a:rPr lang="en-US" sz="1800" b="0" i="0" u="none" strike="noStrike" dirty="0">
                <a:solidFill>
                  <a:srgbClr val="000000"/>
                </a:solidFill>
                <a:effectLst/>
                <a:latin typeface="Arial" panose="020B0604020202020204" pitchFamily="34" charset="0"/>
              </a:rPr>
            </a:br>
            <a:r>
              <a:rPr lang="en-US" sz="1800" b="1" i="0" u="none" strike="noStrike" dirty="0">
                <a:solidFill>
                  <a:srgbClr val="000000"/>
                </a:solidFill>
                <a:effectLst/>
                <a:latin typeface="Arial" panose="020B0604020202020204" pitchFamily="34" charset="0"/>
              </a:rPr>
              <a:t>Customer State with the Pareto Principle</a:t>
            </a:r>
            <a:br>
              <a:rPr lang="en-US" sz="1800" b="0" i="0" u="none" strike="noStrike" dirty="0">
                <a:solidFill>
                  <a:srgbClr val="000000"/>
                </a:solidFill>
                <a:effectLst/>
                <a:latin typeface="Arial" panose="020B0604020202020204" pitchFamily="34" charset="0"/>
              </a:rPr>
            </a:b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Profitability will bear most fruits in the first 7 States of Brazil. These are locations with customers who are contributing positively to the revenue.</a:t>
            </a: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The first 7 states comprise roughly 80% of the total revenue. </a:t>
            </a: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From this insights, these are areas where the sellers can spend more efforts on as well to maximise profitability and volume improvements.</a:t>
            </a:r>
            <a:br>
              <a:rPr lang="en-US" sz="1800" b="0" i="0" u="none" strike="noStrike" dirty="0">
                <a:solidFill>
                  <a:srgbClr val="000000"/>
                </a:solidFill>
                <a:effectLst/>
                <a:latin typeface="Arial" panose="020B0604020202020204" pitchFamily="34" charset="0"/>
              </a:rPr>
            </a:br>
            <a:br>
              <a:rPr lang="en-US" sz="1800" b="0" i="0" u="none" strike="noStrike" dirty="0">
                <a:solidFill>
                  <a:srgbClr val="000000"/>
                </a:solidFill>
                <a:effectLst/>
                <a:latin typeface="Arial" panose="020B0604020202020204" pitchFamily="34" charset="0"/>
              </a:rPr>
            </a:br>
            <a:endParaRPr lang="en-ZA" dirty="0"/>
          </a:p>
        </p:txBody>
      </p:sp>
      <p:pic>
        <p:nvPicPr>
          <p:cNvPr id="4098" name="Picture 2">
            <a:extLst>
              <a:ext uri="{FF2B5EF4-FFF2-40B4-BE49-F238E27FC236}">
                <a16:creationId xmlns:a16="http://schemas.microsoft.com/office/drawing/2014/main" id="{0891A6B9-B760-FBDE-514B-2CA43D302C1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99307"/>
            <a:ext cx="10515600" cy="4203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067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4B354-3A32-B70E-FBBE-77E3F91C2FDE}"/>
              </a:ext>
            </a:extLst>
          </p:cNvPr>
          <p:cNvSpPr>
            <a:spLocks noGrp="1"/>
          </p:cNvSpPr>
          <p:nvPr>
            <p:ph type="title"/>
          </p:nvPr>
        </p:nvSpPr>
        <p:spPr/>
        <p:txBody>
          <a:bodyPr>
            <a:normAutofit fontScale="90000"/>
          </a:bodyPr>
          <a:lstStyle/>
          <a:p>
            <a:br>
              <a:rPr lang="en-US" sz="1800" b="0" i="0" u="none" strike="noStrike" dirty="0">
                <a:solidFill>
                  <a:srgbClr val="000000"/>
                </a:solidFill>
                <a:effectLst/>
                <a:latin typeface="Arial" panose="020B0604020202020204" pitchFamily="34" charset="0"/>
              </a:rPr>
            </a:b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Freight value across the customer sates </a:t>
            </a:r>
            <a:br>
              <a:rPr lang="en-US" sz="1800" b="0" i="0" u="none" strike="noStrike" dirty="0">
                <a:solidFill>
                  <a:srgbClr val="000000"/>
                </a:solidFill>
                <a:effectLst/>
                <a:latin typeface="Arial" panose="020B0604020202020204" pitchFamily="34" charset="0"/>
              </a:rPr>
            </a:b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We can see that customers in States such as </a:t>
            </a:r>
            <a:r>
              <a:rPr lang="en-US" sz="1800" b="0" i="0" u="none" strike="noStrike" dirty="0" err="1">
                <a:solidFill>
                  <a:srgbClr val="000000"/>
                </a:solidFill>
                <a:effectLst/>
                <a:latin typeface="Arial" panose="020B0604020202020204" pitchFamily="34" charset="0"/>
              </a:rPr>
              <a:t>Roraina</a:t>
            </a:r>
            <a:r>
              <a:rPr lang="en-US" sz="1800" b="0" i="0" u="none" strike="noStrike" dirty="0">
                <a:solidFill>
                  <a:srgbClr val="000000"/>
                </a:solidFill>
                <a:effectLst/>
                <a:latin typeface="Arial" panose="020B0604020202020204" pitchFamily="34" charset="0"/>
              </a:rPr>
              <a:t>(RR), PB, RO,AC normally pays more than others, with average freight value ranging from 40 to 44. We also note that, customers in those states they tend not to order that much which might be as a reason of higher freight values.</a:t>
            </a:r>
            <a:br>
              <a:rPr lang="en-US" sz="1800" b="0" i="0" u="none" strike="noStrike" dirty="0">
                <a:solidFill>
                  <a:srgbClr val="000000"/>
                </a:solidFill>
                <a:effectLst/>
                <a:latin typeface="Arial" panose="020B0604020202020204" pitchFamily="34" charset="0"/>
              </a:rPr>
            </a:br>
            <a:endParaRPr lang="en-ZA" dirty="0"/>
          </a:p>
        </p:txBody>
      </p:sp>
      <p:sp>
        <p:nvSpPr>
          <p:cNvPr id="3" name="Content Placeholder 2">
            <a:extLst>
              <a:ext uri="{FF2B5EF4-FFF2-40B4-BE49-F238E27FC236}">
                <a16:creationId xmlns:a16="http://schemas.microsoft.com/office/drawing/2014/main" id="{2B4F71DF-4895-2786-05B6-0BFE750D96F3}"/>
              </a:ext>
            </a:extLst>
          </p:cNvPr>
          <p:cNvSpPr>
            <a:spLocks noGrp="1"/>
          </p:cNvSpPr>
          <p:nvPr>
            <p:ph idx="1"/>
          </p:nvPr>
        </p:nvSpPr>
        <p:spPr/>
        <p:txBody>
          <a:bodyPr/>
          <a:lstStyle/>
          <a:p>
            <a:endParaRPr lang="en-ZA"/>
          </a:p>
        </p:txBody>
      </p:sp>
      <p:pic>
        <p:nvPicPr>
          <p:cNvPr id="5122" name="Picture 2">
            <a:extLst>
              <a:ext uri="{FF2B5EF4-FFF2-40B4-BE49-F238E27FC236}">
                <a16:creationId xmlns:a16="http://schemas.microsoft.com/office/drawing/2014/main" id="{31E58604-D3C6-BA9A-7C13-DED3FB19B9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25" y="1919288"/>
            <a:ext cx="10277475" cy="4487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421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82BB9-6AF3-605C-B1EE-D6E7E99670A8}"/>
              </a:ext>
            </a:extLst>
          </p:cNvPr>
          <p:cNvSpPr>
            <a:spLocks noGrp="1"/>
          </p:cNvSpPr>
          <p:nvPr>
            <p:ph type="title"/>
          </p:nvPr>
        </p:nvSpPr>
        <p:spPr>
          <a:xfrm>
            <a:off x="838200" y="0"/>
            <a:ext cx="10515600" cy="1835150"/>
          </a:xfrm>
        </p:spPr>
        <p:txBody>
          <a:bodyPr>
            <a:normAutofit fontScale="90000"/>
          </a:bodyPr>
          <a:lstStyle/>
          <a:p>
            <a:pPr rtl="0" fontAlgn="base">
              <a:spcBef>
                <a:spcPts val="0"/>
              </a:spcBef>
              <a:spcAft>
                <a:spcPts val="0"/>
              </a:spcAft>
            </a:pPr>
            <a:br>
              <a:rPr lang="en-US" sz="1800" b="0" i="0" u="none" strike="noStrike" dirty="0">
                <a:solidFill>
                  <a:srgbClr val="000000"/>
                </a:solidFill>
                <a:effectLst/>
                <a:latin typeface="Arial" panose="020B0604020202020204" pitchFamily="34" charset="0"/>
              </a:rPr>
            </a:b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Customer state with Average price</a:t>
            </a:r>
            <a:br>
              <a:rPr lang="en-US" sz="1800" b="0" i="0" u="none" strike="noStrike" dirty="0">
                <a:solidFill>
                  <a:srgbClr val="000000"/>
                </a:solidFill>
                <a:effectLst/>
                <a:latin typeface="Arial" panose="020B0604020202020204" pitchFamily="34" charset="0"/>
              </a:rPr>
            </a:b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States with high total amount sold have a lower average price per order. For example, SP(Sao Paulo) it has the highest sales, but it is also where customers pay less per order around an average of $110 per order.</a:t>
            </a: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Product with high orders are the ones with the average price per order.</a:t>
            </a: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This helps to see customer preferences in terms of pricing products, selling and pricing efforts in relation to will these increase profitability and volumes.</a:t>
            </a:r>
            <a:br>
              <a:rPr lang="en-US" sz="1800" b="0" i="0" u="none" strike="noStrike" dirty="0">
                <a:solidFill>
                  <a:srgbClr val="000000"/>
                </a:solidFill>
                <a:effectLst/>
                <a:latin typeface="Arial" panose="020B0604020202020204" pitchFamily="34" charset="0"/>
              </a:rPr>
            </a:br>
            <a:endParaRPr lang="en-ZA" dirty="0"/>
          </a:p>
        </p:txBody>
      </p:sp>
      <p:pic>
        <p:nvPicPr>
          <p:cNvPr id="6150" name="Picture 6">
            <a:extLst>
              <a:ext uri="{FF2B5EF4-FFF2-40B4-BE49-F238E27FC236}">
                <a16:creationId xmlns:a16="http://schemas.microsoft.com/office/drawing/2014/main" id="{F0EB12E6-7BC3-2268-0435-E050A0273E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8257" y="1835150"/>
            <a:ext cx="715503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1208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3" name="Rectangle 3082">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85" name="Rectangle 308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91CB5C-B82C-5E31-B9FD-63E724D6DB9B}"/>
              </a:ext>
            </a:extLst>
          </p:cNvPr>
          <p:cNvSpPr>
            <a:spLocks noGrp="1"/>
          </p:cNvSpPr>
          <p:nvPr>
            <p:ph type="title"/>
          </p:nvPr>
        </p:nvSpPr>
        <p:spPr>
          <a:xfrm>
            <a:off x="1051560" y="586822"/>
            <a:ext cx="3657600" cy="1645920"/>
          </a:xfrm>
        </p:spPr>
        <p:txBody>
          <a:bodyPr>
            <a:normAutofit/>
          </a:bodyPr>
          <a:lstStyle/>
          <a:p>
            <a:r>
              <a:rPr lang="en-ZA" sz="3200" dirty="0"/>
              <a:t>Product Category by revenue and orders.</a:t>
            </a:r>
          </a:p>
        </p:txBody>
      </p:sp>
      <p:sp>
        <p:nvSpPr>
          <p:cNvPr id="3087" name="Rectangle 308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089" name="Rectangle 308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80" name="Content Placeholder 3079">
            <a:extLst>
              <a:ext uri="{FF2B5EF4-FFF2-40B4-BE49-F238E27FC236}">
                <a16:creationId xmlns:a16="http://schemas.microsoft.com/office/drawing/2014/main" id="{7F9EBE33-5F7B-7E9A-543B-C95D9F6B1F74}"/>
              </a:ext>
            </a:extLst>
          </p:cNvPr>
          <p:cNvSpPr>
            <a:spLocks noGrp="1"/>
          </p:cNvSpPr>
          <p:nvPr>
            <p:ph idx="1"/>
          </p:nvPr>
        </p:nvSpPr>
        <p:spPr>
          <a:xfrm>
            <a:off x="5250106" y="491959"/>
            <a:ext cx="6106742" cy="2089316"/>
          </a:xfrm>
        </p:spPr>
        <p:txBody>
          <a:bodyPr anchor="ctr">
            <a:normAutofit/>
          </a:bodyPr>
          <a:lstStyle/>
          <a:p>
            <a:pPr rtl="0" fontAlgn="base">
              <a:spcBef>
                <a:spcPts val="0"/>
              </a:spcBef>
              <a:spcAft>
                <a:spcPts val="0"/>
              </a:spcAft>
              <a:buFont typeface="Arial" panose="020B0604020202020204" pitchFamily="34" charset="0"/>
              <a:buChar char="•"/>
            </a:pPr>
            <a:r>
              <a:rPr lang="en-US" sz="1400" b="0" i="0" u="none" strike="noStrike" dirty="0">
                <a:solidFill>
                  <a:srgbClr val="000000"/>
                </a:solidFill>
                <a:effectLst/>
              </a:rPr>
              <a:t>Top 10 Product Category: Health beauty has the highest revenue from 2016 to 2018 and by orders it is Bed_bath tables. Also, in 2017 Health_beauty category is in third place, and in 2018 it has the most sales.</a:t>
            </a:r>
          </a:p>
          <a:p>
            <a:pPr rtl="0" fontAlgn="base">
              <a:spcBef>
                <a:spcPts val="0"/>
              </a:spcBef>
              <a:spcAft>
                <a:spcPts val="0"/>
              </a:spcAft>
              <a:buFont typeface="Arial" panose="020B0604020202020204" pitchFamily="34" charset="0"/>
              <a:buChar char="•"/>
            </a:pPr>
            <a:r>
              <a:rPr lang="en-US" sz="1400" b="0" i="0" u="none" strike="noStrike" dirty="0">
                <a:solidFill>
                  <a:srgbClr val="000000"/>
                </a:solidFill>
                <a:effectLst/>
              </a:rPr>
              <a:t>Bed_bath tables drops from ranking 1 to ranking 3 from 2017 to 2018. Also, interesting to note is watches_gifts have number of orders slightly close to housewares, but they are ranking number 2 in terms of revenue which shows that they also have an average high price.</a:t>
            </a:r>
          </a:p>
          <a:p>
            <a:pPr rtl="0" fontAlgn="base">
              <a:spcBef>
                <a:spcPts val="0"/>
              </a:spcBef>
              <a:spcAft>
                <a:spcPts val="0"/>
              </a:spcAft>
              <a:buFont typeface="Arial" panose="020B0604020202020204" pitchFamily="34" charset="0"/>
              <a:buChar char="•"/>
            </a:pPr>
            <a:r>
              <a:rPr lang="en-US" sz="1400" b="0" i="0" u="none" strike="noStrike" dirty="0">
                <a:solidFill>
                  <a:srgbClr val="000000"/>
                </a:solidFill>
                <a:effectLst/>
              </a:rPr>
              <a:t>Bottom 10: These helps us to show sellers where to focus their efforts more on and have further understanding why these products are not frequently ordered. Send out surveys. Identify elements of improvement and quality.</a:t>
            </a:r>
          </a:p>
          <a:p>
            <a:endParaRPr lang="en-US" sz="1800" dirty="0"/>
          </a:p>
        </p:txBody>
      </p:sp>
      <p:pic>
        <p:nvPicPr>
          <p:cNvPr id="3074" name="Picture 2">
            <a:extLst>
              <a:ext uri="{FF2B5EF4-FFF2-40B4-BE49-F238E27FC236}">
                <a16:creationId xmlns:a16="http://schemas.microsoft.com/office/drawing/2014/main" id="{335D9313-24A0-047F-BB39-975F3F76E9C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79187" y="2729397"/>
            <a:ext cx="4838700" cy="348386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F810E35B-B35F-50E6-947B-1FB3167CD79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90694" y="2729397"/>
            <a:ext cx="5339255" cy="3483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597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05" name="Rectangle 8204">
            <a:extLst>
              <a:ext uri="{FF2B5EF4-FFF2-40B4-BE49-F238E27FC236}">
                <a16:creationId xmlns:a16="http://schemas.microsoft.com/office/drawing/2014/main" id="{26FF42C2-EA15-4154-B242-E98E88CED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207" name="Rectangle 8206">
            <a:extLst>
              <a:ext uri="{FF2B5EF4-FFF2-40B4-BE49-F238E27FC236}">
                <a16:creationId xmlns:a16="http://schemas.microsoft.com/office/drawing/2014/main" id="{D79DE9F7-28C4-4856-BA57-D696E124C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92741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8C5D6F4-01C0-A31A-9D75-2A0589F6B799}"/>
              </a:ext>
            </a:extLst>
          </p:cNvPr>
          <p:cNvSpPr>
            <a:spLocks noGrp="1"/>
          </p:cNvSpPr>
          <p:nvPr>
            <p:ph type="title"/>
          </p:nvPr>
        </p:nvSpPr>
        <p:spPr>
          <a:xfrm>
            <a:off x="838199" y="978408"/>
            <a:ext cx="4056530" cy="1106424"/>
          </a:xfrm>
        </p:spPr>
        <p:txBody>
          <a:bodyPr>
            <a:normAutofit/>
          </a:bodyPr>
          <a:lstStyle/>
          <a:p>
            <a:r>
              <a:rPr lang="en-ZA" sz="2800" dirty="0"/>
              <a:t>Top 10 Product Category by Year</a:t>
            </a:r>
          </a:p>
        </p:txBody>
      </p:sp>
      <p:sp>
        <p:nvSpPr>
          <p:cNvPr id="8209" name="Rectangle 8208">
            <a:extLst>
              <a:ext uri="{FF2B5EF4-FFF2-40B4-BE49-F238E27FC236}">
                <a16:creationId xmlns:a16="http://schemas.microsoft.com/office/drawing/2014/main" id="{E1F9ED9C-121B-44C6-A308-5824769C4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11" name="Rectangle 8210">
            <a:extLst>
              <a:ext uri="{FF2B5EF4-FFF2-40B4-BE49-F238E27FC236}">
                <a16:creationId xmlns:a16="http://schemas.microsoft.com/office/drawing/2014/main" id="{4A5F8185-F27B-4E99-A06C-007336FE3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95865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976E0D7A-5FC2-B843-9334-D12CC6CF8852}"/>
              </a:ext>
            </a:extLst>
          </p:cNvPr>
          <p:cNvSpPr>
            <a:spLocks noGrp="1"/>
          </p:cNvSpPr>
          <p:nvPr>
            <p:ph idx="1"/>
          </p:nvPr>
        </p:nvSpPr>
        <p:spPr>
          <a:xfrm>
            <a:off x="838199" y="2359152"/>
            <a:ext cx="4056530" cy="3429000"/>
          </a:xfrm>
        </p:spPr>
        <p:txBody>
          <a:bodyPr>
            <a:normAutofit/>
          </a:bodyPr>
          <a:lstStyle/>
          <a:p>
            <a:pPr rtl="0" fontAlgn="base">
              <a:spcBef>
                <a:spcPts val="0"/>
              </a:spcBef>
              <a:spcAft>
                <a:spcPts val="0"/>
              </a:spcAft>
              <a:buFont typeface="Arial" panose="020B0604020202020204" pitchFamily="34" charset="0"/>
              <a:buChar char="•"/>
            </a:pPr>
            <a:r>
              <a:rPr lang="en-US" sz="1800" dirty="0">
                <a:solidFill>
                  <a:srgbClr val="000000"/>
                </a:solidFill>
                <a:latin typeface="+mj-lt"/>
              </a:rPr>
              <a:t>In</a:t>
            </a:r>
            <a:r>
              <a:rPr lang="en-US" sz="1800" b="0" i="0" u="none" strike="noStrike" dirty="0">
                <a:solidFill>
                  <a:srgbClr val="000000"/>
                </a:solidFill>
                <a:effectLst/>
                <a:latin typeface="+mj-lt"/>
              </a:rPr>
              <a:t> 2017 Health_beauty category is in third place, and in 2018 it has the most sales.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mj-lt"/>
              </a:rPr>
              <a:t>Bed_bath tables drops from ranking 1 to ranking 3 from 2017 to 2018. Managers can further review these products in order to drive profitability.</a:t>
            </a:r>
          </a:p>
          <a:p>
            <a:pPr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mj-lt"/>
            </a:endParaRPr>
          </a:p>
          <a:p>
            <a:pPr rtl="0" fontAlgn="base">
              <a:spcBef>
                <a:spcPts val="0"/>
              </a:spcBef>
              <a:spcAft>
                <a:spcPts val="0"/>
              </a:spcAft>
              <a:buFont typeface="Arial" panose="020B0604020202020204" pitchFamily="34" charset="0"/>
              <a:buChar char="•"/>
            </a:pPr>
            <a:endParaRPr lang="en-ZA" sz="1800" dirty="0"/>
          </a:p>
        </p:txBody>
      </p:sp>
      <p:pic>
        <p:nvPicPr>
          <p:cNvPr id="8202" name="Picture 10">
            <a:extLst>
              <a:ext uri="{FF2B5EF4-FFF2-40B4-BE49-F238E27FC236}">
                <a16:creationId xmlns:a16="http://schemas.microsoft.com/office/drawing/2014/main" id="{85610E50-E446-D7CD-CBBF-DE4BEB56FB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4025" y="3133725"/>
            <a:ext cx="5600700" cy="3544825"/>
          </a:xfrm>
          <a:prstGeom prst="rect">
            <a:avLst/>
          </a:prstGeom>
          <a:noFill/>
          <a:extLst>
            <a:ext uri="{909E8E84-426E-40DD-AFC4-6F175D3DCCD1}">
              <a14:hiddenFill xmlns:a14="http://schemas.microsoft.com/office/drawing/2010/main">
                <a:solidFill>
                  <a:srgbClr val="FFFFFF"/>
                </a:solidFill>
              </a14:hiddenFill>
            </a:ext>
          </a:extLst>
        </p:spPr>
      </p:pic>
      <p:pic>
        <p:nvPicPr>
          <p:cNvPr id="8206" name="Picture 14">
            <a:extLst>
              <a:ext uri="{FF2B5EF4-FFF2-40B4-BE49-F238E27FC236}">
                <a16:creationId xmlns:a16="http://schemas.microsoft.com/office/drawing/2014/main" id="{0DEFA26E-FDA5-2EC9-B5C3-F69382DB6F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0996" y="117348"/>
            <a:ext cx="3714429" cy="2702815"/>
          </a:xfrm>
          <a:prstGeom prst="rect">
            <a:avLst/>
          </a:prstGeom>
          <a:noFill/>
          <a:extLst>
            <a:ext uri="{909E8E84-426E-40DD-AFC4-6F175D3DCCD1}">
              <a14:hiddenFill xmlns:a14="http://schemas.microsoft.com/office/drawing/2010/main">
                <a:solidFill>
                  <a:srgbClr val="FFFFFF"/>
                </a:solidFill>
              </a14:hiddenFill>
            </a:ext>
          </a:extLst>
        </p:spPr>
      </p:pic>
      <p:pic>
        <p:nvPicPr>
          <p:cNvPr id="8208" name="Picture 16">
            <a:extLst>
              <a:ext uri="{FF2B5EF4-FFF2-40B4-BE49-F238E27FC236}">
                <a16:creationId xmlns:a16="http://schemas.microsoft.com/office/drawing/2014/main" id="{C73543E5-6564-4DCF-2A3B-1756EF00AC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7795" y="117348"/>
            <a:ext cx="3234995" cy="2702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4372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173</TotalTime>
  <Words>1113</Words>
  <Application>Microsoft Office PowerPoint</Application>
  <PresentationFormat>Widescreen</PresentationFormat>
  <Paragraphs>32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Olist Brazilian  E-commerce Data Analysis</vt:lpstr>
      <vt:lpstr>General Overview of the Performance</vt:lpstr>
      <vt:lpstr> E-commerce on Brazil really has a growing trend along the two years. The revenue and orders started to rise from March 2017 and continued to stabilize after. We can also see seasonality peaks at specific months, for example November 2017 with the highest order received. n that same note, there was a huge sharp decrease ee August 2018 to October 2018.  The E-commerce on Brazil really has a growing trend along the two years. The revenue and orders started to rise from March 2017 and continued to stabilize after. We can also see seasonality peaks at specific months, for example November 2017 with the highest order received.  On that same note, there was a huge sharp decrease between August 2018 to October 2018. Brazil really has a growing trend along the two years. The revenue and orders started to rise from March 2017 and continued to stabilize after. We can also see seasonality peaks at specific months, for example November 2nnn with the highest order received.  On that same note, there was a huge sharp decrease between August 2018 to October 2018.  </vt:lpstr>
      <vt:lpstr>Distribution of customers </vt:lpstr>
      <vt:lpstr>   Customer State with the Pareto Principle  Profitability will bear most fruits in the first 7 States of Brazil. These are locations with customers who are contributing positively to the revenue. The first 7 states comprise roughly 80% of the total revenue.  From this insights, these are areas where the sellers can spend more efforts on as well to maximise profitability and volume improvements.  </vt:lpstr>
      <vt:lpstr>  Freight value across the customer sates   We can see that customers in States such as Roraina(RR), PB, RO,AC normally pays more than others, with average freight value ranging from 40 to 44. We also note that, customers in those states they tend not to order that much which might be as a reason of higher freight values. </vt:lpstr>
      <vt:lpstr>  Customer state with Average price  States with high total amount sold have a lower average price per order. For example, SP(Sao Paulo) it has the highest sales, but it is also where customers pay less per order around an average of $110 per order. Product with high orders are the ones with the average price per order. This helps to see customer preferences in terms of pricing products, selling and pricing efforts in relation to will these increase profitability and volumes. </vt:lpstr>
      <vt:lpstr>Product Category by revenue and orders.</vt:lpstr>
      <vt:lpstr>Top 10 Product Category by Year</vt:lpstr>
      <vt:lpstr>   From the visuals below, products with higher freight values such as computers and furniture have lower orders than the ones which are ordered more such as bed_bath_tables with an average freight value of $19,99. Product with high orders are the ones with lower average price per order. This helps to see customer preferences in terms of pricing products, selling and pricing efforts in relation to will these increase profitability and volumes. The management can implement a slight price decrease to the customer in exchange for larger order quantities for products that have a high average value. A decrease in price may still yield to higher profits paired as well with decrease in freight values. This can be a win–win situation for the customer and the supplier. </vt:lpstr>
      <vt:lpstr>Product reviews</vt:lpstr>
      <vt:lpstr>Customer Preferences Most customers prefer to shop on Mondays and overall, on weekdays rather than on weekends. This could help the Marketing team on which days they should deploy their campaigns to capture most of their customers for more activity on their online shops.</vt:lpstr>
      <vt:lpstr>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Olist Brazilian  E-commerce Data Analysis</dc:title>
  <dc:creator>Kachara Tafadzwa</dc:creator>
  <cp:lastModifiedBy>Kachara Tafadzwa</cp:lastModifiedBy>
  <cp:revision>4</cp:revision>
  <dcterms:created xsi:type="dcterms:W3CDTF">2022-08-26T10:45:51Z</dcterms:created>
  <dcterms:modified xsi:type="dcterms:W3CDTF">2022-08-26T13:39:10Z</dcterms:modified>
</cp:coreProperties>
</file>