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  <p:embeddedFontLst>
    <p:embeddedFont>
      <p:font typeface="DSWWSQ+Wingdings"/>
      <p:regular r:id="rId41"/>
    </p:embeddedFont>
    <p:embeddedFont>
      <p:font typeface="NRAJUO+Amasis MT Pro Bold"/>
      <p:regular r:id="rId42"/>
    </p:embeddedFont>
    <p:embeddedFont>
      <p:font typeface="USUPLB+Amasis MT Pro Bold Italic"/>
      <p:regular r:id="rId43"/>
    </p:embeddedFont>
    <p:embeddedFont>
      <p:font typeface="FABQMH+Cambria"/>
      <p:regular r:id="rId44"/>
    </p:embeddedFont>
    <p:embeddedFont>
      <p:font typeface="URNETK+Cambria"/>
      <p:regular r:id="rId4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font" Target="fonts/font1.fntdata" /><Relationship Id="rId42" Type="http://schemas.openxmlformats.org/officeDocument/2006/relationships/font" Target="fonts/font2.fntdata" /><Relationship Id="rId43" Type="http://schemas.openxmlformats.org/officeDocument/2006/relationships/font" Target="fonts/font3.fntdata" /><Relationship Id="rId44" Type="http://schemas.openxmlformats.org/officeDocument/2006/relationships/font" Target="fonts/font4.fntdata" /><Relationship Id="rId45" Type="http://schemas.openxmlformats.org/officeDocument/2006/relationships/font" Target="fonts/font5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Relationship Id="rId3" Type="http://schemas.openxmlformats.org/officeDocument/2006/relationships/hyperlink" Target="https://open.umn.edu/opentextbooks/textbooks/financial-accounting" TargetMode="External" /><Relationship Id="rId4" Type="http://schemas.openxmlformats.org/officeDocument/2006/relationships/hyperlink" Target="https://open.umn.edu/opentextbooks/textbooks/principles-of-financial-accounting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2323" y="5154148"/>
            <a:ext cx="7010118" cy="1496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945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dirty="0" sz="2400" spc="3731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  <a:r>
              <a:rPr dirty="0" sz="2500" spc="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5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5" b="1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2500" spc="3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124358" marR="0">
              <a:lnSpc>
                <a:spcPts val="2932"/>
              </a:lnSpc>
              <a:spcBef>
                <a:spcPts val="1196"/>
              </a:spcBef>
              <a:spcAft>
                <a:spcPts val="0"/>
              </a:spcAft>
            </a:pPr>
            <a:r>
              <a:rPr dirty="0" sz="2400" spc="-39" b="1">
                <a:solidFill>
                  <a:srgbClr val="ffffff"/>
                </a:solidFill>
                <a:latin typeface="Calibri"/>
                <a:cs typeface="Calibri"/>
              </a:rPr>
              <a:t>Topic</a:t>
            </a:r>
            <a:r>
              <a:rPr dirty="0" sz="2400" spc="476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400" spc="-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</a:p>
          <a:p>
            <a:pPr marL="0" marR="0">
              <a:lnSpc>
                <a:spcPts val="2932"/>
              </a:lnSpc>
              <a:spcBef>
                <a:spcPts val="1288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dirty="0" sz="2400" spc="38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Ujwal</a:t>
            </a:r>
            <a:r>
              <a:rPr dirty="0" sz="2400" spc="-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454629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r>
              <a:rPr dirty="0" sz="2500" spc="33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75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500" spc="7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1378388"/>
            <a:ext cx="7348238" cy="4549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25" b="1" u="sng">
                <a:solidFill>
                  <a:srgbClr val="ff0000"/>
                </a:solidFill>
                <a:latin typeface="Cambria"/>
                <a:cs typeface="Cambria"/>
              </a:rPr>
              <a:t>OBJECTIVES/IMPORTANCE</a:t>
            </a:r>
            <a:r>
              <a:rPr dirty="0" sz="2800" spc="24" b="1" u="sng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2800" spc="-12" b="1" u="sng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14" b="1" u="sng">
                <a:solidFill>
                  <a:srgbClr val="ff0000"/>
                </a:solidFill>
                <a:latin typeface="Cambria"/>
                <a:cs typeface="Cambria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41" y="2232692"/>
            <a:ext cx="4213724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Maintain</a:t>
            </a:r>
            <a:r>
              <a:rPr dirty="0" sz="2800" spc="14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proper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7" i="1">
                <a:solidFill>
                  <a:srgbClr val="0000ff"/>
                </a:solidFill>
                <a:latin typeface="Cambria"/>
                <a:cs typeface="Cambria"/>
              </a:rPr>
              <a:t>records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2659122"/>
            <a:ext cx="8436574" cy="3869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28" i="1">
                <a:solidFill>
                  <a:srgbClr val="0000ff"/>
                </a:solidFill>
                <a:latin typeface="Cambria"/>
                <a:cs typeface="Cambria"/>
              </a:rPr>
              <a:t>Know</a:t>
            </a:r>
            <a:r>
              <a:rPr dirty="0" sz="2800" spc="36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4" i="1">
                <a:solidFill>
                  <a:srgbClr val="0000ff"/>
                </a:solidFill>
                <a:latin typeface="Cambria"/>
                <a:cs typeface="Cambria"/>
              </a:rPr>
              <a:t>sources</a:t>
            </a:r>
            <a:r>
              <a:rPr dirty="0" sz="2800" spc="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spc="2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revenue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&amp;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1" i="1">
                <a:solidFill>
                  <a:srgbClr val="0000ff"/>
                </a:solidFill>
                <a:latin typeface="Cambria"/>
                <a:cs typeface="Cambria"/>
              </a:rPr>
              <a:t>items</a:t>
            </a:r>
            <a:r>
              <a:rPr dirty="0" sz="2800" spc="38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spc="1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expenditure</a:t>
            </a:r>
          </a:p>
          <a:p>
            <a:pPr marL="0" marR="0">
              <a:lnSpc>
                <a:spcPts val="3277"/>
              </a:lnSpc>
              <a:spcBef>
                <a:spcPts val="33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Ascertainment</a:t>
            </a:r>
            <a:r>
              <a:rPr dirty="0" sz="2800" spc="3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spc="14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amount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due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30" i="1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dirty="0" sz="2800" spc="27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business</a:t>
            </a:r>
            <a:r>
              <a:rPr dirty="0" sz="2800" spc="3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&amp;</a:t>
            </a:r>
          </a:p>
          <a:p>
            <a:pPr marL="466344" marR="0">
              <a:lnSpc>
                <a:spcPts val="3277"/>
              </a:lnSpc>
              <a:spcBef>
                <a:spcPts val="82"/>
              </a:spcBef>
              <a:spcAft>
                <a:spcPts val="0"/>
              </a:spcAft>
            </a:pP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due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1" i="1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dirty="0" sz="2800" spc="2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business</a:t>
            </a:r>
          </a:p>
          <a:p>
            <a:pPr marL="0" marR="0">
              <a:lnSpc>
                <a:spcPts val="3280"/>
              </a:lnSpc>
              <a:spcBef>
                <a:spcPts val="79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Ensuring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effective</a:t>
            </a:r>
            <a:r>
              <a:rPr dirty="0" sz="2800" spc="28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2" i="1">
                <a:solidFill>
                  <a:srgbClr val="0000ff"/>
                </a:solidFill>
                <a:latin typeface="Cambria"/>
                <a:cs typeface="Cambria"/>
              </a:rPr>
              <a:t>control</a:t>
            </a:r>
            <a:r>
              <a:rPr dirty="0" sz="2800" spc="2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5" i="1">
                <a:solidFill>
                  <a:srgbClr val="0000ff"/>
                </a:solidFill>
                <a:latin typeface="Cambria"/>
                <a:cs typeface="Cambria"/>
              </a:rPr>
              <a:t>over</a:t>
            </a:r>
            <a:r>
              <a:rPr dirty="0" sz="2800" spc="1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performance</a:t>
            </a:r>
            <a:r>
              <a:rPr dirty="0" sz="2800" spc="1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</a:p>
          <a:p>
            <a:pPr marL="466344" marR="0">
              <a:lnSpc>
                <a:spcPts val="3277"/>
              </a:lnSpc>
              <a:spcBef>
                <a:spcPts val="34"/>
              </a:spcBef>
              <a:spcAft>
                <a:spcPts val="0"/>
              </a:spcAft>
            </a:pP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business</a:t>
            </a:r>
          </a:p>
          <a:p>
            <a:pPr marL="0" marR="0">
              <a:lnSpc>
                <a:spcPts val="3277"/>
              </a:lnSpc>
              <a:spcBef>
                <a:spcPts val="82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Prevention</a:t>
            </a:r>
            <a:r>
              <a:rPr dirty="0" sz="2800" spc="26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errors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&amp;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frauds</a:t>
            </a:r>
          </a:p>
          <a:p>
            <a:pPr marL="0" marR="0">
              <a:lnSpc>
                <a:spcPts val="3280"/>
              </a:lnSpc>
              <a:spcBef>
                <a:spcPts val="29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Cambria"/>
                <a:cs typeface="Cambria"/>
              </a:rPr>
              <a:t>Ascertain</a:t>
            </a:r>
            <a:r>
              <a:rPr dirty="0" sz="2800" spc="4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profit/loss</a:t>
            </a:r>
          </a:p>
          <a:p>
            <a:pPr marL="0" marR="0">
              <a:lnSpc>
                <a:spcPts val="3277"/>
              </a:lnSpc>
              <a:spcBef>
                <a:spcPts val="83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Ascertainment</a:t>
            </a:r>
            <a:r>
              <a:rPr dirty="0" sz="2800" spc="3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spc="14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financial</a:t>
            </a:r>
            <a:r>
              <a:rPr dirty="0" sz="2800" spc="19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position</a:t>
            </a:r>
          </a:p>
          <a:p>
            <a:pPr marL="0" marR="0">
              <a:lnSpc>
                <a:spcPts val="3277"/>
              </a:lnSpc>
              <a:spcBef>
                <a:spcPts val="82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❖</a:t>
            </a:r>
            <a:r>
              <a:rPr dirty="0"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Making</a:t>
            </a:r>
            <a:r>
              <a:rPr dirty="0" sz="2800" spc="-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financial</a:t>
            </a:r>
            <a:r>
              <a:rPr dirty="0" sz="2800" spc="3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information</a:t>
            </a:r>
            <a:r>
              <a:rPr dirty="0" sz="2800" spc="3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available</a:t>
            </a:r>
            <a:r>
              <a:rPr dirty="0" sz="2800" spc="2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16" i="1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dirty="0" sz="2800" spc="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mbria"/>
                <a:cs typeface="Cambria"/>
              </a:rPr>
              <a:t>public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6181" y="840060"/>
            <a:ext cx="7945660" cy="3244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50748" marR="0">
              <a:lnSpc>
                <a:spcPts val="384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Components</a:t>
            </a:r>
            <a:r>
              <a:rPr dirty="0" sz="3200" spc="-44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3200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In</a:t>
            </a:r>
            <a:r>
              <a:rPr dirty="0" sz="3200" spc="-16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3200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3200" spc="15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3200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Financial</a:t>
            </a:r>
            <a:r>
              <a:rPr dirty="0" sz="3200" spc="-24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3200" spc="29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Report</a:t>
            </a:r>
          </a:p>
          <a:p>
            <a:pPr marL="0" marR="0">
              <a:lnSpc>
                <a:spcPts val="2995"/>
              </a:lnSpc>
              <a:spcBef>
                <a:spcPts val="2204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Corporate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review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information</a:t>
            </a:r>
          </a:p>
          <a:p>
            <a:pPr marL="0" marR="0">
              <a:lnSpc>
                <a:spcPts val="2995"/>
              </a:lnSpc>
              <a:spcBef>
                <a:spcPts val="2404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Operations</a:t>
            </a:r>
            <a:r>
              <a:rPr dirty="0" sz="2500" spc="12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review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information</a:t>
            </a:r>
          </a:p>
          <a:p>
            <a:pPr marL="0" marR="0">
              <a:lnSpc>
                <a:spcPts val="2995"/>
              </a:lnSpc>
              <a:spcBef>
                <a:spcPts val="2406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Financial</a:t>
            </a:r>
            <a:r>
              <a:rPr dirty="0" sz="2500" spc="33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review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information</a:t>
            </a:r>
          </a:p>
          <a:p>
            <a:pPr marL="0" marR="0">
              <a:lnSpc>
                <a:spcPts val="2995"/>
              </a:lnSpc>
              <a:spcBef>
                <a:spcPts val="2404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Financial</a:t>
            </a:r>
            <a:r>
              <a:rPr dirty="0" sz="2500" spc="33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181" y="4352460"/>
            <a:ext cx="4848636" cy="1104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1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Notes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to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the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f</a:t>
            </a:r>
            <a:r>
              <a:rPr dirty="0" sz="2500" spc="-517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inancial</a:t>
            </a:r>
            <a:r>
              <a:rPr dirty="0" sz="2500" spc="2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statements</a:t>
            </a:r>
          </a:p>
          <a:p>
            <a:pPr marL="0" marR="0">
              <a:lnSpc>
                <a:spcPts val="2998"/>
              </a:lnSpc>
              <a:spcBef>
                <a:spcPts val="2402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External</a:t>
            </a:r>
            <a:r>
              <a:rPr dirty="0" sz="2500" spc="13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auditor's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spc="14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6181" y="5724314"/>
            <a:ext cx="5002061" cy="1104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Selected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unaudited</a:t>
            </a:r>
            <a:r>
              <a:rPr dirty="0" sz="2500" spc="49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f</a:t>
            </a:r>
            <a:r>
              <a:rPr dirty="0" sz="2500" spc="-514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inancial</a:t>
            </a:r>
            <a:r>
              <a:rPr dirty="0" sz="2500" spc="2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data</a:t>
            </a:r>
          </a:p>
          <a:p>
            <a:pPr marL="0" marR="0">
              <a:lnSpc>
                <a:spcPts val="2998"/>
              </a:lnSpc>
              <a:spcBef>
                <a:spcPts val="2402"/>
              </a:spcBef>
              <a:spcAft>
                <a:spcPts val="0"/>
              </a:spcAft>
            </a:pP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Stock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spc="-17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market</a:t>
            </a:r>
            <a:r>
              <a:rPr dirty="0" sz="2500" spc="36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 </a:t>
            </a:r>
            <a:r>
              <a:rPr dirty="0" sz="2500" b="1" i="1">
                <a:solidFill>
                  <a:srgbClr val="000000"/>
                </a:solidFill>
                <a:latin typeface="USUPLB+Amasis MT Pro Bold Italic"/>
                <a:cs typeface="USUPLB+Amasis MT Pro Bold Italic"/>
              </a:rPr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78661" y="814229"/>
            <a:ext cx="2405448" cy="480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Audit</a:t>
            </a:r>
            <a:r>
              <a:rPr dirty="0" sz="2900" spc="-14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900" spc="27" b="1">
                <a:solidFill>
                  <a:srgbClr val="4472c4"/>
                </a:solidFill>
                <a:latin typeface="NRAJUO+Amasis MT Pro Bold"/>
                <a:cs typeface="NRAJUO+Amasis MT Pro Bold"/>
              </a:rPr>
              <a:t>Report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541" y="1578559"/>
            <a:ext cx="11500712" cy="7696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outcome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of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audit</a:t>
            </a:r>
            <a:r>
              <a:rPr dirty="0" sz="2400" spc="-11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process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is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an</a:t>
            </a:r>
            <a:r>
              <a:rPr dirty="0" sz="2400" spc="-12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audit</a:t>
            </a:r>
            <a:r>
              <a:rPr dirty="0" sz="2400" spc="-17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spc="14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report.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In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that</a:t>
            </a:r>
            <a:r>
              <a:rPr dirty="0" sz="2400" spc="-1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spc="14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report,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auditor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expresses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an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opinion</a:t>
            </a:r>
            <a:r>
              <a:rPr dirty="0" sz="2400" spc="-21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about</a:t>
            </a:r>
            <a:r>
              <a:rPr dirty="0" sz="2400" spc="-15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spc="1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fairness</a:t>
            </a:r>
            <a:r>
              <a:rPr dirty="0" sz="2400" spc="-25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of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the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f</a:t>
            </a:r>
            <a:r>
              <a:rPr dirty="0" sz="2400" spc="-51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inancial</a:t>
            </a:r>
            <a:r>
              <a:rPr dirty="0" sz="2400" spc="-34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statements.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541" y="2676093"/>
            <a:ext cx="1619402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It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may</a:t>
            </a:r>
            <a:r>
              <a:rPr dirty="0" sz="2400" spc="11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 </a:t>
            </a:r>
            <a:r>
              <a:rPr dirty="0" sz="2400" b="1">
                <a:solidFill>
                  <a:srgbClr val="dd6921"/>
                </a:solidFill>
                <a:latin typeface="NRAJUO+Amasis MT Pro Bold"/>
                <a:cs typeface="NRAJUO+Amasis MT Pro Bold"/>
              </a:rPr>
              <a:t>be: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541" y="3364376"/>
            <a:ext cx="2985925" cy="1912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300">
                <a:solidFill>
                  <a:srgbClr val="2e75b6"/>
                </a:solidFill>
                <a:latin typeface="Segoe UI Symbol"/>
                <a:cs typeface="Segoe UI Symbol"/>
              </a:rPr>
              <a:t>➸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A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Clean</a:t>
            </a:r>
            <a:r>
              <a:rPr dirty="0" sz="2400" spc="-14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Opinion</a:t>
            </a:r>
          </a:p>
          <a:p>
            <a:pPr marL="0" marR="0">
              <a:lnSpc>
                <a:spcPts val="3192"/>
              </a:lnSpc>
              <a:spcBef>
                <a:spcPts val="2525"/>
              </a:spcBef>
              <a:spcAft>
                <a:spcPts val="0"/>
              </a:spcAft>
            </a:pPr>
            <a:r>
              <a:rPr dirty="0" sz="2400" spc="300">
                <a:solidFill>
                  <a:srgbClr val="2e75b6"/>
                </a:solidFill>
                <a:latin typeface="Segoe UI Symbol"/>
                <a:cs typeface="Segoe UI Symbol"/>
              </a:rPr>
              <a:t>➸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A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Qualified</a:t>
            </a:r>
            <a:r>
              <a:rPr dirty="0" sz="2400" spc="-12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Opinion</a:t>
            </a:r>
          </a:p>
          <a:p>
            <a:pPr marL="0" marR="0">
              <a:lnSpc>
                <a:spcPts val="3192"/>
              </a:lnSpc>
              <a:spcBef>
                <a:spcPts val="2527"/>
              </a:spcBef>
              <a:spcAft>
                <a:spcPts val="0"/>
              </a:spcAft>
            </a:pPr>
            <a:r>
              <a:rPr dirty="0" sz="2400" spc="300">
                <a:solidFill>
                  <a:srgbClr val="2e75b6"/>
                </a:solidFill>
                <a:latin typeface="Segoe UI Symbol"/>
                <a:cs typeface="Segoe UI Symbol"/>
              </a:rPr>
              <a:t>➸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An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Adverse</a:t>
            </a:r>
            <a:r>
              <a:rPr dirty="0" sz="2400" spc="-2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Opinion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2024" y="834520"/>
            <a:ext cx="5424669" cy="53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3200" spc="29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32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32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4894" y="1866297"/>
            <a:ext cx="1062843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GAAP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33028" y="1866297"/>
            <a:ext cx="993142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73" b="1">
                <a:solidFill>
                  <a:srgbClr val="ff0000"/>
                </a:solidFill>
                <a:latin typeface="Cambria"/>
                <a:cs typeface="Cambria"/>
              </a:rPr>
              <a:t>FASB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2293017"/>
            <a:ext cx="3818034" cy="881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2" b="1">
                <a:solidFill>
                  <a:srgbClr val="ff0000"/>
                </a:solidFill>
                <a:latin typeface="Cambria"/>
                <a:cs typeface="Cambria"/>
              </a:rPr>
              <a:t>(Generally</a:t>
            </a:r>
            <a:r>
              <a:rPr dirty="0" sz="2800" spc="-16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mbria"/>
                <a:cs typeface="Cambria"/>
              </a:rPr>
              <a:t>accepted</a:t>
            </a:r>
          </a:p>
          <a:p>
            <a:pPr marL="0" marR="0">
              <a:lnSpc>
                <a:spcPts val="3280"/>
              </a:lnSpc>
              <a:spcBef>
                <a:spcPts val="29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principles)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25817" y="2293017"/>
            <a:ext cx="3702617" cy="881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(Financial</a:t>
            </a:r>
            <a:r>
              <a:rPr dirty="0" sz="2800" spc="-12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Accounting</a:t>
            </a:r>
          </a:p>
          <a:p>
            <a:pPr marL="503566" marR="0">
              <a:lnSpc>
                <a:spcPts val="3280"/>
              </a:lnSpc>
              <a:spcBef>
                <a:spcPts val="29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Standards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Board)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0306" y="3999861"/>
            <a:ext cx="8460468" cy="1735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4" b="1">
                <a:solidFill>
                  <a:srgbClr val="ff0000"/>
                </a:solidFill>
                <a:latin typeface="Cambria"/>
                <a:cs typeface="Cambria"/>
              </a:rPr>
              <a:t>IFRS</a:t>
            </a:r>
            <a:r>
              <a:rPr dirty="0" sz="2800" spc="12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(International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Financial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Reporting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Standards)</a:t>
            </a:r>
          </a:p>
          <a:p>
            <a:pPr marL="795528" marR="0">
              <a:lnSpc>
                <a:spcPts val="3280"/>
              </a:lnSpc>
              <a:spcBef>
                <a:spcPts val="6802"/>
              </a:spcBef>
              <a:spcAft>
                <a:spcPts val="0"/>
              </a:spcAft>
            </a:pPr>
            <a:r>
              <a:rPr dirty="0" sz="2800" spc="-22" b="1">
                <a:solidFill>
                  <a:srgbClr val="ff0000"/>
                </a:solidFill>
                <a:latin typeface="Cambria"/>
                <a:cs typeface="Cambria"/>
              </a:rPr>
              <a:t>IAS</a:t>
            </a:r>
            <a:r>
              <a:rPr dirty="0" sz="2800" spc="31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(International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Standards)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426385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1791562"/>
            <a:ext cx="11739597" cy="13250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dd6921"/>
                </a:solidFill>
                <a:latin typeface="Calibri"/>
                <a:cs typeface="Calibri"/>
              </a:rPr>
              <a:t>ACCOUNTING</a:t>
            </a:r>
            <a:r>
              <a:rPr dirty="0" sz="2800" spc="61" b="1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d6921"/>
                </a:solidFill>
                <a:latin typeface="Calibri"/>
                <a:cs typeface="Calibri"/>
              </a:rPr>
              <a:t>PRINCIPLES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They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are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rules</a:t>
            </a:r>
            <a:r>
              <a:rPr dirty="0" sz="2800" spc="16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action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or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broad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guidelines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38" i="1">
                <a:solidFill>
                  <a:srgbClr val="2e75b6"/>
                </a:solidFill>
                <a:latin typeface="Calibri"/>
                <a:cs typeface="Calibri"/>
              </a:rPr>
              <a:t>to</a:t>
            </a:r>
            <a:r>
              <a:rPr dirty="0" sz="2800" spc="39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be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adopted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1" i="1">
                <a:solidFill>
                  <a:srgbClr val="2e75b6"/>
                </a:solidFill>
                <a:latin typeface="Calibri"/>
                <a:cs typeface="Calibri"/>
              </a:rPr>
              <a:t>by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3" i="1">
                <a:solidFill>
                  <a:srgbClr val="2e75b6"/>
                </a:solidFill>
                <a:latin typeface="Calibri"/>
                <a:cs typeface="Calibri"/>
              </a:rPr>
              <a:t>accountants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20" i="1">
                <a:solidFill>
                  <a:srgbClr val="2e75b6"/>
                </a:solidFill>
                <a:latin typeface="Calibri"/>
                <a:cs typeface="Calibri"/>
              </a:rPr>
              <a:t>for</a:t>
            </a:r>
            <a:r>
              <a:rPr dirty="0" sz="2800" spc="27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preparation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2e75b6"/>
                </a:solidFill>
                <a:latin typeface="Calibri"/>
                <a:cs typeface="Calibri"/>
              </a:rPr>
              <a:t>accounts</a:t>
            </a:r>
            <a:r>
              <a:rPr dirty="0" sz="2800" spc="-1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&amp;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9" i="1">
                <a:solidFill>
                  <a:srgbClr val="2e75b6"/>
                </a:solidFill>
                <a:latin typeface="Calibri"/>
                <a:cs typeface="Calibri"/>
              </a:rPr>
              <a:t>for</a:t>
            </a:r>
            <a:r>
              <a:rPr dirty="0" sz="2800" spc="19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presentation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2e75b6"/>
                </a:solidFill>
                <a:latin typeface="Calibri"/>
                <a:cs typeface="Calibri"/>
              </a:rPr>
              <a:t>financial</a:t>
            </a:r>
            <a:r>
              <a:rPr dirty="0" sz="2800" spc="-15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4" i="1">
                <a:solidFill>
                  <a:srgbClr val="2e75b6"/>
                </a:solidFill>
                <a:latin typeface="Calibri"/>
                <a:cs typeface="Calibri"/>
              </a:rPr>
              <a:t>statements.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41" y="3498212"/>
            <a:ext cx="8772571" cy="13258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9" b="1" u="sng">
                <a:solidFill>
                  <a:srgbClr val="ff0000"/>
                </a:solidFill>
                <a:latin typeface="Calibri"/>
                <a:cs typeface="Calibri"/>
              </a:rPr>
              <a:t>Traditionally</a:t>
            </a:r>
            <a:r>
              <a:rPr dirty="0" sz="2800" spc="58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Principles</a:t>
            </a:r>
            <a:r>
              <a:rPr dirty="0" sz="2800" spc="19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3" b="1" u="sng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dirty="0" sz="2800" spc="30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dirty="0" sz="2800" spc="17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classified</a:t>
            </a:r>
            <a:r>
              <a:rPr dirty="0" sz="2800" spc="21" b="1" u="sng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ff0000"/>
                </a:solidFill>
                <a:latin typeface="Calibri"/>
                <a:cs typeface="Calibri"/>
              </a:rPr>
              <a:t>as:</a:t>
            </a:r>
          </a:p>
          <a:p>
            <a:pPr marL="0" marR="0">
              <a:lnSpc>
                <a:spcPts val="3413"/>
              </a:lnSpc>
              <a:spcBef>
                <a:spcPts val="3313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➢</a:t>
            </a:r>
            <a:r>
              <a:rPr dirty="0" sz="2800" spc="6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1" b="1" i="1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2800" spc="22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Concepts.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5205667"/>
            <a:ext cx="4235034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DSWWSQ+Wingdings"/>
                <a:cs typeface="DSWWSQ+Wingdings"/>
              </a:rPr>
              <a:t>➢</a:t>
            </a:r>
            <a:r>
              <a:rPr dirty="0" sz="2800" spc="67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2800" spc="18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Conventions.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11097101" cy="1794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spc="6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</a:p>
          <a:p>
            <a:pPr marL="0" marR="0">
              <a:lnSpc>
                <a:spcPts val="33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“It</a:t>
            </a:r>
            <a:r>
              <a:rPr dirty="0" sz="2800" spc="-13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includes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those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basic</a:t>
            </a:r>
            <a:r>
              <a:rPr dirty="0" sz="2800" spc="-17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assumptions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&amp;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conditions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is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37" i="1">
                <a:solidFill>
                  <a:srgbClr val="0000ff"/>
                </a:solidFill>
                <a:latin typeface="Calibri"/>
                <a:cs typeface="Calibri"/>
              </a:rPr>
              <a:t>based”.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3071493"/>
            <a:ext cx="10221190" cy="89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5" b="1" u="sng">
                <a:solidFill>
                  <a:srgbClr val="00b050"/>
                </a:solidFill>
                <a:latin typeface="Calibri"/>
                <a:cs typeface="Calibri"/>
              </a:rPr>
              <a:t>Different</a:t>
            </a:r>
            <a:r>
              <a:rPr dirty="0" sz="2800" spc="42" b="1" u="sng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00b050"/>
                </a:solidFill>
                <a:latin typeface="Calibri"/>
                <a:cs typeface="Calibri"/>
              </a:rPr>
              <a:t>Accounting</a:t>
            </a:r>
            <a:r>
              <a:rPr dirty="0" sz="2800" spc="18" b="1" u="sng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00b050"/>
                </a:solidFill>
                <a:latin typeface="Calibri"/>
                <a:cs typeface="Calibri"/>
              </a:rPr>
              <a:t>Concepts</a:t>
            </a:r>
            <a:r>
              <a:rPr dirty="0" sz="2800" b="1">
                <a:solidFill>
                  <a:srgbClr val="00b05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Business</a:t>
            </a:r>
            <a:r>
              <a:rPr dirty="0" sz="2800" spc="4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entity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1">
                <a:solidFill>
                  <a:srgbClr val="0000ff"/>
                </a:solidFill>
                <a:latin typeface="Calibri"/>
                <a:cs typeface="Calibri"/>
              </a:rPr>
              <a:t>concept/Separate</a:t>
            </a:r>
            <a:r>
              <a:rPr dirty="0" sz="2800" spc="3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3">
                <a:solidFill>
                  <a:srgbClr val="0000ff"/>
                </a:solidFill>
                <a:latin typeface="Calibri"/>
                <a:cs typeface="Calibri"/>
              </a:rPr>
              <a:t>entity/Accounting</a:t>
            </a:r>
            <a:r>
              <a:rPr dirty="0" sz="2800" spc="6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entity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4445" y="3925126"/>
            <a:ext cx="1490343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4" b="1">
                <a:solidFill>
                  <a:srgbClr val="ff0000"/>
                </a:solidFill>
                <a:latin typeface="Calibri"/>
                <a:cs typeface="Calibri"/>
              </a:rPr>
              <a:t>OWNERS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6343" y="3925126"/>
            <a:ext cx="1589778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41" y="5205667"/>
            <a:ext cx="7133971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2.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Going</a:t>
            </a:r>
            <a:r>
              <a:rPr dirty="0" sz="2800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concern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concept/Concept</a:t>
            </a:r>
            <a:r>
              <a:rPr dirty="0" sz="2800" spc="5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4">
                <a:solidFill>
                  <a:srgbClr val="0000ff"/>
                </a:solidFill>
                <a:latin typeface="Calibri"/>
                <a:cs typeface="Calibri"/>
              </a:rPr>
              <a:t>continuity.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6177" y="5632932"/>
            <a:ext cx="3241222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  <a:r>
              <a:rPr dirty="0" sz="2800" spc="2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LIABILITIES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4100" y="5632932"/>
            <a:ext cx="4296687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6" b="1">
                <a:solidFill>
                  <a:srgbClr val="ff0000"/>
                </a:solidFill>
                <a:latin typeface="Calibri"/>
                <a:cs typeface="Calibri"/>
              </a:rPr>
              <a:t>LONG</a:t>
            </a:r>
            <a:r>
              <a:rPr dirty="0" sz="28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TERM</a:t>
            </a:r>
            <a:r>
              <a:rPr dirty="0" sz="2800" spc="1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TERM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5272740" cy="94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18282"/>
            <a:ext cx="9662986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3.Money</a:t>
            </a:r>
            <a:r>
              <a:rPr dirty="0" sz="2800" spc="2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measurement</a:t>
            </a:r>
            <a:r>
              <a:rPr dirty="0" sz="2800" spc="3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concept/Common</a:t>
            </a:r>
            <a:r>
              <a:rPr dirty="0" sz="2800" spc="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denomination</a:t>
            </a:r>
            <a:r>
              <a:rPr dirty="0" sz="2800" spc="4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1389" y="2644712"/>
            <a:ext cx="4213205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PRACTICAL</a:t>
            </a:r>
            <a:r>
              <a:rPr dirty="0" sz="2800" spc="7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MEASUREMENT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3925126"/>
            <a:ext cx="5888661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4.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dirty="0" sz="2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concept/Historical</a:t>
            </a:r>
            <a:r>
              <a:rPr dirty="0" sz="28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dirty="0" sz="2800" spc="3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20973" y="4352517"/>
            <a:ext cx="1220103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46577" y="4352517"/>
            <a:ext cx="1845049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dirty="0" sz="28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PRICE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5272740" cy="94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18282"/>
            <a:ext cx="7859118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5.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Dual</a:t>
            </a:r>
            <a:r>
              <a:rPr dirty="0" sz="2800" spc="1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aspect</a:t>
            </a:r>
            <a:r>
              <a:rPr dirty="0" sz="2800" spc="1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2">
                <a:solidFill>
                  <a:srgbClr val="0000ff"/>
                </a:solidFill>
                <a:latin typeface="Calibri"/>
                <a:cs typeface="Calibri"/>
              </a:rPr>
              <a:t>concept/Accounting</a:t>
            </a:r>
            <a:r>
              <a:rPr dirty="0" sz="2800" spc="6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dirty="0" sz="2800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8475" y="2645644"/>
            <a:ext cx="8676984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RECEIVING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BENEFIT</a:t>
            </a:r>
            <a:r>
              <a:rPr dirty="0" sz="24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GIVING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BENEFIT</a:t>
            </a:r>
            <a:r>
              <a:rPr dirty="0" sz="24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8" b="1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3559656"/>
            <a:ext cx="7957123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6.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2800" spc="4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period</a:t>
            </a:r>
            <a:r>
              <a:rPr dirty="0" sz="2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concept/Periodicity</a:t>
            </a:r>
            <a:r>
              <a:rPr dirty="0" sz="2800" spc="5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accounts</a:t>
            </a:r>
            <a:r>
              <a:rPr dirty="0" sz="2800" spc="2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1793" y="3986727"/>
            <a:ext cx="3902744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CALENDAR/FINANCIAL</a:t>
            </a:r>
            <a:r>
              <a:rPr dirty="0" sz="2400" spc="-3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YEAR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6151" y="3986727"/>
            <a:ext cx="4583422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31" b="1">
                <a:solidFill>
                  <a:srgbClr val="ff0000"/>
                </a:solidFill>
                <a:latin typeface="Calibri"/>
                <a:cs typeface="Calibri"/>
              </a:rPr>
              <a:t>QUARTERLY/HALF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47" b="1">
                <a:solidFill>
                  <a:srgbClr val="ff0000"/>
                </a:solidFill>
                <a:latin typeface="Calibri"/>
                <a:cs typeface="Calibri"/>
              </a:rPr>
              <a:t>YEARLY/YEARLY</a:t>
            </a:r>
            <a:r>
              <a:rPr dirty="0" sz="2400" spc="2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5272740" cy="94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18282"/>
            <a:ext cx="9152007" cy="837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7.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Revenue</a:t>
            </a:r>
            <a:r>
              <a:rPr dirty="0" sz="2800" spc="1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Realisation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concept/</a:t>
            </a:r>
            <a:r>
              <a:rPr dirty="0" sz="2800" spc="3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00ff"/>
                </a:solidFill>
                <a:latin typeface="Calibri"/>
                <a:cs typeface="Calibri"/>
              </a:rPr>
              <a:t>Revenue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recognition</a:t>
            </a:r>
            <a:r>
              <a:rPr dirty="0" sz="2800" spc="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  <a:p>
            <a:pPr marL="4264431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RECOGNITION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REVENUE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845" y="3011114"/>
            <a:ext cx="11486035" cy="7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REVENUE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EARNED</a:t>
            </a:r>
            <a:r>
              <a:rPr dirty="0" sz="2400" spc="-2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DURING</a:t>
            </a:r>
            <a:r>
              <a:rPr dirty="0" sz="24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4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YEAR</a:t>
            </a:r>
            <a:r>
              <a:rPr dirty="0" sz="24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64" b="1">
                <a:solidFill>
                  <a:srgbClr val="ff0000"/>
                </a:solidFill>
                <a:latin typeface="Calibri"/>
                <a:cs typeface="Calibri"/>
              </a:rPr>
              <a:t>MAY</a:t>
            </a:r>
            <a:r>
              <a:rPr dirty="0" sz="2400" spc="6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6" b="1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4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RECEIVED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</a:p>
          <a:p>
            <a:pPr marL="4974996" marR="0">
              <a:lnSpc>
                <a:spcPts val="28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49" b="1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400" spc="4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YEAR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4596357"/>
            <a:ext cx="2895642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8.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Accrual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98953" y="5023719"/>
            <a:ext cx="6616321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RECOGNITION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8" b="1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dirty="0" sz="24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REVENUE</a:t>
            </a:r>
            <a:r>
              <a:rPr dirty="0" sz="2400" spc="-2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EXPENDITURE.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5272740" cy="94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18282"/>
            <a:ext cx="3185752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9.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2">
                <a:solidFill>
                  <a:srgbClr val="0000ff"/>
                </a:solidFill>
                <a:latin typeface="Calibri"/>
                <a:cs typeface="Calibri"/>
              </a:rPr>
              <a:t>Matching</a:t>
            </a:r>
            <a:r>
              <a:rPr dirty="0" sz="2800" spc="3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573" y="2645644"/>
            <a:ext cx="10502347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(DIFFERENCE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dirty="0" sz="2400" spc="-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REVENUE</a:t>
            </a:r>
            <a:r>
              <a:rPr dirty="0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EXPENDITURE</a:t>
            </a:r>
            <a:r>
              <a:rPr dirty="0" sz="2400" spc="-2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REPRESENTS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spc="-1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8" b="1">
                <a:solidFill>
                  <a:srgbClr val="ff0000"/>
                </a:solidFill>
                <a:latin typeface="Calibri"/>
                <a:cs typeface="Calibri"/>
              </a:rPr>
              <a:t>PROFIT/LOSS)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3864166"/>
            <a:ext cx="4751391" cy="471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10.</a:t>
            </a:r>
            <a:r>
              <a:rPr dirty="0" sz="2800" spc="2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Objective</a:t>
            </a:r>
            <a:r>
              <a:rPr dirty="0" sz="2800" spc="1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evidence</a:t>
            </a:r>
            <a:r>
              <a:rPr dirty="0" sz="2800" spc="2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concept.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86505" y="4339443"/>
            <a:ext cx="4722770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PROPER</a:t>
            </a:r>
            <a:r>
              <a:rPr dirty="0" sz="24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1" b="1">
                <a:solidFill>
                  <a:srgbClr val="ff0000"/>
                </a:solidFill>
                <a:latin typeface="Calibri"/>
                <a:cs typeface="Calibri"/>
              </a:rPr>
              <a:t>DOCUMENTARY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EVIDENCES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1072" y="180694"/>
            <a:ext cx="6229419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800" spc="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  <a:r>
              <a:rPr dirty="0" sz="28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2800" spc="4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7780" y="895405"/>
            <a:ext cx="4766687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  <a:r>
              <a:rPr dirty="0" sz="2500" spc="2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Course</a:t>
            </a:r>
            <a:r>
              <a:rPr dirty="0" sz="2500" spc="2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Curriculum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011" y="1535881"/>
            <a:ext cx="4071243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1:</a:t>
            </a:r>
            <a:r>
              <a:rPr dirty="0" sz="2400" spc="-1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Financial</a:t>
            </a:r>
            <a:r>
              <a:rPr dirty="0" sz="2400" spc="-2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Reporting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74" y="2128424"/>
            <a:ext cx="10343536" cy="745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r>
              <a:rPr dirty="0" sz="23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26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3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Report,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Theory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base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300" spc="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(Conceptual</a:t>
            </a:r>
            <a:r>
              <a:rPr dirty="0" sz="23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Regulatory</a:t>
            </a:r>
          </a:p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Framework),</a:t>
            </a:r>
            <a:r>
              <a:rPr dirty="0" sz="23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Statements,</a:t>
            </a:r>
            <a:r>
              <a:rPr dirty="0" sz="23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011" y="3387161"/>
            <a:ext cx="4839806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2:</a:t>
            </a:r>
            <a:r>
              <a:rPr dirty="0" sz="2400" spc="-1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Accounting</a:t>
            </a:r>
            <a:r>
              <a:rPr dirty="0" sz="2400" spc="-13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Process-Part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517" y="3924839"/>
            <a:ext cx="8761383" cy="395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Double-Entry</a:t>
            </a:r>
            <a:r>
              <a:rPr dirty="0" sz="23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Framework,</a:t>
            </a:r>
            <a:r>
              <a:rPr dirty="0" sz="23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23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Journal,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23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28">
                <a:solidFill>
                  <a:srgbClr val="000000"/>
                </a:solidFill>
                <a:latin typeface="Calibri"/>
                <a:cs typeface="Calibri"/>
              </a:rPr>
              <a:t>Ledger,</a:t>
            </a:r>
            <a:r>
              <a:rPr dirty="0" sz="23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27">
                <a:solidFill>
                  <a:srgbClr val="000000"/>
                </a:solidFill>
                <a:latin typeface="Calibri"/>
                <a:cs typeface="Calibri"/>
              </a:rPr>
              <a:t>Trial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Balance.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011" y="5011527"/>
            <a:ext cx="492051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3: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Accounting</a:t>
            </a:r>
            <a:r>
              <a:rPr dirty="0" sz="2400" spc="-13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Process-Part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II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0041" y="5616240"/>
            <a:ext cx="6722422" cy="395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Accrual</a:t>
            </a:r>
            <a:r>
              <a:rPr dirty="0" sz="23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Adjustments,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Statements,</a:t>
            </a:r>
            <a:r>
              <a:rPr dirty="0" sz="2300" spc="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Cash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23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11570739" cy="1794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2800" spc="66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CONVENTIONS</a:t>
            </a:r>
          </a:p>
          <a:p>
            <a:pPr marL="0" marR="0">
              <a:lnSpc>
                <a:spcPts val="33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‘’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9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2">
                <a:solidFill>
                  <a:srgbClr val="000000"/>
                </a:solidFill>
                <a:latin typeface="Calibri"/>
                <a:cs typeface="Calibri"/>
              </a:rPr>
              <a:t>customs</a:t>
            </a:r>
            <a:r>
              <a:rPr dirty="0" sz="2800" spc="4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Calibri"/>
                <a:cs typeface="Calibri"/>
              </a:rPr>
              <a:t>traditions</a:t>
            </a:r>
            <a:r>
              <a:rPr dirty="0" sz="28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9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7">
                <a:solidFill>
                  <a:srgbClr val="000000"/>
                </a:solidFill>
                <a:latin typeface="Calibri"/>
                <a:cs typeface="Calibri"/>
              </a:rPr>
              <a:t>followed</a:t>
            </a:r>
            <a:r>
              <a:rPr dirty="0" sz="28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8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2">
                <a:solidFill>
                  <a:srgbClr val="000000"/>
                </a:solidFill>
                <a:latin typeface="Calibri"/>
                <a:cs typeface="Calibri"/>
              </a:rPr>
              <a:t>accountants</a:t>
            </a:r>
            <a:r>
              <a:rPr dirty="0" sz="28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guide</a:t>
            </a:r>
            <a:r>
              <a:rPr dirty="0"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00"/>
                </a:solidFill>
                <a:latin typeface="Calibri"/>
                <a:cs typeface="Calibri"/>
              </a:rPr>
              <a:t>preparation</a:t>
            </a:r>
            <a:r>
              <a:rPr dirty="0" sz="28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2800" spc="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28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3071493"/>
            <a:ext cx="5214690" cy="89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5" b="1" u="sng">
                <a:solidFill>
                  <a:srgbClr val="00b050"/>
                </a:solidFill>
                <a:latin typeface="Calibri"/>
                <a:cs typeface="Calibri"/>
              </a:rPr>
              <a:t>Different</a:t>
            </a:r>
            <a:r>
              <a:rPr dirty="0" sz="2800" spc="42" b="1" u="sng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b="1" u="sng">
                <a:solidFill>
                  <a:srgbClr val="00b050"/>
                </a:solidFill>
                <a:latin typeface="Calibri"/>
                <a:cs typeface="Calibri"/>
              </a:rPr>
              <a:t>Accounting</a:t>
            </a:r>
            <a:r>
              <a:rPr dirty="0" sz="2800" spc="18" b="1" u="sng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spc="-10" b="1" u="sng">
                <a:solidFill>
                  <a:srgbClr val="00b050"/>
                </a:solidFill>
                <a:latin typeface="Calibri"/>
                <a:cs typeface="Calibri"/>
              </a:rPr>
              <a:t>Conventions</a:t>
            </a:r>
            <a:r>
              <a:rPr dirty="0" sz="2800" b="1">
                <a:solidFill>
                  <a:srgbClr val="00b05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Convention</a:t>
            </a:r>
            <a:r>
              <a:rPr dirty="0" sz="2800" spc="3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Conservatism.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9226" y="3926058"/>
            <a:ext cx="8835704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(CLOSING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STOCK</a:t>
            </a:r>
            <a:r>
              <a:rPr dirty="0" sz="24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1" b="1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dirty="0" sz="2400" spc="20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8" b="1">
                <a:solidFill>
                  <a:srgbClr val="ff0000"/>
                </a:solidFill>
                <a:latin typeface="Calibri"/>
                <a:cs typeface="Calibri"/>
              </a:rPr>
              <a:t>COST/MARKET</a:t>
            </a:r>
            <a:r>
              <a:rPr dirty="0" sz="2400" spc="1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PRICE,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PROVISION</a:t>
            </a:r>
            <a:r>
              <a:rPr dirty="0" sz="24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8" b="1">
                <a:solidFill>
                  <a:srgbClr val="ff0000"/>
                </a:solidFill>
                <a:latin typeface="Calibri"/>
                <a:cs typeface="Calibri"/>
              </a:rPr>
              <a:t>DEBTORS)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4718278"/>
            <a:ext cx="4383478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2.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Convention</a:t>
            </a:r>
            <a:r>
              <a:rPr dirty="0" sz="2800" spc="3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3">
                <a:solidFill>
                  <a:srgbClr val="0000ff"/>
                </a:solidFill>
                <a:latin typeface="Calibri"/>
                <a:cs typeface="Calibri"/>
              </a:rPr>
              <a:t>Consistency.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2149" y="5145639"/>
            <a:ext cx="7292366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POLICY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CONSISTENCY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400" spc="-1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4" b="1">
                <a:solidFill>
                  <a:srgbClr val="ff0000"/>
                </a:solidFill>
                <a:latin typeface="Calibri"/>
                <a:cs typeface="Calibri"/>
              </a:rPr>
              <a:t>FACILITATE</a:t>
            </a:r>
            <a:r>
              <a:rPr dirty="0" sz="240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7" b="1">
                <a:solidFill>
                  <a:srgbClr val="ff0000"/>
                </a:solidFill>
                <a:latin typeface="Calibri"/>
                <a:cs typeface="Calibri"/>
              </a:rPr>
              <a:t>COMPARISON.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41" y="895405"/>
            <a:ext cx="5272740" cy="940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888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23" b="1">
                <a:solidFill>
                  <a:srgbClr val="4472c4"/>
                </a:solidFill>
                <a:latin typeface="Calibri"/>
                <a:cs typeface="Calibri"/>
              </a:rPr>
              <a:t>THEORY</a:t>
            </a:r>
            <a:r>
              <a:rPr dirty="0" sz="2500" spc="52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BASE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3416"/>
              </a:lnSpc>
              <a:spcBef>
                <a:spcPts val="694"/>
              </a:spcBef>
              <a:spcAft>
                <a:spcPts val="0"/>
              </a:spcAf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1" b="1">
                <a:solidFill>
                  <a:srgbClr val="ff0000"/>
                </a:solidFill>
                <a:latin typeface="Calibri"/>
                <a:cs typeface="Calibri"/>
              </a:rPr>
              <a:t>Conventions: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18282"/>
            <a:ext cx="4177879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3.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Convention</a:t>
            </a:r>
            <a:r>
              <a:rPr dirty="0" sz="2800" spc="3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Disclosure.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7641" y="2645644"/>
            <a:ext cx="779972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2400" spc="3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MEANT</a:t>
            </a:r>
            <a:r>
              <a:rPr dirty="0" sz="2400" spc="-2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400" spc="-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9" b="1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dirty="0" sz="240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1" b="1">
                <a:solidFill>
                  <a:srgbClr val="ff0000"/>
                </a:solidFill>
                <a:latin typeface="Calibri"/>
                <a:cs typeface="Calibri"/>
              </a:rPr>
              <a:t>PARTIES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3559656"/>
            <a:ext cx="4257064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4.</a:t>
            </a:r>
            <a:r>
              <a:rPr dirty="0" sz="2800" spc="1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4">
                <a:solidFill>
                  <a:srgbClr val="0000ff"/>
                </a:solidFill>
                <a:latin typeface="Calibri"/>
                <a:cs typeface="Calibri"/>
              </a:rPr>
              <a:t>Convention</a:t>
            </a:r>
            <a:r>
              <a:rPr dirty="0" sz="2800" spc="3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2">
                <a:solidFill>
                  <a:srgbClr val="0000ff"/>
                </a:solidFill>
                <a:latin typeface="Calibri"/>
                <a:cs typeface="Calibri"/>
              </a:rPr>
              <a:t>Materiality.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96261" y="3986727"/>
            <a:ext cx="7023314" cy="776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48867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SIGNIFICANT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9" b="1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dirty="0" sz="24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DISCLOSED</a:t>
            </a:r>
          </a:p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DEPENDS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UPON</a:t>
            </a:r>
            <a:r>
              <a:rPr dirty="0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QUANTUM</a:t>
            </a:r>
            <a:r>
              <a:rPr dirty="0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MONEY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0" b="1">
                <a:solidFill>
                  <a:srgbClr val="ff0000"/>
                </a:solidFill>
                <a:latin typeface="Calibri"/>
                <a:cs typeface="Calibri"/>
              </a:rPr>
              <a:t>INVOLVED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3346619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4472c4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18" y="1441624"/>
            <a:ext cx="7085781" cy="103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spc="1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goal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journalizing,</a:t>
            </a:r>
            <a:r>
              <a:rPr dirty="0" sz="2200" spc="32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posting</a:t>
            </a:r>
            <a:r>
              <a:rPr dirty="0" sz="2200" spc="13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ledgers,</a:t>
            </a:r>
            <a:r>
              <a:rPr dirty="0" sz="2200" spc="3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</a:p>
          <a:p>
            <a:pPr marL="0" marR="0">
              <a:lnSpc>
                <a:spcPts val="2574"/>
              </a:lnSpc>
              <a:spcBef>
                <a:spcPts val="15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preparing</a:t>
            </a:r>
            <a:r>
              <a:rPr dirty="0" sz="2200" spc="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spc="16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trial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balance</a:t>
            </a:r>
            <a:r>
              <a:rPr dirty="0" sz="2200" spc="18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200" spc="1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gather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information</a:t>
            </a:r>
          </a:p>
          <a:p>
            <a:pPr marL="0" marR="0">
              <a:lnSpc>
                <a:spcPts val="2577"/>
              </a:lnSpc>
              <a:spcBef>
                <a:spcPts val="63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necessary</a:t>
            </a:r>
            <a:r>
              <a:rPr dirty="0" sz="2200" spc="36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produce</a:t>
            </a:r>
            <a:r>
              <a:rPr dirty="0" sz="2200" spc="32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financial</a:t>
            </a:r>
            <a:r>
              <a:rPr dirty="0" sz="2200" spc="1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statements.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818" y="2782998"/>
            <a:ext cx="6768146" cy="103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spc="1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time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period</a:t>
            </a:r>
            <a:r>
              <a:rPr dirty="0" sz="2200" spc="2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concept</a:t>
            </a:r>
            <a:r>
              <a:rPr dirty="0" sz="2200" spc="27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14" b="1" i="1">
                <a:solidFill>
                  <a:srgbClr val="ff0000"/>
                </a:solidFill>
                <a:latin typeface="Cambria"/>
                <a:cs typeface="Cambria"/>
              </a:rPr>
              <a:t>requires</a:t>
            </a:r>
            <a:r>
              <a:rPr dirty="0" sz="2200" spc="54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companies</a:t>
            </a:r>
            <a:r>
              <a:rPr dirty="0" sz="2200" spc="2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produce</a:t>
            </a:r>
          </a:p>
          <a:p>
            <a:pPr marL="0" marR="0">
              <a:lnSpc>
                <a:spcPts val="2574"/>
              </a:lnSpc>
              <a:spcBef>
                <a:spcPts val="15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financial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statements</a:t>
            </a:r>
            <a:r>
              <a:rPr dirty="0" sz="2200" spc="1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2200" spc="-1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regular</a:t>
            </a:r>
            <a:r>
              <a:rPr dirty="0" sz="2200" spc="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basis</a:t>
            </a:r>
            <a:r>
              <a:rPr dirty="0" sz="2200" spc="16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12" b="1" i="1">
                <a:solidFill>
                  <a:srgbClr val="ff0000"/>
                </a:solidFill>
                <a:latin typeface="Cambria"/>
                <a:cs typeface="Cambria"/>
              </a:rPr>
              <a:t>over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</a:p>
          <a:p>
            <a:pPr marL="0" marR="0">
              <a:lnSpc>
                <a:spcPts val="2577"/>
              </a:lnSpc>
              <a:spcBef>
                <a:spcPts val="63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same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time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interval,</a:t>
            </a:r>
            <a:r>
              <a:rPr dirty="0" sz="2200" spc="1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such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month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33" b="1" i="1">
                <a:solidFill>
                  <a:srgbClr val="ff0000"/>
                </a:solidFill>
                <a:latin typeface="Cambria"/>
                <a:cs typeface="Cambria"/>
              </a:rPr>
              <a:t>year.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818" y="4124372"/>
            <a:ext cx="7030719" cy="103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Most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spc="14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amounts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these</a:t>
            </a:r>
            <a:r>
              <a:rPr dirty="0" sz="2200" spc="18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statements</a:t>
            </a:r>
            <a:r>
              <a:rPr dirty="0" sz="2200" spc="1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18" b="1" i="1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dirty="0" sz="2200" spc="3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copied</a:t>
            </a:r>
          </a:p>
          <a:p>
            <a:pPr marL="0" marR="0">
              <a:lnSpc>
                <a:spcPts val="2574"/>
              </a:lnSpc>
              <a:spcBef>
                <a:spcPts val="15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directly</a:t>
            </a:r>
            <a:r>
              <a:rPr dirty="0" sz="2200" spc="29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10" b="1" i="1">
                <a:solidFill>
                  <a:srgbClr val="ff0000"/>
                </a:solidFill>
                <a:latin typeface="Cambria"/>
                <a:cs typeface="Cambria"/>
              </a:rPr>
              <a:t>from</a:t>
            </a:r>
            <a:r>
              <a:rPr dirty="0" sz="2200" spc="1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trial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balance,</a:t>
            </a:r>
            <a:r>
              <a:rPr dirty="0" sz="2200" spc="39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then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appropriate</a:t>
            </a:r>
          </a:p>
          <a:p>
            <a:pPr marL="0" marR="0">
              <a:lnSpc>
                <a:spcPts val="2577"/>
              </a:lnSpc>
              <a:spcBef>
                <a:spcPts val="63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calculations</a:t>
            </a:r>
            <a:r>
              <a:rPr dirty="0" sz="2200" spc="29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summary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amounts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18" b="1" i="1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dirty="0" sz="2200" spc="31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also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displayed.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5818" y="5465847"/>
            <a:ext cx="6796753" cy="700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11" b="1" i="1">
                <a:solidFill>
                  <a:srgbClr val="ff0000"/>
                </a:solidFill>
                <a:latin typeface="Cambria"/>
                <a:cs typeface="Cambria"/>
              </a:rPr>
              <a:t>Relevant</a:t>
            </a:r>
            <a:r>
              <a:rPr dirty="0" sz="2200" spc="2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financial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information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presented</a:t>
            </a:r>
            <a:r>
              <a:rPr dirty="0" sz="2200" spc="4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</a:p>
          <a:p>
            <a:pPr marL="0" marR="0">
              <a:lnSpc>
                <a:spcPts val="2577"/>
              </a:lnSpc>
              <a:spcBef>
                <a:spcPts val="13"/>
              </a:spcBef>
              <a:spcAft>
                <a:spcPts val="0"/>
              </a:spcAft>
            </a:pP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structured</a:t>
            </a:r>
            <a:r>
              <a:rPr dirty="0" sz="2200" spc="22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manner</a:t>
            </a:r>
            <a:r>
              <a:rPr dirty="0" sz="2200" spc="13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form</a:t>
            </a:r>
            <a:r>
              <a:rPr dirty="0" sz="2200" spc="-1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easy</a:t>
            </a:r>
            <a:r>
              <a:rPr dirty="0" sz="2200" spc="27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Cambria"/>
                <a:cs typeface="Cambria"/>
              </a:rPr>
              <a:t>understand.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1392" y="895405"/>
            <a:ext cx="3346618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254" y="1776904"/>
            <a:ext cx="2849278" cy="3650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10" b="1" i="1">
                <a:solidFill>
                  <a:srgbClr val="0000ff"/>
                </a:solidFill>
                <a:latin typeface="Cambria"/>
                <a:cs typeface="Cambria"/>
              </a:rPr>
              <a:t>INCOME</a:t>
            </a:r>
            <a:r>
              <a:rPr dirty="0" sz="2200" spc="16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spc="-41" b="1" i="1">
                <a:solidFill>
                  <a:srgbClr val="0000ff"/>
                </a:solidFill>
                <a:latin typeface="Cambria"/>
                <a:cs typeface="Cambria"/>
              </a:rPr>
              <a:t>STATEMENTS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0238" y="3118278"/>
            <a:ext cx="4629358" cy="1706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45" b="1" i="1">
                <a:solidFill>
                  <a:srgbClr val="0000ff"/>
                </a:solidFill>
                <a:latin typeface="Cambria"/>
                <a:cs typeface="Cambria"/>
              </a:rPr>
              <a:t>STATEMENT</a:t>
            </a:r>
            <a:r>
              <a:rPr dirty="0" sz="2200" spc="42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CHANGES</a:t>
            </a:r>
            <a:r>
              <a:rPr dirty="0" sz="2200" spc="40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EQUITY</a:t>
            </a:r>
          </a:p>
          <a:p>
            <a:pPr marL="1222247" marR="0">
              <a:lnSpc>
                <a:spcPts val="2574"/>
              </a:lnSpc>
              <a:spcBef>
                <a:spcPts val="7937"/>
              </a:spcBef>
              <a:spcAft>
                <a:spcPts val="0"/>
              </a:spcAft>
            </a:pP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BALANCE</a:t>
            </a:r>
            <a:r>
              <a:rPr dirty="0" sz="2200" spc="34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b="1" i="1">
                <a:solidFill>
                  <a:srgbClr val="0000ff"/>
                </a:solidFill>
                <a:latin typeface="Cambria"/>
                <a:cs typeface="Cambria"/>
              </a:rPr>
              <a:t>SHEET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6330" y="5800838"/>
            <a:ext cx="3158383" cy="36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11" b="1" i="1">
                <a:solidFill>
                  <a:srgbClr val="0000ff"/>
                </a:solidFill>
                <a:latin typeface="Cambria"/>
                <a:cs typeface="Cambria"/>
              </a:rPr>
              <a:t>CASH</a:t>
            </a:r>
            <a:r>
              <a:rPr dirty="0" sz="2200" spc="23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spc="-38" b="1" i="1">
                <a:solidFill>
                  <a:srgbClr val="0000ff"/>
                </a:solidFill>
                <a:latin typeface="Cambria"/>
                <a:cs typeface="Cambria"/>
              </a:rPr>
              <a:t>FLOW</a:t>
            </a:r>
            <a:r>
              <a:rPr dirty="0" sz="2200" spc="50" b="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200" spc="-44" b="1" i="1">
                <a:solidFill>
                  <a:srgbClr val="0000ff"/>
                </a:solidFill>
                <a:latin typeface="Cambria"/>
                <a:cs typeface="Cambria"/>
              </a:rPr>
              <a:t>STATEMENT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1392" y="895405"/>
            <a:ext cx="3346618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1810" y="1779175"/>
            <a:ext cx="3702453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1" b="1">
                <a:solidFill>
                  <a:srgbClr val="0000ff"/>
                </a:solidFill>
                <a:latin typeface="Cambria"/>
                <a:cs typeface="Cambria"/>
              </a:rPr>
              <a:t>INCOME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spc="-62" b="1">
                <a:solidFill>
                  <a:srgbClr val="0000ff"/>
                </a:solidFill>
                <a:latin typeface="Cambria"/>
                <a:cs typeface="Cambria"/>
              </a:rPr>
              <a:t>STATEMENTS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05" y="3549560"/>
            <a:ext cx="10817015" cy="574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38" b="1">
                <a:solidFill>
                  <a:srgbClr val="ff0000"/>
                </a:solidFill>
                <a:latin typeface="Cambria"/>
                <a:cs typeface="Cambria"/>
              </a:rPr>
              <a:t>Revenue</a:t>
            </a:r>
            <a:r>
              <a:rPr dirty="0" sz="3600" spc="240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dirty="0" sz="3600" spc="315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Expenses</a:t>
            </a:r>
            <a:r>
              <a:rPr dirty="0" sz="3600" spc="2363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dirty="0" sz="3600" spc="237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Net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income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dirty="0" sz="3600" spc="791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Net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ff0000"/>
                </a:solidFill>
                <a:latin typeface="Cambria"/>
                <a:cs typeface="Cambria"/>
              </a:rPr>
              <a:t>loss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1392" y="895405"/>
            <a:ext cx="3346618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4266" y="1870615"/>
            <a:ext cx="6052426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65" b="1">
                <a:solidFill>
                  <a:srgbClr val="0000ff"/>
                </a:solidFill>
                <a:latin typeface="Cambria"/>
                <a:cs typeface="Cambria"/>
              </a:rPr>
              <a:t>STATEMENT</a:t>
            </a:r>
            <a:r>
              <a:rPr dirty="0" sz="2800" spc="61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CHANGES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dirty="0" sz="2800" spc="-13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EQUITY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5978" y="2724309"/>
            <a:ext cx="1531675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1" b="1" i="1">
                <a:solidFill>
                  <a:srgbClr val="00b050"/>
                </a:solidFill>
                <a:latin typeface="Cambria"/>
                <a:cs typeface="Cambria"/>
              </a:rPr>
              <a:t>PROFITS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0849" y="2724309"/>
            <a:ext cx="3483865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34" b="1" i="1">
                <a:solidFill>
                  <a:srgbClr val="00b050"/>
                </a:solidFill>
                <a:latin typeface="Cambria"/>
                <a:cs typeface="Cambria"/>
              </a:rPr>
              <a:t>RETAINED</a:t>
            </a:r>
            <a:r>
              <a:rPr dirty="0" sz="2800" spc="50" b="1" i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800" b="1" i="1">
                <a:solidFill>
                  <a:srgbClr val="00b050"/>
                </a:solidFill>
                <a:latin typeface="Cambria"/>
                <a:cs typeface="Cambria"/>
              </a:rPr>
              <a:t>EARNINGS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41392" y="895405"/>
            <a:ext cx="3346618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0054" y="1609721"/>
            <a:ext cx="2843521" cy="454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BALANCE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mbria"/>
                <a:cs typeface="Cambria"/>
              </a:rPr>
              <a:t>SHEET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4666" y="2463705"/>
            <a:ext cx="10211871" cy="454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2" b="1">
                <a:solidFill>
                  <a:srgbClr val="ff0000"/>
                </a:solidFill>
                <a:latin typeface="Cambria"/>
                <a:cs typeface="Cambria"/>
              </a:rPr>
              <a:t>ASSETS,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LIABILITIES,</a:t>
            </a:r>
            <a:r>
              <a:rPr dirty="0" sz="2800" spc="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46" b="1">
                <a:solidFill>
                  <a:srgbClr val="ff0000"/>
                </a:solidFill>
                <a:latin typeface="Cambria"/>
                <a:cs typeface="Cambria"/>
              </a:rPr>
              <a:t>CAPITAL</a:t>
            </a:r>
            <a:r>
              <a:rPr dirty="0" sz="2800" spc="43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(SHAREHOLDERS</a:t>
            </a:r>
            <a:r>
              <a:rPr dirty="0" sz="2800" spc="12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EQUITY)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7709913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2500" spc="10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500" spc="-1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BASIC</a:t>
            </a:r>
            <a:r>
              <a:rPr dirty="0" sz="2500" spc="1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  <a:r>
              <a:rPr dirty="0" sz="2500" spc="31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41" b="1">
                <a:solidFill>
                  <a:srgbClr val="4472c4"/>
                </a:solidFill>
                <a:latin typeface="Calibri"/>
                <a:cs typeface="Calibri"/>
              </a:rPr>
              <a:t>EQUATION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" y="1427931"/>
            <a:ext cx="1623100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dd6921"/>
                </a:solidFill>
                <a:latin typeface="Calibri"/>
                <a:cs typeface="Calibri"/>
              </a:rPr>
              <a:t>Illustration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9858" y="1794363"/>
            <a:ext cx="4962781" cy="77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X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commenced</a:t>
            </a:r>
            <a:r>
              <a:rPr dirty="0" sz="2400" spc="-31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business</a:t>
            </a:r>
            <a:r>
              <a:rPr dirty="0" sz="2400" spc="13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with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₹.50,000.</a:t>
            </a:r>
          </a:p>
          <a:p>
            <a:pPr marL="128816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9" b="1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dirty="0" sz="24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4991" y="2525592"/>
            <a:ext cx="2961946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50,000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50,000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7334" y="3623417"/>
            <a:ext cx="4188588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X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purchased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goods</a:t>
            </a:r>
            <a:r>
              <a:rPr dirty="0" sz="2400" spc="-27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spc="-19" b="1">
                <a:solidFill>
                  <a:srgbClr val="2e75b6"/>
                </a:solidFill>
                <a:latin typeface="Calibri"/>
                <a:cs typeface="Calibri"/>
              </a:rPr>
              <a:t>for</a:t>
            </a:r>
            <a:r>
              <a:rPr dirty="0" sz="2400" spc="18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₹.20,000.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8019" y="3988887"/>
            <a:ext cx="2386576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9" b="1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dirty="0" sz="2400" spc="3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68519" y="4355191"/>
            <a:ext cx="589897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50,000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20,000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spc="-11" b="1" i="1">
                <a:solidFill>
                  <a:srgbClr val="ff0000"/>
                </a:solidFill>
                <a:latin typeface="Calibri"/>
                <a:cs typeface="Calibri"/>
              </a:rPr>
              <a:t>goods/stock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7709913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2500" spc="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4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2500" spc="10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500" spc="-1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BASIC</a:t>
            </a:r>
            <a:r>
              <a:rPr dirty="0" sz="2500" spc="1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  <a:r>
              <a:rPr dirty="0" sz="2500" spc="31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41" b="1">
                <a:solidFill>
                  <a:srgbClr val="4472c4"/>
                </a:solidFill>
                <a:latin typeface="Calibri"/>
                <a:cs typeface="Calibri"/>
              </a:rPr>
              <a:t>EQUATION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2387" y="1427931"/>
            <a:ext cx="4189574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X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purchased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goods</a:t>
            </a:r>
            <a:r>
              <a:rPr dirty="0" sz="2400" spc="-2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spc="-18" b="1">
                <a:solidFill>
                  <a:srgbClr val="2e75b6"/>
                </a:solidFill>
                <a:latin typeface="Calibri"/>
                <a:cs typeface="Calibri"/>
              </a:rPr>
              <a:t>for</a:t>
            </a:r>
            <a:r>
              <a:rPr dirty="0" sz="2400" spc="18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₹.20,000.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8019" y="1794363"/>
            <a:ext cx="2385564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9" b="1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dirty="0" sz="24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8519" y="2160123"/>
            <a:ext cx="589897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50,000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20,000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spc="-11" b="1" i="1">
                <a:solidFill>
                  <a:srgbClr val="ff0000"/>
                </a:solidFill>
                <a:latin typeface="Calibri"/>
                <a:cs typeface="Calibri"/>
              </a:rPr>
              <a:t>goods/stock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158" y="2891897"/>
            <a:ext cx="7019265" cy="77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X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purchased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₹.10,000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worth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goods</a:t>
            </a:r>
            <a:r>
              <a:rPr dirty="0" sz="2400" spc="-14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from</a:t>
            </a:r>
            <a:r>
              <a:rPr dirty="0" sz="2400" spc="-11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Y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on</a:t>
            </a:r>
            <a:r>
              <a:rPr dirty="0" sz="2400" spc="-17" b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75b6"/>
                </a:solidFill>
                <a:latin typeface="Calibri"/>
                <a:cs typeface="Calibri"/>
              </a:rPr>
              <a:t>credit.</a:t>
            </a:r>
          </a:p>
          <a:p>
            <a:pPr marL="1483232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9" b="1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dirty="0" sz="2400" spc="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LIABILITIES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57167" y="3623417"/>
            <a:ext cx="7651579" cy="776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50,000</a:t>
            </a:r>
            <a:r>
              <a:rPr dirty="0" sz="2400" spc="5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spc="10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  <a:r>
              <a:rPr dirty="0" sz="2400" spc="32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2400" spc="-11" b="1" i="1">
                <a:solidFill>
                  <a:srgbClr val="ff0000"/>
                </a:solidFill>
                <a:latin typeface="Calibri"/>
                <a:cs typeface="Calibri"/>
              </a:rPr>
              <a:t>goods/stock</a:t>
            </a:r>
            <a:r>
              <a:rPr dirty="0" sz="2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 marL="1732788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strike="sngStrike">
                <a:solidFill>
                  <a:srgbClr val="0000ff"/>
                </a:solidFill>
                <a:latin typeface="Calibri"/>
                <a:cs typeface="Calibri"/>
              </a:rPr>
              <a:t>60,000</a:t>
            </a:r>
            <a:r>
              <a:rPr dirty="0" sz="2400" b="1" strike="sngStrike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 strike="sngStrike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400" spc="-11" b="1" strike="sngStrike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 strike="sngStrike">
                <a:solidFill>
                  <a:srgbClr val="0000ff"/>
                </a:solidFill>
                <a:latin typeface="Calibri"/>
                <a:cs typeface="Calibri"/>
              </a:rPr>
              <a:t>60,000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" y="4720951"/>
            <a:ext cx="1172883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illustration,</a:t>
            </a:r>
            <a:r>
              <a:rPr dirty="0" sz="2400" spc="-17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400" spc="-16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seen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400" spc="-12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4" i="1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400" spc="12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capital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liabilities</a:t>
            </a:r>
            <a:r>
              <a:rPr dirty="0" sz="2400" spc="-23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equal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9" i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4" i="1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asset.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7175" y="5454664"/>
            <a:ext cx="10291638" cy="1022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7967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Accounting</a:t>
            </a:r>
            <a:r>
              <a:rPr dirty="0" sz="32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  <a:r>
              <a:rPr dirty="0" sz="3200" spc="711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Wingdings 3"/>
                <a:cs typeface="Wingdings 3"/>
              </a:rPr>
              <a:t></a:t>
            </a:r>
          </a:p>
          <a:p>
            <a:pPr marL="0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 spc="-100" b="1">
                <a:solidFill>
                  <a:srgbClr val="0000ff"/>
                </a:solidFill>
                <a:latin typeface="Calibri"/>
                <a:cs typeface="Calibri"/>
              </a:rPr>
              <a:t>TOTA</a:t>
            </a:r>
            <a:r>
              <a:rPr dirty="0" sz="3200" spc="-721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ASSETS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35" b="1">
                <a:solidFill>
                  <a:srgbClr val="0000ff"/>
                </a:solidFill>
                <a:latin typeface="Calibri"/>
                <a:cs typeface="Calibri"/>
              </a:rPr>
              <a:t>CAPITAL</a:t>
            </a:r>
            <a:r>
              <a:rPr dirty="0" sz="3200" spc="28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3200" i="1">
                <a:solidFill>
                  <a:srgbClr val="ff0000"/>
                </a:solidFill>
                <a:latin typeface="Cambria"/>
                <a:cs typeface="Cambria"/>
              </a:rPr>
              <a:t>Shareholders</a:t>
            </a:r>
            <a:r>
              <a:rPr dirty="0" sz="3200" spc="-14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i="1">
                <a:solidFill>
                  <a:srgbClr val="ff0000"/>
                </a:solidFill>
                <a:latin typeface="Cambria"/>
                <a:cs typeface="Cambria"/>
              </a:rPr>
              <a:t>Equity</a:t>
            </a:r>
            <a:r>
              <a:rPr dirty="0" sz="3200" b="1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dirty="0" sz="3200" spc="29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LIABILITIES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59201" y="834520"/>
            <a:ext cx="5827257" cy="1234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59282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dirty="0" sz="32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5" b="1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</a:p>
          <a:p>
            <a:pPr marL="0" marR="0">
              <a:lnSpc>
                <a:spcPts val="4684"/>
              </a:lnSpc>
              <a:spcBef>
                <a:spcPts val="823"/>
              </a:spcBef>
              <a:spcAft>
                <a:spcPts val="0"/>
              </a:spcAft>
            </a:pPr>
            <a:r>
              <a:rPr dirty="0" sz="4000" spc="-19" b="1">
                <a:solidFill>
                  <a:srgbClr val="0000ff"/>
                </a:solidFill>
                <a:latin typeface="Cambria"/>
                <a:cs typeface="Cambria"/>
              </a:rPr>
              <a:t>CASH</a:t>
            </a:r>
            <a:r>
              <a:rPr dirty="0" sz="4000" spc="15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4000" spc="-39" b="1">
                <a:solidFill>
                  <a:srgbClr val="0000ff"/>
                </a:solidFill>
                <a:latin typeface="Cambria"/>
                <a:cs typeface="Cambria"/>
              </a:rPr>
              <a:t>FLOW</a:t>
            </a:r>
            <a:r>
              <a:rPr dirty="0" sz="4000" spc="32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4000" spc="-91" b="1">
                <a:solidFill>
                  <a:srgbClr val="0000ff"/>
                </a:solidFill>
                <a:latin typeface="Cambria"/>
                <a:cs typeface="Cambria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4526" y="2931543"/>
            <a:ext cx="4435474" cy="36253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">
                <a:solidFill>
                  <a:srgbClr val="ff0000"/>
                </a:solidFill>
                <a:latin typeface="FABQMH+Cambria"/>
                <a:cs typeface="FABQMH+Cambria"/>
              </a:rPr>
              <a:t>Operating</a:t>
            </a:r>
            <a:r>
              <a:rPr dirty="0" sz="4000">
                <a:solidFill>
                  <a:srgbClr val="ff0000"/>
                </a:solidFill>
                <a:latin typeface="FABQMH+Cambria"/>
                <a:cs typeface="FABQMH+Cambria"/>
              </a:rPr>
              <a:t> </a:t>
            </a:r>
            <a:r>
              <a:rPr dirty="0" sz="4000" spc="-14">
                <a:solidFill>
                  <a:srgbClr val="ff0000"/>
                </a:solidFill>
                <a:latin typeface="FABQMH+Cambria"/>
                <a:cs typeface="FABQMH+Cambria"/>
              </a:rPr>
              <a:t>Activities</a:t>
            </a:r>
          </a:p>
          <a:p>
            <a:pPr marL="79247" marR="0">
              <a:lnSpc>
                <a:spcPts val="4684"/>
              </a:lnSpc>
              <a:spcBef>
                <a:spcPts val="7101"/>
              </a:spcBef>
              <a:spcAft>
                <a:spcPts val="0"/>
              </a:spcAft>
            </a:pPr>
            <a:r>
              <a:rPr dirty="0" sz="4000" spc="-19">
                <a:solidFill>
                  <a:srgbClr val="ff0000"/>
                </a:solidFill>
                <a:latin typeface="FABQMH+Cambria"/>
                <a:cs typeface="FABQMH+Cambria"/>
              </a:rPr>
              <a:t>Investing</a:t>
            </a:r>
            <a:r>
              <a:rPr dirty="0" sz="4000" spc="15">
                <a:solidFill>
                  <a:srgbClr val="ff0000"/>
                </a:solidFill>
                <a:latin typeface="FABQMH+Cambria"/>
                <a:cs typeface="FABQMH+Cambria"/>
              </a:rPr>
              <a:t> </a:t>
            </a:r>
            <a:r>
              <a:rPr dirty="0" sz="4000" spc="-13">
                <a:solidFill>
                  <a:srgbClr val="ff0000"/>
                </a:solidFill>
                <a:latin typeface="FABQMH+Cambria"/>
                <a:cs typeface="FABQMH+Cambria"/>
              </a:rPr>
              <a:t>Activities</a:t>
            </a:r>
          </a:p>
          <a:p>
            <a:pPr marL="13715" marR="0">
              <a:lnSpc>
                <a:spcPts val="4687"/>
              </a:lnSpc>
              <a:spcBef>
                <a:spcPts val="7037"/>
              </a:spcBef>
              <a:spcAft>
                <a:spcPts val="0"/>
              </a:spcAft>
            </a:pPr>
            <a:r>
              <a:rPr dirty="0" sz="4000">
                <a:solidFill>
                  <a:srgbClr val="ff0000"/>
                </a:solidFill>
                <a:latin typeface="FABQMH+Cambria"/>
                <a:cs typeface="FABQMH+Cambria"/>
              </a:rPr>
              <a:t>Financing</a:t>
            </a:r>
            <a:r>
              <a:rPr dirty="0" sz="4000">
                <a:solidFill>
                  <a:srgbClr val="ff0000"/>
                </a:solidFill>
                <a:latin typeface="FABQMH+Cambria"/>
                <a:cs typeface="FABQMH+Cambria"/>
              </a:rPr>
              <a:t> </a:t>
            </a:r>
            <a:r>
              <a:rPr dirty="0" sz="4000" spc="-12">
                <a:solidFill>
                  <a:srgbClr val="ff0000"/>
                </a:solidFill>
                <a:latin typeface="FABQMH+Cambria"/>
                <a:cs typeface="FABQMH+Cambria"/>
              </a:rPr>
              <a:t>Activities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1072" y="180694"/>
            <a:ext cx="6229419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800" spc="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  <a:r>
              <a:rPr dirty="0" sz="2800" spc="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2800" spc="4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7780" y="895405"/>
            <a:ext cx="4766687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  <a:r>
              <a:rPr dirty="0" sz="2500" spc="2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Course</a:t>
            </a:r>
            <a:r>
              <a:rPr dirty="0" sz="2500" spc="2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Curriculum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3011" y="1721429"/>
            <a:ext cx="2446806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4:</a:t>
            </a:r>
            <a:r>
              <a:rPr dirty="0" sz="2400" spc="-1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Assets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74" y="2249709"/>
            <a:ext cx="7831379" cy="745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Cash,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Receivables,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000000"/>
                </a:solidFill>
                <a:latin typeface="Calibri"/>
                <a:cs typeface="Calibri"/>
              </a:rPr>
              <a:t>Inventory,</a:t>
            </a:r>
            <a:r>
              <a:rPr dirty="0" sz="23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Long-Lived</a:t>
            </a:r>
            <a:r>
              <a:rPr dirty="0" sz="23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Assets,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Investments</a:t>
            </a:r>
            <a:r>
              <a:rPr dirty="0" sz="23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Acquisitions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3011" y="3387161"/>
            <a:ext cx="4247139" cy="4105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5:</a:t>
            </a:r>
            <a:r>
              <a:rPr dirty="0" sz="2400" spc="-1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Liabilities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and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Equity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517" y="4090701"/>
            <a:ext cx="5920912" cy="395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Liabilities,</a:t>
            </a:r>
            <a:r>
              <a:rPr dirty="0" sz="23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Non-Current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Liabilities,</a:t>
            </a:r>
            <a:r>
              <a:rPr dirty="0" sz="2300" spc="-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Equity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011" y="5011527"/>
            <a:ext cx="4062351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Segment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6: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spc="-12" b="1">
                <a:solidFill>
                  <a:srgbClr val="800000"/>
                </a:solidFill>
                <a:latin typeface="Calibri"/>
                <a:cs typeface="Calibri"/>
              </a:rPr>
              <a:t>Statement</a:t>
            </a:r>
            <a:r>
              <a:rPr dirty="0" sz="2400" spc="27" b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3874" y="5558314"/>
            <a:ext cx="7112376" cy="745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23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0000"/>
                </a:solidFill>
                <a:latin typeface="Calibri"/>
                <a:cs typeface="Calibri"/>
              </a:rPr>
              <a:t>-Size</a:t>
            </a:r>
            <a:r>
              <a:rPr dirty="0" sz="23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Analysis,</a:t>
            </a:r>
            <a:r>
              <a:rPr dirty="0" sz="23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Profitability</a:t>
            </a:r>
            <a:r>
              <a:rPr dirty="0" sz="2300" spc="-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Analysis,</a:t>
            </a:r>
            <a:r>
              <a:rPr dirty="0" sz="23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Risk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Analysis,</a:t>
            </a:r>
          </a:p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3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686936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0" b="1">
                <a:solidFill>
                  <a:srgbClr val="4472c4"/>
                </a:solidFill>
                <a:latin typeface="Calibri"/>
                <a:cs typeface="Calibri"/>
              </a:rPr>
              <a:t>USERS</a:t>
            </a:r>
            <a:r>
              <a:rPr dirty="0" sz="2500" spc="48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ACCOUNTING/FINANCIAL</a:t>
            </a:r>
            <a:r>
              <a:rPr dirty="0" sz="2500" spc="6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22" b="1">
                <a:solidFill>
                  <a:srgbClr val="4472c4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686936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0" b="1">
                <a:solidFill>
                  <a:srgbClr val="4472c4"/>
                </a:solidFill>
                <a:latin typeface="Calibri"/>
                <a:cs typeface="Calibri"/>
              </a:rPr>
              <a:t>USERS</a:t>
            </a:r>
            <a:r>
              <a:rPr dirty="0" sz="2500" spc="48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ACCOUNTING/FINANCIAL</a:t>
            </a:r>
            <a:r>
              <a:rPr dirty="0" sz="2500" spc="6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22" b="1">
                <a:solidFill>
                  <a:srgbClr val="4472c4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1403656"/>
            <a:ext cx="12118556" cy="84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1)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Internal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Users</a:t>
            </a:r>
            <a:r>
              <a:rPr dirty="0" sz="2600" spc="-2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–</a:t>
            </a:r>
            <a:r>
              <a:rPr dirty="0" sz="2600" spc="-66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Internal</a:t>
            </a:r>
            <a:r>
              <a:rPr dirty="0" sz="2600" spc="-3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users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3" i="1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dirty="0" sz="2600" spc="16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individual</a:t>
            </a:r>
            <a:r>
              <a:rPr dirty="0" sz="2600" spc="-4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who</a:t>
            </a:r>
            <a:r>
              <a:rPr dirty="0" sz="2600" spc="-17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runs,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manages</a:t>
            </a:r>
            <a:r>
              <a:rPr dirty="0" sz="2600" spc="-1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dirty="0" sz="2600" spc="-1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operates</a:t>
            </a:r>
          </a:p>
          <a:p>
            <a:pPr marL="0" marR="0">
              <a:lnSpc>
                <a:spcPts val="30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600" spc="-11" i="1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dirty="0" sz="2600" spc="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daily</a:t>
            </a:r>
            <a:r>
              <a:rPr dirty="0" sz="2600" spc="-28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activities</a:t>
            </a:r>
            <a:r>
              <a:rPr dirty="0" sz="2600" spc="-3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600" spc="-1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1" i="1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dirty="0" sz="2600" spc="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inside</a:t>
            </a:r>
            <a:r>
              <a:rPr dirty="0" sz="2600" spc="-3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area</a:t>
            </a:r>
            <a:r>
              <a:rPr dirty="0" sz="2600" spc="1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600" spc="-1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an</a:t>
            </a:r>
            <a:r>
              <a:rPr dirty="0" sz="2600" spc="-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organization.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41" y="2867621"/>
            <a:ext cx="11300378" cy="844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a.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Shareholders</a:t>
            </a:r>
            <a:r>
              <a:rPr dirty="0" sz="2600" spc="-27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-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1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get</a:t>
            </a:r>
            <a:r>
              <a:rPr dirty="0" sz="2600" spc="-14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financial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performance</a:t>
            </a:r>
            <a:r>
              <a:rPr dirty="0" sz="2600" spc="-4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financial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position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</a:p>
          <a:p>
            <a:pPr marL="0" marR="0">
              <a:lnSpc>
                <a:spcPts val="30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4330915"/>
            <a:ext cx="12048886" cy="844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24" b="1">
                <a:solidFill>
                  <a:srgbClr val="00b050"/>
                </a:solidFill>
                <a:latin typeface="Cambria"/>
                <a:cs typeface="Cambria"/>
              </a:rPr>
              <a:t>b.</a:t>
            </a:r>
            <a:r>
              <a:rPr dirty="0" sz="2600" spc="26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Management-</a:t>
            </a:r>
            <a:r>
              <a:rPr dirty="0" sz="2600" spc="-34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0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make</a:t>
            </a:r>
            <a:r>
              <a:rPr dirty="0" sz="2600" spc="14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</a:t>
            </a:r>
            <a:r>
              <a:rPr dirty="0" sz="2600" spc="-27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decisions</a:t>
            </a:r>
            <a:r>
              <a:rPr dirty="0" sz="2600" spc="-3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31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34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compare</a:t>
            </a:r>
            <a:r>
              <a:rPr dirty="0" sz="2600" spc="-26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performance</a:t>
            </a:r>
            <a:r>
              <a:rPr dirty="0" sz="2600" spc="-42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with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past</a:t>
            </a:r>
          </a:p>
          <a:p>
            <a:pPr marL="0" marR="0">
              <a:lnSpc>
                <a:spcPts val="30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performance</a:t>
            </a:r>
            <a:r>
              <a:rPr dirty="0" sz="2600" spc="-42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3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FABQMH+Cambria"/>
                <a:cs typeface="FABQMH+Cambria"/>
              </a:rPr>
              <a:t>achieve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goal.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41" y="5794260"/>
            <a:ext cx="11705200" cy="846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c.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spc="-16" b="1">
                <a:solidFill>
                  <a:srgbClr val="00b050"/>
                </a:solidFill>
                <a:latin typeface="Cambria"/>
                <a:cs typeface="Cambria"/>
              </a:rPr>
              <a:t>Employees</a:t>
            </a:r>
            <a:r>
              <a:rPr dirty="0" sz="2600" spc="-19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-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0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know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about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profitability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</a:t>
            </a:r>
            <a:r>
              <a:rPr dirty="0" sz="2600" spc="-28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made</a:t>
            </a:r>
            <a:r>
              <a:rPr dirty="0" sz="2600" spc="-18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because</a:t>
            </a:r>
            <a:r>
              <a:rPr dirty="0" sz="2600" spc="-18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their</a:t>
            </a:r>
          </a:p>
          <a:p>
            <a:pPr marL="0" marR="0">
              <a:lnSpc>
                <a:spcPts val="3055"/>
              </a:lnSpc>
              <a:spcBef>
                <a:spcPts val="206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salaries</a:t>
            </a:r>
            <a:r>
              <a:rPr dirty="0" sz="2600" spc="-29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bonuses</a:t>
            </a:r>
            <a:r>
              <a:rPr dirty="0" sz="2600" spc="-3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4">
                <a:solidFill>
                  <a:srgbClr val="000000"/>
                </a:solidFill>
                <a:latin typeface="FABQMH+Cambria"/>
                <a:cs typeface="FABQMH+Cambria"/>
              </a:rPr>
              <a:t>rely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on</a:t>
            </a:r>
            <a:r>
              <a:rPr dirty="0" sz="2600" spc="-16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position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performance</a:t>
            </a:r>
            <a:r>
              <a:rPr dirty="0" sz="2600" spc="-4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686936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0" b="1">
                <a:solidFill>
                  <a:srgbClr val="4472c4"/>
                </a:solidFill>
                <a:latin typeface="Calibri"/>
                <a:cs typeface="Calibri"/>
              </a:rPr>
              <a:t>USERS</a:t>
            </a:r>
            <a:r>
              <a:rPr dirty="0" sz="2500" spc="48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ACCOUNTING/FINANCIAL</a:t>
            </a:r>
            <a:r>
              <a:rPr dirty="0" sz="2500" spc="6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22" b="1">
                <a:solidFill>
                  <a:srgbClr val="4472c4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1403656"/>
            <a:ext cx="11378228" cy="12660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2)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External</a:t>
            </a:r>
            <a:r>
              <a:rPr dirty="0" sz="2600" spc="-13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ff0000"/>
                </a:solidFill>
                <a:latin typeface="Cambria"/>
                <a:cs typeface="Cambria"/>
              </a:rPr>
              <a:t>Users</a:t>
            </a:r>
            <a:r>
              <a:rPr dirty="0" sz="2600" spc="-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–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External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users</a:t>
            </a:r>
            <a:r>
              <a:rPr dirty="0" sz="2600" spc="-17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3" i="1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dirty="0" sz="2600" spc="16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those</a:t>
            </a:r>
            <a:r>
              <a:rPr dirty="0" sz="2600" spc="-19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individuals</a:t>
            </a:r>
            <a:r>
              <a:rPr dirty="0" sz="2600" spc="-42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who</a:t>
            </a:r>
            <a:r>
              <a:rPr dirty="0" sz="2600" spc="-3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4" i="1">
                <a:solidFill>
                  <a:srgbClr val="0000ff"/>
                </a:solidFill>
                <a:latin typeface="Cambria"/>
                <a:cs typeface="Cambria"/>
              </a:rPr>
              <a:t>take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interest</a:t>
            </a:r>
            <a:r>
              <a:rPr dirty="0" sz="2600" spc="-2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0" i="1">
                <a:solidFill>
                  <a:srgbClr val="0000ff"/>
                </a:solidFill>
                <a:latin typeface="Cambria"/>
                <a:cs typeface="Cambria"/>
              </a:rPr>
              <a:t>the</a:t>
            </a:r>
          </a:p>
          <a:p>
            <a:pPr marL="0" marR="0">
              <a:lnSpc>
                <a:spcPts val="30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600" spc="-10" i="1">
                <a:solidFill>
                  <a:srgbClr val="0000ff"/>
                </a:solidFill>
                <a:latin typeface="Cambria"/>
                <a:cs typeface="Cambria"/>
              </a:rPr>
              <a:t>account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information</a:t>
            </a:r>
            <a:r>
              <a:rPr dirty="0" sz="2600" spc="-29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an</a:t>
            </a:r>
            <a:r>
              <a:rPr dirty="0" sz="2600" spc="-13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organization</a:t>
            </a:r>
            <a:r>
              <a:rPr dirty="0" sz="2600" spc="-14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but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they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3" i="1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dirty="0" sz="2600" spc="15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not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part</a:t>
            </a:r>
            <a:r>
              <a:rPr dirty="0" sz="2600" spc="11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1" i="1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organization’s</a:t>
            </a:r>
          </a:p>
          <a:p>
            <a:pPr marL="0" marR="0">
              <a:lnSpc>
                <a:spcPts val="3052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00" i="1">
                <a:solidFill>
                  <a:srgbClr val="0000ff"/>
                </a:solidFill>
                <a:latin typeface="Cambria"/>
                <a:cs typeface="Cambria"/>
              </a:rPr>
              <a:t>administrative</a:t>
            </a:r>
            <a:r>
              <a:rPr dirty="0" sz="2600" spc="-30" i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600" spc="-10" i="1">
                <a:solidFill>
                  <a:srgbClr val="0000ff"/>
                </a:solidFill>
                <a:latin typeface="Cambria"/>
                <a:cs typeface="Cambria"/>
              </a:rPr>
              <a:t>process.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41" y="2765512"/>
            <a:ext cx="11922882" cy="846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a.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spc="-23" b="1">
                <a:solidFill>
                  <a:srgbClr val="00b050"/>
                </a:solidFill>
                <a:latin typeface="Cambria"/>
                <a:cs typeface="Cambria"/>
              </a:rPr>
              <a:t>Investors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–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0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know</a:t>
            </a:r>
            <a:r>
              <a:rPr dirty="0" sz="2600" spc="-1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about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safety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investment</a:t>
            </a:r>
            <a:r>
              <a:rPr dirty="0" sz="2600" spc="-19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0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4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see</a:t>
            </a:r>
            <a:r>
              <a:rPr dirty="0" sz="2600" spc="-15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progress</a:t>
            </a:r>
            <a:r>
              <a:rPr dirty="0" sz="2600" spc="-23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</a:p>
          <a:p>
            <a:pPr marL="0" marR="0">
              <a:lnSpc>
                <a:spcPts val="3052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41" y="4228807"/>
            <a:ext cx="11823680" cy="1265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24" b="1">
                <a:solidFill>
                  <a:srgbClr val="00b050"/>
                </a:solidFill>
                <a:latin typeface="Cambria"/>
                <a:cs typeface="Cambria"/>
              </a:rPr>
              <a:t>b.</a:t>
            </a:r>
            <a:r>
              <a:rPr dirty="0" sz="2600" spc="26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Creditors</a:t>
            </a:r>
            <a:r>
              <a:rPr dirty="0" sz="2600" spc="-23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and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Financial</a:t>
            </a:r>
            <a:r>
              <a:rPr dirty="0" sz="2600" spc="-11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Institutions</a:t>
            </a:r>
            <a:r>
              <a:rPr dirty="0" sz="2600" spc="-33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-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URNETK+Cambria"/>
                <a:cs typeface="URNETK+Cambria"/>
              </a:rPr>
              <a:t>To</a:t>
            </a:r>
            <a:r>
              <a:rPr dirty="0" sz="2600" spc="201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URNETK+Cambria"/>
                <a:cs typeface="URNETK+Cambria"/>
              </a:rPr>
              <a:t>analyse</a:t>
            </a:r>
            <a:r>
              <a:rPr dirty="0" sz="2600" spc="-10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company’s</a:t>
            </a:r>
            <a:r>
              <a:rPr dirty="0" sz="2600" spc="-21">
                <a:solidFill>
                  <a:srgbClr val="000000"/>
                </a:solidFill>
                <a:latin typeface="URNETK+Cambria"/>
                <a:cs typeface="URNETK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URNETK+Cambria"/>
                <a:cs typeface="URNETK+Cambria"/>
              </a:rPr>
              <a:t>financial</a:t>
            </a:r>
          </a:p>
          <a:p>
            <a:pPr marL="0" marR="0">
              <a:lnSpc>
                <a:spcPts val="3052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position</a:t>
            </a:r>
            <a:r>
              <a:rPr dirty="0" sz="2600" spc="-14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liquidity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before</a:t>
            </a:r>
            <a:r>
              <a:rPr dirty="0" sz="2600" spc="-18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making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loan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31">
                <a:solidFill>
                  <a:srgbClr val="000000"/>
                </a:solidFill>
                <a:latin typeface="FABQMH+Cambria"/>
                <a:cs typeface="FABQMH+Cambria"/>
              </a:rPr>
              <a:t>company.</a:t>
            </a:r>
            <a:r>
              <a:rPr dirty="0" sz="2600" spc="16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1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FABQMH+Cambria"/>
                <a:cs typeface="FABQMH+Cambria"/>
              </a:rPr>
              <a:t>make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0">
                <a:solidFill>
                  <a:srgbClr val="000000"/>
                </a:solidFill>
                <a:latin typeface="FABQMH+Cambria"/>
                <a:cs typeface="FABQMH+Cambria"/>
              </a:rPr>
              <a:t>sure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about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</a:p>
          <a:p>
            <a:pPr marL="0" marR="0">
              <a:lnSpc>
                <a:spcPts val="3055"/>
              </a:lnSpc>
              <a:spcBef>
                <a:spcPts val="244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future</a:t>
            </a:r>
            <a:r>
              <a:rPr dirty="0" sz="2600" spc="-12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creditworthiness</a:t>
            </a:r>
            <a:r>
              <a:rPr dirty="0" sz="2600" spc="-3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41" y="6112486"/>
            <a:ext cx="11859031" cy="426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c.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b050"/>
                </a:solidFill>
                <a:latin typeface="Cambria"/>
                <a:cs typeface="Cambria"/>
              </a:rPr>
              <a:t>Customers</a:t>
            </a:r>
            <a:r>
              <a:rPr dirty="0" sz="2600" spc="-38" b="1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-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08">
                <a:solidFill>
                  <a:srgbClr val="000000"/>
                </a:solidFill>
                <a:latin typeface="FABQMH+Cambria"/>
                <a:cs typeface="FABQMH+Cambria"/>
              </a:rPr>
              <a:t>To</a:t>
            </a:r>
            <a:r>
              <a:rPr dirty="0" sz="2600" spc="20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know</a:t>
            </a:r>
            <a:r>
              <a:rPr dirty="0" sz="2600" spc="-17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the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Current</a:t>
            </a:r>
            <a:r>
              <a:rPr dirty="0" sz="2600" spc="-20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position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of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business,</a:t>
            </a:r>
            <a:r>
              <a:rPr dirty="0" sz="2600" spc="-15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17">
                <a:solidFill>
                  <a:srgbClr val="000000"/>
                </a:solidFill>
                <a:latin typeface="FABQMH+Cambria"/>
                <a:cs typeface="FABQMH+Cambria"/>
              </a:rPr>
              <a:t>profitability,</a:t>
            </a:r>
            <a:r>
              <a:rPr dirty="0" sz="2600" spc="19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>
                <a:solidFill>
                  <a:srgbClr val="000000"/>
                </a:solidFill>
                <a:latin typeface="FABQMH+Cambria"/>
                <a:cs typeface="FABQMH+Cambria"/>
              </a:rPr>
              <a:t>and</a:t>
            </a:r>
            <a:r>
              <a:rPr dirty="0" sz="2600" spc="-11">
                <a:solidFill>
                  <a:srgbClr val="000000"/>
                </a:solidFill>
                <a:latin typeface="FABQMH+Cambria"/>
                <a:cs typeface="FABQMH+Cambria"/>
              </a:rPr>
              <a:t> </a:t>
            </a:r>
            <a:r>
              <a:rPr dirty="0" sz="2600" spc="-22">
                <a:solidFill>
                  <a:srgbClr val="000000"/>
                </a:solidFill>
                <a:latin typeface="FABQMH+Cambria"/>
                <a:cs typeface="FABQMH+Cambria"/>
              </a:rPr>
              <a:t>liquidity.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7780" y="895405"/>
            <a:ext cx="1408523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585" y="1729922"/>
            <a:ext cx="4847329" cy="1187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35" b="1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2500" spc="3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points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discussed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session:</a:t>
            </a:r>
          </a:p>
          <a:p>
            <a:pPr marL="0" marR="0">
              <a:lnSpc>
                <a:spcPts val="3046"/>
              </a:lnSpc>
              <a:spcBef>
                <a:spcPts val="2956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DSWWSQ+Wingdings"/>
                <a:cs typeface="DSWWSQ+Wingdings"/>
              </a:rPr>
              <a:t>➢</a:t>
            </a:r>
            <a:r>
              <a:rPr dirty="0" sz="25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r>
              <a:rPr dirty="0" sz="2500" spc="22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585" y="3254303"/>
            <a:ext cx="6075360" cy="1949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DSWWSQ+Wingdings"/>
                <a:cs typeface="DSWWSQ+Wingdings"/>
              </a:rPr>
              <a:t>➢</a:t>
            </a:r>
            <a:r>
              <a:rPr dirty="0" sz="25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500" spc="2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base</a:t>
            </a:r>
            <a:r>
              <a:rPr dirty="0" sz="2500" spc="2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23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500" spc="4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</a:p>
          <a:p>
            <a:pPr marL="0" marR="0">
              <a:lnSpc>
                <a:spcPts val="3046"/>
              </a:lnSpc>
              <a:spcBef>
                <a:spcPts val="2955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DSWWSQ+Wingdings"/>
                <a:cs typeface="DSWWSQ+Wingdings"/>
              </a:rPr>
              <a:t>➢</a:t>
            </a:r>
            <a:r>
              <a:rPr dirty="0" sz="2500" spc="65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Brief</a:t>
            </a:r>
            <a:r>
              <a:rPr dirty="0" sz="2500" spc="16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r>
              <a:rPr dirty="0" sz="2500" spc="2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34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500" spc="3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13" i="1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  <a:p>
            <a:pPr marL="0" marR="0">
              <a:lnSpc>
                <a:spcPts val="3049"/>
              </a:lnSpc>
              <a:spcBef>
                <a:spcPts val="295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DSWWSQ+Wingdings"/>
                <a:cs typeface="DSWWSQ+Wingdings"/>
              </a:rPr>
              <a:t>➢</a:t>
            </a:r>
            <a:r>
              <a:rPr dirty="0" sz="25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500" spc="3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7780" y="895405"/>
            <a:ext cx="2887383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Important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7084" y="1664239"/>
            <a:ext cx="5612525" cy="395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3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1: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  <a:r>
              <a:rPr dirty="0" sz="2300" spc="-16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300" spc="12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7084" y="2593244"/>
            <a:ext cx="8252262" cy="2222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3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2: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dirty="0" sz="2300" spc="16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300" spc="-12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300" spc="14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Policies,</a:t>
            </a:r>
            <a:r>
              <a:rPr dirty="0" sz="2300" spc="-13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procedures</a:t>
            </a:r>
          </a:p>
          <a:p>
            <a:pPr marL="0" marR="0">
              <a:lnSpc>
                <a:spcPts val="2815"/>
              </a:lnSpc>
              <a:spcBef>
                <a:spcPts val="4378"/>
              </a:spcBef>
              <a:spcAft>
                <a:spcPts val="0"/>
              </a:spcAft>
            </a:pP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300" spc="-19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3:</a:t>
            </a:r>
            <a:r>
              <a:rPr dirty="0" sz="2300" spc="-1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Qualitative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Characteristics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 spc="-12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300" spc="19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2812"/>
              </a:lnSpc>
              <a:spcBef>
                <a:spcPts val="4381"/>
              </a:spcBef>
              <a:spcAft>
                <a:spcPts val="0"/>
              </a:spcAft>
            </a:pP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3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4: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Audit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007" y="5333981"/>
            <a:ext cx="5182258" cy="395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300" spc="-17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5:</a:t>
            </a:r>
            <a:r>
              <a:rPr dirty="0" sz="23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i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1611368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5" b="1">
                <a:solidFill>
                  <a:srgbClr val="4472c4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" y="1377890"/>
            <a:ext cx="2985450" cy="395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Book</a:t>
            </a:r>
            <a:r>
              <a:rPr dirty="0" sz="2400" b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400" spc="-11" b="1">
                <a:solidFill>
                  <a:srgbClr val="000000"/>
                </a:solidFill>
                <a:latin typeface="Cambria"/>
                <a:cs typeface="Cambria"/>
              </a:rPr>
              <a:t>References: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2109791"/>
            <a:ext cx="10083655" cy="395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DSWWSQ+Wingdings"/>
                <a:cs typeface="DSWWSQ+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❖</a:t>
            </a:r>
            <a:r>
              <a:rPr dirty="0" sz="2400" spc="-39">
                <a:solidFill>
                  <a:srgbClr val="000000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400" b="1" u="sng" i="1">
                <a:solidFill>
                  <a:srgbClr val="0563c1"/>
                </a:solidFill>
                <a:latin typeface="Cambria"/>
                <a:cs typeface="Camb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https://open.umn.edu/opentextbooks/textbooks/financial-accounting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2841311"/>
            <a:ext cx="11904905" cy="395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DSWWSQ+Wingdings"/>
                <a:cs typeface="DSWWSQ+Wingding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❖</a:t>
            </a:r>
            <a:r>
              <a:rPr dirty="0" sz="2400" spc="-39">
                <a:solidFill>
                  <a:srgbClr val="00000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2400" b="1" u="sng" i="1">
                <a:solidFill>
                  <a:srgbClr val="0563c1"/>
                </a:solidFill>
                <a:latin typeface="Cambria"/>
                <a:cs typeface="Camb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https://open.umn.edu/opentextbooks/textbooks/principles-of-financial-accounting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0088" y="180694"/>
            <a:ext cx="2994954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800" spc="24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00"/>
                </a:solidFill>
                <a:latin typeface="Calibri"/>
                <a:cs typeface="Calibri"/>
              </a:rPr>
              <a:t>Reporting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7780" y="895405"/>
            <a:ext cx="2635057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  <a:r>
              <a:rPr dirty="0" sz="2500" spc="22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spc="-37" b="1">
                <a:solidFill>
                  <a:srgbClr val="000000"/>
                </a:solidFill>
                <a:latin typeface="Calibri"/>
                <a:cs typeface="Calibri"/>
              </a:rPr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0830" y="1974195"/>
            <a:ext cx="7108315" cy="1532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dirty="0" sz="2400" spc="366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24" i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14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  <a:r>
              <a:rPr dirty="0" sz="2400" spc="33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Objectives</a:t>
            </a:r>
          </a:p>
          <a:p>
            <a:pPr marL="0" marR="0">
              <a:lnSpc>
                <a:spcPts val="2932"/>
              </a:lnSpc>
              <a:spcBef>
                <a:spcPts val="5775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400" spc="366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Theory</a:t>
            </a:r>
            <a:r>
              <a:rPr dirty="0" sz="2400" spc="1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base</a:t>
            </a:r>
            <a:r>
              <a:rPr dirty="0" sz="2400" spc="11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40" y="4252792"/>
            <a:ext cx="3413148" cy="4272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2400" spc="366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60830" y="5460142"/>
            <a:ext cx="4553151" cy="426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dirty="0" sz="2400" spc="366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12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400" spc="-14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7780" y="895405"/>
            <a:ext cx="2735544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000000"/>
                </a:solidFill>
                <a:latin typeface="Calibri"/>
                <a:cs typeface="Calibri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718" y="1754373"/>
            <a:ext cx="5523418" cy="3956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spc="-58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2300" spc="6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3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end</a:t>
            </a:r>
            <a:r>
              <a:rPr dirty="0" sz="23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session,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3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23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 spc="-14">
                <a:solidFill>
                  <a:srgbClr val="000000"/>
                </a:solidFill>
                <a:latin typeface="Calibri"/>
                <a:cs typeface="Calibri"/>
              </a:rPr>
              <a:t>to: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883" y="2626467"/>
            <a:ext cx="6126671" cy="1330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Describe</a:t>
            </a:r>
            <a:r>
              <a:rPr dirty="0" sz="2300" spc="12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Objectives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Accounting</a:t>
            </a:r>
          </a:p>
          <a:p>
            <a:pPr marL="13716" marR="0">
              <a:lnSpc>
                <a:spcPts val="2815"/>
              </a:lnSpc>
              <a:spcBef>
                <a:spcPts val="4478"/>
              </a:spcBef>
              <a:spcAft>
                <a:spcPts val="0"/>
              </a:spcAft>
            </a:pP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Understand</a:t>
            </a:r>
            <a:r>
              <a:rPr dirty="0" sz="2300" spc="11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Accounting</a:t>
            </a:r>
            <a:r>
              <a:rPr dirty="0" sz="2300" spc="22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Principles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0010" y="4586255"/>
            <a:ext cx="4695465" cy="395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2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spc="-11">
                <a:solidFill>
                  <a:srgbClr val="0d0d0d"/>
                </a:solidFill>
                <a:latin typeface="Calibri"/>
                <a:cs typeface="Calibri"/>
              </a:rPr>
              <a:t>Demonstrate</a:t>
            </a:r>
            <a:r>
              <a:rPr dirty="0" sz="2300" spc="2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300" spc="12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0010" y="5514091"/>
            <a:ext cx="5299728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Identify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300" spc="27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Financial</a:t>
            </a:r>
            <a:r>
              <a:rPr dirty="0" sz="2400" spc="-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454629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r>
              <a:rPr dirty="0" sz="2500" spc="33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75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500" spc="7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" y="2260090"/>
            <a:ext cx="2277923" cy="47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dd6921"/>
                </a:solidFill>
                <a:latin typeface="Calibri"/>
                <a:cs typeface="Calibri"/>
              </a:rPr>
              <a:t>ACCOUNTING</a:t>
            </a:r>
            <a:r>
              <a:rPr dirty="0" sz="2800" b="1">
                <a:solidFill>
                  <a:srgbClr val="dd692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41" y="2687293"/>
            <a:ext cx="8795668" cy="2178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American</a:t>
            </a:r>
            <a:r>
              <a:rPr dirty="0" sz="2800" spc="26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spc="-11">
                <a:solidFill>
                  <a:srgbClr val="00b050"/>
                </a:solidFill>
                <a:latin typeface="Calibri"/>
                <a:cs typeface="Calibri"/>
              </a:rPr>
              <a:t>Institute</a:t>
            </a:r>
            <a:r>
              <a:rPr dirty="0" sz="2800" spc="34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Certified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Public</a:t>
            </a:r>
            <a:r>
              <a:rPr dirty="0" sz="2800" spc="5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spc="-11">
                <a:solidFill>
                  <a:srgbClr val="00b050"/>
                </a:solidFill>
                <a:latin typeface="Calibri"/>
                <a:cs typeface="Calibri"/>
              </a:rPr>
              <a:t>Accountants,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‘</a:t>
            </a:r>
            <a:r>
              <a:rPr dirty="0" sz="2800" spc="-10" b="1" i="1">
                <a:solidFill>
                  <a:srgbClr val="2e75b6"/>
                </a:solidFill>
                <a:latin typeface="Calibri"/>
                <a:cs typeface="Calibri"/>
              </a:rPr>
              <a:t>'Accounting</a:t>
            </a:r>
            <a:r>
              <a:rPr dirty="0" sz="2800" spc="2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is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art</a:t>
            </a:r>
            <a:r>
              <a:rPr dirty="0" sz="2800" spc="12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recording,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classifying,</a:t>
            </a:r>
            <a:r>
              <a:rPr dirty="0" sz="2800" spc="-14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336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summarizing</a:t>
            </a:r>
            <a:r>
              <a:rPr dirty="0" sz="2800" spc="1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in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significant</a:t>
            </a:r>
            <a:r>
              <a:rPr dirty="0" sz="2800" spc="18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manner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and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in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terms</a:t>
            </a:r>
            <a:r>
              <a:rPr dirty="0" sz="2800" spc="35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0" b="1" i="1">
                <a:solidFill>
                  <a:srgbClr val="2e75b6"/>
                </a:solidFill>
                <a:latin typeface="Calibri"/>
                <a:cs typeface="Calibri"/>
              </a:rPr>
              <a:t>money</a:t>
            </a:r>
            <a:r>
              <a:rPr dirty="0" sz="2800" spc="15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transactions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and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spc="-13" b="1" i="1">
                <a:solidFill>
                  <a:srgbClr val="2e75b6"/>
                </a:solidFill>
                <a:latin typeface="Calibri"/>
                <a:cs typeface="Calibri"/>
              </a:rPr>
              <a:t>events</a:t>
            </a:r>
            <a:r>
              <a:rPr dirty="0" sz="2800" spc="41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which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are,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in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part</a:t>
            </a:r>
            <a:r>
              <a:rPr dirty="0" sz="2800" spc="17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at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least,</a:t>
            </a:r>
          </a:p>
          <a:p>
            <a:pPr marL="0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of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financial</a:t>
            </a:r>
            <a:r>
              <a:rPr dirty="0" sz="2800" spc="-11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character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and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interpreting</a:t>
            </a:r>
            <a:r>
              <a:rPr dirty="0" sz="2800" spc="41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the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results</a:t>
            </a:r>
            <a:r>
              <a:rPr dirty="0" sz="2800" spc="15" b="1" i="1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e75b6"/>
                </a:solidFill>
                <a:latin typeface="Calibri"/>
                <a:cs typeface="Calibri"/>
              </a:rPr>
              <a:t>thereof</a:t>
            </a:r>
            <a:r>
              <a:rPr dirty="0" sz="2800" i="1">
                <a:solidFill>
                  <a:srgbClr val="000000"/>
                </a:solidFill>
                <a:latin typeface="Calibri"/>
                <a:cs typeface="Calibri"/>
              </a:rPr>
              <a:t>’</a:t>
            </a:r>
            <a:r>
              <a:rPr dirty="0" sz="2800" spc="-267">
                <a:solidFill>
                  <a:srgbClr val="000000"/>
                </a:solidFill>
                <a:latin typeface="Calibri"/>
                <a:cs typeface="Calibri"/>
              </a:rPr>
              <a:t>’.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" y="895405"/>
            <a:ext cx="5491781" cy="83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45489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r>
              <a:rPr dirty="0" sz="2500" spc="33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75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500" spc="7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2929"/>
              </a:lnSpc>
              <a:spcBef>
                <a:spcPts val="337"/>
              </a:spcBef>
              <a:spcAft>
                <a:spcPts val="0"/>
              </a:spcAft>
            </a:pPr>
            <a:r>
              <a:rPr dirty="0" sz="2400" spc="-28" b="1" u="sng">
                <a:solidFill>
                  <a:srgbClr val="dd6921"/>
                </a:solidFill>
                <a:latin typeface="Calibri"/>
                <a:cs typeface="Calibri"/>
              </a:rPr>
              <a:t>FEATURES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OF</a:t>
            </a:r>
            <a:r>
              <a:rPr dirty="0" sz="2400" spc="-14" b="1" u="sng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ACCOUNTING</a:t>
            </a:r>
            <a:r>
              <a:rPr dirty="0" sz="240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9294" y="2416409"/>
            <a:ext cx="1514028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Measuring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" y="2782169"/>
            <a:ext cx="1585518" cy="3337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58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Identifying</a:t>
            </a:r>
          </a:p>
          <a:p>
            <a:pPr marL="0" marR="0">
              <a:lnSpc>
                <a:spcPts val="2929"/>
              </a:lnSpc>
              <a:spcBef>
                <a:spcPts val="20167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Classifying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6905" y="6074924"/>
            <a:ext cx="1424582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Recording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" y="895405"/>
            <a:ext cx="5491781" cy="833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45489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r>
              <a:rPr dirty="0" sz="2500" spc="33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75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500" spc="7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  <a:p>
            <a:pPr marL="0" marR="0">
              <a:lnSpc>
                <a:spcPts val="2929"/>
              </a:lnSpc>
              <a:spcBef>
                <a:spcPts val="337"/>
              </a:spcBef>
              <a:spcAft>
                <a:spcPts val="0"/>
              </a:spcAft>
            </a:pPr>
            <a:r>
              <a:rPr dirty="0" sz="2400" spc="-28" b="1" u="sng">
                <a:solidFill>
                  <a:srgbClr val="dd6921"/>
                </a:solidFill>
                <a:latin typeface="Calibri"/>
                <a:cs typeface="Calibri"/>
              </a:rPr>
              <a:t>FEATURES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OF</a:t>
            </a:r>
            <a:r>
              <a:rPr dirty="0" sz="2400" spc="-14" b="1" u="sng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400" b="1" u="sng">
                <a:solidFill>
                  <a:srgbClr val="dd6921"/>
                </a:solidFill>
                <a:latin typeface="Calibri"/>
                <a:cs typeface="Calibri"/>
              </a:rPr>
              <a:t>ACCOUNTING</a:t>
            </a:r>
            <a:r>
              <a:rPr dirty="0" sz="2400" b="1">
                <a:solidFill>
                  <a:srgbClr val="dd692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192" y="2050649"/>
            <a:ext cx="1804669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Summarising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65441" y="3513943"/>
            <a:ext cx="1393477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Analysing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" y="4611604"/>
            <a:ext cx="1943546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Interpretation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16931" y="5709163"/>
            <a:ext cx="2145952" cy="410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 i="1">
                <a:solidFill>
                  <a:srgbClr val="2e75b6"/>
                </a:solidFill>
                <a:latin typeface="Calibri"/>
                <a:cs typeface="Calibri"/>
              </a:rPr>
              <a:t>Communicating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6929" y="895405"/>
            <a:ext cx="4546292" cy="425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INTRODUCTION</a:t>
            </a:r>
            <a:r>
              <a:rPr dirty="0" sz="2500" spc="33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spc="-75" b="1">
                <a:solidFill>
                  <a:srgbClr val="4472c4"/>
                </a:solidFill>
                <a:latin typeface="Calibri"/>
                <a:cs typeface="Calibri"/>
              </a:rPr>
              <a:t>TO</a:t>
            </a:r>
            <a:r>
              <a:rPr dirty="0" sz="2500" spc="7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4472c4"/>
                </a:solidFill>
                <a:latin typeface="Calibri"/>
                <a:cs typeface="Calibri"/>
              </a:rPr>
              <a:t>ACCOUNTING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6798" y="1317750"/>
            <a:ext cx="3128706" cy="471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17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dd6921"/>
                </a:solidFill>
                <a:latin typeface="Calibri"/>
                <a:cs typeface="Calibri"/>
              </a:rPr>
              <a:t>ACCOUNTING</a:t>
            </a:r>
            <a:r>
              <a:rPr dirty="0" sz="2800" spc="61" b="1" u="sng">
                <a:solidFill>
                  <a:srgbClr val="dd6921"/>
                </a:solidFill>
                <a:latin typeface="Calibri"/>
                <a:cs typeface="Calibri"/>
              </a:rPr>
              <a:t> </a:t>
            </a:r>
            <a:r>
              <a:rPr dirty="0" sz="2800" spc="-30" b="1" u="sng">
                <a:solidFill>
                  <a:srgbClr val="dd6921"/>
                </a:solidFill>
                <a:latin typeface="Calibri"/>
                <a:cs typeface="Calibri"/>
              </a:rPr>
              <a:t>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2024-05-26T22:35:49+00:00</dcterms:modified>
</cp:coreProperties>
</file>