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AB5388-C590-3A41-93B8-5494FAD9DCC6}">
          <p14:sldIdLst>
            <p14:sldId id="256"/>
            <p14:sldId id="257"/>
            <p14:sldId id="258"/>
            <p14:sldId id="259"/>
            <p14:sldId id="260"/>
            <p14:sldId id="261"/>
            <p14:sldId id="264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589" autoAdjust="0"/>
  </p:normalViewPr>
  <p:slideViewPr>
    <p:cSldViewPr snapToGrid="0" snapToObjects="1">
      <p:cViewPr varScale="1">
        <p:scale>
          <a:sx n="82" d="100"/>
          <a:sy n="82" d="100"/>
        </p:scale>
        <p:origin x="-186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79CD-1618-3244-98D4-5C539A329344}" type="datetimeFigureOut">
              <a:rPr lang="en-US" smtClean="0"/>
              <a:t>20/01/16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7BC0-9B18-974A-8796-FB18BEB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20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Imparitive</a:t>
            </a:r>
            <a:r>
              <a:rPr lang="en-US" dirty="0" smtClean="0"/>
              <a:t> style, using</a:t>
            </a:r>
            <a:r>
              <a:rPr lang="en-US" baseline="0" dirty="0" smtClean="0"/>
              <a:t> mutable variables (sum and 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39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Rewrote </a:t>
            </a:r>
            <a:r>
              <a:rPr lang="en-US" dirty="0" err="1" smtClean="0"/>
              <a:t>powerOfTwo</a:t>
            </a:r>
            <a:r>
              <a:rPr lang="en-US" dirty="0" smtClean="0"/>
              <a:t> local function to be more ruby like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94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Show ex_5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8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Getting complicated with nested for loops; Show ex</a:t>
            </a:r>
            <a:r>
              <a:rPr lang="en-US" baseline="0" dirty="0" smtClean="0"/>
              <a:t>_1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2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recursion, no</a:t>
            </a:r>
            <a:r>
              <a:rPr lang="en-US" baseline="0" dirty="0" smtClean="0"/>
              <a:t> mutable variables present, all values are copied (multithread safe)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36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Thread safe, each call is a copy of the values to the stack, folds to the 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53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ex_3; return accumulator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</a:t>
            </a:r>
            <a:r>
              <a:rPr lang="en-US" baseline="0" dirty="0" smtClean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95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recursive calls,</a:t>
            </a:r>
            <a:r>
              <a:rPr lang="en-US" baseline="0" dirty="0" smtClean="0"/>
              <a:t> show ex_2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23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Should check if </a:t>
            </a:r>
            <a:r>
              <a:rPr lang="en-US" dirty="0" err="1" smtClean="0"/>
              <a:t>block_given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77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 of 3 different functions, we now have only one;</a:t>
            </a:r>
            <a:r>
              <a:rPr lang="en-US" baseline="0" dirty="0" smtClean="0"/>
              <a:t> </a:t>
            </a:r>
            <a:r>
              <a:rPr lang="en-US" dirty="0" smtClean="0"/>
              <a:t>Show ex_4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9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31B-17DD-454E-957A-3660D8A0503B}" type="datetimeFigureOut">
              <a:rPr lang="en-US" smtClean="0"/>
              <a:t>20/01/16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AE45-9E9E-B942-AAE5-CA740607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31B-17DD-454E-957A-3660D8A0503B}" type="datetimeFigureOut">
              <a:rPr lang="en-US" smtClean="0"/>
              <a:t>20/01/16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AE45-9E9E-B942-AAE5-CA740607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31B-17DD-454E-957A-3660D8A0503B}" type="datetimeFigureOut">
              <a:rPr lang="en-US" smtClean="0"/>
              <a:t>20/01/16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AE45-9E9E-B942-AAE5-CA740607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8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31B-17DD-454E-957A-3660D8A0503B}" type="datetimeFigureOut">
              <a:rPr lang="en-US" smtClean="0"/>
              <a:t>20/01/16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AE45-9E9E-B942-AAE5-CA740607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31B-17DD-454E-957A-3660D8A0503B}" type="datetimeFigureOut">
              <a:rPr lang="en-US" smtClean="0"/>
              <a:t>20/01/16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AE45-9E9E-B942-AAE5-CA740607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0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31B-17DD-454E-957A-3660D8A0503B}" type="datetimeFigureOut">
              <a:rPr lang="en-US" smtClean="0"/>
              <a:t>20/01/16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AE45-9E9E-B942-AAE5-CA740607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6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31B-17DD-454E-957A-3660D8A0503B}" type="datetimeFigureOut">
              <a:rPr lang="en-US" smtClean="0"/>
              <a:t>20/01/16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AE45-9E9E-B942-AAE5-CA740607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4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31B-17DD-454E-957A-3660D8A0503B}" type="datetimeFigureOut">
              <a:rPr lang="en-US" smtClean="0"/>
              <a:t>20/01/16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AE45-9E9E-B942-AAE5-CA740607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7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31B-17DD-454E-957A-3660D8A0503B}" type="datetimeFigureOut">
              <a:rPr lang="en-US" smtClean="0"/>
              <a:t>20/01/16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AE45-9E9E-B942-AAE5-CA740607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9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31B-17DD-454E-957A-3660D8A0503B}" type="datetimeFigureOut">
              <a:rPr lang="en-US" smtClean="0"/>
              <a:t>20/01/16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AE45-9E9E-B942-AAE5-CA740607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7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31B-17DD-454E-957A-3660D8A0503B}" type="datetimeFigureOut">
              <a:rPr lang="en-US" smtClean="0"/>
              <a:t>20/01/16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AE45-9E9E-B942-AAE5-CA740607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5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F131B-17DD-454E-957A-3660D8A0503B}" type="datetimeFigureOut">
              <a:rPr lang="en-US" smtClean="0"/>
              <a:t>20/01/16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8AE45-9E9E-B942-AAE5-CA740607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2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br>
              <a:rPr lang="en-US" dirty="0" smtClean="0"/>
            </a:br>
            <a:r>
              <a:rPr lang="en-US" sz="2800" dirty="0" smtClean="0"/>
              <a:t>with Ruby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1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2991"/>
          </a:xfrm>
        </p:spPr>
        <p:txBody>
          <a:bodyPr/>
          <a:lstStyle/>
          <a:p>
            <a:r>
              <a:rPr lang="en-US" dirty="0" smtClean="0"/>
              <a:t>All cases are instances of</a:t>
            </a:r>
            <a:endParaRPr lang="en-US" dirty="0"/>
          </a:p>
          <a:p>
            <a:r>
              <a:rPr lang="en-US" dirty="0" smtClean="0"/>
              <a:t>We can factor out the common pattern by defining a higher order sum function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509312"/>
              </p:ext>
            </p:extLst>
          </p:nvPr>
        </p:nvGraphicFramePr>
        <p:xfrm>
          <a:off x="5093186" y="1522750"/>
          <a:ext cx="1272572" cy="739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4" imgW="546100" imgH="317500" progId="Equation.3">
                  <p:embed/>
                </p:oleObj>
              </mc:Choice>
              <mc:Fallback>
                <p:oleObj name="Equation" r:id="rId4" imgW="5461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3186" y="1522750"/>
                        <a:ext cx="1272572" cy="739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39078" y="3283799"/>
            <a:ext cx="71711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400" dirty="0"/>
              <a:t>def sum (a,b,&amp;fcn)</a:t>
            </a:r>
          </a:p>
          <a:p>
            <a:r>
              <a:rPr lang="en-US" sz="2400" dirty="0"/>
              <a:t>  if (a&gt;b)</a:t>
            </a:r>
          </a:p>
          <a:p>
            <a:r>
              <a:rPr lang="en-US" sz="2400" dirty="0"/>
              <a:t>    0</a:t>
            </a:r>
          </a:p>
          <a:p>
            <a:r>
              <a:rPr lang="hu-HU" sz="2400" dirty="0"/>
              <a:t>  else</a:t>
            </a:r>
          </a:p>
          <a:p>
            <a:r>
              <a:rPr lang="tr-TR" sz="2400" dirty="0"/>
              <a:t>    </a:t>
            </a:r>
            <a:r>
              <a:rPr lang="tr-TR" sz="2400" dirty="0" err="1"/>
              <a:t>yield</a:t>
            </a:r>
            <a:r>
              <a:rPr lang="tr-TR" sz="2400" dirty="0"/>
              <a:t>(a) + </a:t>
            </a:r>
            <a:r>
              <a:rPr lang="tr-TR" sz="2400" dirty="0" err="1"/>
              <a:t>sum</a:t>
            </a:r>
            <a:r>
              <a:rPr lang="tr-TR" sz="2400" dirty="0"/>
              <a:t>(a+1,b,&amp;fcn)</a:t>
            </a:r>
          </a:p>
          <a:p>
            <a:r>
              <a:rPr lang="en-US" sz="2400" dirty="0"/>
              <a:t>  end</a:t>
            </a:r>
          </a:p>
          <a:p>
            <a:r>
              <a:rPr lang="en-US" sz="2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9175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3585"/>
          </a:xfrm>
        </p:spPr>
        <p:txBody>
          <a:bodyPr>
            <a:normAutofit/>
          </a:bodyPr>
          <a:lstStyle/>
          <a:p>
            <a:r>
              <a:rPr lang="en-US" dirty="0" smtClean="0"/>
              <a:t>Functions can be passed like variables </a:t>
            </a:r>
          </a:p>
          <a:p>
            <a:pPr lvl="1"/>
            <a:r>
              <a:rPr lang="en-US" sz="2200" i="1" dirty="0" smtClean="0"/>
              <a:t>Function Pointers</a:t>
            </a:r>
            <a:r>
              <a:rPr lang="en-US" sz="2200" dirty="0" smtClean="0"/>
              <a:t> in C/C++</a:t>
            </a:r>
          </a:p>
          <a:p>
            <a:pPr lvl="1"/>
            <a:r>
              <a:rPr lang="en-US" sz="2200" i="1" dirty="0" smtClean="0"/>
              <a:t>Delegates </a:t>
            </a:r>
            <a:r>
              <a:rPr lang="en-US" sz="2200" dirty="0" smtClean="0"/>
              <a:t>in C#; Basis of R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1184" y="3007285"/>
            <a:ext cx="8229600" cy="3173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Sum is a </a:t>
            </a:r>
            <a:r>
              <a:rPr lang="en-US" i="1" dirty="0" smtClean="0"/>
              <a:t>higher order function </a:t>
            </a:r>
            <a:r>
              <a:rPr lang="en-US" dirty="0" smtClean="0"/>
              <a:t>because it takes another function as an argument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1184" y="4104590"/>
            <a:ext cx="8229600" cy="3173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Higher order functions </a:t>
            </a:r>
            <a:r>
              <a:rPr lang="en-US" dirty="0" smtClean="0"/>
              <a:t>are the meat of functional programming as they allow you to abstract patterns or delegate behavior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46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6941"/>
          </a:xfrm>
        </p:spPr>
        <p:txBody>
          <a:bodyPr/>
          <a:lstStyle/>
          <a:p>
            <a:r>
              <a:rPr lang="en-US" dirty="0" smtClean="0"/>
              <a:t>A ruby block is a block of code that can be passed to a function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4720" y="2635530"/>
            <a:ext cx="8229600" cy="2135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known as a </a:t>
            </a:r>
            <a:r>
              <a:rPr lang="en-US" i="1" dirty="0" smtClean="0"/>
              <a:t>closure</a:t>
            </a:r>
            <a:r>
              <a:rPr lang="en-US" dirty="0" smtClean="0"/>
              <a:t> or an </a:t>
            </a:r>
            <a:r>
              <a:rPr lang="en-US" i="1" dirty="0" smtClean="0"/>
              <a:t>anonymous function </a:t>
            </a:r>
            <a:r>
              <a:rPr lang="en-US" dirty="0" smtClean="0"/>
              <a:t>in different languages</a:t>
            </a:r>
          </a:p>
          <a:p>
            <a:pPr lvl="1"/>
            <a:r>
              <a:rPr lang="en-US" dirty="0" smtClean="0"/>
              <a:t>Ruby can create both a closure and an anonymous function using </a:t>
            </a:r>
            <a:r>
              <a:rPr lang="en-US" i="1" dirty="0" err="1" smtClean="0"/>
              <a:t>proc</a:t>
            </a:r>
            <a:r>
              <a:rPr lang="en-US" dirty="0" smtClean="0"/>
              <a:t> or </a:t>
            </a:r>
            <a:r>
              <a:rPr lang="en-US" i="1" dirty="0" smtClean="0"/>
              <a:t>lambda</a:t>
            </a:r>
            <a:r>
              <a:rPr lang="en-US" dirty="0" smtClean="0"/>
              <a:t> constructs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522768"/>
            <a:ext cx="8229600" cy="759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Simple block: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4720" y="5046928"/>
            <a:ext cx="8229600" cy="759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0208" y="5015948"/>
            <a:ext cx="8229600" cy="759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		</a:t>
            </a:r>
            <a:r>
              <a:rPr lang="en-US" dirty="0" smtClean="0"/>
              <a:t>{ </a:t>
            </a:r>
            <a:r>
              <a:rPr lang="en-US" dirty="0"/>
              <a:t>puts "Hello, World!" }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21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Blocks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175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Ruby block function parameters are defined by prefixing the variable name with “&amp;”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661712"/>
            <a:ext cx="8229600" cy="10175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Evaluation of the block variable is done with the keyword “yield”.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9078" y="3686539"/>
            <a:ext cx="71711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400" dirty="0"/>
              <a:t>def sum (a,b,&amp;fcn)</a:t>
            </a:r>
          </a:p>
          <a:p>
            <a:r>
              <a:rPr lang="en-US" sz="2400" dirty="0"/>
              <a:t>  if (a&gt;b)</a:t>
            </a:r>
          </a:p>
          <a:p>
            <a:r>
              <a:rPr lang="en-US" sz="2400" dirty="0"/>
              <a:t>    0</a:t>
            </a:r>
          </a:p>
          <a:p>
            <a:r>
              <a:rPr lang="hu-HU" sz="2400" dirty="0"/>
              <a:t>  else</a:t>
            </a:r>
          </a:p>
          <a:p>
            <a:r>
              <a:rPr lang="tr-TR" sz="2400" dirty="0"/>
              <a:t>    </a:t>
            </a:r>
            <a:r>
              <a:rPr lang="tr-TR" sz="2400" dirty="0" err="1"/>
              <a:t>yield</a:t>
            </a:r>
            <a:r>
              <a:rPr lang="tr-TR" sz="2400" dirty="0"/>
              <a:t>(a) + </a:t>
            </a:r>
            <a:r>
              <a:rPr lang="tr-TR" sz="2400" dirty="0" err="1"/>
              <a:t>sum</a:t>
            </a:r>
            <a:r>
              <a:rPr lang="tr-TR" sz="2400" dirty="0"/>
              <a:t>(a+1,b,&amp;fcn)</a:t>
            </a:r>
          </a:p>
          <a:p>
            <a:r>
              <a:rPr lang="en-US" sz="2400" dirty="0"/>
              <a:t>  end</a:t>
            </a:r>
          </a:p>
          <a:p>
            <a:r>
              <a:rPr lang="en-US" sz="2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77203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Sum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0204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Sum method delegates it’s behavior to passed block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4720" y="2555775"/>
            <a:ext cx="8229600" cy="743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sum</a:t>
            </a:r>
            <a:r>
              <a:rPr lang="en-US" dirty="0"/>
              <a:t>(1,2){|</a:t>
            </a:r>
            <a:r>
              <a:rPr lang="en-US" dirty="0" err="1"/>
              <a:t>x|x</a:t>
            </a:r>
            <a:r>
              <a:rPr lang="en-US" dirty="0" smtClean="0"/>
              <a:t>} #</a:t>
            </a:r>
            <a:r>
              <a:rPr lang="en-US" dirty="0" err="1" smtClean="0"/>
              <a:t>sumInts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2240" y="3110914"/>
            <a:ext cx="8229600" cy="1783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{</a:t>
            </a:r>
            <a:r>
              <a:rPr lang="en-US" dirty="0"/>
              <a:t>|</a:t>
            </a:r>
            <a:r>
              <a:rPr lang="en-US" dirty="0" err="1"/>
              <a:t>x|x</a:t>
            </a:r>
            <a:r>
              <a:rPr lang="en-US" dirty="0" smtClean="0"/>
              <a:t>} means that the block takes one parameter named x and passes it to the block. The number of parameters must match the yield call.</a:t>
            </a:r>
          </a:p>
          <a:p>
            <a:r>
              <a:rPr lang="en-US" dirty="0" smtClean="0"/>
              <a:t>The block can also be written as: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760" y="4719332"/>
            <a:ext cx="8229600" cy="1783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</a:t>
            </a:r>
            <a:r>
              <a:rPr lang="en-US" sz="2800" dirty="0" smtClean="0"/>
              <a:t>do |x|</a:t>
            </a:r>
          </a:p>
          <a:p>
            <a:pPr marL="457200" lvl="1" indent="0">
              <a:buNone/>
            </a:pPr>
            <a:r>
              <a:rPr lang="en-US" dirty="0" smtClean="0"/>
              <a:t>  x</a:t>
            </a:r>
          </a:p>
          <a:p>
            <a:pPr marL="457200" lvl="1" indent="0">
              <a:buNone/>
            </a:pPr>
            <a:r>
              <a:rPr lang="en-US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77634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sum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1660"/>
          </a:xfrm>
        </p:spPr>
        <p:txBody>
          <a:bodyPr/>
          <a:lstStyle/>
          <a:p>
            <a:r>
              <a:rPr lang="it-IT" dirty="0" smtClean="0"/>
              <a:t>sum(</a:t>
            </a:r>
            <a:r>
              <a:rPr lang="it-IT" dirty="0"/>
              <a:t>1,2){|</a:t>
            </a:r>
            <a:r>
              <a:rPr lang="it-IT" dirty="0" err="1"/>
              <a:t>x|x</a:t>
            </a:r>
            <a:r>
              <a:rPr lang="it-IT" dirty="0"/>
              <a:t>*x</a:t>
            </a:r>
            <a:r>
              <a:rPr lang="it-IT" dirty="0" smtClean="0"/>
              <a:t>} #</a:t>
            </a:r>
            <a:r>
              <a:rPr lang="it-IT" dirty="0" err="1" smtClean="0"/>
              <a:t>sumSquares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0208" y="2121960"/>
            <a:ext cx="8229600" cy="4736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sum</a:t>
            </a:r>
            <a:r>
              <a:rPr lang="pl-PL" dirty="0"/>
              <a:t>(1,2){|y</a:t>
            </a:r>
            <a:r>
              <a:rPr lang="pl-PL" dirty="0" smtClean="0"/>
              <a:t>| 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powerOfTwo</a:t>
            </a:r>
            <a:r>
              <a:rPr lang="en-US" dirty="0"/>
              <a:t>(x)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  if </a:t>
            </a:r>
            <a:r>
              <a:rPr lang="en-US" dirty="0"/>
              <a:t>(x == 0)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      1</a:t>
            </a:r>
            <a:endParaRPr lang="en-US" dirty="0"/>
          </a:p>
          <a:p>
            <a:pPr marL="0" indent="0">
              <a:buNone/>
            </a:pPr>
            <a:r>
              <a:rPr lang="hu-HU" dirty="0"/>
              <a:t>    </a:t>
            </a:r>
            <a:r>
              <a:rPr lang="hu-HU" dirty="0" smtClean="0"/>
              <a:t>      else</a:t>
            </a:r>
            <a:endParaRPr lang="hu-HU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      2 </a:t>
            </a:r>
            <a:r>
              <a:rPr lang="en-US" dirty="0"/>
              <a:t>* </a:t>
            </a:r>
            <a:r>
              <a:rPr lang="en-US" dirty="0" err="1"/>
              <a:t>powerOfTwo</a:t>
            </a:r>
            <a:r>
              <a:rPr lang="en-US" dirty="0"/>
              <a:t>(x-1)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  end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end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</a:t>
            </a:r>
            <a:r>
              <a:rPr lang="en-US" dirty="0" err="1" smtClean="0"/>
              <a:t>powerOfTwo</a:t>
            </a:r>
            <a:r>
              <a:rPr lang="en-US" dirty="0"/>
              <a:t>(y)</a:t>
            </a:r>
          </a:p>
          <a:p>
            <a:pPr marL="0" indent="0">
              <a:buNone/>
            </a:pPr>
            <a:r>
              <a:rPr lang="en-US" dirty="0" smtClean="0"/>
              <a:t>     } #</a:t>
            </a:r>
            <a:r>
              <a:rPr lang="en-US" dirty="0" err="1" smtClean="0"/>
              <a:t>sumPowersOfTwo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65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52606"/>
          </a:xfrm>
        </p:spPr>
        <p:txBody>
          <a:bodyPr>
            <a:normAutofit/>
          </a:bodyPr>
          <a:lstStyle/>
          <a:p>
            <a:r>
              <a:rPr lang="en-US" dirty="0" smtClean="0"/>
              <a:t>each:</a:t>
            </a:r>
          </a:p>
          <a:p>
            <a:pPr lvl="1"/>
            <a:r>
              <a:rPr lang="en-US" dirty="0" smtClean="0"/>
              <a:t>Perform some operation for each element in the collection, functions like a normal “for” loop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4720" y="3433323"/>
            <a:ext cx="8229600" cy="950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2400" dirty="0" smtClean="0"/>
              <a:t>		a..</a:t>
            </a:r>
            <a:r>
              <a:rPr lang="it-IT" sz="2400" dirty="0" err="1" smtClean="0"/>
              <a:t>b.each</a:t>
            </a:r>
            <a:r>
              <a:rPr lang="it-IT" sz="2400" dirty="0" smtClean="0"/>
              <a:t> {|i| sum = sum + i*i}</a:t>
            </a:r>
          </a:p>
          <a:p>
            <a:pPr marL="0" indent="0">
              <a:buFont typeface="Arial"/>
              <a:buNone/>
            </a:pPr>
            <a:r>
              <a:rPr lang="it-IT" sz="2400" dirty="0" smtClean="0"/>
              <a:t>	</a:t>
            </a:r>
            <a:endParaRPr lang="it-IT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184461"/>
            <a:ext cx="8229600" cy="112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Same disadvantage of a for loop since it can cause side effects; Not a “pure” functional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65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76523"/>
          </a:xfrm>
        </p:spPr>
        <p:txBody>
          <a:bodyPr/>
          <a:lstStyle/>
          <a:p>
            <a:r>
              <a:rPr lang="pl-PL" dirty="0" err="1" smtClean="0"/>
              <a:t>inject</a:t>
            </a:r>
            <a:r>
              <a:rPr lang="is-IS" dirty="0" smtClean="0"/>
              <a:t>:</a:t>
            </a:r>
          </a:p>
          <a:p>
            <a:pPr lvl="1"/>
            <a:r>
              <a:rPr lang="is-IS" dirty="0" smtClean="0"/>
              <a:t>Perform some operation on a collection while retaining an aggregate</a:t>
            </a:r>
            <a:endParaRPr lang="is-I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1404" y="4910187"/>
            <a:ext cx="494237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is-IS" sz="2800" dirty="0" smtClean="0"/>
              <a:t>(a..b).inject(0) {|sum,x| sum + x}        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712" y="3076403"/>
            <a:ext cx="8229601" cy="1632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s-IS" dirty="0" smtClean="0"/>
              <a:t>Aka: reduce or fold left in other languages</a:t>
            </a:r>
          </a:p>
          <a:p>
            <a:pPr lvl="1"/>
            <a:r>
              <a:rPr lang="is-IS" dirty="0" smtClean="0"/>
              <a:t>The expansion of our sum function used fold right</a:t>
            </a:r>
          </a:p>
          <a:p>
            <a:pPr lvl="1"/>
            <a:r>
              <a:rPr lang="is-IS" dirty="0" smtClean="0"/>
              <a:t>Rewriting sumInts can now be done in one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1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04290"/>
          </a:xfrm>
        </p:spPr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pl-PL" dirty="0" err="1" smtClean="0"/>
              <a:t>nject</a:t>
            </a:r>
            <a:r>
              <a:rPr lang="pl-PL" dirty="0" smtClean="0"/>
              <a:t> </a:t>
            </a:r>
            <a:r>
              <a:rPr lang="pl-PL" dirty="0" err="1" smtClean="0"/>
              <a:t>con’t</a:t>
            </a:r>
            <a:r>
              <a:rPr lang="is-IS" dirty="0" smtClean="0"/>
              <a:t>:</a:t>
            </a:r>
          </a:p>
          <a:p>
            <a:pPr lvl="1"/>
            <a:r>
              <a:rPr lang="is-IS" dirty="0"/>
              <a:t>s</a:t>
            </a:r>
            <a:r>
              <a:rPr lang="is-IS" dirty="0" smtClean="0"/>
              <a:t>umSquares is now:	</a:t>
            </a:r>
          </a:p>
          <a:p>
            <a:pPr marL="457200" lvl="1" indent="0">
              <a:buNone/>
            </a:pPr>
            <a:r>
              <a:rPr lang="is-IS" dirty="0" smtClean="0"/>
              <a:t>(a..b).inject(0) {|acc,</a:t>
            </a:r>
            <a:r>
              <a:rPr lang="is-IS" dirty="0"/>
              <a:t>i| </a:t>
            </a:r>
            <a:r>
              <a:rPr lang="is-IS" dirty="0" smtClean="0"/>
              <a:t>acc </a:t>
            </a:r>
            <a:r>
              <a:rPr lang="is-IS" dirty="0"/>
              <a:t>+ i*i</a:t>
            </a:r>
            <a:r>
              <a:rPr lang="is-IS" dirty="0" smtClean="0"/>
              <a:t>}</a:t>
            </a:r>
          </a:p>
          <a:p>
            <a:pPr lvl="1"/>
            <a:endParaRPr lang="is-IS" dirty="0" smtClean="0"/>
          </a:p>
          <a:p>
            <a:pPr lvl="1"/>
            <a:r>
              <a:rPr lang="is-IS" dirty="0" smtClean="0"/>
              <a:t>Notice that the name of the the block variables passed to the block can be anything as long as it doesn’t interfere with other in scope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92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840"/>
          </a:xfrm>
        </p:spPr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pl-PL" dirty="0" err="1" smtClean="0"/>
              <a:t>nject</a:t>
            </a:r>
            <a:r>
              <a:rPr lang="pl-PL" dirty="0" smtClean="0"/>
              <a:t> </a:t>
            </a:r>
            <a:r>
              <a:rPr lang="pl-PL" dirty="0" err="1" smtClean="0"/>
              <a:t>con’t</a:t>
            </a:r>
            <a:r>
              <a:rPr lang="is-IS" dirty="0" smtClean="0"/>
              <a:t>:</a:t>
            </a:r>
          </a:p>
          <a:p>
            <a:pPr lvl="1"/>
            <a:r>
              <a:rPr lang="is-IS" dirty="0" smtClean="0"/>
              <a:t>sumPowersTwo is now:	</a:t>
            </a:r>
          </a:p>
          <a:p>
            <a:pPr marL="0" indent="0">
              <a:buNone/>
            </a:pPr>
            <a:r>
              <a:rPr lang="nb-NO" dirty="0" smtClean="0"/>
              <a:t>	</a:t>
            </a:r>
            <a:r>
              <a:rPr lang="nb-NO" sz="2800" dirty="0" smtClean="0"/>
              <a:t>(</a:t>
            </a:r>
            <a:r>
              <a:rPr lang="nb-NO" sz="2800" dirty="0" err="1" smtClean="0"/>
              <a:t>a..b</a:t>
            </a:r>
            <a:r>
              <a:rPr lang="nb-NO" sz="2800" dirty="0" smtClean="0"/>
              <a:t>)</a:t>
            </a:r>
            <a:r>
              <a:rPr lang="nb-NO" sz="2800" dirty="0"/>
              <a:t>.</a:t>
            </a:r>
            <a:r>
              <a:rPr lang="nb-NO" sz="2800" dirty="0" err="1"/>
              <a:t>inject</a:t>
            </a:r>
            <a:r>
              <a:rPr lang="nb-NO" sz="2800" dirty="0"/>
              <a:t>(0) {|</a:t>
            </a:r>
            <a:r>
              <a:rPr lang="nb-NO" sz="2800" dirty="0" err="1"/>
              <a:t>sum,y</a:t>
            </a:r>
            <a:r>
              <a:rPr lang="nb-NO" sz="2800" dirty="0"/>
              <a:t>|</a:t>
            </a:r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800" dirty="0" smtClean="0"/>
              <a:t>		</a:t>
            </a:r>
            <a:r>
              <a:rPr lang="en-US" sz="2800" dirty="0" err="1" smtClean="0"/>
              <a:t>def</a:t>
            </a:r>
            <a:r>
              <a:rPr lang="en-US" sz="2800" dirty="0" smtClean="0"/>
              <a:t> </a:t>
            </a:r>
            <a:r>
              <a:rPr lang="en-US" sz="2800" dirty="0" err="1"/>
              <a:t>powerOfTwo</a:t>
            </a:r>
            <a:r>
              <a:rPr lang="en-US" sz="2800" dirty="0"/>
              <a:t>(x)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 smtClean="0"/>
              <a:t> 			(</a:t>
            </a:r>
            <a:r>
              <a:rPr lang="en-US" sz="2800" dirty="0" err="1"/>
              <a:t>x.eql</a:t>
            </a:r>
            <a:r>
              <a:rPr lang="en-US" sz="2800" dirty="0"/>
              <a:t>? 0) ? 1 : 2*</a:t>
            </a:r>
            <a:r>
              <a:rPr lang="en-US" sz="2800" dirty="0" err="1"/>
              <a:t>powerOfTwo</a:t>
            </a:r>
            <a:r>
              <a:rPr lang="en-US" sz="2800" dirty="0"/>
              <a:t>(x-1)</a:t>
            </a:r>
            <a:r>
              <a:rPr lang="en-US" sz="2800" dirty="0" smtClean="0"/>
              <a:t>  					end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800" dirty="0" smtClean="0"/>
              <a:t>		sum </a:t>
            </a:r>
            <a:r>
              <a:rPr lang="en-US" sz="2800" dirty="0"/>
              <a:t>+ </a:t>
            </a:r>
            <a:r>
              <a:rPr lang="en-US" sz="2800" dirty="0" err="1"/>
              <a:t>powerOfTwo</a:t>
            </a:r>
            <a:r>
              <a:rPr lang="en-US" sz="2800" dirty="0"/>
              <a:t>(y)</a:t>
            </a:r>
          </a:p>
          <a:p>
            <a:pPr marL="0" indent="0">
              <a:buNone/>
            </a:pPr>
            <a:r>
              <a:rPr lang="en-US" sz="2800" dirty="0" smtClean="0"/>
              <a:t>	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6942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39955"/>
          </a:xfrm>
        </p:spPr>
        <p:txBody>
          <a:bodyPr>
            <a:noAutofit/>
          </a:bodyPr>
          <a:lstStyle/>
          <a:p>
            <a:r>
              <a:rPr lang="en-US" dirty="0"/>
              <a:t>Write a function to </a:t>
            </a:r>
            <a:r>
              <a:rPr lang="en-US" dirty="0" smtClean="0"/>
              <a:t>sum all </a:t>
            </a:r>
            <a:r>
              <a:rPr lang="en-US" dirty="0"/>
              <a:t>integers between two given numbers a and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9078" y="2757139"/>
            <a:ext cx="56532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sumInts</a:t>
            </a:r>
            <a:r>
              <a:rPr lang="en-US" sz="2400" dirty="0"/>
              <a:t>(</a:t>
            </a:r>
            <a:r>
              <a:rPr lang="en-US" sz="2400" dirty="0" err="1"/>
              <a:t>a,b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is-IS" sz="2400" dirty="0"/>
              <a:t>  </a:t>
            </a:r>
            <a:r>
              <a:rPr lang="is-IS" sz="2400" dirty="0" smtClean="0"/>
              <a:t>  sum </a:t>
            </a:r>
            <a:r>
              <a:rPr lang="is-IS" sz="2400" dirty="0"/>
              <a:t>= 0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  while </a:t>
            </a:r>
            <a:r>
              <a:rPr lang="en-US" sz="2400" dirty="0"/>
              <a:t>a &lt;= b  do</a:t>
            </a:r>
          </a:p>
          <a:p>
            <a:r>
              <a:rPr lang="is-IS" sz="2400" dirty="0"/>
              <a:t>    </a:t>
            </a:r>
            <a:r>
              <a:rPr lang="is-IS" sz="2400" dirty="0" smtClean="0"/>
              <a:t>    sum </a:t>
            </a:r>
            <a:r>
              <a:rPr lang="is-IS" sz="2400" dirty="0"/>
              <a:t>= sum + a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    a </a:t>
            </a:r>
            <a:r>
              <a:rPr lang="en-US" sz="2400" dirty="0"/>
              <a:t>= a + 1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  end</a:t>
            </a:r>
            <a:endParaRPr lang="en-US" sz="2400" dirty="0"/>
          </a:p>
          <a:p>
            <a:r>
              <a:rPr lang="en-US" sz="2400" dirty="0" smtClean="0"/>
              <a:t>    sum</a:t>
            </a:r>
            <a:endParaRPr lang="en-US" sz="2400" dirty="0"/>
          </a:p>
          <a:p>
            <a:r>
              <a:rPr lang="en-US" sz="2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7593265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76523"/>
          </a:xfrm>
        </p:spPr>
        <p:txBody>
          <a:bodyPr/>
          <a:lstStyle/>
          <a:p>
            <a:r>
              <a:rPr lang="en-US" dirty="0"/>
              <a:t>i</a:t>
            </a:r>
            <a:r>
              <a:rPr lang="pl-PL" dirty="0" err="1" smtClean="0"/>
              <a:t>nject</a:t>
            </a:r>
            <a:r>
              <a:rPr lang="pl-PL" dirty="0" smtClean="0"/>
              <a:t> </a:t>
            </a:r>
            <a:r>
              <a:rPr lang="pl-PL" dirty="0" err="1" smtClean="0"/>
              <a:t>con’t</a:t>
            </a:r>
            <a:r>
              <a:rPr lang="is-IS" dirty="0" smtClean="0"/>
              <a:t>:</a:t>
            </a:r>
          </a:p>
          <a:p>
            <a:pPr lvl="1"/>
            <a:r>
              <a:rPr lang="is-IS" dirty="0" smtClean="0"/>
              <a:t>Can we simplify further by getting rid of that local recursive function?</a:t>
            </a:r>
            <a:endParaRPr lang="is-I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5400" y="3252803"/>
            <a:ext cx="8058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nb-NO" sz="2800" dirty="0" smtClean="0"/>
              <a:t>(</a:t>
            </a:r>
            <a:r>
              <a:rPr lang="nb-NO" sz="2800" dirty="0" err="1" smtClean="0"/>
              <a:t>a..b</a:t>
            </a:r>
            <a:r>
              <a:rPr lang="nb-NO" sz="2800" dirty="0" smtClean="0"/>
              <a:t>)</a:t>
            </a:r>
            <a:r>
              <a:rPr lang="nb-NO" sz="2800" dirty="0"/>
              <a:t>.</a:t>
            </a:r>
            <a:r>
              <a:rPr lang="nb-NO" sz="2800" dirty="0" err="1"/>
              <a:t>inject</a:t>
            </a:r>
            <a:r>
              <a:rPr lang="nb-NO" sz="2800" dirty="0"/>
              <a:t>(0) {|</a:t>
            </a:r>
            <a:r>
              <a:rPr lang="nb-NO" sz="2800" dirty="0" err="1"/>
              <a:t>sum,y</a:t>
            </a:r>
            <a:r>
              <a:rPr lang="nb-NO" sz="2800" dirty="0"/>
              <a:t>| sum + </a:t>
            </a:r>
            <a:r>
              <a:rPr lang="nb-NO" sz="2800" dirty="0" smtClean="0"/>
              <a:t>(</a:t>
            </a:r>
            <a:r>
              <a:rPr lang="nb-NO" sz="2800" dirty="0"/>
              <a:t>1..y).</a:t>
            </a:r>
            <a:r>
              <a:rPr lang="nb-NO" sz="2800" dirty="0" err="1"/>
              <a:t>inject</a:t>
            </a:r>
            <a:r>
              <a:rPr lang="nb-NO" sz="2800" dirty="0"/>
              <a:t>(1){|</a:t>
            </a:r>
            <a:r>
              <a:rPr lang="nb-NO" sz="2800" dirty="0" err="1"/>
              <a:t>x|x</a:t>
            </a:r>
            <a:r>
              <a:rPr lang="nb-NO" sz="2800" dirty="0"/>
              <a:t>*2</a:t>
            </a:r>
            <a:r>
              <a:rPr lang="nb-NO" sz="2800" dirty="0" smtClean="0"/>
              <a:t>}}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060545"/>
            <a:ext cx="8229600" cy="1593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Readability is starting to suffer so embedding higher order functions should be done wisely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08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94739"/>
          </a:xfrm>
        </p:spPr>
        <p:txBody>
          <a:bodyPr>
            <a:normAutofit/>
          </a:bodyPr>
          <a:lstStyle/>
          <a:p>
            <a:r>
              <a:rPr lang="pl-PL" dirty="0" err="1" smtClean="0"/>
              <a:t>reduce</a:t>
            </a:r>
            <a:r>
              <a:rPr lang="is-IS" dirty="0" smtClean="0"/>
              <a:t>:</a:t>
            </a:r>
          </a:p>
          <a:p>
            <a:pPr lvl="1"/>
            <a:r>
              <a:rPr lang="is-IS" dirty="0" smtClean="0"/>
              <a:t>Similar to inject but less robust. It lets you apply an operator to all the items in a collection returning the aggregated results</a:t>
            </a:r>
            <a:endParaRPr lang="is-I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1404" y="4228646"/>
            <a:ext cx="253932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is-IS" sz="2800" dirty="0" smtClean="0"/>
              <a:t>(a..b).reduce(</a:t>
            </a:r>
            <a:r>
              <a:rPr lang="is-IS" sz="2800" dirty="0" smtClean="0"/>
              <a:t>:+</a:t>
            </a:r>
            <a:r>
              <a:rPr lang="is-IS" sz="2800" dirty="0" smtClean="0"/>
              <a:t>) 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597808"/>
            <a:ext cx="8229601" cy="873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s-IS" dirty="0" smtClean="0"/>
              <a:t>Rewriting sumInts with reduce gives: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6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85936"/>
            <a:ext cx="8229600" cy="1683585"/>
          </a:xfrm>
        </p:spPr>
        <p:txBody>
          <a:bodyPr>
            <a:normAutofit/>
          </a:bodyPr>
          <a:lstStyle/>
          <a:p>
            <a:r>
              <a:rPr lang="pl-PL" dirty="0" smtClean="0"/>
              <a:t>map</a:t>
            </a:r>
            <a:r>
              <a:rPr lang="is-IS" dirty="0" smtClean="0"/>
              <a:t>:</a:t>
            </a:r>
          </a:p>
          <a:p>
            <a:pPr lvl="1"/>
            <a:r>
              <a:rPr lang="en-US" dirty="0" smtClean="0"/>
              <a:t>Returns a new array with the results of running the block once for every element in the collection.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169" y="5273066"/>
            <a:ext cx="698916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 smtClean="0"/>
              <a:t>(1..5).map(&amp;:</a:t>
            </a:r>
            <a:r>
              <a:rPr lang="en-US" sz="2800" dirty="0" err="1" smtClean="0"/>
              <a:t>to_f</a:t>
            </a:r>
            <a:r>
              <a:rPr lang="en-US" sz="2800" dirty="0" smtClean="0"/>
              <a:t>)  # =&gt; [1.0, 2.0, 3.0, 4.0, 5.0]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068151"/>
            <a:ext cx="8229601" cy="873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5169" y="3283785"/>
            <a:ext cx="735682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 smtClean="0"/>
              <a:t>(</a:t>
            </a:r>
            <a:r>
              <a:rPr lang="en-US" sz="2800" dirty="0"/>
              <a:t>1..5).</a:t>
            </a:r>
            <a:r>
              <a:rPr lang="en-US" sz="2800" dirty="0" smtClean="0"/>
              <a:t>map{|</a:t>
            </a:r>
            <a:r>
              <a:rPr lang="en-US" sz="2800" dirty="0" err="1" smtClean="0"/>
              <a:t>x|x.to_f</a:t>
            </a:r>
            <a:r>
              <a:rPr lang="en-US" sz="2800" dirty="0" smtClean="0"/>
              <a:t>}  </a:t>
            </a:r>
            <a:r>
              <a:rPr lang="en-US" sz="2800" dirty="0"/>
              <a:t># =&gt; [1.0, 2.0, 3.0, 4.0, 5.0]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1" y="3850185"/>
            <a:ext cx="8229600" cy="1683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l-PL" dirty="0" err="1" smtClean="0"/>
              <a:t>Since</a:t>
            </a:r>
            <a:r>
              <a:rPr lang="pl-PL" dirty="0" smtClean="0"/>
              <a:t> the </a:t>
            </a:r>
            <a:r>
              <a:rPr lang="pl-PL" dirty="0" err="1" smtClean="0"/>
              <a:t>method</a:t>
            </a:r>
            <a:r>
              <a:rPr lang="pl-PL" dirty="0" smtClean="0"/>
              <a:t> </a:t>
            </a:r>
            <a:r>
              <a:rPr lang="pl-PL" dirty="0" err="1" smtClean="0"/>
              <a:t>to_f</a:t>
            </a:r>
            <a:r>
              <a:rPr lang="pl-PL" dirty="0" smtClean="0"/>
              <a:t> </a:t>
            </a:r>
            <a:r>
              <a:rPr lang="pl-PL" dirty="0" err="1" smtClean="0"/>
              <a:t>has</a:t>
            </a:r>
            <a:r>
              <a:rPr lang="pl-PL" dirty="0" smtClean="0"/>
              <a:t> </a:t>
            </a:r>
            <a:r>
              <a:rPr lang="pl-PL" dirty="0" err="1" smtClean="0"/>
              <a:t>defined</a:t>
            </a:r>
            <a:r>
              <a:rPr lang="pl-PL" dirty="0" smtClean="0"/>
              <a:t> the </a:t>
            </a:r>
            <a:r>
              <a:rPr lang="pl-PL" dirty="0" err="1" smtClean="0"/>
              <a:t>method</a:t>
            </a:r>
            <a:r>
              <a:rPr lang="pl-PL" dirty="0" smtClean="0"/>
              <a:t> </a:t>
            </a:r>
            <a:r>
              <a:rPr lang="pl-PL" dirty="0" err="1" smtClean="0"/>
              <a:t>to_proc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possible</a:t>
            </a:r>
            <a:r>
              <a:rPr lang="pl-PL" dirty="0" smtClean="0"/>
              <a:t> to </a:t>
            </a:r>
            <a:r>
              <a:rPr lang="pl-PL" dirty="0" err="1" smtClean="0"/>
              <a:t>cast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to a </a:t>
            </a:r>
            <a:r>
              <a:rPr lang="pl-PL" dirty="0" err="1" smtClean="0"/>
              <a:t>block</a:t>
            </a:r>
            <a:r>
              <a:rPr lang="pl-PL" dirty="0" smtClean="0"/>
              <a:t> and </a:t>
            </a:r>
            <a:r>
              <a:rPr lang="pl-PL" dirty="0" err="1" smtClean="0"/>
              <a:t>hence</a:t>
            </a:r>
            <a:r>
              <a:rPr lang="pl-PL" dirty="0" smtClean="0"/>
              <a:t> </a:t>
            </a:r>
            <a:r>
              <a:rPr lang="pl-PL" dirty="0" err="1" smtClean="0"/>
              <a:t>rewrite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concisely</a:t>
            </a:r>
            <a:r>
              <a:rPr lang="pl-PL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7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76523"/>
          </a:xfrm>
        </p:spPr>
        <p:txBody>
          <a:bodyPr>
            <a:normAutofit/>
          </a:bodyPr>
          <a:lstStyle/>
          <a:p>
            <a:r>
              <a:rPr lang="pl-PL" dirty="0" err="1" smtClean="0"/>
              <a:t>flatten</a:t>
            </a:r>
            <a:r>
              <a:rPr lang="is-IS" dirty="0" smtClean="0"/>
              <a:t>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every element that is an array, extract its elements into the new array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1404" y="3206336"/>
            <a:ext cx="611217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is-IS" sz="2800" dirty="0" smtClean="0"/>
              <a:t>[[1,2],[3,4],[5,6]].flatten #=&gt; [1,2,3,4,5,6]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0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85936"/>
            <a:ext cx="8229600" cy="1683585"/>
          </a:xfrm>
        </p:spPr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pl-PL" dirty="0" err="1" smtClean="0"/>
              <a:t>lat_map</a:t>
            </a:r>
            <a:r>
              <a:rPr lang="is-IS" dirty="0" smtClean="0"/>
              <a:t>:</a:t>
            </a:r>
          </a:p>
          <a:p>
            <a:pPr lvl="1"/>
            <a:r>
              <a:rPr lang="en-US" dirty="0" smtClean="0"/>
              <a:t>Combination of map and flatten. First runs map and then runs flatten.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068151"/>
            <a:ext cx="8229601" cy="873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5169" y="3283785"/>
            <a:ext cx="757633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 smtClean="0"/>
              <a:t>(1..4).</a:t>
            </a:r>
            <a:r>
              <a:rPr lang="en-US" sz="2800" dirty="0" err="1" smtClean="0"/>
              <a:t>flat_map</a:t>
            </a:r>
            <a:r>
              <a:rPr lang="en-US" sz="2800" dirty="0" smtClean="0"/>
              <a:t>{|</a:t>
            </a:r>
            <a:r>
              <a:rPr lang="en-US" sz="2800" dirty="0"/>
              <a:t>e</a:t>
            </a:r>
            <a:r>
              <a:rPr lang="en-US" sz="2800" dirty="0" smtClean="0"/>
              <a:t>|[e,-e]}  </a:t>
            </a:r>
            <a:r>
              <a:rPr lang="en-US" sz="2800" dirty="0"/>
              <a:t># =&gt; [</a:t>
            </a:r>
            <a:r>
              <a:rPr lang="en-US" sz="2800" dirty="0" smtClean="0"/>
              <a:t>1,-1,2,-2,3,-3,4,-4]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29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85936"/>
            <a:ext cx="8229600" cy="2355648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pl-PL" dirty="0" err="1" smtClean="0"/>
              <a:t>elect</a:t>
            </a:r>
            <a:r>
              <a:rPr lang="pl-PL" dirty="0" smtClean="0"/>
              <a:t>/</a:t>
            </a:r>
            <a:r>
              <a:rPr lang="pl-PL" dirty="0" err="1" smtClean="0"/>
              <a:t>reject</a:t>
            </a:r>
            <a:r>
              <a:rPr lang="is-IS" dirty="0" smtClean="0"/>
              <a:t>:</a:t>
            </a:r>
          </a:p>
          <a:p>
            <a:pPr lvl="1"/>
            <a:r>
              <a:rPr lang="en-US" dirty="0"/>
              <a:t>Returns an array containing all elements of </a:t>
            </a:r>
            <a:r>
              <a:rPr lang="en-US" dirty="0" smtClean="0"/>
              <a:t>the collection for </a:t>
            </a:r>
            <a:r>
              <a:rPr lang="en-US" dirty="0"/>
              <a:t>which the given block returns a true value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068151"/>
            <a:ext cx="8229601" cy="873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2845" y="3556964"/>
            <a:ext cx="635675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 smtClean="0"/>
              <a:t>(1..5).select{|</a:t>
            </a:r>
            <a:r>
              <a:rPr lang="en-US" sz="2800" dirty="0" err="1" smtClean="0"/>
              <a:t>num|num.even</a:t>
            </a:r>
            <a:r>
              <a:rPr lang="en-US" sz="2800" dirty="0" smtClean="0"/>
              <a:t>?}  </a:t>
            </a:r>
            <a:r>
              <a:rPr lang="en-US" sz="2800" dirty="0"/>
              <a:t># =&gt; </a:t>
            </a:r>
            <a:r>
              <a:rPr lang="en-US" sz="2800" dirty="0" smtClean="0"/>
              <a:t>[2, 4]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1" y="4143959"/>
            <a:ext cx="8229600" cy="2355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r</a:t>
            </a:r>
            <a:r>
              <a:rPr lang="pl-PL" dirty="0" err="1" smtClean="0"/>
              <a:t>eject</a:t>
            </a:r>
            <a:r>
              <a:rPr lang="is-IS" dirty="0" smtClean="0"/>
              <a:t> is the opposite of select</a:t>
            </a:r>
          </a:p>
          <a:p>
            <a:pPr marL="0" lvl="1" indent="0">
              <a:buNone/>
            </a:pPr>
            <a:r>
              <a:rPr lang="en-US" dirty="0" smtClean="0"/>
              <a:t>	(</a:t>
            </a:r>
            <a:r>
              <a:rPr lang="en-US" dirty="0"/>
              <a:t>1..5)</a:t>
            </a:r>
            <a:r>
              <a:rPr lang="en-US" dirty="0" smtClean="0"/>
              <a:t>.reject{</a:t>
            </a:r>
            <a:r>
              <a:rPr lang="en-US" dirty="0"/>
              <a:t>|</a:t>
            </a:r>
            <a:r>
              <a:rPr lang="en-US" dirty="0" err="1"/>
              <a:t>num|num.even</a:t>
            </a:r>
            <a:r>
              <a:rPr lang="en-US" dirty="0"/>
              <a:t>?}  # =&gt; </a:t>
            </a:r>
            <a:r>
              <a:rPr lang="en-US" dirty="0" smtClean="0"/>
              <a:t>[1, 3, 5]</a:t>
            </a:r>
            <a:endParaRPr lang="en-US" dirty="0"/>
          </a:p>
          <a:p>
            <a:endParaRPr lang="en-US" dirty="0" smtClean="0"/>
          </a:p>
          <a:p>
            <a:pPr lvl="1"/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2682291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85936"/>
            <a:ext cx="8229600" cy="1683585"/>
          </a:xfrm>
        </p:spPr>
        <p:txBody>
          <a:bodyPr>
            <a:normAutofit/>
          </a:bodyPr>
          <a:lstStyle/>
          <a:p>
            <a:r>
              <a:rPr lang="pl-PL" dirty="0" err="1" smtClean="0"/>
              <a:t>count</a:t>
            </a:r>
            <a:r>
              <a:rPr lang="is-IS" dirty="0" smtClean="0"/>
              <a:t>:</a:t>
            </a:r>
          </a:p>
          <a:p>
            <a:pPr lvl="1"/>
            <a:r>
              <a:rPr lang="en-US" dirty="0"/>
              <a:t>If a block is given</a:t>
            </a:r>
            <a:r>
              <a:rPr lang="en-US" dirty="0" smtClean="0"/>
              <a:t>, count </a:t>
            </a:r>
            <a:r>
              <a:rPr lang="en-US" dirty="0"/>
              <a:t>the number of elements yielding a true value.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068151"/>
            <a:ext cx="8229601" cy="873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2849" y="3283785"/>
            <a:ext cx="608972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 smtClean="0"/>
              <a:t>[1, 2, 4, 2].count {|</a:t>
            </a:r>
            <a:r>
              <a:rPr lang="en-US" sz="2800" dirty="0" err="1" smtClean="0"/>
              <a:t>x|x</a:t>
            </a:r>
            <a:r>
              <a:rPr lang="en-US" sz="2800" dirty="0" smtClean="0"/>
              <a:t> % 2 == 0}  </a:t>
            </a:r>
            <a:r>
              <a:rPr lang="en-US" sz="2800" dirty="0"/>
              <a:t># =&gt; </a:t>
            </a:r>
            <a:r>
              <a:rPr lang="en-US" sz="2800" dirty="0" smtClean="0"/>
              <a:t>[3]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65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85936"/>
            <a:ext cx="8229600" cy="1683585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pl-PL" dirty="0" err="1" smtClean="0"/>
              <a:t>ort_by</a:t>
            </a:r>
            <a:r>
              <a:rPr lang="is-IS" dirty="0" smtClean="0"/>
              <a:t>:</a:t>
            </a:r>
          </a:p>
          <a:p>
            <a:pPr lvl="1"/>
            <a:r>
              <a:rPr lang="en-US" dirty="0" smtClean="0"/>
              <a:t>Sort the collection by the criteria passed in the block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068151"/>
            <a:ext cx="8229601" cy="873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2849" y="3283785"/>
            <a:ext cx="74558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/>
              <a:t>%w{apple pear fig}.</a:t>
            </a:r>
            <a:r>
              <a:rPr lang="en-US" sz="2800" dirty="0" err="1"/>
              <a:t>sort_by</a:t>
            </a:r>
            <a:r>
              <a:rPr lang="en-US" sz="2800" dirty="0"/>
              <a:t> { |word| </a:t>
            </a:r>
            <a:r>
              <a:rPr lang="en-US" sz="2800" dirty="0" err="1"/>
              <a:t>word.length</a:t>
            </a:r>
            <a:r>
              <a:rPr lang="en-US" sz="2800" dirty="0"/>
              <a:t>} </a:t>
            </a:r>
            <a:endParaRPr lang="en-US" sz="2800" dirty="0" smtClean="0"/>
          </a:p>
          <a:p>
            <a:pPr marL="0" lvl="1"/>
            <a:r>
              <a:rPr lang="en-US" sz="2800" dirty="0" smtClean="0"/>
              <a:t>              </a:t>
            </a:r>
            <a:r>
              <a:rPr lang="en-US" sz="2800" dirty="0"/>
              <a:t>#=&gt; ["fig", "pear", "apple"]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0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85936"/>
            <a:ext cx="8229600" cy="1482215"/>
          </a:xfrm>
        </p:spPr>
        <p:txBody>
          <a:bodyPr>
            <a:normAutofit/>
          </a:bodyPr>
          <a:lstStyle/>
          <a:p>
            <a:r>
              <a:rPr lang="pl-PL" dirty="0" err="1" smtClean="0"/>
              <a:t>Putting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together</a:t>
            </a:r>
            <a:r>
              <a:rPr lang="is-IS" dirty="0" smtClean="0"/>
              <a:t>:</a:t>
            </a:r>
          </a:p>
          <a:p>
            <a:pPr lvl="1"/>
            <a:r>
              <a:rPr lang="en-US" dirty="0" smtClean="0"/>
              <a:t>Find </a:t>
            </a:r>
            <a:r>
              <a:rPr lang="en-US" dirty="0" err="1" smtClean="0"/>
              <a:t>pythagorean</a:t>
            </a:r>
            <a:r>
              <a:rPr lang="en-US" dirty="0" smtClean="0"/>
              <a:t> triples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068151"/>
            <a:ext cx="8229601" cy="873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2849" y="2679731"/>
            <a:ext cx="600749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pythagorean_triples</a:t>
            </a:r>
            <a:r>
              <a:rPr lang="en-US" sz="2800" dirty="0"/>
              <a:t>   </a:t>
            </a:r>
            <a:endParaRPr lang="en-US" sz="2800" dirty="0" smtClean="0"/>
          </a:p>
          <a:p>
            <a:pPr marL="0" lvl="1"/>
            <a:r>
              <a:rPr lang="en-US" sz="2800" dirty="0" smtClean="0"/>
              <a:t>(</a:t>
            </a:r>
            <a:r>
              <a:rPr lang="en-US" sz="2800" dirty="0"/>
              <a:t>1..Float::INFINITY).</a:t>
            </a:r>
            <a:r>
              <a:rPr lang="en-US" sz="2800" dirty="0" err="1"/>
              <a:t>lazy.flat_map</a:t>
            </a:r>
            <a:r>
              <a:rPr lang="en-US" sz="2800" dirty="0"/>
              <a:t> {|z|     </a:t>
            </a:r>
            <a:endParaRPr lang="en-US" sz="2800" dirty="0" smtClean="0"/>
          </a:p>
          <a:p>
            <a:pPr marL="0" lvl="1"/>
            <a:r>
              <a:rPr lang="en-US" sz="2800" dirty="0"/>
              <a:t>	</a:t>
            </a:r>
            <a:r>
              <a:rPr lang="en-US" sz="2800" dirty="0" smtClean="0"/>
              <a:t>(</a:t>
            </a:r>
            <a:r>
              <a:rPr lang="en-US" sz="2800" dirty="0"/>
              <a:t>1..z).</a:t>
            </a:r>
            <a:r>
              <a:rPr lang="en-US" sz="2800" dirty="0" err="1"/>
              <a:t>flat_map</a:t>
            </a:r>
            <a:r>
              <a:rPr lang="en-US" sz="2800" dirty="0"/>
              <a:t> {|x|       </a:t>
            </a:r>
            <a:endParaRPr lang="en-US" sz="2800" dirty="0" smtClean="0"/>
          </a:p>
          <a:p>
            <a:pPr marL="0" lvl="1"/>
            <a:r>
              <a:rPr lang="en-US" sz="2800" dirty="0"/>
              <a:t>	</a:t>
            </a:r>
            <a:r>
              <a:rPr lang="en-US" sz="2800" dirty="0" smtClean="0"/>
              <a:t>		(</a:t>
            </a:r>
            <a:r>
              <a:rPr lang="en-US" sz="2800" dirty="0" err="1"/>
              <a:t>x..z</a:t>
            </a:r>
            <a:r>
              <a:rPr lang="en-US" sz="2800" dirty="0"/>
              <a:t>).select {|y|         </a:t>
            </a:r>
            <a:endParaRPr lang="en-US" sz="2800" dirty="0" smtClean="0"/>
          </a:p>
          <a:p>
            <a:pPr marL="0" lvl="1"/>
            <a:r>
              <a:rPr lang="en-US" sz="2800" dirty="0"/>
              <a:t>	</a:t>
            </a:r>
            <a:r>
              <a:rPr lang="en-US" sz="2800" dirty="0" smtClean="0"/>
              <a:t>			x</a:t>
            </a:r>
            <a:r>
              <a:rPr lang="en-US" sz="2800" dirty="0"/>
              <a:t>**2 + y**2 == z**</a:t>
            </a:r>
            <a:r>
              <a:rPr lang="en-US" sz="2800" dirty="0" smtClean="0"/>
              <a:t>2</a:t>
            </a:r>
          </a:p>
          <a:p>
            <a:pPr marL="0" lvl="1"/>
            <a:r>
              <a:rPr lang="en-US" sz="2800" dirty="0"/>
              <a:t>	</a:t>
            </a:r>
            <a:r>
              <a:rPr lang="en-US" sz="2800" dirty="0" smtClean="0"/>
              <a:t>		}</a:t>
            </a:r>
            <a:r>
              <a:rPr lang="en-US" sz="2800" dirty="0"/>
              <a:t>.map {|y</a:t>
            </a:r>
            <a:r>
              <a:rPr lang="en-US" sz="2800" dirty="0" smtClean="0"/>
              <a:t>| [</a:t>
            </a:r>
            <a:r>
              <a:rPr lang="en-US" sz="2800" dirty="0"/>
              <a:t>x, y, z</a:t>
            </a:r>
            <a:r>
              <a:rPr lang="en-US" sz="2800" dirty="0" smtClean="0"/>
              <a:t>] }}} </a:t>
            </a:r>
          </a:p>
          <a:p>
            <a:pPr marL="0" lvl="1"/>
            <a:r>
              <a:rPr lang="en-US" sz="2800" dirty="0" smtClean="0"/>
              <a:t>end </a:t>
            </a:r>
          </a:p>
          <a:p>
            <a:pPr marL="0" lvl="1"/>
            <a:r>
              <a:rPr lang="en-US" sz="2800" dirty="0" smtClean="0"/>
              <a:t># show first ten </a:t>
            </a:r>
            <a:r>
              <a:rPr lang="en-US" sz="2800" dirty="0" err="1" smtClean="0"/>
              <a:t>pythagorean</a:t>
            </a:r>
            <a:r>
              <a:rPr lang="en-US" sz="2800" dirty="0" smtClean="0"/>
              <a:t> triples </a:t>
            </a:r>
          </a:p>
          <a:p>
            <a:pPr marL="0" lvl="1"/>
            <a:r>
              <a:rPr lang="en-US" sz="2800" dirty="0" smtClean="0"/>
              <a:t>puts </a:t>
            </a:r>
            <a:r>
              <a:rPr lang="en-US" sz="2800" dirty="0" err="1" smtClean="0"/>
              <a:t>pythagorean_triples.take</a:t>
            </a:r>
            <a:r>
              <a:rPr lang="en-US" sz="2800" dirty="0" smtClean="0"/>
              <a:t>(10).force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7326"/>
          </a:xfrm>
        </p:spPr>
        <p:txBody>
          <a:bodyPr>
            <a:normAutofit/>
          </a:bodyPr>
          <a:lstStyle/>
          <a:p>
            <a:r>
              <a:rPr lang="en-US" dirty="0"/>
              <a:t>Write a function to </a:t>
            </a:r>
            <a:r>
              <a:rPr lang="en-US" dirty="0" smtClean="0"/>
              <a:t>sum the </a:t>
            </a:r>
            <a:r>
              <a:rPr lang="en-US" dirty="0"/>
              <a:t>squares of all integers between two given </a:t>
            </a:r>
            <a:r>
              <a:rPr lang="en-US" dirty="0" smtClean="0"/>
              <a:t>numbers a </a:t>
            </a:r>
            <a:r>
              <a:rPr lang="en-US" dirty="0"/>
              <a:t>and 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9078" y="2757139"/>
            <a:ext cx="56532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def</a:t>
            </a:r>
            <a:r>
              <a:rPr lang="it-IT" sz="2400" dirty="0"/>
              <a:t> </a:t>
            </a:r>
            <a:r>
              <a:rPr lang="it-IT" sz="2400" dirty="0" err="1"/>
              <a:t>sumSquares</a:t>
            </a:r>
            <a:r>
              <a:rPr lang="it-IT" sz="2400" dirty="0"/>
              <a:t>(</a:t>
            </a:r>
            <a:r>
              <a:rPr lang="it-IT" sz="2400" dirty="0" err="1"/>
              <a:t>a,b</a:t>
            </a:r>
            <a:r>
              <a:rPr lang="it-IT" sz="2400" dirty="0" smtClean="0"/>
              <a:t>)</a:t>
            </a:r>
            <a:endParaRPr lang="en-US" sz="2400" dirty="0"/>
          </a:p>
          <a:p>
            <a:r>
              <a:rPr lang="is-IS" sz="2400" dirty="0"/>
              <a:t>  </a:t>
            </a:r>
            <a:r>
              <a:rPr lang="is-IS" sz="2400" dirty="0" smtClean="0"/>
              <a:t>  sum </a:t>
            </a:r>
            <a:r>
              <a:rPr lang="is-IS" sz="2400" dirty="0"/>
              <a:t>= 0</a:t>
            </a:r>
          </a:p>
          <a:p>
            <a:r>
              <a:rPr lang="it-IT" sz="2400" dirty="0"/>
              <a:t>  </a:t>
            </a:r>
            <a:r>
              <a:rPr lang="it-IT" sz="2400" dirty="0" smtClean="0"/>
              <a:t>  for </a:t>
            </a:r>
            <a:r>
              <a:rPr lang="it-IT" sz="2400" dirty="0"/>
              <a:t>i in </a:t>
            </a:r>
            <a:r>
              <a:rPr lang="it-IT" sz="2400" dirty="0" err="1"/>
              <a:t>a..b</a:t>
            </a:r>
            <a:endParaRPr lang="it-IT" sz="2400" dirty="0"/>
          </a:p>
          <a:p>
            <a:r>
              <a:rPr lang="is-IS" sz="2400" dirty="0"/>
              <a:t>    </a:t>
            </a:r>
            <a:r>
              <a:rPr lang="is-IS" sz="2400" dirty="0" smtClean="0"/>
              <a:t>    sum </a:t>
            </a:r>
            <a:r>
              <a:rPr lang="is-IS" sz="2400" dirty="0"/>
              <a:t>= sum + i*i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  end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smtClean="0"/>
              <a:t>  sum</a:t>
            </a:r>
            <a:endParaRPr lang="en-US" sz="2400" dirty="0"/>
          </a:p>
          <a:p>
            <a:r>
              <a:rPr lang="en-US" sz="2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221145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7326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a function to sum the powers 2</a:t>
            </a:r>
            <a:r>
              <a:rPr lang="en-US" baseline="30000" dirty="0"/>
              <a:t>n</a:t>
            </a:r>
            <a:r>
              <a:rPr lang="en-US" dirty="0"/>
              <a:t> of all integers n between two </a:t>
            </a:r>
            <a:r>
              <a:rPr lang="en-US" dirty="0" smtClean="0"/>
              <a:t>given numbers </a:t>
            </a:r>
            <a:r>
              <a:rPr lang="en-US" dirty="0"/>
              <a:t>a and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9078" y="2757139"/>
            <a:ext cx="5653288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def </a:t>
            </a:r>
            <a:r>
              <a:rPr lang="pl-PL" sz="2400" dirty="0" err="1"/>
              <a:t>sumPowersOfTwo</a:t>
            </a:r>
            <a:r>
              <a:rPr lang="pl-PL" sz="2400" dirty="0"/>
              <a:t>(</a:t>
            </a:r>
            <a:r>
              <a:rPr lang="pl-PL" sz="2400" dirty="0" err="1"/>
              <a:t>a,b</a:t>
            </a:r>
            <a:r>
              <a:rPr lang="pl-PL" sz="2400" dirty="0" smtClean="0"/>
              <a:t>)</a:t>
            </a:r>
            <a:endParaRPr lang="en-US" sz="2400" dirty="0"/>
          </a:p>
          <a:p>
            <a:r>
              <a:rPr lang="is-IS" sz="2400" dirty="0"/>
              <a:t>  </a:t>
            </a:r>
            <a:r>
              <a:rPr lang="is-IS" sz="2400" dirty="0" smtClean="0"/>
              <a:t>  sum </a:t>
            </a:r>
            <a:r>
              <a:rPr lang="is-IS" sz="2400" dirty="0"/>
              <a:t>= 0</a:t>
            </a:r>
          </a:p>
          <a:p>
            <a:r>
              <a:rPr lang="it-IT" sz="2400" dirty="0"/>
              <a:t>  </a:t>
            </a:r>
            <a:r>
              <a:rPr lang="it-IT" sz="2400" dirty="0" smtClean="0"/>
              <a:t>  for </a:t>
            </a:r>
            <a:r>
              <a:rPr lang="it-IT" sz="2400" dirty="0"/>
              <a:t>i in </a:t>
            </a:r>
            <a:r>
              <a:rPr lang="it-IT" sz="2400" dirty="0" err="1"/>
              <a:t>a..b</a:t>
            </a:r>
            <a:endParaRPr lang="it-IT" sz="2400" dirty="0"/>
          </a:p>
          <a:p>
            <a:r>
              <a:rPr lang="fr-FR" sz="2400" dirty="0"/>
              <a:t>    </a:t>
            </a:r>
            <a:r>
              <a:rPr lang="fr-FR" sz="2400" dirty="0" smtClean="0"/>
              <a:t>    x </a:t>
            </a:r>
            <a:r>
              <a:rPr lang="fr-FR" sz="2400" dirty="0"/>
              <a:t>= 1</a:t>
            </a:r>
          </a:p>
          <a:p>
            <a:r>
              <a:rPr lang="nl-NL" sz="2400" dirty="0"/>
              <a:t>   </a:t>
            </a:r>
            <a:r>
              <a:rPr lang="nl-NL" sz="2400" dirty="0" smtClean="0"/>
              <a:t>    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/>
              <a:t>j in </a:t>
            </a:r>
            <a:r>
              <a:rPr lang="nl-NL" sz="2400" dirty="0" err="1"/>
              <a:t>i..b</a:t>
            </a:r>
            <a:endParaRPr lang="nl-NL" sz="2400" dirty="0"/>
          </a:p>
          <a:p>
            <a:r>
              <a:rPr lang="fr-FR" sz="2400" dirty="0"/>
              <a:t>     </a:t>
            </a:r>
            <a:r>
              <a:rPr lang="fr-FR" sz="2400" dirty="0" smtClean="0"/>
              <a:t>       x </a:t>
            </a:r>
            <a:r>
              <a:rPr lang="fr-FR" sz="2400" dirty="0"/>
              <a:t>= x*2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    end</a:t>
            </a:r>
            <a:endParaRPr lang="en-US" sz="2400" dirty="0"/>
          </a:p>
          <a:p>
            <a:r>
              <a:rPr lang="is-IS" sz="2400" dirty="0"/>
              <a:t>    </a:t>
            </a:r>
            <a:r>
              <a:rPr lang="is-IS" sz="2400" dirty="0" smtClean="0"/>
              <a:t>    sum </a:t>
            </a:r>
            <a:r>
              <a:rPr lang="is-IS" sz="2400" dirty="0"/>
              <a:t>= sum + x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  end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smtClean="0"/>
              <a:t>  sum</a:t>
            </a:r>
            <a:endParaRPr lang="en-US" sz="2400" dirty="0"/>
          </a:p>
          <a:p>
            <a:r>
              <a:rPr lang="en-US" sz="2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9151494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65367"/>
          </a:xfrm>
        </p:spPr>
        <p:txBody>
          <a:bodyPr/>
          <a:lstStyle/>
          <a:p>
            <a:r>
              <a:rPr lang="en-US" dirty="0" smtClean="0"/>
              <a:t>Write a function to sum all integers between two given numbers a and 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9078" y="2757139"/>
            <a:ext cx="56532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sumInts</a:t>
            </a:r>
            <a:r>
              <a:rPr lang="en-US" sz="2400" dirty="0"/>
              <a:t>(</a:t>
            </a:r>
            <a:r>
              <a:rPr lang="en-US" sz="2400" dirty="0" err="1"/>
              <a:t>a,b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  if </a:t>
            </a:r>
            <a:r>
              <a:rPr lang="en-US" sz="2400" dirty="0"/>
              <a:t>a &gt; b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    0</a:t>
            </a:r>
            <a:endParaRPr lang="en-US" sz="2400" dirty="0"/>
          </a:p>
          <a:p>
            <a:r>
              <a:rPr lang="hu-HU" sz="2400" dirty="0"/>
              <a:t>  </a:t>
            </a:r>
            <a:r>
              <a:rPr lang="hu-HU" sz="2400" dirty="0" smtClean="0"/>
              <a:t>  else</a:t>
            </a:r>
            <a:endParaRPr lang="hu-HU" sz="2400" dirty="0"/>
          </a:p>
          <a:p>
            <a:r>
              <a:rPr lang="en-US" sz="2400" dirty="0"/>
              <a:t>    </a:t>
            </a:r>
            <a:r>
              <a:rPr lang="en-US" sz="2400" dirty="0" smtClean="0"/>
              <a:t>    a </a:t>
            </a:r>
            <a:r>
              <a:rPr lang="en-US" sz="2400" dirty="0"/>
              <a:t>+ </a:t>
            </a:r>
            <a:r>
              <a:rPr lang="en-US" sz="2400" dirty="0" err="1"/>
              <a:t>sumInts</a:t>
            </a:r>
            <a:r>
              <a:rPr lang="en-US" sz="2400" dirty="0"/>
              <a:t>(a+1,b)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  end</a:t>
            </a:r>
            <a:endParaRPr lang="en-US" sz="2400" dirty="0"/>
          </a:p>
          <a:p>
            <a:r>
              <a:rPr lang="en-US" sz="2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9929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the recursive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62639"/>
          </a:xfrm>
        </p:spPr>
        <p:txBody>
          <a:bodyPr/>
          <a:lstStyle/>
          <a:p>
            <a:r>
              <a:rPr lang="en-US" dirty="0" err="1" smtClean="0"/>
              <a:t>SumInts</a:t>
            </a:r>
            <a:r>
              <a:rPr lang="en-US" dirty="0" smtClean="0"/>
              <a:t> (1,3)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9078" y="2462839"/>
            <a:ext cx="5653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-&gt; if (1&gt;3) 0 else 1 + </a:t>
            </a:r>
            <a:r>
              <a:rPr lang="en-US" sz="2400" dirty="0" err="1" smtClean="0"/>
              <a:t>sumInts</a:t>
            </a:r>
            <a:r>
              <a:rPr lang="en-US" sz="2400" dirty="0" smtClean="0"/>
              <a:t>(1+1,3)</a:t>
            </a:r>
          </a:p>
          <a:p>
            <a:r>
              <a:rPr lang="en-US" sz="2400" dirty="0" smtClean="0"/>
              <a:t>-&gt; 1 + </a:t>
            </a:r>
            <a:r>
              <a:rPr lang="en-US" sz="2400" dirty="0" err="1" smtClean="0"/>
              <a:t>sumInts</a:t>
            </a:r>
            <a:r>
              <a:rPr lang="en-US" sz="2400" dirty="0" smtClean="0"/>
              <a:t>(2,3)</a:t>
            </a:r>
          </a:p>
          <a:p>
            <a:r>
              <a:rPr lang="en-US" sz="2400" dirty="0" smtClean="0"/>
              <a:t>-&gt; 1 + (1 + </a:t>
            </a:r>
            <a:r>
              <a:rPr lang="en-US" sz="2400" dirty="0" err="1" smtClean="0"/>
              <a:t>sumInts</a:t>
            </a:r>
            <a:r>
              <a:rPr lang="en-US" sz="2400" dirty="0" smtClean="0"/>
              <a:t>(2+1,3))</a:t>
            </a:r>
          </a:p>
          <a:p>
            <a:r>
              <a:rPr lang="en-US" sz="2400" dirty="0" smtClean="0"/>
              <a:t>-&gt; 1 + (1 + (1 + </a:t>
            </a:r>
            <a:r>
              <a:rPr lang="en-US" sz="2400" dirty="0" err="1" smtClean="0"/>
              <a:t>sumInts</a:t>
            </a:r>
            <a:r>
              <a:rPr lang="en-US" sz="2400" dirty="0" smtClean="0"/>
              <a:t>(3,3)))</a:t>
            </a:r>
          </a:p>
          <a:p>
            <a:r>
              <a:rPr lang="en-US" sz="2400" dirty="0" smtClean="0"/>
              <a:t>-&gt; 1 + (1 + (1 + (0)))</a:t>
            </a:r>
          </a:p>
        </p:txBody>
      </p:sp>
    </p:spTree>
    <p:extLst>
      <p:ext uri="{BB962C8B-B14F-4D97-AF65-F5344CB8AC3E}">
        <p14:creationId xmlns:p14="http://schemas.microsoft.com/office/powerpoint/2010/main" val="1030614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and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56938"/>
          </a:xfrm>
        </p:spPr>
        <p:txBody>
          <a:bodyPr/>
          <a:lstStyle/>
          <a:p>
            <a:r>
              <a:rPr lang="en-US" dirty="0" smtClean="0"/>
              <a:t>Two ways to save state between function calls: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82842" y="2757139"/>
            <a:ext cx="7527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/>
              <a:t>- Imperative style (mutable </a:t>
            </a:r>
            <a:r>
              <a:rPr lang="en-US" sz="2400" dirty="0" err="1" smtClean="0"/>
              <a:t>vars</a:t>
            </a:r>
            <a:r>
              <a:rPr lang="en-US" sz="2400" dirty="0" smtClean="0"/>
              <a:t>, can cause side effects)</a:t>
            </a:r>
          </a:p>
          <a:p>
            <a:pPr lvl="1"/>
            <a:r>
              <a:rPr lang="en-US" sz="2400" dirty="0" smtClean="0"/>
              <a:t>- Functional style (immutable accumulators)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39078" y="3665582"/>
            <a:ext cx="56532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def</a:t>
            </a:r>
            <a:r>
              <a:rPr lang="it-IT" sz="2000" dirty="0"/>
              <a:t> </a:t>
            </a:r>
            <a:r>
              <a:rPr lang="it-IT" sz="2000" dirty="0" err="1"/>
              <a:t>sumInts</a:t>
            </a:r>
            <a:r>
              <a:rPr lang="it-IT" sz="2000" dirty="0"/>
              <a:t>(</a:t>
            </a:r>
            <a:r>
              <a:rPr lang="it-IT" sz="2000" dirty="0" err="1"/>
              <a:t>a,b,acc</a:t>
            </a:r>
            <a:r>
              <a:rPr lang="it-IT" sz="2000" dirty="0"/>
              <a:t>)</a:t>
            </a:r>
          </a:p>
          <a:p>
            <a:r>
              <a:rPr lang="en-US" sz="2000" dirty="0"/>
              <a:t>  if a &gt; b</a:t>
            </a:r>
          </a:p>
          <a:p>
            <a:r>
              <a:rPr lang="it-IT" sz="2000" dirty="0"/>
              <a:t>    </a:t>
            </a:r>
            <a:r>
              <a:rPr lang="it-IT" sz="2000" dirty="0" err="1"/>
              <a:t>acc</a:t>
            </a:r>
            <a:endParaRPr lang="it-IT" sz="2000" dirty="0"/>
          </a:p>
          <a:p>
            <a:r>
              <a:rPr lang="hu-HU" sz="2000" dirty="0"/>
              <a:t>  else</a:t>
            </a:r>
          </a:p>
          <a:p>
            <a:r>
              <a:rPr lang="it-IT" sz="2000" dirty="0"/>
              <a:t>    </a:t>
            </a:r>
            <a:r>
              <a:rPr lang="it-IT" sz="2000" dirty="0" err="1"/>
              <a:t>acc</a:t>
            </a:r>
            <a:r>
              <a:rPr lang="it-IT" sz="2000" dirty="0"/>
              <a:t> = </a:t>
            </a:r>
            <a:r>
              <a:rPr lang="it-IT" sz="2000" dirty="0" err="1"/>
              <a:t>acc</a:t>
            </a:r>
            <a:r>
              <a:rPr lang="it-IT" sz="2000" dirty="0"/>
              <a:t> + a</a:t>
            </a:r>
          </a:p>
          <a:p>
            <a:r>
              <a:rPr lang="en-US" sz="2000" dirty="0"/>
              <a:t>    puts "Current total = #{</a:t>
            </a:r>
            <a:r>
              <a:rPr lang="en-US" sz="2000" dirty="0" err="1"/>
              <a:t>acc</a:t>
            </a:r>
            <a:r>
              <a:rPr lang="en-US" sz="2000" dirty="0"/>
              <a:t>}"</a:t>
            </a:r>
          </a:p>
          <a:p>
            <a:r>
              <a:rPr lang="it-IT" sz="2000" dirty="0"/>
              <a:t>    </a:t>
            </a:r>
            <a:r>
              <a:rPr lang="it-IT" sz="2000" dirty="0" err="1"/>
              <a:t>sumInts</a:t>
            </a:r>
            <a:r>
              <a:rPr lang="it-IT" sz="2000" dirty="0"/>
              <a:t>(a+1,b,acc)</a:t>
            </a:r>
          </a:p>
          <a:p>
            <a:r>
              <a:rPr lang="en-US" sz="2000" dirty="0"/>
              <a:t>  end</a:t>
            </a:r>
          </a:p>
          <a:p>
            <a:r>
              <a:rPr lang="en-US" sz="2000" dirty="0" smtClean="0"/>
              <a:t>end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7269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7326"/>
          </a:xfrm>
        </p:spPr>
        <p:txBody>
          <a:bodyPr/>
          <a:lstStyle/>
          <a:p>
            <a:r>
              <a:rPr lang="en-US" dirty="0" smtClean="0"/>
              <a:t>Write a function to sum the squares of all integers between two given numbers a and 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9078" y="2757139"/>
            <a:ext cx="56532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def</a:t>
            </a:r>
            <a:r>
              <a:rPr lang="it-IT" sz="2400" dirty="0"/>
              <a:t> </a:t>
            </a:r>
            <a:r>
              <a:rPr lang="it-IT" sz="2400" dirty="0" err="1"/>
              <a:t>sumSquares</a:t>
            </a:r>
            <a:r>
              <a:rPr lang="it-IT" sz="2400" dirty="0"/>
              <a:t>(</a:t>
            </a:r>
            <a:r>
              <a:rPr lang="it-IT" sz="2400" dirty="0" err="1"/>
              <a:t>a,b</a:t>
            </a:r>
            <a:r>
              <a:rPr lang="it-IT" sz="2400" dirty="0"/>
              <a:t>)</a:t>
            </a:r>
          </a:p>
          <a:p>
            <a:r>
              <a:rPr lang="fr-FR" sz="2400" dirty="0"/>
              <a:t>  </a:t>
            </a:r>
            <a:r>
              <a:rPr lang="fr-FR" sz="2400" dirty="0" smtClean="0"/>
              <a:t>  </a:t>
            </a:r>
            <a:r>
              <a:rPr lang="fr-FR" sz="2400" dirty="0" err="1" smtClean="0"/>
              <a:t>def</a:t>
            </a:r>
            <a:r>
              <a:rPr lang="fr-FR" sz="2400" dirty="0" smtClean="0"/>
              <a:t> </a:t>
            </a:r>
            <a:r>
              <a:rPr lang="fr-FR" sz="2400" dirty="0"/>
              <a:t>square(x)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    x</a:t>
            </a:r>
            <a:r>
              <a:rPr lang="en-US" sz="2400" dirty="0"/>
              <a:t>*x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  end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smtClean="0"/>
              <a:t>  if </a:t>
            </a:r>
            <a:r>
              <a:rPr lang="en-US" sz="2400" dirty="0"/>
              <a:t>(a&gt;b)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    0</a:t>
            </a:r>
            <a:endParaRPr lang="en-US" sz="2400" dirty="0"/>
          </a:p>
          <a:p>
            <a:r>
              <a:rPr lang="hu-HU" sz="2400" dirty="0"/>
              <a:t>  </a:t>
            </a:r>
            <a:r>
              <a:rPr lang="hu-HU" sz="2400" dirty="0" smtClean="0"/>
              <a:t>  else</a:t>
            </a:r>
            <a:endParaRPr lang="hu-HU" sz="2400" dirty="0"/>
          </a:p>
          <a:p>
            <a:r>
              <a:rPr lang="fr-FR" sz="2400" dirty="0"/>
              <a:t>    </a:t>
            </a:r>
            <a:r>
              <a:rPr lang="fr-FR" sz="2400" dirty="0" smtClean="0"/>
              <a:t>    square</a:t>
            </a:r>
            <a:r>
              <a:rPr lang="fr-FR" sz="2400" dirty="0"/>
              <a:t>(a) + </a:t>
            </a:r>
            <a:r>
              <a:rPr lang="fr-FR" sz="2400" dirty="0" err="1"/>
              <a:t>sumSquares</a:t>
            </a:r>
            <a:r>
              <a:rPr lang="fr-FR" sz="2400" dirty="0"/>
              <a:t>(a+1,b)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  end</a:t>
            </a:r>
            <a:endParaRPr lang="en-US" sz="2400" dirty="0"/>
          </a:p>
          <a:p>
            <a:r>
              <a:rPr lang="en-US" sz="2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6479032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732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Write a function to sum the powers 2</a:t>
            </a:r>
            <a:r>
              <a:rPr lang="en-US" baseline="30000" dirty="0" smtClean="0"/>
              <a:t>n</a:t>
            </a:r>
            <a:r>
              <a:rPr lang="en-US" dirty="0" smtClean="0"/>
              <a:t> of all integers n between two given numbers a and 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9078" y="2757139"/>
            <a:ext cx="71711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def </a:t>
            </a:r>
            <a:r>
              <a:rPr lang="pl-PL" sz="2400" dirty="0" err="1"/>
              <a:t>sumPowersOfTwo</a:t>
            </a:r>
            <a:r>
              <a:rPr lang="pl-PL" sz="2400" dirty="0"/>
              <a:t>(</a:t>
            </a:r>
            <a:r>
              <a:rPr lang="pl-PL" sz="2400" dirty="0" err="1"/>
              <a:t>a,b</a:t>
            </a:r>
            <a:r>
              <a:rPr lang="pl-PL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  </a:t>
            </a: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/>
              <a:t>powerOfTwo</a:t>
            </a:r>
            <a:r>
              <a:rPr lang="en-US" sz="2400" dirty="0"/>
              <a:t>(x)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    if </a:t>
            </a:r>
            <a:r>
              <a:rPr lang="en-US" sz="2400" dirty="0"/>
              <a:t>(x == 0</a:t>
            </a:r>
            <a:r>
              <a:rPr lang="en-US" sz="2400" dirty="0" smtClean="0"/>
              <a:t>) 1 </a:t>
            </a:r>
            <a:r>
              <a:rPr lang="hu-HU" sz="2400" dirty="0" smtClean="0"/>
              <a:t>else </a:t>
            </a:r>
            <a:r>
              <a:rPr lang="en-US" sz="2400" dirty="0" smtClean="0"/>
              <a:t>2 </a:t>
            </a:r>
            <a:r>
              <a:rPr lang="en-US" sz="2400" dirty="0"/>
              <a:t>* </a:t>
            </a:r>
            <a:r>
              <a:rPr lang="en-US" sz="2400" dirty="0" err="1"/>
              <a:t>powerOfTwo</a:t>
            </a:r>
            <a:r>
              <a:rPr lang="en-US" sz="2400" dirty="0"/>
              <a:t>(x-1</a:t>
            </a:r>
            <a:r>
              <a:rPr lang="en-US" sz="2400" dirty="0" smtClean="0"/>
              <a:t>) end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smtClean="0"/>
              <a:t>  end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smtClean="0"/>
              <a:t>  if </a:t>
            </a:r>
            <a:r>
              <a:rPr lang="en-US" sz="2400" dirty="0"/>
              <a:t>(a &gt;b)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    0</a:t>
            </a:r>
            <a:endParaRPr lang="en-US" sz="2400" dirty="0"/>
          </a:p>
          <a:p>
            <a:r>
              <a:rPr lang="hu-HU" sz="2400" dirty="0"/>
              <a:t>  </a:t>
            </a:r>
            <a:r>
              <a:rPr lang="hu-HU" sz="2400" dirty="0" smtClean="0"/>
              <a:t>  else</a:t>
            </a:r>
            <a:endParaRPr lang="hu-HU" sz="2400" dirty="0"/>
          </a:p>
          <a:p>
            <a:r>
              <a:rPr lang="en-US" sz="2400" dirty="0"/>
              <a:t>    </a:t>
            </a:r>
            <a:r>
              <a:rPr lang="en-US" sz="2400" dirty="0" smtClean="0"/>
              <a:t>    </a:t>
            </a:r>
            <a:r>
              <a:rPr lang="en-US" sz="2400" dirty="0" err="1" smtClean="0"/>
              <a:t>powerOfTwo</a:t>
            </a:r>
            <a:r>
              <a:rPr lang="en-US" sz="2400" dirty="0"/>
              <a:t>(a) + </a:t>
            </a:r>
            <a:r>
              <a:rPr lang="en-US" sz="2400" dirty="0" err="1"/>
              <a:t>sumPowersOfTwo</a:t>
            </a:r>
            <a:r>
              <a:rPr lang="en-US" sz="2400" dirty="0"/>
              <a:t>(a+1,b)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  end</a:t>
            </a:r>
            <a:endParaRPr lang="en-US" sz="2400" dirty="0"/>
          </a:p>
          <a:p>
            <a:r>
              <a:rPr lang="en-US" sz="2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7954027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50402</TotalTime>
  <Words>1661</Words>
  <Application>Microsoft Macintosh PowerPoint</Application>
  <PresentationFormat>On-screen Show (4:3)</PresentationFormat>
  <Paragraphs>243</Paragraphs>
  <Slides>28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Microsoft Equation</vt:lpstr>
      <vt:lpstr>Functional Programming with Ruby</vt:lpstr>
      <vt:lpstr>Case Study 1</vt:lpstr>
      <vt:lpstr>Case Study 2</vt:lpstr>
      <vt:lpstr>Case Study 3</vt:lpstr>
      <vt:lpstr>Case Study 1</vt:lpstr>
      <vt:lpstr>Expanding the recursive call</vt:lpstr>
      <vt:lpstr>Recursion and state</vt:lpstr>
      <vt:lpstr>Case Study 2</vt:lpstr>
      <vt:lpstr>Case Study 3</vt:lpstr>
      <vt:lpstr>Common Pattern</vt:lpstr>
      <vt:lpstr>Higher Order Functions</vt:lpstr>
      <vt:lpstr>Ruby Blocks</vt:lpstr>
      <vt:lpstr>Ruby Blocks con’t</vt:lpstr>
      <vt:lpstr>Calling Sum method</vt:lpstr>
      <vt:lpstr>Calling sum con’t</vt:lpstr>
      <vt:lpstr>Popular higher order functions</vt:lpstr>
      <vt:lpstr>Popular higher order functions</vt:lpstr>
      <vt:lpstr>Popular higher order functions</vt:lpstr>
      <vt:lpstr>Popular higher order functions</vt:lpstr>
      <vt:lpstr>Popular higher order functions</vt:lpstr>
      <vt:lpstr>Popular higher order functions</vt:lpstr>
      <vt:lpstr>Popular higher order functions</vt:lpstr>
      <vt:lpstr>Popular higher order functions</vt:lpstr>
      <vt:lpstr>Popular higher order functions</vt:lpstr>
      <vt:lpstr>Popular higher order functions</vt:lpstr>
      <vt:lpstr>Popular higher order functions</vt:lpstr>
      <vt:lpstr>Popular higher order functions</vt:lpstr>
      <vt:lpstr>Popular higher order functions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with Ruby</dc:title>
  <dc:creator>beavis</dc:creator>
  <cp:lastModifiedBy>beavis</cp:lastModifiedBy>
  <cp:revision>67</cp:revision>
  <dcterms:created xsi:type="dcterms:W3CDTF">2016-01-20T20:52:12Z</dcterms:created>
  <dcterms:modified xsi:type="dcterms:W3CDTF">2016-02-24T20:55:11Z</dcterms:modified>
</cp:coreProperties>
</file>