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17" r:id="rId3"/>
    <p:sldId id="257" r:id="rId4"/>
    <p:sldId id="258" r:id="rId5"/>
    <p:sldId id="259" r:id="rId6"/>
    <p:sldId id="318" r:id="rId7"/>
    <p:sldId id="260" r:id="rId8"/>
    <p:sldId id="261" r:id="rId9"/>
    <p:sldId id="26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4" r:id="rId34"/>
    <p:sldId id="309" r:id="rId35"/>
    <p:sldId id="308" r:id="rId36"/>
    <p:sldId id="319" r:id="rId37"/>
    <p:sldId id="310" r:id="rId38"/>
    <p:sldId id="311" r:id="rId39"/>
    <p:sldId id="313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69D8894-F42B-47C0-BC04-FE463187D431}">
          <p14:sldIdLst>
            <p14:sldId id="256"/>
            <p14:sldId id="317"/>
            <p14:sldId id="257"/>
            <p14:sldId id="258"/>
            <p14:sldId id="259"/>
            <p14:sldId id="318"/>
            <p14:sldId id="260"/>
            <p14:sldId id="261"/>
            <p14:sldId id="26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14"/>
            <p14:sldId id="309"/>
            <p14:sldId id="308"/>
            <p14:sldId id="319"/>
            <p14:sldId id="310"/>
            <p14:sldId id="311"/>
            <p14:sldId id="313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94556" autoAdjust="0"/>
  </p:normalViewPr>
  <p:slideViewPr>
    <p:cSldViewPr snapToGrid="0" snapToObjects="1">
      <p:cViewPr>
        <p:scale>
          <a:sx n="114" d="100"/>
          <a:sy n="114" d="100"/>
        </p:scale>
        <p:origin x="-9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79CD-1618-3244-98D4-5C539A329344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7BC0-9B18-974A-8796-FB18BEB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39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6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3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3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ex_3; return accumulator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7BC0-9B18-974A-8796-FB18BEB1D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131B-17DD-454E-957A-3660D8A0503B}" type="datetimeFigureOut">
              <a:rPr lang="en-US" smtClean="0"/>
              <a:t>22/11/17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AE45-9E9E-B942-AAE5-CA7406077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Lineage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07653"/>
            <a:ext cx="6400800" cy="82002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Tomasz </a:t>
            </a:r>
            <a:r>
              <a:rPr lang="en-US" sz="2000" dirty="0" err="1" smtClean="0"/>
              <a:t>Kaszuba</a:t>
            </a:r>
            <a:r>
              <a:rPr lang="en-US" sz="2000" dirty="0" smtClean="0"/>
              <a:t>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78" y="259921"/>
            <a:ext cx="3654585" cy="66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21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9796"/>
            <a:ext cx="8229600" cy="4083342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r>
              <a:rPr lang="en-US" sz="3600" dirty="0"/>
              <a:t>proc </a:t>
            </a:r>
            <a:r>
              <a:rPr lang="en-US" sz="3600" dirty="0" err="1"/>
              <a:t>sql</a:t>
            </a:r>
            <a:r>
              <a:rPr lang="en-US" sz="3600" dirty="0"/>
              <a:t>;</a:t>
            </a:r>
          </a:p>
          <a:p>
            <a:pPr marL="914400" lvl="2" indent="0">
              <a:buNone/>
            </a:pPr>
            <a:r>
              <a:rPr lang="en-US" sz="3600" dirty="0"/>
              <a:t>   create view </a:t>
            </a:r>
            <a:r>
              <a:rPr lang="en-US" sz="3600" dirty="0" err="1"/>
              <a:t>work.CRM</a:t>
            </a:r>
            <a:r>
              <a:rPr lang="en-US" sz="3600" dirty="0"/>
              <a:t> as</a:t>
            </a:r>
          </a:p>
          <a:p>
            <a:pPr marL="914400" lvl="2" indent="0">
              <a:buNone/>
            </a:pPr>
            <a:r>
              <a:rPr lang="en-US" sz="3600" dirty="0"/>
              <a:t>   </a:t>
            </a:r>
            <a:r>
              <a:rPr lang="en-US" sz="3600" b="1" dirty="0"/>
              <a:t>select</a:t>
            </a:r>
          </a:p>
          <a:p>
            <a:pPr marL="914400" lvl="2" indent="0">
              <a:buNone/>
            </a:pPr>
            <a:r>
              <a:rPr lang="en-US" sz="3600" dirty="0"/>
              <a:t>      DDS2HOREP_FINANCIAL_ACCOUNTS.</a:t>
            </a:r>
            <a:r>
              <a:rPr lang="en-US" sz="3600" b="1" dirty="0"/>
              <a:t>ACCOUNT_RK</a:t>
            </a:r>
            <a:r>
              <a:rPr lang="en-US" sz="3600" dirty="0"/>
              <a:t> length = 8   </a:t>
            </a:r>
          </a:p>
          <a:p>
            <a:pPr marL="914400" lvl="2" indent="0">
              <a:buNone/>
            </a:pPr>
            <a:r>
              <a:rPr lang="en-US" sz="3600" dirty="0" smtClean="0"/>
              <a:t>      (…)</a:t>
            </a:r>
          </a:p>
          <a:p>
            <a:pPr marL="914400" lvl="2" indent="0">
              <a:buNone/>
            </a:pPr>
            <a:r>
              <a:rPr lang="en-US" sz="3600" dirty="0" smtClean="0"/>
              <a:t>      ACCOUNT_CREDIT_RISK_MITIGANT.TOTAL_VALUE_AMT/CREDIT_RISK_MITIGANT.PROTECTION_VALUE_AMT </a:t>
            </a:r>
            <a:r>
              <a:rPr lang="en-US" sz="3600" dirty="0"/>
              <a:t>as </a:t>
            </a:r>
            <a:r>
              <a:rPr lang="en-US" sz="3600" b="1" dirty="0" err="1" smtClean="0"/>
              <a:t>allocation_perc</a:t>
            </a:r>
            <a:r>
              <a:rPr lang="en-US" sz="3600" b="1" dirty="0" smtClean="0"/>
              <a:t> </a:t>
            </a:r>
            <a:r>
              <a:rPr lang="en-US" sz="3600" dirty="0" smtClean="0"/>
              <a:t>length </a:t>
            </a:r>
            <a:r>
              <a:rPr lang="en-US" sz="3600" dirty="0"/>
              <a:t>= 8   </a:t>
            </a:r>
          </a:p>
          <a:p>
            <a:pPr marL="914400" lvl="2" indent="0">
              <a:buNone/>
            </a:pPr>
            <a:r>
              <a:rPr lang="en-US" sz="3600" dirty="0"/>
              <a:t>         label = 'Total Value Amount',</a:t>
            </a:r>
          </a:p>
          <a:p>
            <a:pPr marL="914400" lvl="2" indent="0">
              <a:buNone/>
            </a:pPr>
            <a:r>
              <a:rPr lang="en-US" sz="3600" dirty="0"/>
              <a:t>      case when ACCOUNT_CREDIT_RISK_MITIGANT.TOTAL_VALUE_AMT </a:t>
            </a:r>
            <a:r>
              <a:rPr lang="en-US" sz="3600" dirty="0" err="1"/>
              <a:t>eq</a:t>
            </a:r>
            <a:r>
              <a:rPr lang="en-US" sz="3600" dirty="0"/>
              <a:t> . then 0 </a:t>
            </a:r>
          </a:p>
          <a:p>
            <a:pPr marL="914400" lvl="2" indent="0">
              <a:buNone/>
            </a:pPr>
            <a:r>
              <a:rPr lang="en-US" sz="3600" dirty="0"/>
              <a:t>      else ACCOUNT_CREDIT_RISK_MITIGANT.TOTAL_VALUE_AMT/EXTRACT_FX_QUOTE.RCRS_FX_RT end as </a:t>
            </a:r>
            <a:r>
              <a:rPr lang="en-US" sz="3600" b="1" dirty="0" err="1"/>
              <a:t>MARKET_VALUE_amt</a:t>
            </a:r>
            <a:r>
              <a:rPr lang="en-US" sz="3600" dirty="0"/>
              <a:t> length = 8   </a:t>
            </a:r>
          </a:p>
          <a:p>
            <a:pPr marL="914400" lvl="2" indent="0">
              <a:buNone/>
            </a:pPr>
            <a:r>
              <a:rPr lang="en-US" sz="3600" dirty="0"/>
              <a:t>         label = 'Total Value Amount',</a:t>
            </a:r>
          </a:p>
          <a:p>
            <a:pPr marL="914400" lvl="2" indent="0">
              <a:buNone/>
            </a:pPr>
            <a:r>
              <a:rPr lang="en-US" sz="3600" dirty="0"/>
              <a:t>      CREDIT_RISK_MITIGANT.</a:t>
            </a:r>
            <a:r>
              <a:rPr lang="en-US" sz="3600" b="1" dirty="0"/>
              <a:t>CURRENCY_CD</a:t>
            </a:r>
            <a:r>
              <a:rPr lang="en-US" sz="3600" dirty="0"/>
              <a:t> length = 3   </a:t>
            </a:r>
          </a:p>
          <a:p>
            <a:pPr marL="914400" lvl="2" indent="0">
              <a:buNone/>
            </a:pPr>
            <a:r>
              <a:rPr lang="en-US" sz="3600" dirty="0"/>
              <a:t>         label = 'Currency Code'</a:t>
            </a:r>
          </a:p>
          <a:p>
            <a:pPr marL="914400" lvl="2" indent="0">
              <a:buNone/>
            </a:pPr>
            <a:r>
              <a:rPr lang="en-US" sz="3600" dirty="0"/>
              <a:t>   </a:t>
            </a:r>
            <a:r>
              <a:rPr lang="en-US" sz="3600" b="1" dirty="0"/>
              <a:t>from</a:t>
            </a:r>
          </a:p>
          <a:p>
            <a:pPr marL="914400" lvl="2" indent="0">
              <a:buNone/>
            </a:pPr>
            <a:r>
              <a:rPr lang="en-US" sz="3600" dirty="0"/>
              <a:t>      CPM_ST.DDS2HOREP_FINANCIAL_ACCOUNTS as DDS2HOREP_FINANCIAL_ACCOUNTS inner join </a:t>
            </a:r>
          </a:p>
          <a:p>
            <a:pPr marL="914400" lvl="2" indent="0">
              <a:buNone/>
            </a:pPr>
            <a:r>
              <a:rPr lang="en-US" sz="3600" dirty="0"/>
              <a:t>      </a:t>
            </a:r>
            <a:r>
              <a:rPr lang="en-US" sz="3600" dirty="0" err="1"/>
              <a:t>work.ACCOUNT_CREDIT_RISK_MITIGANT</a:t>
            </a:r>
            <a:r>
              <a:rPr lang="en-US" sz="3600" dirty="0"/>
              <a:t> as ACCOUNT_CREDIT_RISK_MITIGANT</a:t>
            </a:r>
          </a:p>
          <a:p>
            <a:pPr marL="914400" lvl="2" indent="0">
              <a:buNone/>
            </a:pPr>
            <a:r>
              <a:rPr lang="en-US" sz="3600" dirty="0"/>
              <a:t>         on</a:t>
            </a:r>
          </a:p>
          <a:p>
            <a:pPr marL="914400" lvl="2" indent="0">
              <a:buNone/>
            </a:pPr>
            <a:r>
              <a:rPr lang="en-US" sz="3600" dirty="0"/>
              <a:t>         (</a:t>
            </a:r>
          </a:p>
          <a:p>
            <a:pPr marL="914400" lvl="2" indent="0">
              <a:buNone/>
            </a:pPr>
            <a:r>
              <a:rPr lang="en-US" sz="3600" dirty="0"/>
              <a:t>            DDS2HOREP_FINANCIAL_ACCOUNTS.ACCOUNT_RK = ACCOUNT_CREDIT_RISK_MITIGANT.ACCOUNT_RK</a:t>
            </a:r>
          </a:p>
          <a:p>
            <a:pPr marL="914400" lvl="2" indent="0">
              <a:buNone/>
            </a:pPr>
            <a:r>
              <a:rPr lang="en-US" sz="3600" dirty="0"/>
              <a:t>         ) inner join </a:t>
            </a:r>
          </a:p>
          <a:p>
            <a:pPr marL="914400" lvl="2" indent="0">
              <a:buNone/>
            </a:pPr>
            <a:r>
              <a:rPr lang="en-US" sz="3600" dirty="0"/>
              <a:t>      </a:t>
            </a:r>
            <a:r>
              <a:rPr lang="en-US" sz="3600" dirty="0" err="1"/>
              <a:t>work.CREDIT_RISK_MITIGANT</a:t>
            </a:r>
            <a:r>
              <a:rPr lang="en-US" sz="3600" dirty="0"/>
              <a:t> as CREDIT_RISK_MITIGANT</a:t>
            </a:r>
          </a:p>
          <a:p>
            <a:pPr marL="914400" lvl="2" indent="0">
              <a:buNone/>
            </a:pPr>
            <a:r>
              <a:rPr lang="en-US" sz="3600" dirty="0"/>
              <a:t>         on</a:t>
            </a:r>
          </a:p>
          <a:p>
            <a:pPr marL="914400" lvl="2" indent="0">
              <a:buNone/>
            </a:pPr>
            <a:r>
              <a:rPr lang="en-US" sz="3600" dirty="0"/>
              <a:t>         (</a:t>
            </a:r>
          </a:p>
          <a:p>
            <a:pPr marL="914400" lvl="2" indent="0">
              <a:buNone/>
            </a:pPr>
            <a:r>
              <a:rPr lang="en-US" sz="3600" dirty="0"/>
              <a:t>            ACCOUNT_CREDIT_RISK_MITIGANT.CREDIT_RISK_MITIGANT_RK = CREDIT_RISK_MITIGANT.CREDIT_RISK_MITIGANT_RK</a:t>
            </a:r>
          </a:p>
          <a:p>
            <a:pPr marL="914400" lvl="2" indent="0">
              <a:buNone/>
            </a:pPr>
            <a:r>
              <a:rPr lang="en-US" sz="3600" dirty="0"/>
              <a:t>         ) inner join </a:t>
            </a:r>
          </a:p>
          <a:p>
            <a:pPr marL="914400" lvl="2" indent="0">
              <a:buNone/>
            </a:pPr>
            <a:r>
              <a:rPr lang="en-US" sz="3600" dirty="0"/>
              <a:t>      </a:t>
            </a:r>
            <a:r>
              <a:rPr lang="en-US" sz="3600" dirty="0" err="1"/>
              <a:t>work.EXTRACT_FX_QUOTE</a:t>
            </a:r>
            <a:r>
              <a:rPr lang="en-US" sz="3600" dirty="0"/>
              <a:t> as EXTRACT_FX_QUOTE</a:t>
            </a:r>
          </a:p>
          <a:p>
            <a:pPr marL="914400" lvl="2" indent="0">
              <a:buNone/>
            </a:pPr>
            <a:r>
              <a:rPr lang="en-US" sz="3600" dirty="0"/>
              <a:t>         on</a:t>
            </a:r>
          </a:p>
          <a:p>
            <a:pPr marL="914400" lvl="2" indent="0">
              <a:buNone/>
            </a:pPr>
            <a:r>
              <a:rPr lang="en-US" sz="3600" dirty="0"/>
              <a:t>         (</a:t>
            </a:r>
          </a:p>
          <a:p>
            <a:pPr marL="914400" lvl="2" indent="0">
              <a:buNone/>
            </a:pPr>
            <a:r>
              <a:rPr lang="en-US" sz="3600" dirty="0"/>
              <a:t>            CREDIT_RISK_MITIGANT.CURRENCY_CD = EXTRACT_FX_QUOTE.BUY_CURRENCY_CD</a:t>
            </a:r>
          </a:p>
          <a:p>
            <a:pPr marL="914400" lvl="2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);</a:t>
            </a:r>
          </a:p>
          <a:p>
            <a:pPr marL="914400" lvl="2" indent="0">
              <a:buNone/>
            </a:pPr>
            <a:r>
              <a:rPr lang="en-US" sz="3600" dirty="0" smtClean="0"/>
              <a:t>quit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84819"/>
            <a:ext cx="8229600" cy="118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Types of transitions (aka paths):</a:t>
            </a:r>
          </a:p>
          <a:p>
            <a:pPr lvl="1"/>
            <a:r>
              <a:rPr lang="en-US" sz="2400" dirty="0" smtClean="0"/>
              <a:t>Direct </a:t>
            </a:r>
            <a:r>
              <a:rPr lang="en-US" sz="2400" dirty="0" err="1" smtClean="0"/>
              <a:t>con’t</a:t>
            </a:r>
            <a:endParaRPr lang="en-US" sz="240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6761527" y="3313651"/>
            <a:ext cx="880844" cy="3020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3264716" y="3053592"/>
            <a:ext cx="880844" cy="26005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2669098" y="3984770"/>
            <a:ext cx="880844" cy="31878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Oval 9"/>
          <p:cNvSpPr/>
          <p:nvPr/>
        </p:nvSpPr>
        <p:spPr>
          <a:xfrm>
            <a:off x="6325299" y="3700943"/>
            <a:ext cx="1317072" cy="34255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5982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Types of transitions (aka paths):</a:t>
            </a:r>
          </a:p>
          <a:p>
            <a:pPr lvl="1"/>
            <a:r>
              <a:rPr lang="en-US" dirty="0" smtClean="0"/>
              <a:t>Indirect</a:t>
            </a:r>
          </a:p>
          <a:p>
            <a:pPr lvl="2"/>
            <a:r>
              <a:rPr lang="en-US" sz="2800" dirty="0" smtClean="0"/>
              <a:t>Transition of attributes that are affected by conditional logic such as case statements, expressions, macros …</a:t>
            </a:r>
          </a:p>
          <a:p>
            <a:pPr lvl="2"/>
            <a:r>
              <a:rPr lang="en-US" sz="2800" dirty="0" smtClean="0"/>
              <a:t>SAS DI Studio treats case statements and expressions as direct transitions (which is fine for audit purposes)</a:t>
            </a:r>
          </a:p>
          <a:p>
            <a:pPr lvl="2"/>
            <a:r>
              <a:rPr lang="en-US" sz="2800" dirty="0" smtClean="0"/>
              <a:t>Main point of the </a:t>
            </a:r>
            <a:r>
              <a:rPr lang="en-US" sz="2800" dirty="0" err="1" smtClean="0"/>
              <a:t>sas</a:t>
            </a:r>
            <a:r>
              <a:rPr lang="en-US" sz="2800" dirty="0" smtClean="0"/>
              <a:t>-md-crawler (at the beginning) was to retrieve the value in a hash key lookup  </a:t>
            </a:r>
          </a:p>
          <a:p>
            <a:pPr lvl="2"/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80546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transitions (aka paths):</a:t>
            </a:r>
          </a:p>
          <a:p>
            <a:pPr lvl="1"/>
            <a:r>
              <a:rPr lang="en-US" dirty="0" smtClean="0"/>
              <a:t>Indirect </a:t>
            </a:r>
            <a:r>
              <a:rPr lang="en-US" dirty="0" err="1" smtClean="0"/>
              <a:t>con’t</a:t>
            </a:r>
            <a:endParaRPr lang="en-US" dirty="0" smtClean="0"/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4" y="2770858"/>
            <a:ext cx="5786384" cy="189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2237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transitions (aka paths):</a:t>
            </a:r>
          </a:p>
          <a:p>
            <a:pPr lvl="1"/>
            <a:r>
              <a:rPr lang="en-US" dirty="0" smtClean="0"/>
              <a:t>Reference</a:t>
            </a:r>
          </a:p>
          <a:p>
            <a:pPr lvl="2"/>
            <a:r>
              <a:rPr lang="en-US" sz="2800" dirty="0" smtClean="0"/>
              <a:t>Attributes that affect transitions but might not get propagated. The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conditions as in where condition, case statements, expressions, macros or the key in a hash key lookup </a:t>
            </a:r>
          </a:p>
          <a:p>
            <a:pPr marL="914400" lvl="2" indent="0">
              <a:buNone/>
            </a:pPr>
            <a:r>
              <a:rPr lang="en-US" sz="2800" dirty="0" smtClean="0"/>
              <a:t>  </a:t>
            </a: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86" y="4431877"/>
            <a:ext cx="5735110" cy="187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2494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9796"/>
            <a:ext cx="8229600" cy="4083342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r>
              <a:rPr lang="en-US" sz="3600" dirty="0"/>
              <a:t>proc </a:t>
            </a:r>
            <a:r>
              <a:rPr lang="en-US" sz="3600" dirty="0" err="1"/>
              <a:t>sql</a:t>
            </a:r>
            <a:r>
              <a:rPr lang="en-US" sz="3600" dirty="0"/>
              <a:t>;</a:t>
            </a:r>
          </a:p>
          <a:p>
            <a:pPr marL="914400" lvl="2" indent="0">
              <a:buNone/>
            </a:pPr>
            <a:r>
              <a:rPr lang="en-US" sz="3600" dirty="0"/>
              <a:t>   create view </a:t>
            </a:r>
            <a:r>
              <a:rPr lang="en-US" sz="3600" dirty="0" err="1"/>
              <a:t>work.CRM</a:t>
            </a:r>
            <a:r>
              <a:rPr lang="en-US" sz="3600" dirty="0"/>
              <a:t> as</a:t>
            </a:r>
          </a:p>
          <a:p>
            <a:pPr marL="914400" lvl="2" indent="0">
              <a:buNone/>
            </a:pPr>
            <a:r>
              <a:rPr lang="en-US" sz="3600" dirty="0"/>
              <a:t>   </a:t>
            </a:r>
            <a:r>
              <a:rPr lang="en-US" sz="3600" b="1" dirty="0"/>
              <a:t>select</a:t>
            </a:r>
          </a:p>
          <a:p>
            <a:pPr marL="914400" lvl="2" indent="0">
              <a:buNone/>
            </a:pPr>
            <a:r>
              <a:rPr lang="en-US" sz="3600" dirty="0"/>
              <a:t>      DDS2HOREP_FINANCIAL_ACCOUNTS.</a:t>
            </a:r>
            <a:r>
              <a:rPr lang="en-US" sz="3600" b="1" dirty="0"/>
              <a:t>ACCOUNT_RK</a:t>
            </a:r>
            <a:r>
              <a:rPr lang="en-US" sz="3600" dirty="0"/>
              <a:t> length = 8   </a:t>
            </a:r>
          </a:p>
          <a:p>
            <a:pPr marL="914400" lvl="2" indent="0">
              <a:buNone/>
            </a:pPr>
            <a:r>
              <a:rPr lang="en-US" sz="3600" dirty="0" smtClean="0"/>
              <a:t>      (…)</a:t>
            </a:r>
          </a:p>
          <a:p>
            <a:pPr marL="914400" lvl="2" indent="0">
              <a:buNone/>
            </a:pPr>
            <a:r>
              <a:rPr lang="en-US" sz="3600" dirty="0" smtClean="0"/>
              <a:t>      ACCOUNT_CREDIT_RISK_MITIGANT.TOTAL_VALUE_AMT/CREDIT_RISK_MITIGANT.PROTECTION_VALUE_AMT </a:t>
            </a:r>
            <a:r>
              <a:rPr lang="en-US" sz="3600" dirty="0"/>
              <a:t>as </a:t>
            </a:r>
            <a:r>
              <a:rPr lang="en-US" sz="3600" b="1" dirty="0" err="1" smtClean="0"/>
              <a:t>allocation_perc</a:t>
            </a:r>
            <a:r>
              <a:rPr lang="en-US" sz="3600" b="1" dirty="0" smtClean="0"/>
              <a:t> </a:t>
            </a:r>
            <a:r>
              <a:rPr lang="en-US" sz="3600" dirty="0" smtClean="0"/>
              <a:t>length </a:t>
            </a:r>
            <a:r>
              <a:rPr lang="en-US" sz="3600" dirty="0"/>
              <a:t>= 8   </a:t>
            </a:r>
          </a:p>
          <a:p>
            <a:pPr marL="914400" lvl="2" indent="0">
              <a:buNone/>
            </a:pPr>
            <a:r>
              <a:rPr lang="en-US" sz="3600" dirty="0"/>
              <a:t>         label = 'Total Value Amount',</a:t>
            </a:r>
          </a:p>
          <a:p>
            <a:pPr marL="914400" lvl="2" indent="0">
              <a:buNone/>
            </a:pPr>
            <a:r>
              <a:rPr lang="en-US" sz="3600" dirty="0"/>
              <a:t>      case when ACCOUNT_CREDIT_RISK_MITIGANT.TOTAL_VALUE_AMT </a:t>
            </a:r>
            <a:r>
              <a:rPr lang="en-US" sz="3600" dirty="0" err="1"/>
              <a:t>eq</a:t>
            </a:r>
            <a:r>
              <a:rPr lang="en-US" sz="3600" dirty="0"/>
              <a:t> . then 0 </a:t>
            </a:r>
          </a:p>
          <a:p>
            <a:pPr marL="914400" lvl="2" indent="0">
              <a:buNone/>
            </a:pPr>
            <a:r>
              <a:rPr lang="en-US" sz="3600" dirty="0"/>
              <a:t>      else ACCOUNT_CREDIT_RISK_MITIGANT.TOTAL_VALUE_AMT/EXTRACT_FX_QUOTE.RCRS_FX_RT end as </a:t>
            </a:r>
            <a:r>
              <a:rPr lang="en-US" sz="3600" b="1" dirty="0" err="1"/>
              <a:t>MARKET_VALUE_amt</a:t>
            </a:r>
            <a:r>
              <a:rPr lang="en-US" sz="3600" dirty="0"/>
              <a:t> length = 8   </a:t>
            </a:r>
          </a:p>
          <a:p>
            <a:pPr marL="914400" lvl="2" indent="0">
              <a:buNone/>
            </a:pPr>
            <a:r>
              <a:rPr lang="en-US" sz="3600" dirty="0"/>
              <a:t>         label = 'Total Value Amount',</a:t>
            </a:r>
          </a:p>
          <a:p>
            <a:pPr marL="914400" lvl="2" indent="0">
              <a:buNone/>
            </a:pPr>
            <a:r>
              <a:rPr lang="en-US" sz="3600" dirty="0"/>
              <a:t>      CREDIT_RISK_MITIGANT.</a:t>
            </a:r>
            <a:r>
              <a:rPr lang="en-US" sz="3600" b="1" dirty="0"/>
              <a:t>CURRENCY_CD</a:t>
            </a:r>
            <a:r>
              <a:rPr lang="en-US" sz="3600" dirty="0"/>
              <a:t> length = 3   </a:t>
            </a:r>
          </a:p>
          <a:p>
            <a:pPr marL="914400" lvl="2" indent="0">
              <a:buNone/>
            </a:pPr>
            <a:r>
              <a:rPr lang="en-US" sz="3600" dirty="0"/>
              <a:t>         label = 'Currency Code'</a:t>
            </a:r>
          </a:p>
          <a:p>
            <a:pPr marL="914400" lvl="2" indent="0">
              <a:buNone/>
            </a:pPr>
            <a:r>
              <a:rPr lang="en-US" sz="3600" dirty="0"/>
              <a:t>   </a:t>
            </a:r>
            <a:r>
              <a:rPr lang="en-US" sz="3600" b="1" dirty="0"/>
              <a:t>from</a:t>
            </a:r>
          </a:p>
          <a:p>
            <a:pPr marL="914400" lvl="2" indent="0">
              <a:buNone/>
            </a:pPr>
            <a:r>
              <a:rPr lang="en-US" sz="3600" dirty="0"/>
              <a:t>      CPM_ST.DDS2HOREP_FINANCIAL_ACCOUNTS as DDS2HOREP_FINANCIAL_ACCOUNTS inner join </a:t>
            </a:r>
          </a:p>
          <a:p>
            <a:pPr marL="914400" lvl="2" indent="0">
              <a:buNone/>
            </a:pPr>
            <a:r>
              <a:rPr lang="en-US" sz="3600" dirty="0"/>
              <a:t>      </a:t>
            </a:r>
            <a:r>
              <a:rPr lang="en-US" sz="3600" dirty="0" err="1"/>
              <a:t>work.ACCOUNT_CREDIT_RISK_MITIGANT</a:t>
            </a:r>
            <a:r>
              <a:rPr lang="en-US" sz="3600" dirty="0"/>
              <a:t> as ACCOUNT_CREDIT_RISK_MITIGANT</a:t>
            </a:r>
          </a:p>
          <a:p>
            <a:pPr marL="914400" lvl="2" indent="0">
              <a:buNone/>
            </a:pPr>
            <a:r>
              <a:rPr lang="en-US" sz="3600" dirty="0"/>
              <a:t>         on</a:t>
            </a:r>
          </a:p>
          <a:p>
            <a:pPr marL="914400" lvl="2" indent="0">
              <a:buNone/>
            </a:pPr>
            <a:r>
              <a:rPr lang="en-US" sz="3600" dirty="0"/>
              <a:t>         (</a:t>
            </a:r>
          </a:p>
          <a:p>
            <a:pPr marL="914400" lvl="2" indent="0">
              <a:buNone/>
            </a:pPr>
            <a:r>
              <a:rPr lang="en-US" sz="3600" dirty="0"/>
              <a:t>            DDS2HOREP_FINANCIAL_ACCOUNTS.ACCOUNT_RK = ACCOUNT_CREDIT_RISK_MITIGANT.ACCOUNT_RK</a:t>
            </a:r>
          </a:p>
          <a:p>
            <a:pPr marL="914400" lvl="2" indent="0">
              <a:buNone/>
            </a:pPr>
            <a:r>
              <a:rPr lang="en-US" sz="3600" dirty="0"/>
              <a:t>         ) inner join </a:t>
            </a:r>
          </a:p>
          <a:p>
            <a:pPr marL="914400" lvl="2" indent="0">
              <a:buNone/>
            </a:pPr>
            <a:r>
              <a:rPr lang="en-US" sz="3600" dirty="0"/>
              <a:t>      </a:t>
            </a:r>
            <a:r>
              <a:rPr lang="en-US" sz="3600" dirty="0" err="1"/>
              <a:t>work.CREDIT_RISK_MITIGANT</a:t>
            </a:r>
            <a:r>
              <a:rPr lang="en-US" sz="3600" dirty="0"/>
              <a:t> as CREDIT_RISK_MITIGANT</a:t>
            </a:r>
          </a:p>
          <a:p>
            <a:pPr marL="914400" lvl="2" indent="0">
              <a:buNone/>
            </a:pPr>
            <a:r>
              <a:rPr lang="en-US" sz="3600" dirty="0"/>
              <a:t>         on</a:t>
            </a:r>
          </a:p>
          <a:p>
            <a:pPr marL="914400" lvl="2" indent="0">
              <a:buNone/>
            </a:pPr>
            <a:r>
              <a:rPr lang="en-US" sz="3600" dirty="0"/>
              <a:t>         (</a:t>
            </a:r>
          </a:p>
          <a:p>
            <a:pPr marL="914400" lvl="2" indent="0">
              <a:buNone/>
            </a:pPr>
            <a:r>
              <a:rPr lang="en-US" sz="3600" dirty="0"/>
              <a:t>            ACCOUNT_CREDIT_RISK_MITIGANT.CREDIT_RISK_MITIGANT_RK = CREDIT_RISK_MITIGANT.CREDIT_RISK_MITIGANT_RK</a:t>
            </a:r>
          </a:p>
          <a:p>
            <a:pPr marL="914400" lvl="2" indent="0">
              <a:buNone/>
            </a:pPr>
            <a:r>
              <a:rPr lang="en-US" sz="3600" dirty="0"/>
              <a:t>         ) inner join </a:t>
            </a:r>
          </a:p>
          <a:p>
            <a:pPr marL="914400" lvl="2" indent="0">
              <a:buNone/>
            </a:pPr>
            <a:r>
              <a:rPr lang="en-US" sz="3600" dirty="0"/>
              <a:t>      </a:t>
            </a:r>
            <a:r>
              <a:rPr lang="en-US" sz="3600" dirty="0" err="1"/>
              <a:t>work.EXTRACT_FX_QUOTE</a:t>
            </a:r>
            <a:r>
              <a:rPr lang="en-US" sz="3600" dirty="0"/>
              <a:t> as EXTRACT_FX_QUOTE</a:t>
            </a:r>
          </a:p>
          <a:p>
            <a:pPr marL="914400" lvl="2" indent="0">
              <a:buNone/>
            </a:pPr>
            <a:r>
              <a:rPr lang="en-US" sz="3600" dirty="0"/>
              <a:t>         on</a:t>
            </a:r>
          </a:p>
          <a:p>
            <a:pPr marL="914400" lvl="2" indent="0">
              <a:buNone/>
            </a:pPr>
            <a:r>
              <a:rPr lang="en-US" sz="3600" dirty="0"/>
              <a:t>         (</a:t>
            </a:r>
          </a:p>
          <a:p>
            <a:pPr marL="914400" lvl="2" indent="0">
              <a:buNone/>
            </a:pPr>
            <a:r>
              <a:rPr lang="en-US" sz="3600" dirty="0"/>
              <a:t>            CREDIT_RISK_MITIGANT.CURRENCY_CD = EXTRACT_FX_QUOTE.BUY_CURRENCY_CD</a:t>
            </a:r>
          </a:p>
          <a:p>
            <a:pPr marL="914400" lvl="2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);</a:t>
            </a:r>
          </a:p>
          <a:p>
            <a:pPr marL="914400" lvl="2" indent="0">
              <a:buNone/>
            </a:pPr>
            <a:r>
              <a:rPr lang="en-US" sz="3600" dirty="0" smtClean="0"/>
              <a:t>quit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84819"/>
            <a:ext cx="8229600" cy="118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Types of transitions (aka paths):</a:t>
            </a:r>
          </a:p>
          <a:p>
            <a:pPr lvl="1"/>
            <a:r>
              <a:rPr lang="en-US" sz="2400" dirty="0" smtClean="0"/>
              <a:t>Reference </a:t>
            </a:r>
            <a:r>
              <a:rPr lang="en-US" sz="2400" dirty="0" err="1" smtClean="0"/>
              <a:t>con’t</a:t>
            </a:r>
            <a:endParaRPr lang="en-US" sz="240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1610686" y="3582099"/>
            <a:ext cx="4370664" cy="2436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Oval 10"/>
          <p:cNvSpPr/>
          <p:nvPr/>
        </p:nvSpPr>
        <p:spPr>
          <a:xfrm>
            <a:off x="578841" y="4236440"/>
            <a:ext cx="6870584" cy="251669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077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Missing Metadata:</a:t>
            </a:r>
          </a:p>
          <a:p>
            <a:pPr lvl="1"/>
            <a:r>
              <a:rPr lang="en-US" dirty="0" smtClean="0"/>
              <a:t>DI Studio doesn’t provide metadata for all different types of transformations, such as macros (very difficult to do) or the transpose step</a:t>
            </a:r>
          </a:p>
          <a:p>
            <a:pPr lvl="1"/>
            <a:r>
              <a:rPr lang="en-US" dirty="0" smtClean="0"/>
              <a:t>Missing view definitions, only way to map through views is to do it in two steps</a:t>
            </a:r>
          </a:p>
          <a:p>
            <a:pPr lvl="2"/>
            <a:r>
              <a:rPr lang="en-US" dirty="0" smtClean="0"/>
              <a:t>RCRS provides </a:t>
            </a:r>
            <a:r>
              <a:rPr lang="en-US" dirty="0" err="1" smtClean="0"/>
              <a:t>ddls</a:t>
            </a:r>
            <a:r>
              <a:rPr lang="en-US" dirty="0" smtClean="0"/>
              <a:t> and it’s possible to parse (simple views) and create “bridge” metadata</a:t>
            </a:r>
          </a:p>
          <a:p>
            <a:pPr lvl="1"/>
            <a:r>
              <a:rPr lang="en-US" dirty="0" smtClean="0"/>
              <a:t>Expressions are stored as text in the metadata but it is possible to extract variable information for indirect or reference transitions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0549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Circular references:</a:t>
            </a:r>
          </a:p>
          <a:p>
            <a:pPr lvl="1"/>
            <a:r>
              <a:rPr lang="en-US" dirty="0" smtClean="0"/>
              <a:t>It is possible for a transition to circle back onto itself. A data lineage tool must deal with this situation. 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35" y="3619150"/>
            <a:ext cx="3571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657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r>
              <a:rPr lang="en-US" sz="2800" dirty="0"/>
              <a:t>Different data sources :</a:t>
            </a:r>
            <a:endParaRPr lang="en-US" sz="2800" dirty="0" smtClean="0"/>
          </a:p>
          <a:p>
            <a:pPr lvl="1"/>
            <a:r>
              <a:rPr lang="en-US" dirty="0" smtClean="0"/>
              <a:t>RCRS receives data from different source such as csv files, tables, views and outputs to csv files, tables or cubes. </a:t>
            </a:r>
          </a:p>
          <a:p>
            <a:pPr lvl="1"/>
            <a:r>
              <a:rPr lang="en-US" dirty="0" smtClean="0"/>
              <a:t>The Audit version of the data lineage tool was created around the concept of the SAS library and hence each input/output source is stored like a library in the database even if it is not.  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4067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42720"/>
            <a:ext cx="8070209" cy="434130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FILE.forbearance_status.csv.EBA_Status</a:t>
            </a:r>
            <a:r>
              <a:rPr lang="en-US" sz="2800" dirty="0" smtClean="0"/>
              <a:t> </a:t>
            </a:r>
            <a:r>
              <a:rPr lang="en-US" sz="2800" dirty="0"/>
              <a:t>--forb_01_import_csv:File Reader--&gt; WORK.W8TJHXPJ.EBA_Status</a:t>
            </a:r>
          </a:p>
          <a:p>
            <a:pPr marL="0" indent="0">
              <a:buNone/>
            </a:pPr>
            <a:r>
              <a:rPr lang="en-US" sz="2800" dirty="0"/>
              <a:t>WORK.W8TJHXPJ.EBA_Status --forb_01_import_csv:Table Loader--&gt; </a:t>
            </a:r>
            <a:r>
              <a:rPr lang="en-US" sz="2800" b="1" dirty="0" err="1"/>
              <a:t>ext_data.FORBEARANCE_STATUS.EBA_Status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ext_data.FORBEARANCE_STATUS.EBA_Status</a:t>
            </a:r>
            <a:r>
              <a:rPr lang="en-US" sz="2800" dirty="0"/>
              <a:t> --forb_02_load_stage:Filter by date and transform--&gt; WORK.FORB_COUNTERPARTY.EBA_STATUS</a:t>
            </a:r>
          </a:p>
          <a:p>
            <a:pPr marL="0" indent="0">
              <a:buNone/>
            </a:pPr>
            <a:r>
              <a:rPr lang="en-US" sz="2800" dirty="0"/>
              <a:t>WORK.FORB_COUNTERPARTY.EBA_STATUS --forb_02_load_stage:Join--&gt; WORK.W8UFG4I1.EBA_STATUS</a:t>
            </a:r>
          </a:p>
          <a:p>
            <a:pPr marL="0" indent="0">
              <a:buNone/>
            </a:pPr>
            <a:r>
              <a:rPr lang="en-US" sz="2800" dirty="0"/>
              <a:t>WORK.W8UFG4I1.EBA_STATUS --forb_02_load_stage:Lookup--&gt; WORK.W98YZGW3.EBA_STATUS</a:t>
            </a:r>
          </a:p>
          <a:p>
            <a:pPr marL="0" indent="0">
              <a:buNone/>
            </a:pPr>
            <a:r>
              <a:rPr lang="en-US" sz="2800" dirty="0"/>
              <a:t>WORK.W98YZGW3.EBA_STATUS --forb_02_load_stage:Extract--&gt; WORK.CURRENT.EBA_STATUS</a:t>
            </a:r>
          </a:p>
          <a:p>
            <a:pPr marL="0" indent="0">
              <a:buNone/>
            </a:pPr>
            <a:r>
              <a:rPr lang="en-US" sz="2800" dirty="0"/>
              <a:t>WORK.CURRENT.EBA_STATUS --forb_02_load_stage:Append History and Current--&gt; WORK.W9ZZJIL7.EBA_STATUS</a:t>
            </a:r>
          </a:p>
          <a:p>
            <a:pPr marL="0" indent="0">
              <a:buNone/>
            </a:pPr>
            <a:r>
              <a:rPr lang="en-US" sz="2800" dirty="0"/>
              <a:t>WORK.W9ZZJIL7.EBA_STATUS --forb_02_load_stage:Filter unmapped records--&gt; WORK.W367IBS4.EBA_STATUS</a:t>
            </a:r>
          </a:p>
          <a:p>
            <a:pPr marL="0" indent="0">
              <a:buNone/>
            </a:pPr>
            <a:r>
              <a:rPr lang="en-US" sz="2800" dirty="0"/>
              <a:t>WORK.W367IBS4.EBA_STATUS --forb_02_load_stage:Table Loader--&gt; </a:t>
            </a:r>
            <a:r>
              <a:rPr lang="en-US" sz="2800" b="1" dirty="0" err="1"/>
              <a:t>bis_st.ST_FORBEARANCE_STATUS.EBA_STATUS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bis_st.ST_FORBEARANCE_STATUS.EBA_STATUS</a:t>
            </a:r>
            <a:r>
              <a:rPr lang="en-US" sz="2800" b="1" dirty="0"/>
              <a:t> </a:t>
            </a:r>
            <a:r>
              <a:rPr lang="en-US" sz="2800" dirty="0"/>
              <a:t>--st2bis_tx2_forbearance_status:Extract--&gt; WORK.forbearance_status_1.EBA_STATUS</a:t>
            </a:r>
          </a:p>
          <a:p>
            <a:pPr marL="0" indent="0">
              <a:buNone/>
            </a:pPr>
            <a:r>
              <a:rPr lang="en-US" sz="2800" dirty="0"/>
              <a:t>WORK.forbearance_status_1.EBA_STATUS --st2bis_tx2_forbearance_status:Lookup Referential Integrity--&gt; </a:t>
            </a:r>
            <a:r>
              <a:rPr lang="en-US" sz="2800" dirty="0" err="1"/>
              <a:t>WORK.RefIntOut.EBA_STATUS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WORK.RefIntOut.EBA_STATUS</a:t>
            </a:r>
            <a:r>
              <a:rPr lang="en-US" sz="2800" dirty="0"/>
              <a:t> --st2bis_tx2_forbearance_status:Lookup--&gt; WORK.EBA_1.EBA_STATUS</a:t>
            </a:r>
          </a:p>
          <a:p>
            <a:pPr marL="0" indent="0">
              <a:buNone/>
            </a:pPr>
            <a:r>
              <a:rPr lang="en-US" sz="2800" dirty="0"/>
              <a:t>WORK.EBA_1.EBA_STATUS --st2bis_tx2_forbearance_status:Correct EBA_STATUS--&gt; WORK.EBA_STATUS_CORRECTION.EBA_STATUS</a:t>
            </a:r>
          </a:p>
          <a:p>
            <a:pPr marL="0" indent="0">
              <a:buNone/>
            </a:pPr>
            <a:r>
              <a:rPr lang="en-US" sz="2800" dirty="0"/>
              <a:t>WORK.EBA_STATUS_CORRECTION.EBA_STATUS --st2bis_tx2_forbearance_status:Correct CONCESSION_TYPE--&gt; WORK.CONCESSION_CORRECTION.EBA_STATUS</a:t>
            </a:r>
          </a:p>
          <a:p>
            <a:pPr marL="0" indent="0">
              <a:buNone/>
            </a:pPr>
            <a:r>
              <a:rPr lang="en-US" sz="2800" dirty="0"/>
              <a:t>WORK.CONCESSION_CORRECTION.EBA_STATUS --st2bis_tx2_forbearance_status:RCRS_CDC_Transform--&gt; WORK.CDC_OK.EBA_STATUS</a:t>
            </a:r>
          </a:p>
          <a:p>
            <a:pPr marL="0" indent="0">
              <a:buNone/>
            </a:pPr>
            <a:r>
              <a:rPr lang="en-US" sz="2800" dirty="0"/>
              <a:t>WORK.CDC_OK.EBA_STATUS --st2bis_tx2_forbearance_status:Lookup Validation--&gt; WORK.VAL_OK.EBA_STATUS</a:t>
            </a:r>
          </a:p>
          <a:p>
            <a:pPr marL="0" indent="0">
              <a:buNone/>
            </a:pPr>
            <a:r>
              <a:rPr lang="en-US" sz="2800" dirty="0"/>
              <a:t>WORK.VAL_OK.EBA_STATUS --st2bis_tx2_forbearance_status:RCRS_DDS_Load_Transform--&gt; </a:t>
            </a:r>
            <a:r>
              <a:rPr lang="en-US" sz="2800" dirty="0" err="1"/>
              <a:t>WORK.DDSEXT_Load.EBA_STATUS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WORK.DDSEXT_Load.EBA_STATUS</a:t>
            </a:r>
            <a:r>
              <a:rPr lang="en-US" sz="2800" dirty="0"/>
              <a:t> --st2bis_tx2_forbearance_status:Table Loader--&gt; </a:t>
            </a:r>
            <a:r>
              <a:rPr lang="en-US" sz="2800" b="1" dirty="0" err="1"/>
              <a:t>ddsext.xt_forbearance_status.eba_status</a:t>
            </a:r>
            <a:endParaRPr lang="en-US" sz="2800" b="1" dirty="0"/>
          </a:p>
          <a:p>
            <a:pPr marL="914400" lvl="2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09816"/>
            <a:ext cx="8229600" cy="68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Different data sources </a:t>
            </a:r>
            <a:r>
              <a:rPr lang="en-US" sz="2800" dirty="0" err="1" smtClean="0"/>
              <a:t>con’t</a:t>
            </a:r>
            <a:r>
              <a:rPr lang="en-US" sz="2800" dirty="0" smtClean="0"/>
              <a:t>:</a:t>
            </a:r>
            <a:endParaRPr lang="en-US" dirty="0" smtClean="0"/>
          </a:p>
          <a:p>
            <a:pPr marL="914400" lvl="2" indent="0">
              <a:buFont typeface="Arial"/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084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Large amount of data:</a:t>
            </a:r>
          </a:p>
          <a:p>
            <a:pPr lvl="1"/>
            <a:r>
              <a:rPr lang="en-US" dirty="0" smtClean="0"/>
              <a:t>Approximately 1 Million unique paths </a:t>
            </a:r>
          </a:p>
          <a:p>
            <a:pPr lvl="1"/>
            <a:r>
              <a:rPr lang="en-US" dirty="0" smtClean="0"/>
              <a:t>Audit module uses the crawler to traverse each unique path and saves the entire path in a </a:t>
            </a:r>
            <a:r>
              <a:rPr lang="en-US" dirty="0" err="1" smtClean="0"/>
              <a:t>denormalized</a:t>
            </a:r>
            <a:r>
              <a:rPr lang="en-US" dirty="0" smtClean="0"/>
              <a:t> way in the database, as would be done in a </a:t>
            </a:r>
            <a:r>
              <a:rPr lang="en-US" dirty="0" err="1" smtClean="0"/>
              <a:t>dwh</a:t>
            </a:r>
            <a:endParaRPr lang="en-US" dirty="0" smtClean="0"/>
          </a:p>
          <a:p>
            <a:pPr lvl="1"/>
            <a:r>
              <a:rPr lang="en-US" dirty="0" smtClean="0"/>
              <a:t>Downside is that each path has to be traversed or “exploded” before </a:t>
            </a:r>
            <a:r>
              <a:rPr lang="en-US" dirty="0"/>
              <a:t>it gets saved, including if it was already </a:t>
            </a:r>
            <a:r>
              <a:rPr lang="en-US" dirty="0" smtClean="0"/>
              <a:t>traversed. Possible to get around this limitation with caching (lots of memory) or a fast query engine (either option not yet implemented)  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084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541"/>
            <a:ext cx="8229600" cy="5136261"/>
          </a:xfrm>
        </p:spPr>
        <p:txBody>
          <a:bodyPr>
            <a:normAutofit fontScale="62500" lnSpcReduction="20000"/>
          </a:bodyPr>
          <a:lstStyle/>
          <a:p>
            <a:pPr lvl="1"/>
            <a:endParaRPr lang="en-US" dirty="0" smtClean="0"/>
          </a:p>
          <a:p>
            <a:pPr lvl="1"/>
            <a:r>
              <a:rPr lang="en-US" sz="4500" dirty="0" smtClean="0"/>
              <a:t>NWU asked a lot of questions about the origination of RCRS fields from the </a:t>
            </a:r>
            <a:r>
              <a:rPr lang="en-US" sz="4500" dirty="0" err="1" smtClean="0"/>
              <a:t>gdwh</a:t>
            </a:r>
            <a:endParaRPr lang="en-US" sz="4500" dirty="0" smtClean="0"/>
          </a:p>
          <a:p>
            <a:pPr lvl="1"/>
            <a:r>
              <a:rPr lang="en-US" sz="4500" dirty="0" err="1" smtClean="0"/>
              <a:t>Rado</a:t>
            </a:r>
            <a:r>
              <a:rPr lang="en-US" sz="4500" dirty="0" smtClean="0"/>
              <a:t> asked a lot of questions about origination of HOREP fields</a:t>
            </a:r>
          </a:p>
          <a:p>
            <a:pPr lvl="1"/>
            <a:r>
              <a:rPr lang="en-US" sz="4500" dirty="0" smtClean="0"/>
              <a:t>Extension of BIS DDS (COREP Extensions, HOREP loading)</a:t>
            </a:r>
          </a:p>
          <a:p>
            <a:pPr lvl="1"/>
            <a:r>
              <a:rPr lang="en-US" sz="4500" dirty="0"/>
              <a:t>BCBS 239 Specifications</a:t>
            </a:r>
          </a:p>
          <a:p>
            <a:pPr lvl="1"/>
            <a:r>
              <a:rPr lang="en-US" sz="4500" dirty="0"/>
              <a:t>SAS DI Studio didn’t provide analysis on the “lookup” </a:t>
            </a:r>
            <a:r>
              <a:rPr lang="en-US" sz="4500" dirty="0" smtClean="0"/>
              <a:t>step</a:t>
            </a:r>
          </a:p>
          <a:p>
            <a:pPr lvl="1"/>
            <a:r>
              <a:rPr lang="en-US" sz="4500" dirty="0" smtClean="0"/>
              <a:t>First prototype created in June 2015 during SEP project</a:t>
            </a:r>
            <a:endParaRPr lang="en-US" sz="4500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2512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Large amount of data </a:t>
            </a:r>
            <a:r>
              <a:rPr lang="en-US" sz="2800" dirty="0" err="1" smtClean="0"/>
              <a:t>con’t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Traversing paths is expensive in terms of </a:t>
            </a:r>
            <a:r>
              <a:rPr lang="en-US" dirty="0" err="1" smtClean="0"/>
              <a:t>cpu</a:t>
            </a:r>
            <a:r>
              <a:rPr lang="en-US" dirty="0" smtClean="0"/>
              <a:t> time and memory and therefore indirect mappings are limited to only one step back and not the full path traversal (ex. </a:t>
            </a:r>
            <a:r>
              <a:rPr lang="en-US" dirty="0"/>
              <a:t>c</a:t>
            </a:r>
            <a:r>
              <a:rPr lang="en-US" dirty="0" smtClean="0"/>
              <a:t>urrency code lookup)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denormalised</a:t>
            </a:r>
            <a:r>
              <a:rPr lang="en-US" dirty="0" smtClean="0"/>
              <a:t> data structure is very good for certain types of queries, has very constant performance due to missing joins (even with large datasets) and fits well with the design of a document database like mongo</a:t>
            </a:r>
          </a:p>
          <a:p>
            <a:pPr lvl="1"/>
            <a:r>
              <a:rPr lang="en-US" dirty="0" smtClean="0"/>
              <a:t>Downside is that it holds a lot of duplicate data</a:t>
            </a:r>
          </a:p>
          <a:p>
            <a:pPr lvl="1"/>
            <a:r>
              <a:rPr lang="en-US" dirty="0" smtClean="0"/>
              <a:t>Another downside (not related to mongo) is that 98% of SAS metadata provides NO USEFUL information since most of it is direct mappings through temporary work tables 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5527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Nightly build loading times:</a:t>
            </a:r>
          </a:p>
          <a:p>
            <a:pPr lvl="1"/>
            <a:r>
              <a:rPr lang="en-US" dirty="0" smtClean="0"/>
              <a:t>The data structure  coupled with mongo allow for extremely fast insert speeds but it is hindered by the amount of time it takes to do full path traversals </a:t>
            </a:r>
          </a:p>
          <a:p>
            <a:pPr lvl="1"/>
            <a:r>
              <a:rPr lang="en-US" dirty="0" smtClean="0"/>
              <a:t>Only a few common libraries have been currently configured but it is possible that with the right machine (lots of CPU) all the libraries could be mapped in a reasonable amount of time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3616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Queries and reporting:</a:t>
            </a:r>
          </a:p>
          <a:p>
            <a:pPr lvl="1"/>
            <a:r>
              <a:rPr lang="en-US" dirty="0" smtClean="0"/>
              <a:t>Around 110k unique paths are currently mapped through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lvl="1"/>
            <a:r>
              <a:rPr lang="en-US" dirty="0" smtClean="0"/>
              <a:t>Queries are very fast when searching against library, table or attribute name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db.datlin.transition.find</a:t>
            </a:r>
            <a:r>
              <a:rPr lang="en-US" dirty="0"/>
              <a:t>({"</a:t>
            </a:r>
            <a:r>
              <a:rPr lang="en-US" dirty="0" err="1"/>
              <a:t>transition.input_library</a:t>
            </a:r>
            <a:r>
              <a:rPr lang="en-US" dirty="0"/>
              <a:t>" : "FILE", "</a:t>
            </a:r>
            <a:r>
              <a:rPr lang="en-US" dirty="0" err="1"/>
              <a:t>transition.input_attribute</a:t>
            </a:r>
            <a:r>
              <a:rPr lang="en-US" dirty="0"/>
              <a:t>" : "</a:t>
            </a:r>
            <a:r>
              <a:rPr lang="en-US" dirty="0" err="1"/>
              <a:t>EBA_Status</a:t>
            </a:r>
            <a:r>
              <a:rPr lang="en-US" dirty="0" smtClean="0"/>
              <a:t>"})[1]</a:t>
            </a:r>
          </a:p>
          <a:p>
            <a:pPr lvl="2"/>
            <a:r>
              <a:rPr lang="en-US" dirty="0" err="1"/>
              <a:t>db.datlin.transition.find</a:t>
            </a:r>
            <a:r>
              <a:rPr lang="en-US" dirty="0"/>
              <a:t>({"</a:t>
            </a:r>
            <a:r>
              <a:rPr lang="en-US" dirty="0" err="1"/>
              <a:t>transition.output_library</a:t>
            </a:r>
            <a:r>
              <a:rPr lang="en-US" dirty="0"/>
              <a:t>" : "</a:t>
            </a:r>
            <a:r>
              <a:rPr lang="en-US" dirty="0" err="1"/>
              <a:t>ddsext</a:t>
            </a:r>
            <a:r>
              <a:rPr lang="en-US" dirty="0"/>
              <a:t>", "</a:t>
            </a:r>
            <a:r>
              <a:rPr lang="en-US" dirty="0" err="1"/>
              <a:t>transition.output_attribute</a:t>
            </a:r>
            <a:r>
              <a:rPr lang="en-US" dirty="0"/>
              <a:t>" : "</a:t>
            </a:r>
            <a:r>
              <a:rPr lang="en-US" dirty="0" err="1"/>
              <a:t>EBA_Status</a:t>
            </a:r>
            <a:r>
              <a:rPr lang="en-US" dirty="0" smtClean="0"/>
              <a:t>"})[1]</a:t>
            </a:r>
            <a:endParaRPr lang="en-US" dirty="0"/>
          </a:p>
          <a:p>
            <a:pPr lvl="2"/>
            <a:r>
              <a:rPr lang="en-US" dirty="0" err="1"/>
              <a:t>db.datlin.transition.find</a:t>
            </a:r>
            <a:r>
              <a:rPr lang="en-US" dirty="0"/>
              <a:t>({"</a:t>
            </a:r>
            <a:r>
              <a:rPr lang="en-US" dirty="0" err="1"/>
              <a:t>transition.output_library</a:t>
            </a:r>
            <a:r>
              <a:rPr lang="en-US" dirty="0"/>
              <a:t>" : "</a:t>
            </a:r>
            <a:r>
              <a:rPr lang="en-US" dirty="0" err="1"/>
              <a:t>bis_st</a:t>
            </a:r>
            <a:r>
              <a:rPr lang="en-US" dirty="0"/>
              <a:t>", "</a:t>
            </a:r>
            <a:r>
              <a:rPr lang="en-US" dirty="0" err="1"/>
              <a:t>transition.output_attribute</a:t>
            </a:r>
            <a:r>
              <a:rPr lang="en-US" dirty="0"/>
              <a:t>" : "EBA_STATUS</a:t>
            </a:r>
            <a:r>
              <a:rPr lang="en-US" dirty="0" smtClean="0"/>
              <a:t>"})[3]</a:t>
            </a:r>
          </a:p>
          <a:p>
            <a:pPr lvl="1"/>
            <a:r>
              <a:rPr lang="en-US" dirty="0" err="1" smtClean="0"/>
              <a:t>Datlin</a:t>
            </a:r>
            <a:r>
              <a:rPr lang="en-US" dirty="0" smtClean="0"/>
              <a:t> report tool provides very basic search functionality but for more detailed analysis you can use the built in query language (UI can of course extended)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9901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Extensibility of data </a:t>
            </a:r>
            <a:r>
              <a:rPr lang="en-US" dirty="0" smtClean="0"/>
              <a:t>model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The DB is recreated nightly (not a delta load) so there is no issue with schema changes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2393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Same SAS metadata crawler (</a:t>
            </a:r>
            <a:r>
              <a:rPr lang="en-US" sz="2800" dirty="0" err="1" smtClean="0"/>
              <a:t>sas</a:t>
            </a:r>
            <a:r>
              <a:rPr lang="en-US" sz="2800" dirty="0" smtClean="0"/>
              <a:t>-md-crawler) controlled by </a:t>
            </a:r>
            <a:r>
              <a:rPr lang="en-US" sz="2800" dirty="0" err="1" smtClean="0"/>
              <a:t>jenkins</a:t>
            </a:r>
            <a:r>
              <a:rPr lang="en-US" sz="2800" dirty="0" smtClean="0"/>
              <a:t> jobs</a:t>
            </a:r>
          </a:p>
          <a:p>
            <a:r>
              <a:rPr lang="en-US" sz="2800" dirty="0" smtClean="0"/>
              <a:t>Crawler crawls through metadata and saves “hops”  into graph database neo4j</a:t>
            </a:r>
          </a:p>
          <a:p>
            <a:r>
              <a:rPr lang="en-US" sz="2800" dirty="0" smtClean="0"/>
              <a:t>Reporting is done using graph specific query language, “cypher”</a:t>
            </a:r>
          </a:p>
          <a:p>
            <a:r>
              <a:rPr lang="en-US" sz="2800" dirty="0" smtClean="0"/>
              <a:t>Prototype: Provides basic functionality overview 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0145840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Motivation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Since the expansion of possible paths is very expensive we delegated this task to a specialized graph </a:t>
            </a:r>
            <a:r>
              <a:rPr lang="en-US" dirty="0" err="1" smtClean="0"/>
              <a:t>db</a:t>
            </a:r>
            <a:r>
              <a:rPr lang="en-US" dirty="0" smtClean="0"/>
              <a:t> engine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4673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What is a graph </a:t>
            </a:r>
            <a:r>
              <a:rPr lang="en-US" dirty="0" err="1" smtClean="0"/>
              <a:t>db</a:t>
            </a:r>
            <a:r>
              <a:rPr lang="en-US" dirty="0" smtClean="0"/>
              <a:t>?</a:t>
            </a:r>
            <a:endParaRPr lang="en-US" sz="2800" dirty="0" smtClean="0"/>
          </a:p>
          <a:p>
            <a:pPr lvl="1"/>
            <a:r>
              <a:rPr lang="en-US" dirty="0" smtClean="0"/>
              <a:t>A standard definition of a </a:t>
            </a:r>
            <a:r>
              <a:rPr lang="en-US" i="1" dirty="0"/>
              <a:t>graph</a:t>
            </a:r>
            <a:r>
              <a:rPr lang="en-US" dirty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is </a:t>
            </a:r>
            <a:r>
              <a:rPr lang="en-US" dirty="0"/>
              <a:t>a collection of nodes called </a:t>
            </a:r>
            <a:r>
              <a:rPr lang="en-US" i="1" dirty="0"/>
              <a:t>vertices</a:t>
            </a:r>
            <a:r>
              <a:rPr lang="en-US" dirty="0"/>
              <a:t>, and the connections between them, called </a:t>
            </a:r>
            <a:r>
              <a:rPr lang="en-US" i="1" dirty="0" smtClean="0"/>
              <a:t>edges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relationships. </a:t>
            </a:r>
            <a:r>
              <a:rPr lang="en-US" dirty="0" smtClean="0"/>
              <a:t>Nodes and relationships can contain properties. </a:t>
            </a: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C:\Users\WZHKYZ\Downloads\GraphDatabase_Property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60" y="3716322"/>
            <a:ext cx="3603759" cy="25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89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What is a graph </a:t>
            </a:r>
            <a:r>
              <a:rPr lang="en-US" dirty="0" err="1" smtClean="0"/>
              <a:t>con’t</a:t>
            </a:r>
            <a:r>
              <a:rPr lang="en-US" dirty="0" smtClean="0"/>
              <a:t>?</a:t>
            </a:r>
            <a:endParaRPr lang="en-US" sz="2800" dirty="0" smtClean="0"/>
          </a:p>
          <a:p>
            <a:pPr lvl="1"/>
            <a:r>
              <a:rPr lang="en-US" dirty="0" smtClean="0"/>
              <a:t>Easiest way to think about a graph is a bunch of points in space connected by lines</a:t>
            </a:r>
          </a:p>
          <a:p>
            <a:pPr lvl="1"/>
            <a:r>
              <a:rPr lang="en-US" dirty="0" smtClean="0"/>
              <a:t>Famous graphs:</a:t>
            </a:r>
          </a:p>
          <a:p>
            <a:pPr lvl="2"/>
            <a:r>
              <a:rPr lang="en-US" dirty="0" smtClean="0"/>
              <a:t>Facebook, </a:t>
            </a:r>
            <a:r>
              <a:rPr lang="en-US" dirty="0" err="1" smtClean="0"/>
              <a:t>linkedin</a:t>
            </a:r>
            <a:r>
              <a:rPr lang="en-US" dirty="0" smtClean="0"/>
              <a:t>, twitter</a:t>
            </a:r>
          </a:p>
          <a:p>
            <a:pPr lvl="2"/>
            <a:r>
              <a:rPr lang="en-US" dirty="0" smtClean="0"/>
              <a:t>Fraud detection</a:t>
            </a:r>
          </a:p>
          <a:p>
            <a:pPr lvl="2"/>
            <a:r>
              <a:rPr lang="en-US" dirty="0" smtClean="0"/>
              <a:t>Big Data frameworks (Spark uses it for data redundancy)</a:t>
            </a:r>
          </a:p>
          <a:p>
            <a:pPr lvl="2"/>
            <a:r>
              <a:rPr lang="en-US" dirty="0" smtClean="0"/>
              <a:t>Your GPS 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5267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Benefits to using graphs for Data Lineage?</a:t>
            </a:r>
            <a:endParaRPr lang="en-US" sz="2800" dirty="0" smtClean="0"/>
          </a:p>
          <a:p>
            <a:pPr lvl="1"/>
            <a:r>
              <a:rPr lang="en-US" dirty="0" smtClean="0"/>
              <a:t>For large amounts of mined data we realized that a graph would be more extendible for certain functionality and ad hoc queries </a:t>
            </a:r>
          </a:p>
          <a:p>
            <a:pPr lvl="1"/>
            <a:r>
              <a:rPr lang="en-US" dirty="0" smtClean="0"/>
              <a:t>Constant </a:t>
            </a:r>
            <a:r>
              <a:rPr lang="en-US" dirty="0"/>
              <a:t>query performance; adding new nodes and relationships doesn’t affect graph traversal. Scales very </a:t>
            </a:r>
            <a:r>
              <a:rPr lang="en-US" dirty="0" smtClean="0"/>
              <a:t>well  </a:t>
            </a:r>
          </a:p>
          <a:p>
            <a:pPr lvl="1"/>
            <a:r>
              <a:rPr lang="en-US" dirty="0" smtClean="0"/>
              <a:t>The Audit module is also a graph but </a:t>
            </a:r>
            <a:r>
              <a:rPr lang="en-US" dirty="0" err="1" smtClean="0"/>
              <a:t>optimised</a:t>
            </a:r>
            <a:r>
              <a:rPr lang="en-US" dirty="0" smtClean="0"/>
              <a:t> in a format suitable for searching while the Tracer module is stored as a graph</a:t>
            </a:r>
            <a:endParaRPr lang="en-US" dirty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87589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Benefits to using graphs in Data Lineage</a:t>
            </a:r>
            <a:r>
              <a:rPr lang="en-US" dirty="0" smtClean="0"/>
              <a:t>?</a:t>
            </a:r>
            <a:endParaRPr lang="en-US" sz="2800" dirty="0" smtClean="0"/>
          </a:p>
          <a:p>
            <a:pPr lvl="1"/>
            <a:r>
              <a:rPr lang="en-US" dirty="0" smtClean="0"/>
              <a:t>Path expansion is usually very fast as no table scans are performed </a:t>
            </a:r>
          </a:p>
          <a:p>
            <a:pPr lvl="1"/>
            <a:r>
              <a:rPr lang="en-US" dirty="0" smtClean="0"/>
              <a:t>Graphs treat relationships as first class citizens and allow complex relationships to be easily modeled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2651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Lineage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320"/>
            <a:ext cx="8229600" cy="1327558"/>
          </a:xfrm>
        </p:spPr>
        <p:txBody>
          <a:bodyPr>
            <a:noAutofit/>
          </a:bodyPr>
          <a:lstStyle/>
          <a:p>
            <a:r>
              <a:rPr lang="en-US" sz="2800" b="1" dirty="0"/>
              <a:t>Data lineage</a:t>
            </a:r>
            <a:r>
              <a:rPr lang="en-US" sz="2800" dirty="0"/>
              <a:t> </a:t>
            </a:r>
            <a:r>
              <a:rPr lang="en-US" sz="2800" dirty="0" smtClean="0"/>
              <a:t>is the process of tracing the data’s </a:t>
            </a:r>
            <a:r>
              <a:rPr lang="en-US" sz="2800" dirty="0"/>
              <a:t>origins, what happens to it and where it moves over </a:t>
            </a:r>
            <a:r>
              <a:rPr lang="en-US" sz="2800" dirty="0" smtClean="0"/>
              <a:t>time.</a:t>
            </a:r>
          </a:p>
          <a:p>
            <a:r>
              <a:rPr lang="en-US" sz="2800" b="1" dirty="0" smtClean="0"/>
              <a:t>Reverse data </a:t>
            </a:r>
            <a:r>
              <a:rPr lang="en-US" sz="2800" b="1" dirty="0"/>
              <a:t>lineage</a:t>
            </a:r>
            <a:r>
              <a:rPr lang="en-US" sz="2800" dirty="0"/>
              <a:t>, leads to the final destination's data points and its intermediate data </a:t>
            </a:r>
            <a:r>
              <a:rPr lang="en-US" sz="2800" dirty="0" smtClean="0"/>
              <a:t>flows. </a:t>
            </a:r>
          </a:p>
          <a:p>
            <a:r>
              <a:rPr lang="en-US" sz="2800" b="1" dirty="0" smtClean="0"/>
              <a:t>Forward </a:t>
            </a:r>
            <a:r>
              <a:rPr lang="en-US" sz="2800" b="1" dirty="0"/>
              <a:t>data </a:t>
            </a:r>
            <a:r>
              <a:rPr lang="en-US" sz="2800" b="1" dirty="0" smtClean="0"/>
              <a:t>lineage </a:t>
            </a:r>
            <a:r>
              <a:rPr lang="en-US" sz="2800" dirty="0" smtClean="0"/>
              <a:t>does the opposite.</a:t>
            </a:r>
          </a:p>
          <a:p>
            <a:r>
              <a:rPr lang="en-US" sz="2800" dirty="0" smtClean="0"/>
              <a:t>These views </a:t>
            </a:r>
            <a:r>
              <a:rPr lang="en-US" sz="2800" dirty="0"/>
              <a:t>can be combined </a:t>
            </a:r>
            <a:r>
              <a:rPr lang="en-US" sz="2800" dirty="0" smtClean="0"/>
              <a:t>to form </a:t>
            </a:r>
            <a:r>
              <a:rPr lang="en-US" sz="2800" b="1" dirty="0" smtClean="0"/>
              <a:t>end </a:t>
            </a:r>
            <a:r>
              <a:rPr lang="en-US" sz="2800" b="1" dirty="0"/>
              <a:t>to end lineage</a:t>
            </a:r>
            <a:r>
              <a:rPr lang="en-US" sz="2800" dirty="0"/>
              <a:t> for a reference point that provides complete audit trail of that data point of interest from source(s) to its final destination(s). </a:t>
            </a:r>
          </a:p>
        </p:txBody>
      </p:sp>
    </p:spTree>
    <p:extLst>
      <p:ext uri="{BB962C8B-B14F-4D97-AF65-F5344CB8AC3E}">
        <p14:creationId xmlns:p14="http://schemas.microsoft.com/office/powerpoint/2010/main" val="18759326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Neo4j in Data Lineage:</a:t>
            </a:r>
          </a:p>
          <a:p>
            <a:pPr lvl="1"/>
            <a:r>
              <a:rPr lang="en-US" dirty="0" smtClean="0"/>
              <a:t>The metadata crawler no longer needs to save entire paths but only the “hops” (</a:t>
            </a:r>
            <a:r>
              <a:rPr lang="en-US" dirty="0" err="1" smtClean="0"/>
              <a:t>ie</a:t>
            </a:r>
            <a:r>
              <a:rPr lang="en-US" dirty="0" smtClean="0"/>
              <a:t>: two nodes and the relationships between them). </a:t>
            </a:r>
          </a:p>
          <a:p>
            <a:pPr lvl="1"/>
            <a:r>
              <a:rPr lang="en-US" dirty="0" smtClean="0"/>
              <a:t>No more redundant data. Path expansion is only performed when needed (</a:t>
            </a:r>
            <a:r>
              <a:rPr lang="en-US" dirty="0" err="1" smtClean="0"/>
              <a:t>ie</a:t>
            </a:r>
            <a:r>
              <a:rPr lang="en-US" dirty="0" smtClean="0"/>
              <a:t>: Queries)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7272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Neo4j in Data Lineage:</a:t>
            </a:r>
          </a:p>
          <a:p>
            <a:pPr lvl="1"/>
            <a:r>
              <a:rPr lang="en-US" dirty="0" smtClean="0"/>
              <a:t>All types of transitions can now be modeled as separate relationships: </a:t>
            </a:r>
          </a:p>
          <a:p>
            <a:pPr lvl="2"/>
            <a:r>
              <a:rPr lang="en-US" sz="2800" dirty="0" smtClean="0"/>
              <a:t>Direct</a:t>
            </a:r>
            <a:endParaRPr lang="en-US" sz="2800" dirty="0"/>
          </a:p>
          <a:p>
            <a:pPr lvl="2"/>
            <a:r>
              <a:rPr lang="en-US" sz="2800" dirty="0"/>
              <a:t>Indirect</a:t>
            </a:r>
          </a:p>
          <a:p>
            <a:pPr lvl="2"/>
            <a:r>
              <a:rPr lang="en-US" sz="2800" dirty="0" smtClean="0"/>
              <a:t>Reference</a:t>
            </a:r>
          </a:p>
          <a:p>
            <a:pPr lvl="1"/>
            <a:r>
              <a:rPr lang="en-US" dirty="0" smtClean="0"/>
              <a:t>Metadata (ex: expression code) or anything really (ex. source system) can be attached as a property to a node or a relationship. Making the data structure flexible and </a:t>
            </a:r>
            <a:r>
              <a:rPr lang="en-US" dirty="0" err="1" smtClean="0"/>
              <a:t>queryable</a:t>
            </a:r>
            <a:r>
              <a:rPr lang="en-US" dirty="0" smtClean="0"/>
              <a:t>. 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122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Neo4j in Data Lineage:</a:t>
            </a:r>
          </a:p>
          <a:p>
            <a:pPr lvl="1"/>
            <a:r>
              <a:rPr lang="en-US" dirty="0" smtClean="0"/>
              <a:t>Views can be treated as a hop and hence can be traversed (implemented)</a:t>
            </a:r>
          </a:p>
          <a:p>
            <a:pPr lvl="1"/>
            <a:r>
              <a:rPr lang="en-US" dirty="0" smtClean="0"/>
              <a:t>Specialized path expansion algorithms, such as shortest path, which cut down on heavy query times (ex. currency) from 2,5 hours to 30 seconds</a:t>
            </a:r>
          </a:p>
          <a:p>
            <a:pPr lvl="1"/>
            <a:r>
              <a:rPr lang="en-US" dirty="0" smtClean="0"/>
              <a:t>Specialized query language suited to path traversals, not a compromise like SQL or XPATH (SAS)</a:t>
            </a:r>
          </a:p>
          <a:p>
            <a:pPr lvl="1"/>
            <a:r>
              <a:rPr lang="en-US" dirty="0" smtClean="0"/>
              <a:t>Downside is initial </a:t>
            </a:r>
            <a:r>
              <a:rPr lang="en-US" dirty="0" err="1" smtClean="0"/>
              <a:t>db</a:t>
            </a:r>
            <a:r>
              <a:rPr lang="en-US" dirty="0" smtClean="0"/>
              <a:t> loading time!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34607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Neo4j in Data Lineage:</a:t>
            </a:r>
          </a:p>
          <a:p>
            <a:pPr lvl="1"/>
            <a:r>
              <a:rPr lang="en-US" dirty="0" smtClean="0"/>
              <a:t>Total number of nodes:</a:t>
            </a:r>
          </a:p>
          <a:p>
            <a:pPr lvl="2"/>
            <a:r>
              <a:rPr lang="en-US" dirty="0"/>
              <a:t>MATCH (n) RETURN DISTINCT LABELS(n), COUNT(n)</a:t>
            </a:r>
            <a:endParaRPr lang="en-US" dirty="0" smtClean="0"/>
          </a:p>
          <a:p>
            <a:pPr lvl="1"/>
            <a:r>
              <a:rPr lang="en-US" dirty="0" smtClean="0"/>
              <a:t>Total number of relationships: </a:t>
            </a:r>
          </a:p>
          <a:p>
            <a:pPr lvl="2"/>
            <a:r>
              <a:rPr lang="en-US" dirty="0"/>
              <a:t>MATCH ()-[r</a:t>
            </a:r>
            <a:r>
              <a:rPr lang="en-US" dirty="0" smtClean="0"/>
              <a:t>]-&gt;() RETURN  </a:t>
            </a:r>
            <a:r>
              <a:rPr lang="en-US" dirty="0"/>
              <a:t>type(r) as </a:t>
            </a:r>
            <a:r>
              <a:rPr lang="en-US" dirty="0" err="1"/>
              <a:t>rel_type</a:t>
            </a:r>
            <a:r>
              <a:rPr lang="en-US" dirty="0"/>
              <a:t>, count(r) as </a:t>
            </a:r>
            <a:r>
              <a:rPr lang="en-US" dirty="0" smtClean="0"/>
              <a:t>count union </a:t>
            </a:r>
            <a:r>
              <a:rPr lang="en-US" dirty="0"/>
              <a:t>match ()-[r]-&gt;() return "total" as </a:t>
            </a:r>
            <a:r>
              <a:rPr lang="en-US" dirty="0" err="1"/>
              <a:t>rel_type</a:t>
            </a:r>
            <a:r>
              <a:rPr lang="en-US" dirty="0"/>
              <a:t>, count(r) as count</a:t>
            </a:r>
            <a:endParaRPr lang="en-US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6157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Cypher:</a:t>
            </a:r>
          </a:p>
          <a:p>
            <a:pPr lvl="1"/>
            <a:r>
              <a:rPr lang="en-US" dirty="0" smtClean="0"/>
              <a:t>Manual forward then backward path traversal</a:t>
            </a:r>
          </a:p>
          <a:p>
            <a:pPr lvl="2"/>
            <a:r>
              <a:rPr lang="en-US" sz="1800" dirty="0"/>
              <a:t>MATCH (</a:t>
            </a:r>
            <a:r>
              <a:rPr lang="en-US" sz="1800" dirty="0" err="1"/>
              <a:t>a:attribute</a:t>
            </a:r>
            <a:r>
              <a:rPr lang="en-US" sz="1800" dirty="0"/>
              <a:t> {</a:t>
            </a:r>
            <a:r>
              <a:rPr lang="en-US" sz="1800" dirty="0" err="1"/>
              <a:t>fullname</a:t>
            </a:r>
            <a:r>
              <a:rPr lang="en-US" sz="1800" dirty="0"/>
              <a:t>:"FILE.FORBEARANCE_STATUS.CSV.EBA_STATUS"}) return </a:t>
            </a:r>
            <a:r>
              <a:rPr lang="en-US" sz="1800" dirty="0" smtClean="0"/>
              <a:t>a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222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Cypher:</a:t>
            </a:r>
          </a:p>
          <a:p>
            <a:pPr lvl="1"/>
            <a:r>
              <a:rPr lang="en-US" dirty="0" smtClean="0"/>
              <a:t>Reverse analysis:</a:t>
            </a:r>
          </a:p>
          <a:p>
            <a:pPr lvl="2"/>
            <a:r>
              <a:rPr lang="en-US" sz="1800" dirty="0"/>
              <a:t>MATCH (:attribute {</a:t>
            </a:r>
            <a:r>
              <a:rPr lang="en-US" sz="1800" dirty="0" err="1"/>
              <a:t>fullname</a:t>
            </a:r>
            <a:r>
              <a:rPr lang="en-US" sz="1800" dirty="0"/>
              <a:t>:"DDSEXT.XT_FORBEARANCE_STATUS.EBA_STATUS"})&lt;-[:</a:t>
            </a:r>
            <a:r>
              <a:rPr lang="en-US" sz="1800" dirty="0" err="1"/>
              <a:t>maps_to</a:t>
            </a:r>
            <a:r>
              <a:rPr lang="en-US" sz="1800" dirty="0"/>
              <a:t>*]-(</a:t>
            </a:r>
            <a:r>
              <a:rPr lang="en-US" sz="1800" dirty="0" err="1"/>
              <a:t>a:attribute</a:t>
            </a:r>
            <a:r>
              <a:rPr lang="en-US" sz="1800" dirty="0"/>
              <a:t>) where not </a:t>
            </a:r>
            <a:r>
              <a:rPr lang="en-US" sz="1800" dirty="0" err="1"/>
              <a:t>a.fullname</a:t>
            </a:r>
            <a:r>
              <a:rPr lang="en-US" sz="1800" dirty="0"/>
              <a:t> starts with "WORK</a:t>
            </a:r>
            <a:r>
              <a:rPr lang="en-US" sz="1800" dirty="0" smtClean="0"/>
              <a:t>.“ return </a:t>
            </a:r>
            <a:r>
              <a:rPr lang="en-US" sz="1800" dirty="0"/>
              <a:t>distinct </a:t>
            </a:r>
            <a:r>
              <a:rPr lang="en-US" sz="1800" dirty="0" err="1"/>
              <a:t>a.fullname</a:t>
            </a:r>
            <a:r>
              <a:rPr lang="en-US" sz="1800" dirty="0"/>
              <a:t>;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analysis:</a:t>
            </a:r>
          </a:p>
          <a:p>
            <a:pPr lvl="2"/>
            <a:r>
              <a:rPr lang="en-US" sz="1800" dirty="0"/>
              <a:t>MATCH (:attribute {</a:t>
            </a:r>
            <a:r>
              <a:rPr lang="en-US" sz="1800" dirty="0" err="1"/>
              <a:t>fullname</a:t>
            </a:r>
            <a:r>
              <a:rPr lang="en-US" sz="1800" dirty="0"/>
              <a:t>:"DDSEXT.XT_FORBEARANCE_STATUS.EBA_STATUS</a:t>
            </a:r>
            <a:r>
              <a:rPr lang="en-US" sz="1800" dirty="0" smtClean="0"/>
              <a:t>"})-[:</a:t>
            </a:r>
            <a:r>
              <a:rPr lang="en-US" sz="1800" dirty="0" err="1"/>
              <a:t>maps_to</a:t>
            </a:r>
            <a:r>
              <a:rPr lang="en-US" sz="1800" dirty="0" smtClean="0"/>
              <a:t>*]-&gt;(</a:t>
            </a:r>
            <a:r>
              <a:rPr lang="en-US" sz="1800" dirty="0" err="1"/>
              <a:t>a:attribute</a:t>
            </a:r>
            <a:r>
              <a:rPr lang="en-US" sz="1800" dirty="0"/>
              <a:t>) where not </a:t>
            </a:r>
            <a:r>
              <a:rPr lang="en-US" sz="1800" dirty="0" err="1"/>
              <a:t>a.fullname</a:t>
            </a:r>
            <a:r>
              <a:rPr lang="en-US" sz="1800" dirty="0"/>
              <a:t> starts with "WORK.“ return distinct </a:t>
            </a:r>
            <a:r>
              <a:rPr lang="en-US" sz="1800" dirty="0" err="1"/>
              <a:t>a.fullname</a:t>
            </a:r>
            <a:r>
              <a:rPr lang="en-US" sz="1800" dirty="0"/>
              <a:t>;</a:t>
            </a:r>
            <a:endParaRPr lang="en-US" sz="1800" dirty="0" smtClean="0"/>
          </a:p>
          <a:p>
            <a:pPr lvl="1">
              <a:buFontTx/>
              <a:buChar char="-"/>
            </a:pPr>
            <a:r>
              <a:rPr lang="en-US" sz="2800" dirty="0" smtClean="0"/>
              <a:t>Change an arrow! </a:t>
            </a:r>
          </a:p>
          <a:p>
            <a:pPr lvl="1">
              <a:buFontTx/>
              <a:buChar char="-"/>
            </a:pPr>
            <a:r>
              <a:rPr lang="en-US" sz="2800" dirty="0" smtClean="0"/>
              <a:t>Possible to control how “deep” to traverse the path </a:t>
            </a:r>
            <a:r>
              <a:rPr lang="en-US" dirty="0" smtClean="0"/>
              <a:t>“[:</a:t>
            </a:r>
            <a:r>
              <a:rPr lang="en-US" dirty="0" err="1" smtClean="0"/>
              <a:t>maps_to</a:t>
            </a:r>
            <a:r>
              <a:rPr lang="en-US" dirty="0" smtClean="0"/>
              <a:t>*1..2]”</a:t>
            </a: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6747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Cypher:</a:t>
            </a:r>
          </a:p>
          <a:p>
            <a:pPr lvl="1"/>
            <a:r>
              <a:rPr lang="en-US" dirty="0"/>
              <a:t>End to end report</a:t>
            </a:r>
          </a:p>
          <a:p>
            <a:pPr lvl="2"/>
            <a:r>
              <a:rPr lang="en-US" sz="1900" dirty="0"/>
              <a:t>MATCH (</a:t>
            </a:r>
            <a:r>
              <a:rPr lang="en-US" sz="1900" dirty="0" err="1"/>
              <a:t>el:library</a:t>
            </a:r>
            <a:r>
              <a:rPr lang="en-US" sz="1900" dirty="0"/>
              <a:t> {</a:t>
            </a:r>
            <a:r>
              <a:rPr lang="en-US" sz="1900" dirty="0" err="1"/>
              <a:t>name:"CPM_ST</a:t>
            </a:r>
            <a:r>
              <a:rPr lang="en-US" sz="1900" dirty="0"/>
              <a:t>"})&lt;-[]-(et)&lt;-[:</a:t>
            </a:r>
            <a:r>
              <a:rPr lang="en-US" sz="1900" dirty="0" err="1"/>
              <a:t>attribute_in_table</a:t>
            </a:r>
            <a:r>
              <a:rPr lang="en-US" sz="1900" dirty="0"/>
              <a:t>]-(</a:t>
            </a:r>
            <a:r>
              <a:rPr lang="en-US" sz="1900" dirty="0" err="1"/>
              <a:t>ea:attribute</a:t>
            </a:r>
            <a:r>
              <a:rPr lang="en-US" sz="1900" dirty="0"/>
              <a:t> {</a:t>
            </a:r>
            <a:r>
              <a:rPr lang="en-US" sz="1900" dirty="0" err="1"/>
              <a:t>name:"EBA_STATUS</a:t>
            </a:r>
            <a:r>
              <a:rPr lang="en-US" sz="1900" dirty="0"/>
              <a:t>"}) with </a:t>
            </a:r>
            <a:r>
              <a:rPr lang="en-US" sz="1900" dirty="0" err="1"/>
              <a:t>el,et,ea</a:t>
            </a:r>
            <a:r>
              <a:rPr lang="en-US" sz="1900" dirty="0"/>
              <a:t> match (</a:t>
            </a:r>
            <a:r>
              <a:rPr lang="en-US" sz="1900" dirty="0" err="1"/>
              <a:t>ea</a:t>
            </a:r>
            <a:r>
              <a:rPr lang="en-US" sz="1900" dirty="0"/>
              <a:t>)&lt;-[:</a:t>
            </a:r>
            <a:r>
              <a:rPr lang="en-US" sz="1900" dirty="0" err="1"/>
              <a:t>maps_to</a:t>
            </a:r>
            <a:r>
              <a:rPr lang="en-US" sz="1900" dirty="0"/>
              <a:t>*]-(</a:t>
            </a:r>
            <a:r>
              <a:rPr lang="en-US" sz="1900" dirty="0" err="1"/>
              <a:t>sa:attribute</a:t>
            </a:r>
            <a:r>
              <a:rPr lang="en-US" sz="1900" dirty="0"/>
              <a:t>) where </a:t>
            </a:r>
            <a:r>
              <a:rPr lang="en-US" sz="1900" dirty="0" err="1"/>
              <a:t>sa.fullname</a:t>
            </a:r>
            <a:r>
              <a:rPr lang="en-US" sz="1900" dirty="0"/>
              <a:t> starts with "GDWH_UNL.UNL" or </a:t>
            </a:r>
            <a:r>
              <a:rPr lang="en-US" sz="1900" dirty="0" err="1"/>
              <a:t>sa.fullname</a:t>
            </a:r>
            <a:r>
              <a:rPr lang="en-US" sz="1900" dirty="0"/>
              <a:t> starts with "DDS." or </a:t>
            </a:r>
            <a:r>
              <a:rPr lang="en-US" sz="1900" dirty="0" err="1"/>
              <a:t>sa.fullname</a:t>
            </a:r>
            <a:r>
              <a:rPr lang="en-US" sz="1900" dirty="0"/>
              <a:t> starts with "DDSEXT." or </a:t>
            </a:r>
            <a:r>
              <a:rPr lang="en-US" sz="1900" dirty="0" err="1"/>
              <a:t>sa.fullname</a:t>
            </a:r>
            <a:r>
              <a:rPr lang="en-US" sz="1900" dirty="0"/>
              <a:t> starts with "FILE." with </a:t>
            </a:r>
            <a:r>
              <a:rPr lang="en-US" sz="1900" dirty="0" err="1"/>
              <a:t>el,et,ea,sa</a:t>
            </a:r>
            <a:r>
              <a:rPr lang="en-US" sz="1900" dirty="0"/>
              <a:t> match (</a:t>
            </a:r>
            <a:r>
              <a:rPr lang="en-US" sz="1900" dirty="0" err="1"/>
              <a:t>sa</a:t>
            </a:r>
            <a:r>
              <a:rPr lang="en-US" sz="1900" dirty="0"/>
              <a:t>)-[:</a:t>
            </a:r>
            <a:r>
              <a:rPr lang="en-US" sz="1900" dirty="0" err="1"/>
              <a:t>attribute_in_table</a:t>
            </a:r>
            <a:r>
              <a:rPr lang="en-US" sz="1900" dirty="0"/>
              <a:t>]-&gt;(</a:t>
            </a:r>
            <a:r>
              <a:rPr lang="en-US" sz="1900" dirty="0" err="1"/>
              <a:t>st</a:t>
            </a:r>
            <a:r>
              <a:rPr lang="en-US" sz="1900" dirty="0"/>
              <a:t>)-[:</a:t>
            </a:r>
            <a:r>
              <a:rPr lang="en-US" sz="1900" dirty="0" err="1"/>
              <a:t>table_in_library</a:t>
            </a:r>
            <a:r>
              <a:rPr lang="en-US" sz="1900" dirty="0"/>
              <a:t>]-&gt;(</a:t>
            </a:r>
            <a:r>
              <a:rPr lang="en-US" sz="1900" dirty="0" err="1"/>
              <a:t>sl</a:t>
            </a:r>
            <a:r>
              <a:rPr lang="en-US" sz="1900" dirty="0"/>
              <a:t>) return distinct el.name, et.name, ea.name,"&lt;---" as From,  sl.name, </a:t>
            </a:r>
            <a:r>
              <a:rPr lang="en-US" sz="1900" dirty="0" err="1"/>
              <a:t>st.name,sa.name</a:t>
            </a:r>
            <a:endParaRPr lang="en-US" sz="1900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8765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422"/>
            <a:ext cx="8229600" cy="496838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Cypher:</a:t>
            </a:r>
          </a:p>
          <a:p>
            <a:pPr lvl="1"/>
            <a:r>
              <a:rPr lang="en-US" dirty="0" smtClean="0"/>
              <a:t>Expensive query (Currency):</a:t>
            </a:r>
          </a:p>
          <a:p>
            <a:pPr lvl="2"/>
            <a:r>
              <a:rPr lang="en-US" sz="1800" dirty="0"/>
              <a:t>MATCH (</a:t>
            </a:r>
            <a:r>
              <a:rPr lang="en-US" sz="1800" dirty="0" err="1"/>
              <a:t>el:library</a:t>
            </a:r>
            <a:r>
              <a:rPr lang="en-US" sz="1800" dirty="0"/>
              <a:t> {</a:t>
            </a:r>
            <a:r>
              <a:rPr lang="en-US" sz="1800" dirty="0" err="1"/>
              <a:t>name:"CPM_ST</a:t>
            </a:r>
            <a:r>
              <a:rPr lang="en-US" sz="1800" dirty="0"/>
              <a:t>"})&lt;-[]-(</a:t>
            </a:r>
            <a:r>
              <a:rPr lang="en-US" sz="1800" dirty="0" err="1"/>
              <a:t>et:table</a:t>
            </a:r>
            <a:r>
              <a:rPr lang="en-US" sz="1800" dirty="0"/>
              <a:t> {name:"DDS2HOREP_COLLATERALS"})&lt;-[:</a:t>
            </a:r>
            <a:r>
              <a:rPr lang="en-US" sz="1800" dirty="0" err="1"/>
              <a:t>attribute_in_table</a:t>
            </a:r>
            <a:r>
              <a:rPr lang="en-US" sz="1800" dirty="0"/>
              <a:t>]-(</a:t>
            </a:r>
            <a:r>
              <a:rPr lang="en-US" sz="1800" dirty="0" err="1"/>
              <a:t>ea:attribute</a:t>
            </a:r>
            <a:r>
              <a:rPr lang="en-US" sz="1800" dirty="0"/>
              <a:t> {</a:t>
            </a:r>
            <a:r>
              <a:rPr lang="en-US" sz="1800" dirty="0" err="1"/>
              <a:t>name:"CURRENCY_LAST_VALUATION</a:t>
            </a:r>
            <a:r>
              <a:rPr lang="en-US" sz="1800" dirty="0"/>
              <a:t>"}) with </a:t>
            </a:r>
            <a:r>
              <a:rPr lang="en-US" sz="1800" dirty="0" err="1"/>
              <a:t>el,et,ea</a:t>
            </a:r>
            <a:r>
              <a:rPr lang="en-US" sz="1800" dirty="0"/>
              <a:t> match </a:t>
            </a:r>
            <a:r>
              <a:rPr lang="en-US" sz="1800" dirty="0" err="1"/>
              <a:t>shortestPath</a:t>
            </a:r>
            <a:r>
              <a:rPr lang="en-US" sz="1800" dirty="0"/>
              <a:t>((</a:t>
            </a:r>
            <a:r>
              <a:rPr lang="en-US" sz="1800" dirty="0" err="1"/>
              <a:t>ea</a:t>
            </a:r>
            <a:r>
              <a:rPr lang="en-US" sz="1800" dirty="0"/>
              <a:t>)&lt;-[:</a:t>
            </a:r>
            <a:r>
              <a:rPr lang="en-US" sz="1800" dirty="0" err="1"/>
              <a:t>maps_to</a:t>
            </a:r>
            <a:r>
              <a:rPr lang="en-US" sz="1800" dirty="0"/>
              <a:t>*]-(</a:t>
            </a:r>
            <a:r>
              <a:rPr lang="en-US" sz="1800" dirty="0" err="1"/>
              <a:t>sa:attribute</a:t>
            </a:r>
            <a:r>
              <a:rPr lang="en-US" sz="1800" dirty="0"/>
              <a:t>)) with distinct </a:t>
            </a:r>
            <a:r>
              <a:rPr lang="en-US" sz="1800" dirty="0" err="1"/>
              <a:t>el,et,ea,sa</a:t>
            </a:r>
            <a:r>
              <a:rPr lang="en-US" sz="1800" dirty="0"/>
              <a:t> match (</a:t>
            </a:r>
            <a:r>
              <a:rPr lang="en-US" sz="1800" dirty="0" err="1"/>
              <a:t>sa</a:t>
            </a:r>
            <a:r>
              <a:rPr lang="en-US" sz="1800" dirty="0"/>
              <a:t>) where </a:t>
            </a:r>
            <a:r>
              <a:rPr lang="en-US" sz="1800" dirty="0" err="1"/>
              <a:t>sa.fullname</a:t>
            </a:r>
            <a:r>
              <a:rPr lang="en-US" sz="1800" dirty="0"/>
              <a:t> starts with "GDWH_UNL.UNL" or </a:t>
            </a:r>
            <a:r>
              <a:rPr lang="en-US" sz="1800" dirty="0" err="1"/>
              <a:t>sa.fullname</a:t>
            </a:r>
            <a:r>
              <a:rPr lang="en-US" sz="1800" dirty="0"/>
              <a:t> starts with "DDS." or </a:t>
            </a:r>
            <a:r>
              <a:rPr lang="en-US" sz="1800" dirty="0" err="1"/>
              <a:t>sa.fullname</a:t>
            </a:r>
            <a:r>
              <a:rPr lang="en-US" sz="1800" dirty="0"/>
              <a:t> starts with "DDSEXT</a:t>
            </a:r>
            <a:r>
              <a:rPr lang="en-US" sz="1800" dirty="0" smtClean="0"/>
              <a:t>." with </a:t>
            </a:r>
            <a:r>
              <a:rPr lang="en-US" sz="1800" dirty="0" err="1"/>
              <a:t>el,et,ea,sa</a:t>
            </a:r>
            <a:r>
              <a:rPr lang="en-US" sz="1800" dirty="0"/>
              <a:t> match (</a:t>
            </a:r>
            <a:r>
              <a:rPr lang="en-US" sz="1800" dirty="0" err="1"/>
              <a:t>sa</a:t>
            </a:r>
            <a:r>
              <a:rPr lang="en-US" sz="1800" dirty="0"/>
              <a:t>)-[:</a:t>
            </a:r>
            <a:r>
              <a:rPr lang="en-US" sz="1800" dirty="0" err="1"/>
              <a:t>attribute_in_table</a:t>
            </a:r>
            <a:r>
              <a:rPr lang="en-US" sz="1800" dirty="0"/>
              <a:t>]-&gt;(</a:t>
            </a:r>
            <a:r>
              <a:rPr lang="en-US" sz="1800" dirty="0" err="1"/>
              <a:t>st</a:t>
            </a:r>
            <a:r>
              <a:rPr lang="en-US" sz="1800" dirty="0"/>
              <a:t>)-[:</a:t>
            </a:r>
            <a:r>
              <a:rPr lang="en-US" sz="1800" dirty="0" err="1"/>
              <a:t>table_in_library</a:t>
            </a:r>
            <a:r>
              <a:rPr lang="en-US" sz="1800" dirty="0"/>
              <a:t>]-&gt;(</a:t>
            </a:r>
            <a:r>
              <a:rPr lang="en-US" sz="1800" dirty="0" err="1"/>
              <a:t>sl</a:t>
            </a:r>
            <a:r>
              <a:rPr lang="en-US" sz="1800" dirty="0"/>
              <a:t>) return el.name, et.name, ea.name,"&lt;---" as From,  sl.name, </a:t>
            </a:r>
            <a:r>
              <a:rPr lang="en-US" sz="1800" dirty="0" err="1" smtClean="0"/>
              <a:t>st.name,sa.name</a:t>
            </a:r>
            <a:endParaRPr lang="en-US" sz="1800" dirty="0" smtClean="0"/>
          </a:p>
          <a:p>
            <a:pPr lvl="2"/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8663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422"/>
            <a:ext cx="8229600" cy="496838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000" dirty="0" smtClean="0"/>
              <a:t>Future</a:t>
            </a:r>
            <a:r>
              <a:rPr lang="en-US" dirty="0" smtClean="0"/>
              <a:t>:</a:t>
            </a:r>
          </a:p>
          <a:p>
            <a:pPr lvl="1"/>
            <a:r>
              <a:rPr lang="en-US" sz="3600" dirty="0" smtClean="0"/>
              <a:t>Most important is to extend </a:t>
            </a:r>
            <a:r>
              <a:rPr lang="en-US" sz="3600" dirty="0"/>
              <a:t>analyzed data sources </a:t>
            </a:r>
            <a:r>
              <a:rPr lang="en-US" sz="3600" dirty="0" err="1" smtClean="0"/>
              <a:t>gdwh</a:t>
            </a:r>
            <a:r>
              <a:rPr lang="en-US" sz="3600" dirty="0" smtClean="0"/>
              <a:t>-&gt; </a:t>
            </a:r>
            <a:r>
              <a:rPr lang="en-US" sz="3600" dirty="0" err="1"/>
              <a:t>rcrs</a:t>
            </a:r>
            <a:r>
              <a:rPr lang="en-US" sz="3600" dirty="0"/>
              <a:t> -&gt; modules (EC, HOREP)</a:t>
            </a:r>
          </a:p>
          <a:p>
            <a:pPr lvl="1"/>
            <a:r>
              <a:rPr lang="en-US" sz="3600" dirty="0" smtClean="0"/>
              <a:t>Increase coverage </a:t>
            </a:r>
          </a:p>
          <a:p>
            <a:pPr lvl="2"/>
            <a:r>
              <a:rPr lang="en-US" sz="3600" dirty="0" smtClean="0"/>
              <a:t>Map through “transpose” step </a:t>
            </a:r>
          </a:p>
          <a:p>
            <a:pPr lvl="2"/>
            <a:r>
              <a:rPr lang="en-US" sz="3600" dirty="0" smtClean="0"/>
              <a:t>Improve “expression” step handling</a:t>
            </a:r>
          </a:p>
          <a:p>
            <a:pPr lvl="2"/>
            <a:r>
              <a:rPr lang="en-US" sz="3600" dirty="0" smtClean="0"/>
              <a:t>Improve “indirect” and “reference” transitions</a:t>
            </a:r>
          </a:p>
          <a:p>
            <a:pPr lvl="1"/>
            <a:r>
              <a:rPr lang="en-US" sz="3600" dirty="0" smtClean="0"/>
              <a:t>Increase initial </a:t>
            </a:r>
            <a:r>
              <a:rPr lang="en-US" sz="3600" dirty="0" err="1" smtClean="0"/>
              <a:t>db</a:t>
            </a:r>
            <a:r>
              <a:rPr lang="en-US" sz="3600" dirty="0" smtClean="0"/>
              <a:t> load times</a:t>
            </a:r>
          </a:p>
          <a:p>
            <a:pPr lvl="1"/>
            <a:r>
              <a:rPr lang="en-US" sz="3600" dirty="0" smtClean="0"/>
              <a:t>Impact analysis (ex. change how an attribute gets loaded, useful for </a:t>
            </a:r>
            <a:r>
              <a:rPr lang="en-US" sz="3600" dirty="0" err="1" smtClean="0"/>
              <a:t>gdwh</a:t>
            </a:r>
            <a:r>
              <a:rPr lang="en-US" sz="3600" dirty="0" smtClean="0"/>
              <a:t>)</a:t>
            </a:r>
          </a:p>
          <a:p>
            <a:pPr lvl="1"/>
            <a:r>
              <a:rPr lang="en-US" sz="3600" dirty="0"/>
              <a:t>Conduct code analysis (ex. proper macro is used with certain attributes)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0799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422"/>
            <a:ext cx="8229600" cy="496838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Cypher:</a:t>
            </a:r>
          </a:p>
          <a:p>
            <a:pPr lvl="1"/>
            <a:r>
              <a:rPr lang="en-US" dirty="0" smtClean="0"/>
              <a:t>Expensive query (Currency):</a:t>
            </a:r>
          </a:p>
          <a:p>
            <a:pPr lvl="2"/>
            <a:r>
              <a:rPr lang="en-US" sz="2800" dirty="0" smtClean="0"/>
              <a:t>Expensive queries can be debugged by using the cypher language profiler</a:t>
            </a:r>
          </a:p>
          <a:p>
            <a:pPr lvl="2"/>
            <a:r>
              <a:rPr lang="en-US" sz="2800" dirty="0" smtClean="0"/>
              <a:t>It is enough to put the keyword “PROFILE” in front of the query</a:t>
            </a:r>
          </a:p>
          <a:p>
            <a:pPr lvl="2"/>
            <a:r>
              <a:rPr lang="en-US" sz="1900" b="1" dirty="0"/>
              <a:t>PROFILE</a:t>
            </a:r>
            <a:r>
              <a:rPr lang="en-US" sz="1900" dirty="0"/>
              <a:t> MATCH (</a:t>
            </a:r>
            <a:r>
              <a:rPr lang="en-US" sz="1900" dirty="0" err="1"/>
              <a:t>el:library</a:t>
            </a:r>
            <a:r>
              <a:rPr lang="en-US" sz="1900" dirty="0"/>
              <a:t> {</a:t>
            </a:r>
            <a:r>
              <a:rPr lang="en-US" sz="1900" dirty="0" err="1"/>
              <a:t>name:"CPM_ST</a:t>
            </a:r>
            <a:r>
              <a:rPr lang="en-US" sz="1900" dirty="0"/>
              <a:t>"})&lt;-[]-(</a:t>
            </a:r>
            <a:r>
              <a:rPr lang="en-US" sz="1900" dirty="0" err="1"/>
              <a:t>et:table</a:t>
            </a:r>
            <a:r>
              <a:rPr lang="en-US" sz="1900" dirty="0"/>
              <a:t> {name:"DDS2HOREP_COLLATERALS"})&lt;-[:</a:t>
            </a:r>
            <a:r>
              <a:rPr lang="en-US" sz="1900" dirty="0" err="1"/>
              <a:t>attribute_in_table</a:t>
            </a:r>
            <a:r>
              <a:rPr lang="en-US" sz="1900" dirty="0"/>
              <a:t>]-(</a:t>
            </a:r>
            <a:r>
              <a:rPr lang="en-US" sz="1900" dirty="0" err="1"/>
              <a:t>ea:attribute</a:t>
            </a:r>
            <a:r>
              <a:rPr lang="en-US" sz="1900" dirty="0"/>
              <a:t> {</a:t>
            </a:r>
            <a:r>
              <a:rPr lang="en-US" sz="1900" dirty="0" err="1"/>
              <a:t>name:"CURRENCY_LAST_VALUATION</a:t>
            </a:r>
            <a:r>
              <a:rPr lang="en-US" sz="1900" dirty="0"/>
              <a:t>"}) with </a:t>
            </a:r>
            <a:r>
              <a:rPr lang="en-US" sz="1900" dirty="0" err="1"/>
              <a:t>el,et,ea</a:t>
            </a:r>
            <a:r>
              <a:rPr lang="en-US" sz="1900" dirty="0"/>
              <a:t> match </a:t>
            </a:r>
            <a:r>
              <a:rPr lang="en-US" sz="1900" dirty="0" err="1"/>
              <a:t>shortestPath</a:t>
            </a:r>
            <a:r>
              <a:rPr lang="en-US" sz="1900" dirty="0"/>
              <a:t>((</a:t>
            </a:r>
            <a:r>
              <a:rPr lang="en-US" sz="1900" dirty="0" err="1"/>
              <a:t>ea</a:t>
            </a:r>
            <a:r>
              <a:rPr lang="en-US" sz="1900" dirty="0"/>
              <a:t>)&lt;-[:</a:t>
            </a:r>
            <a:r>
              <a:rPr lang="en-US" sz="1900" dirty="0" err="1"/>
              <a:t>maps_to</a:t>
            </a:r>
            <a:r>
              <a:rPr lang="en-US" sz="1900" dirty="0"/>
              <a:t>*]-(</a:t>
            </a:r>
            <a:r>
              <a:rPr lang="en-US" sz="1900" dirty="0" err="1"/>
              <a:t>sa:attribute</a:t>
            </a:r>
            <a:r>
              <a:rPr lang="en-US" sz="1900" dirty="0"/>
              <a:t>)) with distinct </a:t>
            </a:r>
            <a:r>
              <a:rPr lang="en-US" sz="1900" dirty="0" err="1"/>
              <a:t>el,et,ea,sa</a:t>
            </a:r>
            <a:r>
              <a:rPr lang="en-US" sz="1900" dirty="0"/>
              <a:t> match (</a:t>
            </a:r>
            <a:r>
              <a:rPr lang="en-US" sz="1900" dirty="0" err="1"/>
              <a:t>sa</a:t>
            </a:r>
            <a:r>
              <a:rPr lang="en-US" sz="1900" dirty="0"/>
              <a:t>) where </a:t>
            </a:r>
            <a:r>
              <a:rPr lang="en-US" sz="1900" dirty="0" err="1"/>
              <a:t>sa.fullname</a:t>
            </a:r>
            <a:r>
              <a:rPr lang="en-US" sz="1900" dirty="0"/>
              <a:t> starts with "GDWH_UNL.UNL" or </a:t>
            </a:r>
            <a:r>
              <a:rPr lang="en-US" sz="1900" dirty="0" err="1"/>
              <a:t>sa.fullname</a:t>
            </a:r>
            <a:r>
              <a:rPr lang="en-US" sz="1900" dirty="0"/>
              <a:t> starts with "DDS." or </a:t>
            </a:r>
            <a:r>
              <a:rPr lang="en-US" sz="1900" dirty="0" err="1"/>
              <a:t>sa.fullname</a:t>
            </a:r>
            <a:r>
              <a:rPr lang="en-US" sz="1900" dirty="0"/>
              <a:t> starts with "DDSEXT</a:t>
            </a:r>
            <a:r>
              <a:rPr lang="en-US" sz="1900" dirty="0" smtClean="0"/>
              <a:t>.</a:t>
            </a:r>
            <a:r>
              <a:rPr lang="en-US" sz="1900" dirty="0"/>
              <a:t> "</a:t>
            </a:r>
            <a:r>
              <a:rPr lang="en-US" sz="1900" dirty="0" smtClean="0"/>
              <a:t> with </a:t>
            </a:r>
            <a:r>
              <a:rPr lang="en-US" sz="1900" dirty="0" err="1"/>
              <a:t>el,et,ea,sa</a:t>
            </a:r>
            <a:r>
              <a:rPr lang="en-US" sz="1900" dirty="0"/>
              <a:t> match (</a:t>
            </a:r>
            <a:r>
              <a:rPr lang="en-US" sz="1900" dirty="0" err="1"/>
              <a:t>sa</a:t>
            </a:r>
            <a:r>
              <a:rPr lang="en-US" sz="1900" dirty="0"/>
              <a:t>)-[:</a:t>
            </a:r>
            <a:r>
              <a:rPr lang="en-US" sz="1900" dirty="0" err="1"/>
              <a:t>attribute_in_table</a:t>
            </a:r>
            <a:r>
              <a:rPr lang="en-US" sz="1900" dirty="0"/>
              <a:t>]-&gt;(</a:t>
            </a:r>
            <a:r>
              <a:rPr lang="en-US" sz="1900" dirty="0" err="1"/>
              <a:t>st</a:t>
            </a:r>
            <a:r>
              <a:rPr lang="en-US" sz="1900" dirty="0"/>
              <a:t>)-[:</a:t>
            </a:r>
            <a:r>
              <a:rPr lang="en-US" sz="1900" dirty="0" err="1"/>
              <a:t>table_in_library</a:t>
            </a:r>
            <a:r>
              <a:rPr lang="en-US" sz="1900" dirty="0"/>
              <a:t>]-&gt;(</a:t>
            </a:r>
            <a:r>
              <a:rPr lang="en-US" sz="1900" dirty="0" err="1"/>
              <a:t>sl</a:t>
            </a:r>
            <a:r>
              <a:rPr lang="en-US" sz="1900" dirty="0"/>
              <a:t>) return el.name, et.name, ea.name,"&lt;---" as From,  sl.name, </a:t>
            </a:r>
            <a:r>
              <a:rPr lang="en-US" sz="1900" dirty="0" err="1"/>
              <a:t>st.name,sa.name</a:t>
            </a:r>
            <a:endParaRPr lang="en-US" sz="1900" dirty="0" smtClean="0"/>
          </a:p>
          <a:p>
            <a:pPr lvl="2"/>
            <a:endParaRPr lang="en-US" sz="2800" dirty="0" smtClean="0"/>
          </a:p>
          <a:p>
            <a:pPr lvl="2"/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27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Lineage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8989"/>
          </a:xfrm>
        </p:spPr>
        <p:txBody>
          <a:bodyPr>
            <a:normAutofit/>
          </a:bodyPr>
          <a:lstStyle/>
          <a:p>
            <a:r>
              <a:rPr lang="en-US" sz="2800" dirty="0"/>
              <a:t>Data lineage provides </a:t>
            </a:r>
            <a:r>
              <a:rPr lang="en-US" sz="2800" dirty="0" smtClean="0"/>
              <a:t>the </a:t>
            </a:r>
            <a:r>
              <a:rPr lang="en-US" sz="2800" b="1" dirty="0" smtClean="0"/>
              <a:t>audit trail</a:t>
            </a:r>
            <a:r>
              <a:rPr lang="en-US" sz="2800" dirty="0" smtClean="0"/>
              <a:t> of </a:t>
            </a:r>
            <a:r>
              <a:rPr lang="en-US" sz="2800" dirty="0"/>
              <a:t>the data points at the lowest granular level, but presentation of the lineage may be done at various zoom levels to simplify the vast </a:t>
            </a:r>
            <a:r>
              <a:rPr lang="en-US" sz="2800" dirty="0" smtClean="0"/>
              <a:t>information.</a:t>
            </a:r>
          </a:p>
          <a:p>
            <a:r>
              <a:rPr lang="en-US" sz="2800" dirty="0" smtClean="0"/>
              <a:t>Data </a:t>
            </a:r>
            <a:r>
              <a:rPr lang="en-US" sz="2800" dirty="0"/>
              <a:t>Lineage can be visualized at various levels based on the granularity of the view. At a very high level data lineage provides what systems the data interacts before it reaches </a:t>
            </a:r>
            <a:r>
              <a:rPr lang="en-US" sz="2800" dirty="0" smtClean="0"/>
              <a:t>the destination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2114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shortest path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195"/>
            <a:ext cx="8229600" cy="4968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28760"/>
              </p:ext>
            </p:extLst>
          </p:nvPr>
        </p:nvGraphicFramePr>
        <p:xfrm>
          <a:off x="457200" y="1147195"/>
          <a:ext cx="8099568" cy="5072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962"/>
                <a:gridCol w="1147894"/>
                <a:gridCol w="1349928"/>
                <a:gridCol w="1349928"/>
                <a:gridCol w="1349928"/>
                <a:gridCol w="1349928"/>
              </a:tblGrid>
              <a:tr h="42537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Operator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Estimated Rows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Rows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DB Hits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Variables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Other</a:t>
                      </a:r>
                      <a:endParaRPr lang="de-AT" sz="1000" dirty="0"/>
                    </a:p>
                  </a:txBody>
                  <a:tcPr/>
                </a:tc>
              </a:tr>
              <a:tr h="629325">
                <a:tc>
                  <a:txBody>
                    <a:bodyPr/>
                    <a:lstStyle/>
                    <a:p>
                      <a:r>
                        <a:rPr lang="de-AT" sz="1000" dirty="0" err="1" smtClean="0"/>
                        <a:t>Expand</a:t>
                      </a:r>
                      <a:r>
                        <a:rPr lang="de-AT" sz="1000" dirty="0" smtClean="0"/>
                        <a:t>(All)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19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38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err="1" smtClean="0"/>
                        <a:t>anon</a:t>
                      </a:r>
                      <a:r>
                        <a:rPr lang="de-AT" sz="1000" dirty="0" smtClean="0"/>
                        <a:t>[414], </a:t>
                      </a:r>
                      <a:r>
                        <a:rPr lang="de-AT" sz="1000" dirty="0" err="1" smtClean="0"/>
                        <a:t>sl</a:t>
                      </a:r>
                      <a:r>
                        <a:rPr lang="de-AT" sz="1000" dirty="0" smtClean="0"/>
                        <a:t> -- </a:t>
                      </a:r>
                      <a:r>
                        <a:rPr lang="de-AT" sz="1000" dirty="0" err="1" smtClean="0"/>
                        <a:t>anon</a:t>
                      </a:r>
                      <a:r>
                        <a:rPr lang="de-AT" sz="1000" dirty="0" smtClean="0"/>
                        <a:t>[386], </a:t>
                      </a:r>
                      <a:r>
                        <a:rPr lang="de-AT" sz="1000" dirty="0" err="1" smtClean="0"/>
                        <a:t>ea</a:t>
                      </a:r>
                      <a:r>
                        <a:rPr lang="de-AT" sz="1000" dirty="0" smtClean="0"/>
                        <a:t>, </a:t>
                      </a:r>
                      <a:r>
                        <a:rPr lang="de-AT" sz="1000" dirty="0" err="1" smtClean="0"/>
                        <a:t>el</a:t>
                      </a:r>
                      <a:r>
                        <a:rPr lang="de-AT" sz="1000" dirty="0" smtClean="0"/>
                        <a:t>, et, </a:t>
                      </a:r>
                      <a:r>
                        <a:rPr lang="de-AT" sz="1000" dirty="0" err="1" smtClean="0"/>
                        <a:t>sa</a:t>
                      </a:r>
                      <a:r>
                        <a:rPr lang="de-AT" sz="1000" dirty="0" smtClean="0"/>
                        <a:t>, </a:t>
                      </a:r>
                      <a:r>
                        <a:rPr lang="de-AT" sz="1000" dirty="0" err="1" smtClean="0"/>
                        <a:t>st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(</a:t>
                      </a:r>
                      <a:r>
                        <a:rPr lang="de-AT" sz="1000" dirty="0" err="1" smtClean="0"/>
                        <a:t>st</a:t>
                      </a:r>
                      <a:r>
                        <a:rPr lang="de-AT" sz="1000" dirty="0" smtClean="0"/>
                        <a:t>)-[:</a:t>
                      </a:r>
                      <a:r>
                        <a:rPr lang="de-AT" sz="1000" dirty="0" err="1" smtClean="0"/>
                        <a:t>table_in_library</a:t>
                      </a:r>
                      <a:r>
                        <a:rPr lang="de-AT" sz="1000" dirty="0" smtClean="0"/>
                        <a:t>]-&gt;(</a:t>
                      </a:r>
                      <a:r>
                        <a:rPr lang="de-AT" sz="1000" dirty="0" err="1" smtClean="0"/>
                        <a:t>sl</a:t>
                      </a:r>
                      <a:r>
                        <a:rPr lang="de-AT" sz="1000" dirty="0" smtClean="0"/>
                        <a:t>)</a:t>
                      </a:r>
                      <a:endParaRPr lang="de-AT" sz="1000" dirty="0"/>
                    </a:p>
                  </a:txBody>
                  <a:tcPr/>
                </a:tc>
              </a:tr>
              <a:tr h="629325">
                <a:tc>
                  <a:txBody>
                    <a:bodyPr/>
                    <a:lstStyle/>
                    <a:p>
                      <a:r>
                        <a:rPr lang="de-AT" sz="1000" dirty="0" err="1" smtClean="0"/>
                        <a:t>Expand</a:t>
                      </a:r>
                      <a:r>
                        <a:rPr lang="de-AT" sz="1000" dirty="0" smtClean="0"/>
                        <a:t>(All)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19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38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err="1" smtClean="0"/>
                        <a:t>anon</a:t>
                      </a:r>
                      <a:r>
                        <a:rPr lang="de-AT" sz="1000" dirty="0" smtClean="0"/>
                        <a:t>[386], </a:t>
                      </a:r>
                      <a:r>
                        <a:rPr lang="de-AT" sz="1000" dirty="0" err="1" smtClean="0"/>
                        <a:t>st</a:t>
                      </a:r>
                      <a:r>
                        <a:rPr lang="de-AT" sz="1000" dirty="0" smtClean="0"/>
                        <a:t> -- </a:t>
                      </a:r>
                      <a:r>
                        <a:rPr lang="de-AT" sz="1000" dirty="0" err="1" smtClean="0"/>
                        <a:t>ea</a:t>
                      </a:r>
                      <a:r>
                        <a:rPr lang="de-AT" sz="1000" dirty="0" smtClean="0"/>
                        <a:t>, </a:t>
                      </a:r>
                      <a:r>
                        <a:rPr lang="de-AT" sz="1000" dirty="0" err="1" smtClean="0"/>
                        <a:t>el</a:t>
                      </a:r>
                      <a:r>
                        <a:rPr lang="de-AT" sz="1000" dirty="0" smtClean="0"/>
                        <a:t>, et, </a:t>
                      </a:r>
                      <a:r>
                        <a:rPr lang="de-AT" sz="1000" dirty="0" err="1" smtClean="0"/>
                        <a:t>sa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(</a:t>
                      </a:r>
                      <a:r>
                        <a:rPr lang="de-AT" sz="1000" dirty="0" err="1" smtClean="0"/>
                        <a:t>sa</a:t>
                      </a:r>
                      <a:r>
                        <a:rPr lang="de-AT" sz="1000" dirty="0" smtClean="0"/>
                        <a:t>)-[:</a:t>
                      </a:r>
                      <a:r>
                        <a:rPr lang="de-AT" sz="1000" dirty="0" err="1" smtClean="0"/>
                        <a:t>attribute_in_table</a:t>
                      </a:r>
                      <a:r>
                        <a:rPr lang="de-AT" sz="1000" dirty="0" smtClean="0"/>
                        <a:t>]-&gt;(</a:t>
                      </a:r>
                      <a:r>
                        <a:rPr lang="de-AT" sz="1000" dirty="0" err="1" smtClean="0"/>
                        <a:t>st</a:t>
                      </a:r>
                      <a:r>
                        <a:rPr lang="de-AT" sz="1000" dirty="0" smtClean="0"/>
                        <a:t>)</a:t>
                      </a:r>
                      <a:endParaRPr lang="de-AT" sz="1000" dirty="0"/>
                    </a:p>
                  </a:txBody>
                  <a:tcPr/>
                </a:tc>
              </a:tr>
              <a:tr h="1503387"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Filter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19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2002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a, </a:t>
                      </a:r>
                      <a:r>
                        <a:rPr lang="de-AT" sz="1000" dirty="0" err="1" smtClean="0"/>
                        <a:t>el</a:t>
                      </a:r>
                      <a:r>
                        <a:rPr lang="de-AT" sz="1000" dirty="0" smtClean="0"/>
                        <a:t>, et, </a:t>
                      </a:r>
                      <a:r>
                        <a:rPr lang="de-AT" sz="1000" dirty="0" err="1" smtClean="0"/>
                        <a:t>sa</a:t>
                      </a:r>
                      <a:r>
                        <a:rPr lang="de-AT" sz="1000" dirty="0" smtClean="0"/>
                        <a:t>| </a:t>
                      </a:r>
                      <a:r>
                        <a:rPr lang="de-AT" sz="1000" dirty="0" err="1" smtClean="0"/>
                        <a:t>Ors</a:t>
                      </a:r>
                      <a:r>
                        <a:rPr lang="de-AT" sz="1000" dirty="0" smtClean="0"/>
                        <a:t>(</a:t>
                      </a:r>
                      <a:r>
                        <a:rPr lang="de-AT" sz="1000" dirty="0" err="1" smtClean="0"/>
                        <a:t>StartsWith</a:t>
                      </a:r>
                      <a:r>
                        <a:rPr lang="de-AT" sz="1000" dirty="0" smtClean="0"/>
                        <a:t>(</a:t>
                      </a:r>
                      <a:r>
                        <a:rPr lang="de-AT" sz="1000" dirty="0" err="1" smtClean="0"/>
                        <a:t>sa.fullname</a:t>
                      </a:r>
                      <a:r>
                        <a:rPr lang="de-AT" sz="1000" dirty="0" smtClean="0"/>
                        <a:t>,{  AUTOSTRING3}), </a:t>
                      </a:r>
                      <a:r>
                        <a:rPr lang="de-AT" sz="1000" dirty="0" err="1" smtClean="0"/>
                        <a:t>StartsWith</a:t>
                      </a:r>
                      <a:r>
                        <a:rPr lang="de-AT" sz="1000" dirty="0" smtClean="0"/>
                        <a:t>(</a:t>
                      </a:r>
                      <a:r>
                        <a:rPr lang="de-AT" sz="1000" dirty="0" err="1" smtClean="0"/>
                        <a:t>sa.fullname</a:t>
                      </a:r>
                      <a:r>
                        <a:rPr lang="de-AT" sz="1000" dirty="0" smtClean="0"/>
                        <a:t>,{  AUTOSTRING4}), </a:t>
                      </a:r>
                      <a:r>
                        <a:rPr lang="de-AT" sz="1000" dirty="0" err="1" smtClean="0"/>
                        <a:t>StartsWith</a:t>
                      </a:r>
                      <a:r>
                        <a:rPr lang="de-AT" sz="1000" dirty="0" smtClean="0"/>
                        <a:t>(</a:t>
                      </a:r>
                      <a:r>
                        <a:rPr lang="de-AT" sz="1000" dirty="0" err="1" smtClean="0"/>
                        <a:t>sa.fullname</a:t>
                      </a:r>
                      <a:r>
                        <a:rPr lang="de-AT" sz="1000" dirty="0" smtClean="0"/>
                        <a:t>,{  AUTOSTRING5}))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/>
                </a:tc>
              </a:tr>
              <a:tr h="628042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Distinct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128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678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err="1" smtClean="0"/>
                        <a:t>ea</a:t>
                      </a:r>
                      <a:r>
                        <a:rPr lang="de-AT" sz="1000" dirty="0" smtClean="0"/>
                        <a:t>, </a:t>
                      </a:r>
                      <a:r>
                        <a:rPr lang="de-AT" sz="1000" dirty="0" err="1" smtClean="0"/>
                        <a:t>el</a:t>
                      </a:r>
                      <a:r>
                        <a:rPr lang="de-AT" sz="1000" dirty="0" smtClean="0"/>
                        <a:t>, et, </a:t>
                      </a:r>
                      <a:r>
                        <a:rPr lang="de-AT" sz="1000" dirty="0" err="1" smtClean="0"/>
                        <a:t>sa</a:t>
                      </a:r>
                      <a:r>
                        <a:rPr lang="de-AT" sz="1000" dirty="0" smtClean="0"/>
                        <a:t>| </a:t>
                      </a:r>
                      <a:r>
                        <a:rPr lang="de-AT" sz="1000" dirty="0" err="1" smtClean="0"/>
                        <a:t>el</a:t>
                      </a:r>
                      <a:r>
                        <a:rPr lang="de-AT" sz="1000" dirty="0" smtClean="0"/>
                        <a:t>, et, </a:t>
                      </a:r>
                      <a:r>
                        <a:rPr lang="de-AT" sz="1000" dirty="0" err="1" smtClean="0"/>
                        <a:t>ea</a:t>
                      </a:r>
                      <a:r>
                        <a:rPr lang="de-AT" sz="1000" dirty="0" smtClean="0"/>
                        <a:t>, </a:t>
                      </a:r>
                      <a:r>
                        <a:rPr lang="de-AT" sz="1000" dirty="0" err="1" smtClean="0"/>
                        <a:t>sa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/>
                </a:tc>
              </a:tr>
              <a:tr h="628042"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Filter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128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334812480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669618290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err="1" smtClean="0"/>
                        <a:t>anon</a:t>
                      </a:r>
                      <a:r>
                        <a:rPr lang="de-AT" sz="1000" dirty="0" smtClean="0"/>
                        <a:t>[177], </a:t>
                      </a:r>
                      <a:r>
                        <a:rPr lang="de-AT" sz="1000" dirty="0" err="1" smtClean="0"/>
                        <a:t>anon</a:t>
                      </a:r>
                      <a:r>
                        <a:rPr lang="de-AT" sz="1000" dirty="0" smtClean="0"/>
                        <a:t>[35], </a:t>
                      </a:r>
                      <a:r>
                        <a:rPr lang="de-AT" sz="1000" dirty="0" err="1" smtClean="0"/>
                        <a:t>anon</a:t>
                      </a:r>
                      <a:r>
                        <a:rPr lang="de-AT" sz="1000" dirty="0" smtClean="0"/>
                        <a:t>[81], </a:t>
                      </a:r>
                      <a:r>
                        <a:rPr lang="de-AT" sz="1000" dirty="0" err="1" smtClean="0"/>
                        <a:t>ea</a:t>
                      </a:r>
                      <a:r>
                        <a:rPr lang="de-AT" sz="1000" dirty="0" smtClean="0"/>
                        <a:t>, </a:t>
                      </a:r>
                      <a:r>
                        <a:rPr lang="de-AT" sz="1000" dirty="0" err="1" smtClean="0"/>
                        <a:t>el</a:t>
                      </a:r>
                      <a:r>
                        <a:rPr lang="de-AT" sz="1000" dirty="0" smtClean="0"/>
                        <a:t>, et, </a:t>
                      </a:r>
                      <a:r>
                        <a:rPr lang="de-AT" sz="1000" dirty="0" err="1" smtClean="0"/>
                        <a:t>sa</a:t>
                      </a:r>
                      <a:r>
                        <a:rPr lang="de-AT" sz="1000" dirty="0" smtClean="0"/>
                        <a:t> 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000" dirty="0" smtClean="0"/>
                        <a:t> </a:t>
                      </a:r>
                      <a:r>
                        <a:rPr lang="de-AT" sz="1000" dirty="0" err="1" smtClean="0"/>
                        <a:t>sa:attribute</a:t>
                      </a:r>
                      <a:endParaRPr lang="de-AT" sz="1000" dirty="0"/>
                    </a:p>
                  </a:txBody>
                  <a:tcPr/>
                </a:tc>
              </a:tr>
              <a:tr h="629325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VarLengthExpand</a:t>
                      </a:r>
                      <a:r>
                        <a:rPr lang="en-US" sz="1000" b="1" dirty="0" smtClean="0"/>
                        <a:t>(All)</a:t>
                      </a:r>
                      <a:endParaRPr lang="de-A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128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669618290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1494585385 </a:t>
                      </a:r>
                      <a:endParaRPr lang="de-AT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anon[177], </a:t>
                      </a:r>
                      <a:r>
                        <a:rPr lang="en-US" sz="1000" dirty="0" err="1" smtClean="0"/>
                        <a:t>sa</a:t>
                      </a:r>
                      <a:r>
                        <a:rPr lang="en-US" sz="1000" dirty="0" smtClean="0"/>
                        <a:t> -- anon[35],  anon[81], </a:t>
                      </a:r>
                      <a:r>
                        <a:rPr lang="en-US" sz="1000" dirty="0" err="1" smtClean="0"/>
                        <a:t>ea</a:t>
                      </a:r>
                      <a:r>
                        <a:rPr lang="en-US" sz="1000" dirty="0" smtClean="0"/>
                        <a:t>, el, et</a:t>
                      </a:r>
                      <a:endParaRPr lang="de-A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ea</a:t>
                      </a:r>
                      <a:r>
                        <a:rPr lang="en-US" sz="1000" dirty="0" smtClean="0"/>
                        <a:t>)&lt;-[:</a:t>
                      </a:r>
                      <a:r>
                        <a:rPr lang="en-US" sz="1000" dirty="0" err="1" smtClean="0"/>
                        <a:t>maps_to</a:t>
                      </a:r>
                      <a:r>
                        <a:rPr lang="en-US" sz="1000" dirty="0" smtClean="0"/>
                        <a:t>*]-(</a:t>
                      </a:r>
                      <a:r>
                        <a:rPr lang="en-US" sz="1000" dirty="0" err="1" smtClean="0"/>
                        <a:t>sa</a:t>
                      </a:r>
                      <a:r>
                        <a:rPr lang="en-US" sz="1000" dirty="0" smtClean="0"/>
                        <a:t>)|</a:t>
                      </a:r>
                      <a:endParaRPr lang="de-AT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397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Lineage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99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lineage can provide the following:</a:t>
            </a:r>
          </a:p>
          <a:p>
            <a:pPr lvl="1"/>
            <a:r>
              <a:rPr lang="en-US" dirty="0" smtClean="0"/>
              <a:t>Auditing / Reporting </a:t>
            </a:r>
          </a:p>
          <a:p>
            <a:pPr lvl="1"/>
            <a:r>
              <a:rPr lang="en-US" dirty="0" smtClean="0"/>
              <a:t>Data Governance</a:t>
            </a:r>
          </a:p>
          <a:p>
            <a:pPr lvl="1"/>
            <a:r>
              <a:rPr lang="en-US" dirty="0" smtClean="0"/>
              <a:t>Impact Analysis</a:t>
            </a:r>
          </a:p>
          <a:p>
            <a:pPr lvl="1"/>
            <a:r>
              <a:rPr lang="en-US" dirty="0" smtClean="0"/>
              <a:t>Big Data Debugging</a:t>
            </a:r>
          </a:p>
          <a:p>
            <a:pPr lvl="1"/>
            <a:r>
              <a:rPr lang="en-US" dirty="0" smtClean="0"/>
              <a:t>Code Analysis / Governance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149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Ruby solution consisting of SAS metadata crawler (</a:t>
            </a:r>
            <a:r>
              <a:rPr lang="en-US" sz="2800" dirty="0" err="1" smtClean="0"/>
              <a:t>sas</a:t>
            </a:r>
            <a:r>
              <a:rPr lang="en-US" sz="2800" dirty="0" smtClean="0"/>
              <a:t>-md-crawler) </a:t>
            </a:r>
          </a:p>
          <a:p>
            <a:r>
              <a:rPr lang="en-US" sz="2800" dirty="0" smtClean="0"/>
              <a:t>Audit module consisting of reporting tool (</a:t>
            </a:r>
            <a:r>
              <a:rPr lang="en-US" sz="2800" dirty="0" err="1" smtClean="0"/>
              <a:t>datlin</a:t>
            </a:r>
            <a:r>
              <a:rPr lang="en-US" sz="2800" dirty="0" smtClean="0"/>
              <a:t>-reporter) running on document database (mongo)</a:t>
            </a:r>
          </a:p>
          <a:p>
            <a:r>
              <a:rPr lang="en-US" sz="2800" dirty="0" smtClean="0"/>
              <a:t>Trace module running on a graph database (neo4j)</a:t>
            </a:r>
          </a:p>
          <a:p>
            <a:r>
              <a:rPr lang="en-US" sz="2800" dirty="0" smtClean="0"/>
              <a:t>Audit module optimized for auditing/documentation purposes by business users</a:t>
            </a:r>
          </a:p>
          <a:p>
            <a:r>
              <a:rPr lang="en-US" sz="2800" dirty="0" smtClean="0"/>
              <a:t>Trace module created for ad-hoc queries more suited for developers</a:t>
            </a:r>
          </a:p>
          <a:p>
            <a:r>
              <a:rPr lang="en-US" sz="2800" dirty="0" smtClean="0"/>
              <a:t>All jobs controlled by </a:t>
            </a:r>
            <a:r>
              <a:rPr lang="en-US" sz="2800" dirty="0" err="1" smtClean="0"/>
              <a:t>jenkins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408094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Ruby solution consisting of SAS metadata crawler (</a:t>
            </a:r>
            <a:r>
              <a:rPr lang="en-US" sz="2800" dirty="0" err="1" smtClean="0"/>
              <a:t>sas</a:t>
            </a:r>
            <a:r>
              <a:rPr lang="en-US" sz="2800" dirty="0" smtClean="0"/>
              <a:t>-md-crawler) and reporting tool (</a:t>
            </a:r>
            <a:r>
              <a:rPr lang="en-US" sz="2800" dirty="0" err="1" smtClean="0"/>
              <a:t>datlin</a:t>
            </a:r>
            <a:r>
              <a:rPr lang="en-US" sz="2800" dirty="0" smtClean="0"/>
              <a:t>-reporter) controlled by </a:t>
            </a:r>
            <a:r>
              <a:rPr lang="en-US" sz="2800" dirty="0" err="1" smtClean="0"/>
              <a:t>jenkins</a:t>
            </a:r>
            <a:r>
              <a:rPr lang="en-US" sz="2800" dirty="0" smtClean="0"/>
              <a:t> jobs</a:t>
            </a:r>
          </a:p>
          <a:p>
            <a:r>
              <a:rPr lang="en-US" sz="2800" dirty="0" smtClean="0"/>
              <a:t>Crawler crawls through metadata and saves full unique transitions (aka paths) into mongo</a:t>
            </a:r>
          </a:p>
          <a:p>
            <a:r>
              <a:rPr lang="en-US" sz="2800" dirty="0" err="1" smtClean="0"/>
              <a:t>Datlin</a:t>
            </a:r>
            <a:r>
              <a:rPr lang="en-US" sz="2800" dirty="0" smtClean="0"/>
              <a:t> reporter generates static html and excel reports from this data</a:t>
            </a:r>
          </a:p>
          <a:p>
            <a:r>
              <a:rPr lang="en-US" sz="2800" dirty="0" smtClean="0"/>
              <a:t>Deployed and ready for testing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92924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6769"/>
          </a:xfrm>
        </p:spPr>
        <p:txBody>
          <a:bodyPr/>
          <a:lstStyle/>
          <a:p>
            <a:r>
              <a:rPr lang="en-US" dirty="0" smtClean="0"/>
              <a:t>Challenges encountered:</a:t>
            </a:r>
          </a:p>
          <a:p>
            <a:pPr lvl="1"/>
            <a:r>
              <a:rPr lang="en-US" dirty="0" smtClean="0"/>
              <a:t>Transition coverage (direct, indirect, reference)</a:t>
            </a:r>
          </a:p>
          <a:p>
            <a:pPr lvl="1"/>
            <a:r>
              <a:rPr lang="en-US" dirty="0" smtClean="0"/>
              <a:t>Missing metadata (views, expressions, code)</a:t>
            </a:r>
          </a:p>
          <a:p>
            <a:pPr lvl="1"/>
            <a:r>
              <a:rPr lang="en-US" dirty="0" smtClean="0"/>
              <a:t>Circular references</a:t>
            </a:r>
          </a:p>
          <a:p>
            <a:pPr lvl="1"/>
            <a:r>
              <a:rPr lang="en-US" dirty="0" smtClean="0"/>
              <a:t>Different data sources (table, view, file, lib, cube) </a:t>
            </a:r>
          </a:p>
          <a:p>
            <a:pPr lvl="1"/>
            <a:r>
              <a:rPr lang="en-US" dirty="0" smtClean="0"/>
              <a:t>Large amount of data (1 Million unique paths)</a:t>
            </a:r>
          </a:p>
          <a:p>
            <a:pPr lvl="1"/>
            <a:r>
              <a:rPr lang="en-US" dirty="0" smtClean="0"/>
              <a:t>Nightly build loading time</a:t>
            </a:r>
          </a:p>
          <a:p>
            <a:pPr lvl="1"/>
            <a:r>
              <a:rPr lang="en-US" dirty="0" smtClean="0"/>
              <a:t>Query time and reporting in general</a:t>
            </a:r>
          </a:p>
          <a:p>
            <a:pPr lvl="1"/>
            <a:r>
              <a:rPr lang="en-US" dirty="0" smtClean="0"/>
              <a:t>Extensibility of data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142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3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transitions (aka paths):</a:t>
            </a:r>
          </a:p>
          <a:p>
            <a:pPr lvl="1"/>
            <a:r>
              <a:rPr lang="en-US" dirty="0" smtClean="0"/>
              <a:t>Direct</a:t>
            </a:r>
          </a:p>
          <a:p>
            <a:pPr lvl="2"/>
            <a:r>
              <a:rPr lang="en-US" sz="2800" dirty="0" smtClean="0"/>
              <a:t>Transition of attributes that have no conditional logic applied to them. Can be renamed and reformatted</a:t>
            </a:r>
          </a:p>
          <a:p>
            <a:pPr lvl="2"/>
            <a:r>
              <a:rPr lang="en-US" sz="2800" dirty="0" smtClean="0"/>
              <a:t>Estimated to be around 99%* of all the transitions in RCRS</a:t>
            </a:r>
          </a:p>
          <a:p>
            <a:pPr lvl="2"/>
            <a:r>
              <a:rPr lang="en-US" sz="2800" dirty="0"/>
              <a:t>Only transitions covered by SAS DI Studio 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269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3246</Words>
  <Application>Microsoft Macintosh PowerPoint</Application>
  <PresentationFormat>On-screen Show (4:3)</PresentationFormat>
  <Paragraphs>432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Data Lineage</vt:lpstr>
      <vt:lpstr>Background</vt:lpstr>
      <vt:lpstr>Data Lineage</vt:lpstr>
      <vt:lpstr>Data Lineage</vt:lpstr>
      <vt:lpstr>Data Lineage</vt:lpstr>
      <vt:lpstr>Modules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Audit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Trace module</vt:lpstr>
      <vt:lpstr>Non shortest path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Ruby</dc:title>
  <dc:creator>beavis</dc:creator>
  <cp:lastModifiedBy>beavis</cp:lastModifiedBy>
  <cp:revision>215</cp:revision>
  <dcterms:created xsi:type="dcterms:W3CDTF">2016-01-20T20:52:12Z</dcterms:created>
  <dcterms:modified xsi:type="dcterms:W3CDTF">2017-11-22T19:00:47Z</dcterms:modified>
</cp:coreProperties>
</file>