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5.xml" ContentType="application/vnd.openxmlformats-officedocument.presentationml.slide+xml"/>
  <Override PartName="/docProps/app.xml" ContentType="application/vnd.openxmlformats-officedocument.extended-properties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82" r:id="rId5"/>
    <p:sldId id="259" r:id="rId6"/>
    <p:sldId id="261" r:id="rId7"/>
    <p:sldId id="260" r:id="rId8"/>
    <p:sldId id="263" r:id="rId9"/>
    <p:sldId id="278" r:id="rId10"/>
    <p:sldId id="283" r:id="rId11"/>
    <p:sldId id="276" r:id="rId12"/>
    <p:sldId id="277" r:id="rId13"/>
    <p:sldId id="275" r:id="rId14"/>
    <p:sldId id="279" r:id="rId15"/>
    <p:sldId id="287" r:id="rId16"/>
    <p:sldId id="280" r:id="rId17"/>
    <p:sldId id="281" r:id="rId18"/>
    <p:sldId id="262" r:id="rId19"/>
    <p:sldId id="295" r:id="rId20"/>
    <p:sldId id="296" r:id="rId21"/>
    <p:sldId id="297" r:id="rId22"/>
    <p:sldId id="298" r:id="rId23"/>
    <p:sldId id="300" r:id="rId24"/>
    <p:sldId id="301" r:id="rId25"/>
    <p:sldId id="284" r:id="rId26"/>
    <p:sldId id="302" r:id="rId27"/>
    <p:sldId id="303" r:id="rId28"/>
    <p:sldId id="304" r:id="rId29"/>
    <p:sldId id="269" r:id="rId30"/>
    <p:sldId id="285" r:id="rId31"/>
    <p:sldId id="286" r:id="rId32"/>
    <p:sldId id="305" r:id="rId33"/>
    <p:sldId id="268" r:id="rId34"/>
    <p:sldId id="306" r:id="rId35"/>
    <p:sldId id="310" r:id="rId36"/>
    <p:sldId id="288" r:id="rId37"/>
    <p:sldId id="270" r:id="rId38"/>
    <p:sldId id="308" r:id="rId39"/>
    <p:sldId id="309" r:id="rId40"/>
    <p:sldId id="271" r:id="rId41"/>
    <p:sldId id="27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outline" clrMode="bw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1" d="100"/>
          <a:sy n="111" d="100"/>
        </p:scale>
        <p:origin x="-2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-4992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interSettings" Target="printerSettings/printerSettings1.bin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tableStyles" Target="tableStyles.xml"/><Relationship Id="rId44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esProps" Target="pres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68D4D-5624-DA45-9C52-C6896E9F7139}" type="datetimeFigureOut">
              <a:rPr lang="en-US" smtClean="0"/>
              <a:t>6/18/08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930B1-A110-A541-A22F-9D0C5B6AB5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5167E-F626-E747-BD27-1F5E5611DE58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6F239-1F24-294A-BD2F-9C147C0F1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F239-1F24-294A-BD2F-9C147C0F1F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 done within a method</a:t>
            </a:r>
          </a:p>
          <a:p>
            <a:r>
              <a:rPr lang="en-US" dirty="0" smtClean="0"/>
              <a:t>Can be done at the setter level</a:t>
            </a:r>
          </a:p>
          <a:p>
            <a:r>
              <a:rPr lang="en-US" dirty="0" smtClean="0"/>
              <a:t>Sharing can be done via common validation method</a:t>
            </a:r>
          </a:p>
          <a:p>
            <a:r>
              <a:rPr lang="en-US" dirty="0" smtClean="0"/>
              <a:t>Enforcement difficult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F239-1F24-294A-BD2F-9C147C0F1F1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Log, don’t barf to </a:t>
            </a:r>
            <a:r>
              <a:rPr lang="en-US" dirty="0" err="1" smtClean="0"/>
              <a:t>system.out</a:t>
            </a:r>
            <a:endParaRPr lang="en-US" dirty="0" smtClean="0"/>
          </a:p>
          <a:p>
            <a:r>
              <a:rPr lang="en-US" dirty="0" smtClean="0"/>
              <a:t>Don’t call </a:t>
            </a:r>
            <a:r>
              <a:rPr lang="en-US" dirty="0" err="1" smtClean="0"/>
              <a:t>Session.close</a:t>
            </a:r>
            <a:r>
              <a:rPr lang="en-US" dirty="0" smtClean="0"/>
              <a:t> or </a:t>
            </a:r>
            <a:r>
              <a:rPr lang="en-US" dirty="0" err="1" smtClean="0"/>
              <a:t>Session.flush</a:t>
            </a:r>
            <a:endParaRPr lang="en-US" dirty="0" smtClean="0"/>
          </a:p>
          <a:p>
            <a:r>
              <a:rPr lang="en-US" dirty="0" err="1" smtClean="0"/>
              <a:t>StringBuffer</a:t>
            </a:r>
            <a:endParaRPr lang="en-US" dirty="0" smtClean="0"/>
          </a:p>
          <a:p>
            <a:r>
              <a:rPr lang="en-US" dirty="0" smtClean="0"/>
              <a:t>Naming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F239-1F24-294A-BD2F-9C147C0F1F1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Base Class example</a:t>
            </a:r>
          </a:p>
          <a:p>
            <a:r>
              <a:rPr lang="en-US" dirty="0" smtClean="0"/>
              <a:t>How to Add in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F239-1F24-294A-BD2F-9C147C0F1F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F239-1F24-294A-BD2F-9C147C0F1F1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be done at compile time (using the </a:t>
            </a:r>
            <a:r>
              <a:rPr lang="en-US" dirty="0" err="1" smtClean="0"/>
              <a:t>AspectJ</a:t>
            </a:r>
            <a:r>
              <a:rPr lang="en-US" dirty="0" smtClean="0"/>
              <a:t> compiler, for example), load time, or at runtime. Spring AOP, like other pure Java AOP frameworks, performs weaving at runtime.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F239-1F24-294A-BD2F-9C147C0F1F1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security context before allowing anyone to proceed with a method in the service layer</a:t>
            </a:r>
          </a:p>
          <a:p>
            <a:r>
              <a:rPr lang="en-US" dirty="0" smtClean="0"/>
              <a:t>Throw a </a:t>
            </a:r>
            <a:r>
              <a:rPr lang="en-US" dirty="0" err="1" smtClean="0"/>
              <a:t>SecurityException</a:t>
            </a:r>
            <a:r>
              <a:rPr lang="en-US" dirty="0" smtClean="0"/>
              <a:t> if the user isn’t already authorized</a:t>
            </a:r>
          </a:p>
          <a:p>
            <a:r>
              <a:rPr lang="en-US" dirty="0" smtClean="0"/>
              <a:t>Throw a </a:t>
            </a:r>
            <a:r>
              <a:rPr lang="en-US" dirty="0" err="1" smtClean="0"/>
              <a:t>SecurityException</a:t>
            </a:r>
            <a:r>
              <a:rPr lang="en-US" dirty="0" smtClean="0"/>
              <a:t> if a non-manager attempts to call a non-read only method</a:t>
            </a:r>
          </a:p>
          <a:p>
            <a:r>
              <a:rPr lang="en-US" dirty="0" smtClean="0"/>
              <a:t>Mask the account number on a </a:t>
            </a:r>
            <a:r>
              <a:rPr lang="en-US" dirty="0" err="1" smtClean="0"/>
              <a:t>getAccount</a:t>
            </a:r>
            <a:r>
              <a:rPr lang="en-US" dirty="0" smtClean="0"/>
              <a:t> method if a non-supervisor is calling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F239-1F24-294A-BD2F-9C147C0F1F1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a transaction at the beginning of every method in the service layer</a:t>
            </a:r>
          </a:p>
          <a:p>
            <a:r>
              <a:rPr lang="en-US" dirty="0" smtClean="0"/>
              <a:t>Commit the transaction at the end</a:t>
            </a:r>
          </a:p>
          <a:p>
            <a:r>
              <a:rPr lang="en-US" dirty="0" smtClean="0"/>
              <a:t>Unless a </a:t>
            </a:r>
            <a:r>
              <a:rPr lang="en-US" dirty="0" err="1" smtClean="0"/>
              <a:t>SevereException</a:t>
            </a:r>
            <a:r>
              <a:rPr lang="en-US" dirty="0" smtClean="0"/>
              <a:t> is thrown, then roll it back</a:t>
            </a:r>
          </a:p>
          <a:p>
            <a:r>
              <a:rPr lang="en-US" dirty="0" smtClean="0"/>
              <a:t>Don’t bother with a transaction if the method starts with Find, Read, Get, or Load</a:t>
            </a:r>
          </a:p>
          <a:p>
            <a:endParaRPr lang="en-US" dirty="0" smtClean="0"/>
          </a:p>
          <a:p>
            <a:r>
              <a:rPr lang="en-US" dirty="0" err="1" smtClean="0"/>
              <a:t>Hibernate’s</a:t>
            </a:r>
            <a:r>
              <a:rPr lang="en-US" dirty="0" smtClean="0"/>
              <a:t> Session object</a:t>
            </a:r>
          </a:p>
          <a:p>
            <a:r>
              <a:rPr lang="en-US" dirty="0" err="1" smtClean="0"/>
              <a:t>OpenSessionInView</a:t>
            </a:r>
            <a:r>
              <a:rPr lang="en-US" dirty="0" smtClean="0"/>
              <a:t>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F239-1F24-294A-BD2F-9C147C0F1F1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Entered/Exited information on all method calls</a:t>
            </a:r>
          </a:p>
          <a:p>
            <a:r>
              <a:rPr lang="en-US" dirty="0" smtClean="0"/>
              <a:t>Enable performance tracking for each method to determine bottlenecks in production</a:t>
            </a:r>
          </a:p>
          <a:p>
            <a:r>
              <a:rPr lang="en-US" dirty="0" smtClean="0"/>
              <a:t>Log all method calls for any user that is not a manager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F239-1F24-294A-BD2F-9C147C0F1F1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systems within your control</a:t>
            </a:r>
          </a:p>
          <a:p>
            <a:r>
              <a:rPr lang="en-US" dirty="0" smtClean="0"/>
              <a:t>Some are predictable</a:t>
            </a:r>
          </a:p>
          <a:p>
            <a:r>
              <a:rPr lang="en-US" dirty="0" smtClean="0"/>
              <a:t>Some are slow</a:t>
            </a:r>
          </a:p>
          <a:p>
            <a:r>
              <a:rPr lang="en-US" dirty="0" smtClean="0"/>
              <a:t>Some are unstable</a:t>
            </a:r>
          </a:p>
          <a:p>
            <a:r>
              <a:rPr lang="en-US" dirty="0" smtClean="0"/>
              <a:t>Some already have clients accessing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F239-1F24-294A-BD2F-9C147C0F1F1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Severe Exceptions must be stored in an error queue</a:t>
            </a:r>
          </a:p>
          <a:p>
            <a:r>
              <a:rPr lang="en-US" dirty="0" smtClean="0"/>
              <a:t>Any exception in the data access layer must be translated into a </a:t>
            </a:r>
            <a:r>
              <a:rPr lang="en-US" dirty="0" err="1" smtClean="0"/>
              <a:t>PersistenceException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F239-1F24-294A-BD2F-9C147C0F1F1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2FCEC-4299-FF4D-964C-B26CCCB9664D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7415B-9D1A-BD48-ADC7-43A5F99D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2FCEC-4299-FF4D-964C-B26CCCB9664D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7415B-9D1A-BD48-ADC7-43A5F99D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2FCEC-4299-FF4D-964C-B26CCCB9664D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7415B-9D1A-BD48-ADC7-43A5F99D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2FCEC-4299-FF4D-964C-B26CCCB9664D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7415B-9D1A-BD48-ADC7-43A5F99D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2FCEC-4299-FF4D-964C-B26CCCB9664D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7415B-9D1A-BD48-ADC7-43A5F99D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2FCEC-4299-FF4D-964C-B26CCCB9664D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7415B-9D1A-BD48-ADC7-43A5F99D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2FCEC-4299-FF4D-964C-B26CCCB9664D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7415B-9D1A-BD48-ADC7-43A5F99D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2FCEC-4299-FF4D-964C-B26CCCB9664D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7415B-9D1A-BD48-ADC7-43A5F99D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2FCEC-4299-FF4D-964C-B26CCCB9664D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7415B-9D1A-BD48-ADC7-43A5F99D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2FCEC-4299-FF4D-964C-B26CCCB9664D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7415B-9D1A-BD48-ADC7-43A5F99D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2FCEC-4299-FF4D-964C-B26CCCB9664D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7415B-9D1A-BD48-ADC7-43A5F99D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ain Background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inv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6CB2FCEC-4299-FF4D-964C-B26CCCB9664D}" type="datetimeFigureOut">
              <a:rPr lang="en-US" smtClean="0"/>
              <a:pPr/>
              <a:t>6/16/08</a:t>
            </a:fld>
            <a:endParaRPr 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E07415B-9D1A-BD48-ADC7-43A5F99D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hyperlink" Target="mailto:todd.kaufman@liv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oddkaufman@gmail.com" TargetMode="External"/><Relationship Id="rId3" Type="http://schemas.openxmlformats.org/officeDocument/2006/relationships/hyperlink" Target="mailto:tkaufman@quicksolutions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Adopting AOP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</a:t>
            </a:r>
            <a:r>
              <a:rPr lang="en-US" smtClean="0"/>
              <a:t>Kaufman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/>
              <a:t>modularity construct that incorporates </a:t>
            </a:r>
            <a:r>
              <a:rPr lang="en-US" dirty="0" err="1" smtClean="0"/>
              <a:t>Pointcuts</a:t>
            </a:r>
            <a:r>
              <a:rPr lang="en-US" dirty="0" smtClean="0"/>
              <a:t> and Advice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/>
              <a:t>“query” over all Join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/>
              <a:t>single execution 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r>
              <a:rPr lang="en-US" dirty="0" smtClean="0"/>
              <a:t>Code </a:t>
            </a:r>
            <a:r>
              <a:rPr lang="en-US" dirty="0" smtClean="0"/>
              <a:t>execution to be performed in relation to a join point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None/>
            </a:pPr>
            <a:r>
              <a:rPr lang="en-US" dirty="0" smtClean="0"/>
              <a:t>New </a:t>
            </a:r>
            <a:r>
              <a:rPr lang="en-US" dirty="0" smtClean="0"/>
              <a:t>methods or variables for an instance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Linking </a:t>
            </a:r>
            <a:r>
              <a:rPr lang="en-US" dirty="0" smtClean="0"/>
              <a:t>aspects with other application types or objects to create an advised object.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</a:p>
          <a:p>
            <a:r>
              <a:rPr lang="en-US" dirty="0" smtClean="0"/>
              <a:t>After</a:t>
            </a:r>
          </a:p>
          <a:p>
            <a:pPr lvl="1"/>
            <a:r>
              <a:rPr lang="en-US" dirty="0" smtClean="0"/>
              <a:t>After Throwing</a:t>
            </a:r>
          </a:p>
          <a:p>
            <a:pPr lvl="1"/>
            <a:r>
              <a:rPr lang="en-US" dirty="0" smtClean="0"/>
              <a:t>After Normal</a:t>
            </a:r>
          </a:p>
          <a:p>
            <a:pPr lvl="1"/>
            <a:r>
              <a:rPr lang="en-US" dirty="0" smtClean="0"/>
              <a:t>After Finally</a:t>
            </a:r>
          </a:p>
          <a:p>
            <a:r>
              <a:rPr lang="en-US" dirty="0" smtClean="0"/>
              <a:t>Around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Introduction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AOP </a:t>
            </a:r>
            <a:r>
              <a:rPr lang="en-US" dirty="0" err="1" smtClean="0"/>
              <a:t>Triumverate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1000" i="1" dirty="0" smtClean="0"/>
              <a:t>courtesy of </a:t>
            </a:r>
            <a:r>
              <a:rPr lang="en-US" sz="1000" i="1" dirty="0" err="1" smtClean="0"/>
              <a:t>zen</a:t>
            </a:r>
            <a:r>
              <a:rPr lang="en-US" sz="1000" i="1" dirty="0" smtClean="0"/>
              <a:t> on </a:t>
            </a:r>
            <a:r>
              <a:rPr lang="en-US" sz="1000" i="1" dirty="0" err="1" smtClean="0"/>
              <a:t>flickr</a:t>
            </a:r>
            <a:endParaRPr lang="en-US" sz="1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143000"/>
            <a:ext cx="5842000" cy="5105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81" i="1" dirty="0" smtClean="0"/>
          </a:p>
          <a:p>
            <a:pPr>
              <a:buNone/>
            </a:pPr>
            <a:r>
              <a:rPr lang="en-US" sz="1081" i="1" dirty="0" smtClean="0"/>
              <a:t>		</a:t>
            </a:r>
          </a:p>
          <a:p>
            <a:pPr>
              <a:buNone/>
            </a:pPr>
            <a:endParaRPr lang="en-US" sz="1081" i="1" dirty="0" smtClean="0"/>
          </a:p>
          <a:p>
            <a:pPr>
              <a:buNone/>
            </a:pPr>
            <a:endParaRPr lang="en-US" sz="1081" i="1" dirty="0" smtClean="0"/>
          </a:p>
          <a:p>
            <a:pPr>
              <a:buNone/>
            </a:pPr>
            <a:endParaRPr lang="en-US" sz="1081" i="1" dirty="0" smtClean="0"/>
          </a:p>
          <a:p>
            <a:pPr>
              <a:buNone/>
            </a:pPr>
            <a:endParaRPr lang="en-US" sz="1081" i="1" dirty="0" smtClean="0"/>
          </a:p>
          <a:p>
            <a:pPr>
              <a:buNone/>
            </a:pPr>
            <a:endParaRPr lang="en-US" sz="1081" i="1" dirty="0" smtClean="0"/>
          </a:p>
          <a:p>
            <a:pPr>
              <a:buNone/>
            </a:pPr>
            <a:endParaRPr lang="en-US" sz="1081" i="1" dirty="0" smtClean="0"/>
          </a:p>
          <a:p>
            <a:pPr>
              <a:buNone/>
            </a:pPr>
            <a:endParaRPr lang="en-US" sz="1081" i="1" dirty="0" smtClean="0"/>
          </a:p>
          <a:p>
            <a:pPr>
              <a:buNone/>
            </a:pPr>
            <a:endParaRPr lang="en-US" sz="1081" i="1" dirty="0" smtClean="0"/>
          </a:p>
          <a:p>
            <a:pPr>
              <a:buNone/>
            </a:pPr>
            <a:endParaRPr lang="en-US" sz="1081" i="1" dirty="0" smtClean="0"/>
          </a:p>
          <a:p>
            <a:pPr>
              <a:buNone/>
            </a:pPr>
            <a:endParaRPr lang="en-US" sz="1081" i="1" dirty="0" smtClean="0"/>
          </a:p>
          <a:p>
            <a:pPr>
              <a:buNone/>
            </a:pPr>
            <a:endParaRPr lang="en-US" sz="1081" i="1" dirty="0" smtClean="0"/>
          </a:p>
          <a:p>
            <a:pPr>
              <a:buNone/>
            </a:pPr>
            <a:r>
              <a:rPr lang="en-US" sz="1081" i="1" dirty="0" smtClean="0"/>
              <a:t>		</a:t>
            </a:r>
            <a:r>
              <a:rPr lang="en-US" sz="1290" i="1" dirty="0" smtClean="0"/>
              <a:t>Courtesy of </a:t>
            </a:r>
            <a:r>
              <a:rPr lang="en-US" sz="1290" i="1" dirty="0" err="1" smtClean="0"/>
              <a:t>Vagamundos</a:t>
            </a:r>
            <a:r>
              <a:rPr lang="en-US" sz="1290" i="1" dirty="0" smtClean="0"/>
              <a:t> on </a:t>
            </a:r>
            <a:r>
              <a:rPr lang="en-US" sz="1290" i="1" dirty="0" err="1" smtClean="0"/>
              <a:t>flickr</a:t>
            </a:r>
            <a:endParaRPr lang="en-US" sz="129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181100"/>
            <a:ext cx="63500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and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i="1" dirty="0" smtClean="0"/>
              <a:t>			Courtesy of Tom Morgan on </a:t>
            </a:r>
            <a:r>
              <a:rPr lang="en-US" sz="1000" i="1" dirty="0" err="1" smtClean="0"/>
              <a:t>flickr</a:t>
            </a:r>
            <a:endParaRPr lang="en-US" sz="1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19200"/>
            <a:ext cx="48006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Howdy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AOP</a:t>
            </a:r>
            <a:r>
              <a:rPr lang="en-US" dirty="0" smtClean="0"/>
              <a:t> Intro</a:t>
            </a:r>
          </a:p>
          <a:p>
            <a:r>
              <a:rPr lang="en-US" dirty="0" smtClean="0"/>
              <a:t>Needs </a:t>
            </a:r>
            <a:r>
              <a:rPr lang="en-US" dirty="0" smtClean="0"/>
              <a:t>for AOP</a:t>
            </a:r>
          </a:p>
          <a:p>
            <a:r>
              <a:rPr lang="en-US" dirty="0" smtClean="0"/>
              <a:t>Solutions with AOP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Ruby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i="1" dirty="0" smtClean="0"/>
              <a:t>Courtesy of Monster. on </a:t>
            </a:r>
            <a:r>
              <a:rPr lang="en-US" sz="1000" i="1" dirty="0" err="1" smtClean="0"/>
              <a:t>flickr</a:t>
            </a:r>
            <a:endParaRPr lang="en-US" sz="1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168400"/>
            <a:ext cx="6350000" cy="5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i="1" dirty="0" smtClean="0"/>
              <a:t>Courtesy of Bashed on </a:t>
            </a:r>
            <a:r>
              <a:rPr lang="en-US" sz="1000" i="1" dirty="0" err="1" smtClean="0"/>
              <a:t>flickr</a:t>
            </a:r>
            <a:endParaRPr lang="en-US" sz="1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314450"/>
            <a:ext cx="6350000" cy="422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i="1" dirty="0" smtClean="0"/>
              <a:t>Courtesy of </a:t>
            </a:r>
            <a:r>
              <a:rPr lang="en-US" sz="1000" i="1" dirty="0" err="1" smtClean="0"/>
              <a:t>YoavShapira</a:t>
            </a:r>
            <a:r>
              <a:rPr lang="en-US" sz="1000" i="1" dirty="0" smtClean="0"/>
              <a:t> on </a:t>
            </a:r>
            <a:r>
              <a:rPr lang="en-US" sz="1000" i="1" dirty="0" err="1" smtClean="0"/>
              <a:t>flickr</a:t>
            </a:r>
            <a:endParaRPr lang="en-US" sz="1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123950"/>
            <a:ext cx="6832600" cy="512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i="1" dirty="0" smtClean="0"/>
              <a:t>			Courtesy of </a:t>
            </a:r>
            <a:r>
              <a:rPr lang="en-US" sz="1000" i="1" dirty="0" err="1" smtClean="0"/>
              <a:t>williamhartz</a:t>
            </a:r>
            <a:r>
              <a:rPr lang="en-US" sz="1000" i="1" dirty="0" smtClean="0"/>
              <a:t> on </a:t>
            </a:r>
            <a:r>
              <a:rPr lang="en-US" sz="1000" i="1" dirty="0" err="1" smtClean="0"/>
              <a:t>flickr</a:t>
            </a:r>
            <a:endParaRPr lang="en-US" sz="1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168400"/>
            <a:ext cx="4762500" cy="492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Policing Idiots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i="1" dirty="0" smtClean="0"/>
              <a:t>Courtesy of </a:t>
            </a:r>
            <a:r>
              <a:rPr lang="en-US" sz="1000" i="1" dirty="0" err="1" smtClean="0"/>
              <a:t>fabbio</a:t>
            </a:r>
            <a:r>
              <a:rPr lang="en-US" sz="1000" i="1" dirty="0" smtClean="0"/>
              <a:t> on </a:t>
            </a:r>
            <a:r>
              <a:rPr lang="en-US" sz="1000" i="1" dirty="0" err="1" smtClean="0"/>
              <a:t>flickr</a:t>
            </a:r>
            <a:endParaRPr lang="en-US" sz="1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1092200"/>
            <a:ext cx="4229100" cy="546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Proxy</a:t>
            </a:r>
            <a:r>
              <a:rPr lang="en-US" dirty="0" smtClean="0"/>
              <a:t> or Dynamic Proxy Based</a:t>
            </a:r>
            <a:endParaRPr lang="en-US" dirty="0" smtClean="0"/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Run time</a:t>
            </a:r>
            <a:endParaRPr lang="en-US" dirty="0" smtClean="0"/>
          </a:p>
          <a:p>
            <a:r>
              <a:rPr lang="en-US" dirty="0" smtClean="0"/>
              <a:t>Pre Compiler</a:t>
            </a:r>
            <a:endParaRPr lang="en-US" dirty="0" smtClean="0"/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Compile time</a:t>
            </a:r>
            <a:endParaRPr lang="en-US" dirty="0" smtClean="0"/>
          </a:p>
          <a:p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Dynamic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Load time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Based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89" y="1263650"/>
            <a:ext cx="7674911" cy="521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On </a:t>
            </a:r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60500"/>
            <a:ext cx="7826214" cy="471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7467600" cy="4616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AOP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676400"/>
            <a:ext cx="317500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Beer Yoda</a:t>
            </a:r>
          </a:p>
          <a:p>
            <a:r>
              <a:rPr lang="en-US" dirty="0" smtClean="0"/>
              <a:t>Architect</a:t>
            </a:r>
          </a:p>
          <a:p>
            <a:r>
              <a:rPr lang="en-US" dirty="0" smtClean="0"/>
              <a:t>Manager</a:t>
            </a:r>
          </a:p>
          <a:p>
            <a:pPr lvl="1"/>
            <a:r>
              <a:rPr lang="en-US" dirty="0" smtClean="0"/>
              <a:t>Java Studio</a:t>
            </a:r>
          </a:p>
          <a:p>
            <a:pPr lvl="1"/>
            <a:r>
              <a:rPr lang="en-US" dirty="0" smtClean="0"/>
              <a:t>Dynamic Language Studio</a:t>
            </a:r>
          </a:p>
          <a:p>
            <a:r>
              <a:rPr lang="en-US" dirty="0" smtClean="0"/>
              <a:t>.NET developer</a:t>
            </a:r>
          </a:p>
          <a:p>
            <a:pPr lvl="1"/>
            <a:r>
              <a:rPr lang="en-US" dirty="0" smtClean="0"/>
              <a:t>Well kind of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6" descr="H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648200" y="1866900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Based</a:t>
            </a:r>
          </a:p>
          <a:p>
            <a:r>
              <a:rPr lang="en-US" dirty="0" err="1" smtClean="0"/>
              <a:t>CGLib</a:t>
            </a:r>
            <a:endParaRPr lang="en-US" dirty="0" smtClean="0"/>
          </a:p>
          <a:p>
            <a:r>
              <a:rPr lang="en-US" dirty="0" smtClean="0"/>
              <a:t>Before/After/Around</a:t>
            </a:r>
          </a:p>
          <a:p>
            <a:r>
              <a:rPr lang="en-US" dirty="0" smtClean="0"/>
              <a:t>Interceptors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Powerful</a:t>
            </a:r>
          </a:p>
          <a:p>
            <a:r>
              <a:rPr lang="en-US" dirty="0" smtClean="0"/>
              <a:t>XML or @</a:t>
            </a:r>
          </a:p>
          <a:p>
            <a:r>
              <a:rPr lang="en-US" dirty="0" smtClean="0"/>
              <a:t>Spans Naming</a:t>
            </a:r>
          </a:p>
          <a:p>
            <a:r>
              <a:rPr lang="en-US" dirty="0" smtClean="0"/>
              <a:t>Introductions</a:t>
            </a:r>
          </a:p>
          <a:p>
            <a:r>
              <a:rPr lang="en-US" smtClean="0"/>
              <a:t>Advice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Needs</a:t>
            </a:r>
          </a:p>
          <a:p>
            <a:r>
              <a:rPr lang="en-US" dirty="0" err="1" smtClean="0"/>
              <a:t>Rockstars</a:t>
            </a:r>
            <a:r>
              <a:rPr lang="en-US" dirty="0" smtClean="0"/>
              <a:t> Required</a:t>
            </a:r>
          </a:p>
          <a:p>
            <a:r>
              <a:rPr lang="en-US" dirty="0" smtClean="0"/>
              <a:t>Document Thoroughly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AOP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787400"/>
            <a:ext cx="8864600" cy="568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Library</a:t>
            </a:r>
          </a:p>
          <a:p>
            <a:r>
              <a:rPr lang="en-US" dirty="0" smtClean="0"/>
              <a:t>Handlers: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Annotation or Configuration Driven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Injection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MarshalByRefObject</a:t>
            </a:r>
            <a:r>
              <a:rPr lang="en-US" dirty="0" smtClean="0"/>
              <a:t> or interface</a:t>
            </a:r>
          </a:p>
          <a:p>
            <a:r>
              <a:rPr lang="en-US" dirty="0" smtClean="0"/>
              <a:t>Public members only</a:t>
            </a:r>
          </a:p>
          <a:p>
            <a:r>
              <a:rPr lang="en-US" dirty="0" smtClean="0"/>
              <a:t>Static selection</a:t>
            </a:r>
          </a:p>
          <a:p>
            <a:r>
              <a:rPr lang="en-US" dirty="0" smtClean="0"/>
              <a:t>Handlers cannot </a:t>
            </a:r>
            <a:r>
              <a:rPr lang="en-US" dirty="0" smtClean="0"/>
              <a:t>maintain internal </a:t>
            </a:r>
            <a:r>
              <a:rPr lang="en-US" dirty="0" smtClean="0"/>
              <a:t>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Castle </a:t>
            </a:r>
            <a:r>
              <a:rPr lang="en-US" dirty="0" smtClean="0"/>
              <a:t>Windsor </a:t>
            </a:r>
            <a:r>
              <a:rPr lang="en-US" dirty="0" smtClean="0"/>
              <a:t>– Aspect#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</a:p>
          <a:p>
            <a:r>
              <a:rPr lang="en-US" dirty="0" smtClean="0"/>
              <a:t>Attribute or Configuration Based</a:t>
            </a:r>
          </a:p>
          <a:p>
            <a:r>
              <a:rPr lang="en-US" dirty="0" smtClean="0"/>
              <a:t>Aspect# Facility</a:t>
            </a:r>
          </a:p>
          <a:p>
            <a:r>
              <a:rPr lang="en-US" dirty="0" smtClean="0"/>
              <a:t>Docs are sparse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AOP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43000"/>
            <a:ext cx="5257800" cy="5263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Class or Module</a:t>
            </a:r>
          </a:p>
          <a:p>
            <a:r>
              <a:rPr lang="en-US" dirty="0" smtClean="0"/>
              <a:t>Widely Used</a:t>
            </a:r>
          </a:p>
          <a:p>
            <a:pPr lvl="1"/>
            <a:r>
              <a:rPr lang="en-US" dirty="0" smtClean="0"/>
              <a:t>175 uses</a:t>
            </a:r>
            <a:r>
              <a:rPr lang="en-US" dirty="0" smtClean="0"/>
              <a:t> in </a:t>
            </a:r>
            <a:r>
              <a:rPr lang="en-US" dirty="0" smtClean="0"/>
              <a:t>Rails </a:t>
            </a:r>
          </a:p>
          <a:p>
            <a:r>
              <a:rPr lang="en-US" dirty="0" err="1" smtClean="0"/>
              <a:t>Metaprogramming</a:t>
            </a:r>
            <a:r>
              <a:rPr lang="en-US" dirty="0" smtClean="0"/>
              <a:t> != AOP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Aquarium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DSL Syntax</a:t>
            </a:r>
          </a:p>
          <a:p>
            <a:r>
              <a:rPr lang="en-US" dirty="0" smtClean="0"/>
              <a:t>Work in Progress</a:t>
            </a:r>
          </a:p>
          <a:p>
            <a:r>
              <a:rPr lang="en-US" dirty="0" smtClean="0"/>
              <a:t>Works with </a:t>
            </a:r>
            <a:r>
              <a:rPr lang="en-US" dirty="0" err="1" smtClean="0"/>
              <a:t>JRuby</a:t>
            </a:r>
            <a:endParaRPr lang="en-US" dirty="0" smtClean="0"/>
          </a:p>
          <a:p>
            <a:r>
              <a:rPr lang="en-US" dirty="0" smtClean="0"/>
              <a:t>Type and Name matching</a:t>
            </a:r>
          </a:p>
          <a:p>
            <a:pPr lvl="1"/>
            <a:r>
              <a:rPr lang="en-US" dirty="0" smtClean="0"/>
              <a:t>Powerful REGEX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i="1" dirty="0" smtClean="0"/>
              <a:t>Courtesy of a2gemma on </a:t>
            </a:r>
            <a:r>
              <a:rPr lang="en-US" sz="1000" i="1" dirty="0" err="1" smtClean="0"/>
              <a:t>flickr</a:t>
            </a:r>
            <a:endParaRPr lang="en-US" sz="1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333500"/>
            <a:ext cx="63500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20%, not the 80%</a:t>
            </a:r>
            <a:endParaRPr lang="en-US" dirty="0" smtClean="0"/>
          </a:p>
          <a:p>
            <a:r>
              <a:rPr lang="en-US" dirty="0" smtClean="0"/>
              <a:t>Facilitates DDD</a:t>
            </a:r>
          </a:p>
          <a:p>
            <a:r>
              <a:rPr lang="en-US" dirty="0" smtClean="0"/>
              <a:t>Favor Simplicity</a:t>
            </a:r>
          </a:p>
          <a:p>
            <a:r>
              <a:rPr lang="en-US" dirty="0" smtClean="0"/>
              <a:t>Testing </a:t>
            </a:r>
            <a:r>
              <a:rPr lang="en-US" dirty="0" smtClean="0"/>
              <a:t>Mandatory</a:t>
            </a:r>
          </a:p>
          <a:p>
            <a:r>
              <a:rPr lang="en-US" dirty="0" smtClean="0"/>
              <a:t>DI / AOP like PB&amp;</a:t>
            </a:r>
            <a:r>
              <a:rPr lang="en-US" dirty="0" smtClean="0"/>
              <a:t>J</a:t>
            </a:r>
            <a:endParaRPr lang="en-US" dirty="0" smtClean="0"/>
          </a:p>
          <a:p>
            <a:r>
              <a:rPr lang="en-US" dirty="0" smtClean="0"/>
              <a:t>Java: Spring AOP then Spring </a:t>
            </a:r>
            <a:r>
              <a:rPr lang="en-US" dirty="0" err="1" smtClean="0"/>
              <a:t>AspectJ</a:t>
            </a:r>
            <a:endParaRPr lang="en-US" dirty="0" smtClean="0"/>
          </a:p>
          <a:p>
            <a:r>
              <a:rPr lang="en-US" dirty="0" smtClean="0"/>
              <a:t>Ruby: Method Aliasing then Aquarium</a:t>
            </a:r>
          </a:p>
          <a:p>
            <a:r>
              <a:rPr lang="en-US" dirty="0" smtClean="0"/>
              <a:t>.NET: Not 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toddkaufman@gmail.com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tkaufman@quicksolutions.com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toddkaufman</a:t>
            </a:r>
            <a:endParaRPr lang="en-US" dirty="0" smtClean="0"/>
          </a:p>
          <a:p>
            <a:r>
              <a:rPr lang="en-US" dirty="0" smtClean="0"/>
              <a:t>MSN: </a:t>
            </a:r>
            <a:r>
              <a:rPr lang="en-US" dirty="0" smtClean="0">
                <a:hlinkClick r:id="rId4"/>
              </a:rPr>
              <a:t>todd.kaufman@live.com</a:t>
            </a:r>
            <a:endParaRPr lang="en-US" dirty="0" smtClean="0"/>
          </a:p>
          <a:p>
            <a:r>
              <a:rPr lang="en-US" dirty="0" smtClean="0"/>
              <a:t>AOL IM: tkauf5000</a:t>
            </a:r>
          </a:p>
          <a:p>
            <a:r>
              <a:rPr lang="en-US" dirty="0" smtClean="0"/>
              <a:t>Office: 896-2031</a:t>
            </a:r>
          </a:p>
          <a:p>
            <a:r>
              <a:rPr lang="en-US" dirty="0" smtClean="0"/>
              <a:t>Cell: 565-8132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AOP Necessary?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Concerns = Necessary</a:t>
            </a:r>
          </a:p>
          <a:p>
            <a:r>
              <a:rPr lang="en-US" dirty="0" smtClean="0"/>
              <a:t>Coupling = Bad</a:t>
            </a:r>
          </a:p>
          <a:p>
            <a:r>
              <a:rPr lang="en-US" dirty="0" smtClean="0"/>
              <a:t>Cohesion = Good</a:t>
            </a:r>
          </a:p>
          <a:p>
            <a:r>
              <a:rPr lang="en-US" dirty="0" smtClean="0"/>
              <a:t>Inheritance = Overused</a:t>
            </a:r>
          </a:p>
          <a:p>
            <a:r>
              <a:rPr lang="en-US" dirty="0" smtClean="0"/>
              <a:t>Composition = Half Assed</a:t>
            </a:r>
          </a:p>
          <a:p>
            <a:r>
              <a:rPr lang="en-US" dirty="0" smtClean="0"/>
              <a:t>Testing = Good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needs AOP?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&lt;account example here /&gt;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4889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in the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Xerox PARC</a:t>
            </a:r>
          </a:p>
          <a:p>
            <a:r>
              <a:rPr lang="en-US" dirty="0" err="1" smtClean="0"/>
              <a:t>AspectJ</a:t>
            </a:r>
            <a:endParaRPr lang="en-US" dirty="0" smtClean="0"/>
          </a:p>
          <a:p>
            <a:r>
              <a:rPr lang="en-US" dirty="0" err="1" smtClean="0"/>
              <a:t>AspectWerkz</a:t>
            </a:r>
            <a:endParaRPr lang="en-US" dirty="0" smtClean="0"/>
          </a:p>
          <a:p>
            <a:r>
              <a:rPr lang="en-US" dirty="0" err="1" smtClean="0"/>
              <a:t>AspectJ</a:t>
            </a:r>
            <a:r>
              <a:rPr lang="en-US" dirty="0" smtClean="0"/>
              <a:t> -&gt; Eclipse</a:t>
            </a:r>
          </a:p>
          <a:p>
            <a:r>
              <a:rPr lang="en-US" dirty="0" smtClean="0"/>
              <a:t>Spring AOP</a:t>
            </a:r>
          </a:p>
          <a:p>
            <a:r>
              <a:rPr lang="en-US" dirty="0" err="1" smtClean="0"/>
              <a:t>AspectJ</a:t>
            </a:r>
            <a:r>
              <a:rPr lang="en-US" dirty="0" smtClean="0"/>
              <a:t> </a:t>
            </a:r>
            <a:r>
              <a:rPr lang="en-US" dirty="0" smtClean="0"/>
              <a:t>-&gt; Spring</a:t>
            </a:r>
          </a:p>
          <a:p>
            <a:r>
              <a:rPr lang="en-US" dirty="0" smtClean="0"/>
              <a:t>.NET Frameworks</a:t>
            </a:r>
            <a:endParaRPr lang="en-US" dirty="0" smtClean="0"/>
          </a:p>
          <a:p>
            <a:r>
              <a:rPr lang="en-US" dirty="0" err="1" smtClean="0"/>
              <a:t>AspectR</a:t>
            </a:r>
            <a:endParaRPr lang="en-US" dirty="0" smtClean="0"/>
          </a:p>
          <a:p>
            <a:r>
              <a:rPr lang="en-US" dirty="0" smtClean="0"/>
              <a:t>Aquarium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000" i="1" dirty="0" smtClean="0"/>
              <a:t>				Courtesy of enter on </a:t>
            </a:r>
            <a:r>
              <a:rPr lang="en-US" sz="1000" i="1" dirty="0" err="1" smtClean="0"/>
              <a:t>flickr</a:t>
            </a:r>
            <a:endParaRPr lang="en-US" sz="1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143000"/>
            <a:ext cx="42672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Cutting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None/>
            </a:pPr>
            <a:r>
              <a:rPr lang="en-US" dirty="0" smtClean="0"/>
              <a:t>Functions </a:t>
            </a:r>
            <a:r>
              <a:rPr lang="en-US" dirty="0" smtClean="0"/>
              <a:t>that span domain and business models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 Spring Things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BADDE1"/>
      </a:hlink>
      <a:folHlink>
        <a:srgbClr val="B5B5E5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 Spring Things.pptx</Template>
  <TotalTime>21314</TotalTime>
  <Words>772</Words>
  <Application>Microsoft Macintosh PowerPoint</Application>
  <PresentationFormat>On-screen Show (4:3)</PresentationFormat>
  <Paragraphs>327</Paragraphs>
  <Slides>41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10 Spring Things</vt:lpstr>
      <vt:lpstr>Adopting AOP</vt:lpstr>
      <vt:lpstr>Outline</vt:lpstr>
      <vt:lpstr>Me</vt:lpstr>
      <vt:lpstr>You</vt:lpstr>
      <vt:lpstr>Why is AOP Necessary?</vt:lpstr>
      <vt:lpstr>Who needs AOP?</vt:lpstr>
      <vt:lpstr>AOP in the Making</vt:lpstr>
      <vt:lpstr>Terms</vt:lpstr>
      <vt:lpstr>Cross Cutting Concerns</vt:lpstr>
      <vt:lpstr>Aspect</vt:lpstr>
      <vt:lpstr>Pointcut</vt:lpstr>
      <vt:lpstr>JoinPoint</vt:lpstr>
      <vt:lpstr>Advice </vt:lpstr>
      <vt:lpstr>Introduction</vt:lpstr>
      <vt:lpstr>Weaving</vt:lpstr>
      <vt:lpstr>Advice Types</vt:lpstr>
      <vt:lpstr>The AOP Triumverate</vt:lpstr>
      <vt:lpstr>Security</vt:lpstr>
      <vt:lpstr>Transactions and Sessions</vt:lpstr>
      <vt:lpstr>Logging</vt:lpstr>
      <vt:lpstr>Caching</vt:lpstr>
      <vt:lpstr>Exception Handling</vt:lpstr>
      <vt:lpstr>Parameter Validation</vt:lpstr>
      <vt:lpstr>Policing Idiots</vt:lpstr>
      <vt:lpstr>AOP Implementations</vt:lpstr>
      <vt:lpstr>Proxy Based Interfaces</vt:lpstr>
      <vt:lpstr>Full On AspectJ</vt:lpstr>
      <vt:lpstr>Interpreted Languages</vt:lpstr>
      <vt:lpstr>Java AOP Options</vt:lpstr>
      <vt:lpstr>Spring AOP</vt:lpstr>
      <vt:lpstr>Spring AspectJ</vt:lpstr>
      <vt:lpstr>AspectJ</vt:lpstr>
      <vt:lpstr>.NET AOP Options</vt:lpstr>
      <vt:lpstr>Policy Injection</vt:lpstr>
      <vt:lpstr>Policy Injection Rules</vt:lpstr>
      <vt:lpstr>Castle Windsor – Aspect#</vt:lpstr>
      <vt:lpstr>Ruby AOP Options</vt:lpstr>
      <vt:lpstr>Method Aliasing</vt:lpstr>
      <vt:lpstr>Aquarium</vt:lpstr>
      <vt:lpstr>Summary</vt:lpstr>
      <vt:lpstr>Questions</vt:lpstr>
    </vt:vector>
  </TitlesOfParts>
  <Company>Quick Solutions, Inc.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Adopting AOP</dc:title>
  <dc:creator>Todd Kaufman</dc:creator>
  <cp:lastModifiedBy>Todd Kaufman</cp:lastModifiedBy>
  <cp:revision>12</cp:revision>
  <cp:lastPrinted>2008-06-18T20:22:09Z</cp:lastPrinted>
  <dcterms:created xsi:type="dcterms:W3CDTF">2008-06-16T18:31:36Z</dcterms:created>
  <dcterms:modified xsi:type="dcterms:W3CDTF">2008-06-18T23:16:06Z</dcterms:modified>
</cp:coreProperties>
</file>