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25379-7B61-4B24-835C-0363FE6AEA21}"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135AC2-C9A8-45F3-B675-75B49F63DBBD}" type="slidenum">
              <a:rPr lang="en-IN" smtClean="0"/>
              <a:t>‹#›</a:t>
            </a:fld>
            <a:endParaRPr lang="en-IN"/>
          </a:p>
        </p:txBody>
      </p:sp>
    </p:spTree>
    <p:extLst>
      <p:ext uri="{BB962C8B-B14F-4D97-AF65-F5344CB8AC3E}">
        <p14:creationId xmlns:p14="http://schemas.microsoft.com/office/powerpoint/2010/main" val="156458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25379-7B61-4B24-835C-0363FE6AEA21}"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135AC2-C9A8-45F3-B675-75B49F63DBBD}" type="slidenum">
              <a:rPr lang="en-IN" smtClean="0"/>
              <a:t>‹#›</a:t>
            </a:fld>
            <a:endParaRPr lang="en-IN"/>
          </a:p>
        </p:txBody>
      </p:sp>
    </p:spTree>
    <p:extLst>
      <p:ext uri="{BB962C8B-B14F-4D97-AF65-F5344CB8AC3E}">
        <p14:creationId xmlns:p14="http://schemas.microsoft.com/office/powerpoint/2010/main" val="72383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25379-7B61-4B24-835C-0363FE6AEA21}"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135AC2-C9A8-45F3-B675-75B49F63DBBD}" type="slidenum">
              <a:rPr lang="en-IN" smtClean="0"/>
              <a:t>‹#›</a:t>
            </a:fld>
            <a:endParaRPr lang="en-IN"/>
          </a:p>
        </p:txBody>
      </p:sp>
    </p:spTree>
    <p:extLst>
      <p:ext uri="{BB962C8B-B14F-4D97-AF65-F5344CB8AC3E}">
        <p14:creationId xmlns:p14="http://schemas.microsoft.com/office/powerpoint/2010/main" val="230320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25379-7B61-4B24-835C-0363FE6AEA21}"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135AC2-C9A8-45F3-B675-75B49F63DBBD}" type="slidenum">
              <a:rPr lang="en-IN" smtClean="0"/>
              <a:t>‹#›</a:t>
            </a:fld>
            <a:endParaRPr lang="en-IN"/>
          </a:p>
        </p:txBody>
      </p:sp>
    </p:spTree>
    <p:extLst>
      <p:ext uri="{BB962C8B-B14F-4D97-AF65-F5344CB8AC3E}">
        <p14:creationId xmlns:p14="http://schemas.microsoft.com/office/powerpoint/2010/main" val="186034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25379-7B61-4B24-835C-0363FE6AEA21}"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135AC2-C9A8-45F3-B675-75B49F63DBBD}" type="slidenum">
              <a:rPr lang="en-IN" smtClean="0"/>
              <a:t>‹#›</a:t>
            </a:fld>
            <a:endParaRPr lang="en-IN"/>
          </a:p>
        </p:txBody>
      </p:sp>
    </p:spTree>
    <p:extLst>
      <p:ext uri="{BB962C8B-B14F-4D97-AF65-F5344CB8AC3E}">
        <p14:creationId xmlns:p14="http://schemas.microsoft.com/office/powerpoint/2010/main" val="418569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25379-7B61-4B24-835C-0363FE6AEA21}"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135AC2-C9A8-45F3-B675-75B49F63DBBD}" type="slidenum">
              <a:rPr lang="en-IN" smtClean="0"/>
              <a:t>‹#›</a:t>
            </a:fld>
            <a:endParaRPr lang="en-IN"/>
          </a:p>
        </p:txBody>
      </p:sp>
    </p:spTree>
    <p:extLst>
      <p:ext uri="{BB962C8B-B14F-4D97-AF65-F5344CB8AC3E}">
        <p14:creationId xmlns:p14="http://schemas.microsoft.com/office/powerpoint/2010/main" val="2100944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25379-7B61-4B24-835C-0363FE6AEA21}" type="datetimeFigureOut">
              <a:rPr lang="en-IN" smtClean="0"/>
              <a:t>01-12-2022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135AC2-C9A8-45F3-B675-75B49F63DBBD}" type="slidenum">
              <a:rPr lang="en-IN" smtClean="0"/>
              <a:t>‹#›</a:t>
            </a:fld>
            <a:endParaRPr lang="en-IN"/>
          </a:p>
        </p:txBody>
      </p:sp>
    </p:spTree>
    <p:extLst>
      <p:ext uri="{BB962C8B-B14F-4D97-AF65-F5344CB8AC3E}">
        <p14:creationId xmlns:p14="http://schemas.microsoft.com/office/powerpoint/2010/main" val="1479679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25379-7B61-4B24-835C-0363FE6AEA21}" type="datetimeFigureOut">
              <a:rPr lang="en-IN" smtClean="0"/>
              <a:t>01-12-2022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135AC2-C9A8-45F3-B675-75B49F63DBBD}" type="slidenum">
              <a:rPr lang="en-IN" smtClean="0"/>
              <a:t>‹#›</a:t>
            </a:fld>
            <a:endParaRPr lang="en-IN"/>
          </a:p>
        </p:txBody>
      </p:sp>
    </p:spTree>
    <p:extLst>
      <p:ext uri="{BB962C8B-B14F-4D97-AF65-F5344CB8AC3E}">
        <p14:creationId xmlns:p14="http://schemas.microsoft.com/office/powerpoint/2010/main" val="177127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25379-7B61-4B24-835C-0363FE6AEA21}" type="datetimeFigureOut">
              <a:rPr lang="en-IN" smtClean="0"/>
              <a:t>01-12-2022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135AC2-C9A8-45F3-B675-75B49F63DBBD}" type="slidenum">
              <a:rPr lang="en-IN" smtClean="0"/>
              <a:t>‹#›</a:t>
            </a:fld>
            <a:endParaRPr lang="en-IN"/>
          </a:p>
        </p:txBody>
      </p:sp>
    </p:spTree>
    <p:extLst>
      <p:ext uri="{BB962C8B-B14F-4D97-AF65-F5344CB8AC3E}">
        <p14:creationId xmlns:p14="http://schemas.microsoft.com/office/powerpoint/2010/main" val="122505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25379-7B61-4B24-835C-0363FE6AEA21}"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135AC2-C9A8-45F3-B675-75B49F63DBBD}" type="slidenum">
              <a:rPr lang="en-IN" smtClean="0"/>
              <a:t>‹#›</a:t>
            </a:fld>
            <a:endParaRPr lang="en-IN"/>
          </a:p>
        </p:txBody>
      </p:sp>
    </p:spTree>
    <p:extLst>
      <p:ext uri="{BB962C8B-B14F-4D97-AF65-F5344CB8AC3E}">
        <p14:creationId xmlns:p14="http://schemas.microsoft.com/office/powerpoint/2010/main" val="2210037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25379-7B61-4B24-835C-0363FE6AEA21}"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135AC2-C9A8-45F3-B675-75B49F63DBBD}" type="slidenum">
              <a:rPr lang="en-IN" smtClean="0"/>
              <a:t>‹#›</a:t>
            </a:fld>
            <a:endParaRPr lang="en-IN"/>
          </a:p>
        </p:txBody>
      </p:sp>
    </p:spTree>
    <p:extLst>
      <p:ext uri="{BB962C8B-B14F-4D97-AF65-F5344CB8AC3E}">
        <p14:creationId xmlns:p14="http://schemas.microsoft.com/office/powerpoint/2010/main" val="190738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825379-7B61-4B24-835C-0363FE6AEA21}" type="datetimeFigureOut">
              <a:rPr lang="en-IN" smtClean="0"/>
              <a:t>01-12-2022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35AC2-C9A8-45F3-B675-75B49F63DBBD}" type="slidenum">
              <a:rPr lang="en-IN" smtClean="0"/>
              <a:t>‹#›</a:t>
            </a:fld>
            <a:endParaRPr lang="en-IN"/>
          </a:p>
        </p:txBody>
      </p:sp>
    </p:spTree>
    <p:extLst>
      <p:ext uri="{BB962C8B-B14F-4D97-AF65-F5344CB8AC3E}">
        <p14:creationId xmlns:p14="http://schemas.microsoft.com/office/powerpoint/2010/main" val="100295193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E549-B9B4-523A-9A6E-49D538DADE50}"/>
              </a:ext>
            </a:extLst>
          </p:cNvPr>
          <p:cNvSpPr>
            <a:spLocks noGrp="1"/>
          </p:cNvSpPr>
          <p:nvPr>
            <p:ph type="title"/>
          </p:nvPr>
        </p:nvSpPr>
        <p:spPr/>
        <p:txBody>
          <a:bodyPr/>
          <a:lstStyle/>
          <a:p>
            <a:pPr algn="ctr"/>
            <a:r>
              <a:rPr lang="en-IN" dirty="0"/>
              <a:t>Diffusion Limited Aggregation</a:t>
            </a:r>
          </a:p>
        </p:txBody>
      </p:sp>
      <p:pic>
        <p:nvPicPr>
          <p:cNvPr id="6" name="Content Placeholder 5">
            <a:extLst>
              <a:ext uri="{FF2B5EF4-FFF2-40B4-BE49-F238E27FC236}">
                <a16:creationId xmlns:a16="http://schemas.microsoft.com/office/drawing/2014/main" id="{896B6A19-7B2B-AF01-E56D-A29204A3DB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20256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3130-08E6-5532-8C03-987D8078D489}"/>
              </a:ext>
            </a:extLst>
          </p:cNvPr>
          <p:cNvSpPr>
            <a:spLocks noGrp="1"/>
          </p:cNvSpPr>
          <p:nvPr>
            <p:ph type="title"/>
          </p:nvPr>
        </p:nvSpPr>
        <p:spPr/>
        <p:txBody>
          <a:bodyPr/>
          <a:lstStyle/>
          <a:p>
            <a:r>
              <a:rPr lang="en-IN" b="1" dirty="0">
                <a:latin typeface="+mn-lt"/>
              </a:rPr>
              <a:t>Simulation Results</a:t>
            </a:r>
          </a:p>
        </p:txBody>
      </p:sp>
      <p:pic>
        <p:nvPicPr>
          <p:cNvPr id="5" name="Content Placeholder 4">
            <a:extLst>
              <a:ext uri="{FF2B5EF4-FFF2-40B4-BE49-F238E27FC236}">
                <a16:creationId xmlns:a16="http://schemas.microsoft.com/office/drawing/2014/main" id="{9259D33F-F9A0-39EF-F1AE-C225504C35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002462" y="1690688"/>
            <a:ext cx="4351338" cy="4351338"/>
          </a:xfrm>
        </p:spPr>
      </p:pic>
      <p:sp>
        <p:nvSpPr>
          <p:cNvPr id="6" name="TextBox 5">
            <a:extLst>
              <a:ext uri="{FF2B5EF4-FFF2-40B4-BE49-F238E27FC236}">
                <a16:creationId xmlns:a16="http://schemas.microsoft.com/office/drawing/2014/main" id="{1646FD0E-9196-4B73-CE52-A94DEBE1BF3F}"/>
              </a:ext>
            </a:extLst>
          </p:cNvPr>
          <p:cNvSpPr txBox="1"/>
          <p:nvPr/>
        </p:nvSpPr>
        <p:spPr>
          <a:xfrm>
            <a:off x="838200" y="1690688"/>
            <a:ext cx="5521036" cy="28050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0" i="0" dirty="0">
                <a:solidFill>
                  <a:srgbClr val="CCCCCC"/>
                </a:solidFill>
                <a:effectLst/>
              </a:rPr>
              <a:t>dimension = 500</a:t>
            </a:r>
          </a:p>
          <a:p>
            <a:pPr marL="342900" indent="-342900">
              <a:lnSpc>
                <a:spcPct val="150000"/>
              </a:lnSpc>
              <a:buFont typeface="Arial" panose="020B0604020202020204" pitchFamily="34" charset="0"/>
              <a:buChar char="•"/>
            </a:pPr>
            <a:r>
              <a:rPr lang="en-US" sz="2400" b="1" i="0" dirty="0">
                <a:effectLst/>
              </a:rPr>
              <a:t>stickiness factor = 0.2</a:t>
            </a:r>
          </a:p>
          <a:p>
            <a:pPr marL="342900" indent="-342900">
              <a:lnSpc>
                <a:spcPct val="150000"/>
              </a:lnSpc>
              <a:buFont typeface="Arial" panose="020B0604020202020204" pitchFamily="34" charset="0"/>
              <a:buChar char="•"/>
            </a:pPr>
            <a:r>
              <a:rPr lang="en-US" sz="2400" b="0" i="0" dirty="0" err="1">
                <a:solidFill>
                  <a:srgbClr val="CCCCCC"/>
                </a:solidFill>
                <a:effectLst/>
              </a:rPr>
              <a:t>max_dist</a:t>
            </a:r>
            <a:r>
              <a:rPr lang="en-US" sz="2400" b="0" i="0" dirty="0">
                <a:solidFill>
                  <a:srgbClr val="CCCCCC"/>
                </a:solidFill>
                <a:effectLst/>
              </a:rPr>
              <a:t> = 400 </a:t>
            </a:r>
          </a:p>
          <a:p>
            <a:pPr marL="342900" indent="-342900">
              <a:lnSpc>
                <a:spcPct val="150000"/>
              </a:lnSpc>
              <a:buFont typeface="Arial" panose="020B0604020202020204" pitchFamily="34" charset="0"/>
              <a:buChar char="•"/>
            </a:pPr>
            <a:r>
              <a:rPr lang="en-US" sz="2400" b="0" i="0" dirty="0">
                <a:solidFill>
                  <a:srgbClr val="CCCCCC"/>
                </a:solidFill>
                <a:effectLst/>
              </a:rPr>
              <a:t>iterations = 7500</a:t>
            </a:r>
          </a:p>
          <a:p>
            <a:pPr marL="342900" indent="-342900">
              <a:lnSpc>
                <a:spcPct val="150000"/>
              </a:lnSpc>
              <a:buFont typeface="Arial" panose="020B0604020202020204" pitchFamily="34" charset="0"/>
              <a:buChar char="•"/>
            </a:pPr>
            <a:r>
              <a:rPr lang="en-US" sz="2400" b="0" i="0" dirty="0">
                <a:effectLst/>
              </a:rPr>
              <a:t>attractor = </a:t>
            </a:r>
            <a:r>
              <a:rPr lang="en-US" sz="2400" b="1" i="0" dirty="0">
                <a:effectLst/>
              </a:rPr>
              <a:t>nearest neighbor</a:t>
            </a:r>
          </a:p>
        </p:txBody>
      </p:sp>
    </p:spTree>
    <p:extLst>
      <p:ext uri="{BB962C8B-B14F-4D97-AF65-F5344CB8AC3E}">
        <p14:creationId xmlns:p14="http://schemas.microsoft.com/office/powerpoint/2010/main" val="90542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FB2-CCDC-6BD4-3FB3-3529F40269A6}"/>
              </a:ext>
            </a:extLst>
          </p:cNvPr>
          <p:cNvSpPr>
            <a:spLocks noGrp="1"/>
          </p:cNvSpPr>
          <p:nvPr>
            <p:ph type="title"/>
          </p:nvPr>
        </p:nvSpPr>
        <p:spPr/>
        <p:txBody>
          <a:bodyPr/>
          <a:lstStyle/>
          <a:p>
            <a:r>
              <a:rPr lang="en-IN" dirty="0"/>
              <a:t>Classes</a:t>
            </a:r>
          </a:p>
        </p:txBody>
      </p:sp>
      <p:sp>
        <p:nvSpPr>
          <p:cNvPr id="3" name="Content Placeholder 2">
            <a:extLst>
              <a:ext uri="{FF2B5EF4-FFF2-40B4-BE49-F238E27FC236}">
                <a16:creationId xmlns:a16="http://schemas.microsoft.com/office/drawing/2014/main" id="{8BA2450E-8651-5ABD-B88D-6C867ADA0072}"/>
              </a:ext>
            </a:extLst>
          </p:cNvPr>
          <p:cNvSpPr>
            <a:spLocks noGrp="1"/>
          </p:cNvSpPr>
          <p:nvPr>
            <p:ph idx="1"/>
          </p:nvPr>
        </p:nvSpPr>
        <p:spPr/>
        <p:txBody>
          <a:bodyPr>
            <a:normAutofit/>
          </a:bodyPr>
          <a:lstStyle/>
          <a:p>
            <a:pPr marL="0" indent="0" algn="l">
              <a:buNone/>
            </a:pPr>
            <a:r>
              <a:rPr lang="en-US" sz="2000" b="1" i="0" dirty="0">
                <a:effectLst/>
              </a:rPr>
              <a:t>Particle</a:t>
            </a:r>
            <a:r>
              <a:rPr lang="en-US" sz="2000" b="0" i="0" dirty="0">
                <a:effectLst/>
              </a:rPr>
              <a:t> - A particle object performs the random walk. Assumption - It can move to any of the 8 neighboring pixels depending on the direction specified to it.</a:t>
            </a:r>
          </a:p>
          <a:p>
            <a:pPr marL="0" indent="0" algn="l">
              <a:buNone/>
            </a:pPr>
            <a:endParaRPr lang="en-US" sz="2000" b="0" i="0" dirty="0">
              <a:effectLst/>
            </a:endParaRPr>
          </a:p>
          <a:p>
            <a:pPr marL="0" indent="0" algn="l">
              <a:buNone/>
            </a:pPr>
            <a:r>
              <a:rPr lang="en-US" sz="2000" b="1" i="0" dirty="0">
                <a:effectLst/>
              </a:rPr>
              <a:t>Field</a:t>
            </a:r>
            <a:r>
              <a:rPr lang="en-US" sz="2000" b="0" i="0" dirty="0">
                <a:effectLst/>
              </a:rPr>
              <a:t> - Field / "Image" captures the particle movements and aggregation. The Field object allows certain customizations to the particle movements. Initially the field is empty with one particle at the center.</a:t>
            </a:r>
          </a:p>
          <a:p>
            <a:pPr marL="0" indent="0" algn="l">
              <a:buNone/>
            </a:pPr>
            <a:endParaRPr lang="en-US" sz="2000" b="0" i="0" dirty="0">
              <a:effectLst/>
            </a:endParaRPr>
          </a:p>
          <a:p>
            <a:pPr marL="0" indent="0" algn="l">
              <a:buNone/>
            </a:pPr>
            <a:r>
              <a:rPr lang="en-US" sz="2000" b="1" i="0" dirty="0" err="1">
                <a:effectLst/>
              </a:rPr>
              <a:t>DlaSimulation</a:t>
            </a:r>
            <a:r>
              <a:rPr lang="en-US" sz="2000" b="0" i="0" dirty="0">
                <a:effectLst/>
              </a:rPr>
              <a:t> - </a:t>
            </a:r>
            <a:r>
              <a:rPr lang="en-US" sz="2000" b="0" i="0" dirty="0" err="1">
                <a:effectLst/>
              </a:rPr>
              <a:t>DlaSimulation</a:t>
            </a:r>
            <a:r>
              <a:rPr lang="en-US" sz="2000" b="0" i="0" dirty="0">
                <a:effectLst/>
              </a:rPr>
              <a:t> simulates the Diffusion Limited Aggregation and stores images at regular intervals</a:t>
            </a:r>
          </a:p>
          <a:p>
            <a:pPr marL="0" indent="0" algn="l">
              <a:buNone/>
            </a:pPr>
            <a:endParaRPr lang="en-US" sz="2000" b="0" i="0" dirty="0">
              <a:effectLst/>
            </a:endParaRPr>
          </a:p>
          <a:p>
            <a:pPr marL="0" indent="0" algn="l">
              <a:buNone/>
            </a:pPr>
            <a:r>
              <a:rPr lang="en-US" sz="2000" b="1" i="0" dirty="0" err="1">
                <a:effectLst/>
              </a:rPr>
              <a:t>BinarySearchTree</a:t>
            </a:r>
            <a:r>
              <a:rPr lang="en-US" sz="2000" b="0" i="0" dirty="0">
                <a:effectLst/>
              </a:rPr>
              <a:t> - The </a:t>
            </a:r>
            <a:r>
              <a:rPr lang="en-US" sz="2000" b="0" i="0" dirty="0" err="1">
                <a:effectLst/>
              </a:rPr>
              <a:t>BinarySearchTree</a:t>
            </a:r>
            <a:r>
              <a:rPr lang="en-US" sz="2000" b="0" i="0" dirty="0">
                <a:effectLst/>
              </a:rPr>
              <a:t> class is used to store the aggregated particles. It can find the nearest aggregated particle to a given particle.</a:t>
            </a:r>
          </a:p>
        </p:txBody>
      </p:sp>
    </p:spTree>
    <p:extLst>
      <p:ext uri="{BB962C8B-B14F-4D97-AF65-F5344CB8AC3E}">
        <p14:creationId xmlns:p14="http://schemas.microsoft.com/office/powerpoint/2010/main" val="225039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20DA-1876-4C2D-ACB5-B77E00830772}"/>
              </a:ext>
            </a:extLst>
          </p:cNvPr>
          <p:cNvSpPr>
            <a:spLocks noGrp="1"/>
          </p:cNvSpPr>
          <p:nvPr>
            <p:ph type="title"/>
          </p:nvPr>
        </p:nvSpPr>
        <p:spPr/>
        <p:txBody>
          <a:bodyPr/>
          <a:lstStyle/>
          <a:p>
            <a:r>
              <a:rPr lang="en-IN" dirty="0"/>
              <a:t>Approach 1 – Brute Force </a:t>
            </a:r>
          </a:p>
        </p:txBody>
      </p:sp>
      <p:pic>
        <p:nvPicPr>
          <p:cNvPr id="5" name="Content Placeholder 4">
            <a:extLst>
              <a:ext uri="{FF2B5EF4-FFF2-40B4-BE49-F238E27FC236}">
                <a16:creationId xmlns:a16="http://schemas.microsoft.com/office/drawing/2014/main" id="{B27D544A-F42E-AA97-7BFC-23B2791499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0044" y="1687007"/>
            <a:ext cx="3483985" cy="3483985"/>
          </a:xfrm>
        </p:spPr>
      </p:pic>
      <p:sp>
        <p:nvSpPr>
          <p:cNvPr id="6" name="TextBox 5">
            <a:extLst>
              <a:ext uri="{FF2B5EF4-FFF2-40B4-BE49-F238E27FC236}">
                <a16:creationId xmlns:a16="http://schemas.microsoft.com/office/drawing/2014/main" id="{534B3DEE-4412-5249-11FB-3085F917A526}"/>
              </a:ext>
            </a:extLst>
          </p:cNvPr>
          <p:cNvSpPr txBox="1"/>
          <p:nvPr/>
        </p:nvSpPr>
        <p:spPr>
          <a:xfrm>
            <a:off x="1018309" y="1891145"/>
            <a:ext cx="6016336"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particle starts the random walk from the edge pixels</a:t>
            </a:r>
          </a:p>
          <a:p>
            <a:pPr marL="285750" indent="-285750">
              <a:buFont typeface="Arial" panose="020B0604020202020204" pitchFamily="34" charset="0"/>
              <a:buChar char="•"/>
            </a:pPr>
            <a:r>
              <a:rPr lang="en-US" sz="2000" dirty="0"/>
              <a:t>The particle moves to any of the four neighboring pixels with equal probability.</a:t>
            </a:r>
          </a:p>
          <a:p>
            <a:pPr marL="285750" indent="-285750">
              <a:buFont typeface="Arial" panose="020B0604020202020204" pitchFamily="34" charset="0"/>
              <a:buChar char="•"/>
            </a:pPr>
            <a:endParaRPr lang="en-US" sz="2000" dirty="0"/>
          </a:p>
          <a:p>
            <a:r>
              <a:rPr lang="en-US" sz="2000" dirty="0"/>
              <a:t>In this case the simulation is extremely slow and is not practical as the probability to reach the center pixel is negligible. The particle jitters around but tends to stay at the same pixel where it was generated.</a:t>
            </a:r>
            <a:endParaRPr lang="en-IN" sz="2000" dirty="0"/>
          </a:p>
        </p:txBody>
      </p:sp>
    </p:spTree>
    <p:extLst>
      <p:ext uri="{BB962C8B-B14F-4D97-AF65-F5344CB8AC3E}">
        <p14:creationId xmlns:p14="http://schemas.microsoft.com/office/powerpoint/2010/main" val="353700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20DA-1876-4C2D-ACB5-B77E00830772}"/>
              </a:ext>
            </a:extLst>
          </p:cNvPr>
          <p:cNvSpPr>
            <a:spLocks noGrp="1"/>
          </p:cNvSpPr>
          <p:nvPr>
            <p:ph type="title"/>
          </p:nvPr>
        </p:nvSpPr>
        <p:spPr/>
        <p:txBody>
          <a:bodyPr/>
          <a:lstStyle/>
          <a:p>
            <a:r>
              <a:rPr lang="en-IN" dirty="0"/>
              <a:t>Approach 2 – Add drift</a:t>
            </a:r>
          </a:p>
        </p:txBody>
      </p:sp>
      <p:pic>
        <p:nvPicPr>
          <p:cNvPr id="5" name="Content Placeholder 4">
            <a:extLst>
              <a:ext uri="{FF2B5EF4-FFF2-40B4-BE49-F238E27FC236}">
                <a16:creationId xmlns:a16="http://schemas.microsoft.com/office/drawing/2014/main" id="{B27D544A-F42E-AA97-7BFC-23B2791499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970044" y="1687007"/>
            <a:ext cx="3483985" cy="3483985"/>
          </a:xfrm>
        </p:spPr>
      </p:pic>
      <p:sp>
        <p:nvSpPr>
          <p:cNvPr id="6" name="TextBox 5">
            <a:extLst>
              <a:ext uri="{FF2B5EF4-FFF2-40B4-BE49-F238E27FC236}">
                <a16:creationId xmlns:a16="http://schemas.microsoft.com/office/drawing/2014/main" id="{534B3DEE-4412-5249-11FB-3085F917A526}"/>
              </a:ext>
            </a:extLst>
          </p:cNvPr>
          <p:cNvSpPr txBox="1"/>
          <p:nvPr/>
        </p:nvSpPr>
        <p:spPr>
          <a:xfrm>
            <a:off x="1018309" y="1891145"/>
            <a:ext cx="6016336"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particle starts the random walk from the edge pixels</a:t>
            </a:r>
          </a:p>
          <a:p>
            <a:pPr marL="285750" indent="-285750">
              <a:buFont typeface="Arial" panose="020B0604020202020204" pitchFamily="34" charset="0"/>
              <a:buChar char="•"/>
            </a:pPr>
            <a:r>
              <a:rPr lang="en-US" sz="2000" dirty="0"/>
              <a:t>The particle moves randomly but in general drifts towards the center</a:t>
            </a:r>
          </a:p>
          <a:p>
            <a:endParaRPr lang="en-US" sz="2000" dirty="0"/>
          </a:p>
          <a:p>
            <a:r>
              <a:rPr lang="en-US" sz="2000" dirty="0"/>
              <a:t>The simulation is still slow, as most of the time the particle is random walking far from the center.</a:t>
            </a:r>
            <a:endParaRPr lang="en-IN" sz="2000" dirty="0"/>
          </a:p>
        </p:txBody>
      </p:sp>
    </p:spTree>
    <p:extLst>
      <p:ext uri="{BB962C8B-B14F-4D97-AF65-F5344CB8AC3E}">
        <p14:creationId xmlns:p14="http://schemas.microsoft.com/office/powerpoint/2010/main" val="856406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20DA-1876-4C2D-ACB5-B77E00830772}"/>
              </a:ext>
            </a:extLst>
          </p:cNvPr>
          <p:cNvSpPr>
            <a:spLocks noGrp="1"/>
          </p:cNvSpPr>
          <p:nvPr>
            <p:ph type="title"/>
          </p:nvPr>
        </p:nvSpPr>
        <p:spPr/>
        <p:txBody>
          <a:bodyPr/>
          <a:lstStyle/>
          <a:p>
            <a:r>
              <a:rPr lang="en-IN" dirty="0"/>
              <a:t>Approach 3 – Optimize start</a:t>
            </a:r>
          </a:p>
        </p:txBody>
      </p:sp>
      <p:pic>
        <p:nvPicPr>
          <p:cNvPr id="5" name="Content Placeholder 4">
            <a:extLst>
              <a:ext uri="{FF2B5EF4-FFF2-40B4-BE49-F238E27FC236}">
                <a16:creationId xmlns:a16="http://schemas.microsoft.com/office/drawing/2014/main" id="{B27D544A-F42E-AA97-7BFC-23B2791499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970044" y="1687007"/>
            <a:ext cx="3483985" cy="3483985"/>
          </a:xfrm>
        </p:spPr>
      </p:pic>
      <p:sp>
        <p:nvSpPr>
          <p:cNvPr id="6" name="TextBox 5">
            <a:extLst>
              <a:ext uri="{FF2B5EF4-FFF2-40B4-BE49-F238E27FC236}">
                <a16:creationId xmlns:a16="http://schemas.microsoft.com/office/drawing/2014/main" id="{534B3DEE-4412-5249-11FB-3085F917A526}"/>
              </a:ext>
            </a:extLst>
          </p:cNvPr>
          <p:cNvSpPr txBox="1"/>
          <p:nvPr/>
        </p:nvSpPr>
        <p:spPr>
          <a:xfrm>
            <a:off x="1018309" y="1891145"/>
            <a:ext cx="6016336"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particle starts from a random pixel at a certain "</a:t>
            </a:r>
            <a:r>
              <a:rPr lang="en-US" sz="2000" b="1" dirty="0" err="1"/>
              <a:t>max_dist</a:t>
            </a:r>
            <a:r>
              <a:rPr lang="en-US" sz="2000" dirty="0"/>
              <a:t>" away from the nearest aggregated particle.</a:t>
            </a:r>
          </a:p>
          <a:p>
            <a:pPr marL="285750" indent="-285750">
              <a:buFont typeface="Arial" panose="020B0604020202020204" pitchFamily="34" charset="0"/>
              <a:buChar char="•"/>
            </a:pPr>
            <a:r>
              <a:rPr lang="en-US" sz="2000" dirty="0"/>
              <a:t>The particles also starts at a minimum distance away from the aggregated particles</a:t>
            </a:r>
          </a:p>
          <a:p>
            <a:pPr marL="285750" indent="-285750">
              <a:buFont typeface="Arial" panose="020B0604020202020204" pitchFamily="34" charset="0"/>
              <a:buChar char="•"/>
            </a:pPr>
            <a:r>
              <a:rPr lang="en-US" sz="2000" dirty="0"/>
              <a:t>The particle moves randomly but in general drifts towards the </a:t>
            </a:r>
            <a:r>
              <a:rPr lang="en-US" sz="2000" b="1" dirty="0"/>
              <a:t>center</a:t>
            </a:r>
          </a:p>
          <a:p>
            <a:endParaRPr lang="en-US" sz="2000" dirty="0"/>
          </a:p>
          <a:p>
            <a:r>
              <a:rPr lang="en-US" sz="2000" dirty="0"/>
              <a:t>For this approach , the aggregated particles or “Structure” is stored in a </a:t>
            </a:r>
            <a:r>
              <a:rPr lang="en-US" sz="2000" b="1" dirty="0"/>
              <a:t>2DTree</a:t>
            </a:r>
            <a:r>
              <a:rPr lang="en-US" sz="2000" dirty="0"/>
              <a:t>.  The distance between the particle and the nearest aggregated particle is calculated.</a:t>
            </a:r>
          </a:p>
        </p:txBody>
      </p:sp>
    </p:spTree>
    <p:extLst>
      <p:ext uri="{BB962C8B-B14F-4D97-AF65-F5344CB8AC3E}">
        <p14:creationId xmlns:p14="http://schemas.microsoft.com/office/powerpoint/2010/main" val="196231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20DA-1876-4C2D-ACB5-B77E00830772}"/>
              </a:ext>
            </a:extLst>
          </p:cNvPr>
          <p:cNvSpPr>
            <a:spLocks noGrp="1"/>
          </p:cNvSpPr>
          <p:nvPr>
            <p:ph type="title"/>
          </p:nvPr>
        </p:nvSpPr>
        <p:spPr/>
        <p:txBody>
          <a:bodyPr/>
          <a:lstStyle/>
          <a:p>
            <a:r>
              <a:rPr lang="en-IN" dirty="0"/>
              <a:t>Approach 4 – Nearest </a:t>
            </a:r>
            <a:r>
              <a:rPr lang="en-IN" dirty="0" err="1"/>
              <a:t>neighbor</a:t>
            </a:r>
            <a:endParaRPr lang="en-IN" dirty="0"/>
          </a:p>
        </p:txBody>
      </p:sp>
      <p:pic>
        <p:nvPicPr>
          <p:cNvPr id="5" name="Content Placeholder 4">
            <a:extLst>
              <a:ext uri="{FF2B5EF4-FFF2-40B4-BE49-F238E27FC236}">
                <a16:creationId xmlns:a16="http://schemas.microsoft.com/office/drawing/2014/main" id="{B27D544A-F42E-AA97-7BFC-23B2791499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970044" y="1687007"/>
            <a:ext cx="3483985" cy="3483985"/>
          </a:xfrm>
        </p:spPr>
      </p:pic>
      <p:sp>
        <p:nvSpPr>
          <p:cNvPr id="6" name="TextBox 5">
            <a:extLst>
              <a:ext uri="{FF2B5EF4-FFF2-40B4-BE49-F238E27FC236}">
                <a16:creationId xmlns:a16="http://schemas.microsoft.com/office/drawing/2014/main" id="{534B3DEE-4412-5249-11FB-3085F917A526}"/>
              </a:ext>
            </a:extLst>
          </p:cNvPr>
          <p:cNvSpPr txBox="1"/>
          <p:nvPr/>
        </p:nvSpPr>
        <p:spPr>
          <a:xfrm>
            <a:off x="1018309" y="1891145"/>
            <a:ext cx="6016336"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particle starts from a random pixel at a certain "</a:t>
            </a:r>
            <a:r>
              <a:rPr lang="en-US" sz="2000" b="1" dirty="0" err="1"/>
              <a:t>max_dist</a:t>
            </a:r>
            <a:r>
              <a:rPr lang="en-US" sz="2000" dirty="0"/>
              <a:t>" away from the nearest aggregated particle.</a:t>
            </a:r>
          </a:p>
          <a:p>
            <a:pPr marL="285750" indent="-285750">
              <a:buFont typeface="Arial" panose="020B0604020202020204" pitchFamily="34" charset="0"/>
              <a:buChar char="•"/>
            </a:pPr>
            <a:r>
              <a:rPr lang="en-US" sz="2000" dirty="0"/>
              <a:t>The particles also starts at a minimum distance away from the aggregated particles</a:t>
            </a:r>
          </a:p>
          <a:p>
            <a:pPr marL="285750" indent="-285750">
              <a:buFont typeface="Arial" panose="020B0604020202020204" pitchFamily="34" charset="0"/>
              <a:buChar char="•"/>
            </a:pPr>
            <a:r>
              <a:rPr lang="en-US" sz="2000" dirty="0"/>
              <a:t>The particle moves randomly but in general drifts towards the </a:t>
            </a:r>
            <a:r>
              <a:rPr lang="en-US" sz="2000" b="1" dirty="0"/>
              <a:t>nearest aggregated particle</a:t>
            </a:r>
          </a:p>
          <a:p>
            <a:endParaRPr lang="en-US" sz="2000" dirty="0"/>
          </a:p>
          <a:p>
            <a:r>
              <a:rPr lang="en-US" sz="2000" dirty="0"/>
              <a:t>For this approach , the aggregated particles or “Structure” is stored in a </a:t>
            </a:r>
            <a:r>
              <a:rPr lang="en-US" sz="2000" b="1" dirty="0"/>
              <a:t>2DTree</a:t>
            </a:r>
            <a:r>
              <a:rPr lang="en-US" sz="2000" dirty="0"/>
              <a:t>.  The distance between the particle and the nearest aggregated particle is calculated.</a:t>
            </a:r>
          </a:p>
        </p:txBody>
      </p:sp>
    </p:spTree>
    <p:extLst>
      <p:ext uri="{BB962C8B-B14F-4D97-AF65-F5344CB8AC3E}">
        <p14:creationId xmlns:p14="http://schemas.microsoft.com/office/powerpoint/2010/main" val="411375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3130-08E6-5532-8C03-987D8078D489}"/>
              </a:ext>
            </a:extLst>
          </p:cNvPr>
          <p:cNvSpPr>
            <a:spLocks noGrp="1"/>
          </p:cNvSpPr>
          <p:nvPr>
            <p:ph type="title"/>
          </p:nvPr>
        </p:nvSpPr>
        <p:spPr/>
        <p:txBody>
          <a:bodyPr/>
          <a:lstStyle/>
          <a:p>
            <a:r>
              <a:rPr lang="en-IN" b="1" dirty="0">
                <a:latin typeface="+mn-lt"/>
              </a:rPr>
              <a:t>Simulation Results</a:t>
            </a:r>
          </a:p>
        </p:txBody>
      </p:sp>
      <p:pic>
        <p:nvPicPr>
          <p:cNvPr id="5" name="Content Placeholder 4">
            <a:extLst>
              <a:ext uri="{FF2B5EF4-FFF2-40B4-BE49-F238E27FC236}">
                <a16:creationId xmlns:a16="http://schemas.microsoft.com/office/drawing/2014/main" id="{9259D33F-F9A0-39EF-F1AE-C225504C35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002462" y="1690688"/>
            <a:ext cx="4351338" cy="4351338"/>
          </a:xfrm>
        </p:spPr>
      </p:pic>
      <p:sp>
        <p:nvSpPr>
          <p:cNvPr id="6" name="TextBox 5">
            <a:extLst>
              <a:ext uri="{FF2B5EF4-FFF2-40B4-BE49-F238E27FC236}">
                <a16:creationId xmlns:a16="http://schemas.microsoft.com/office/drawing/2014/main" id="{1646FD0E-9196-4B73-CE52-A94DEBE1BF3F}"/>
              </a:ext>
            </a:extLst>
          </p:cNvPr>
          <p:cNvSpPr txBox="1"/>
          <p:nvPr/>
        </p:nvSpPr>
        <p:spPr>
          <a:xfrm>
            <a:off x="838200" y="1690688"/>
            <a:ext cx="5521036" cy="42362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0" i="0" dirty="0">
                <a:solidFill>
                  <a:srgbClr val="CCCCCC"/>
                </a:solidFill>
                <a:effectLst/>
              </a:rPr>
              <a:t>dimension = 500</a:t>
            </a:r>
          </a:p>
          <a:p>
            <a:pPr marL="342900" indent="-342900">
              <a:lnSpc>
                <a:spcPct val="150000"/>
              </a:lnSpc>
              <a:buFont typeface="Arial" panose="020B0604020202020204" pitchFamily="34" charset="0"/>
              <a:buChar char="•"/>
            </a:pPr>
            <a:r>
              <a:rPr lang="en-US" sz="2400" b="0" i="0" dirty="0">
                <a:solidFill>
                  <a:srgbClr val="CCCCCC"/>
                </a:solidFill>
                <a:effectLst/>
              </a:rPr>
              <a:t>stickiness factor = 1</a:t>
            </a:r>
          </a:p>
          <a:p>
            <a:pPr marL="342900" indent="-342900">
              <a:lnSpc>
                <a:spcPct val="150000"/>
              </a:lnSpc>
              <a:buFont typeface="Arial" panose="020B0604020202020204" pitchFamily="34" charset="0"/>
              <a:buChar char="•"/>
            </a:pPr>
            <a:r>
              <a:rPr lang="en-US" sz="2400" b="0" i="0" dirty="0" err="1">
                <a:solidFill>
                  <a:srgbClr val="CCCCCC"/>
                </a:solidFill>
                <a:effectLst/>
              </a:rPr>
              <a:t>max_dist</a:t>
            </a:r>
            <a:r>
              <a:rPr lang="en-US" sz="2400" b="0" i="0" dirty="0">
                <a:solidFill>
                  <a:srgbClr val="CCCCCC"/>
                </a:solidFill>
                <a:effectLst/>
              </a:rPr>
              <a:t> = 1000 </a:t>
            </a:r>
          </a:p>
          <a:p>
            <a:pPr marL="342900" indent="-342900">
              <a:lnSpc>
                <a:spcPct val="150000"/>
              </a:lnSpc>
              <a:buFont typeface="Arial" panose="020B0604020202020204" pitchFamily="34" charset="0"/>
              <a:buChar char="•"/>
            </a:pPr>
            <a:r>
              <a:rPr lang="en-US" sz="2400" b="0" i="0" dirty="0">
                <a:solidFill>
                  <a:srgbClr val="CCCCCC"/>
                </a:solidFill>
                <a:effectLst/>
              </a:rPr>
              <a:t>iterations = 2000</a:t>
            </a:r>
          </a:p>
          <a:p>
            <a:pPr marL="342900" indent="-342900">
              <a:lnSpc>
                <a:spcPct val="150000"/>
              </a:lnSpc>
              <a:buFont typeface="Arial" panose="020B0604020202020204" pitchFamily="34" charset="0"/>
              <a:buChar char="•"/>
            </a:pPr>
            <a:r>
              <a:rPr lang="en-US" sz="2400" b="0" i="0" dirty="0">
                <a:solidFill>
                  <a:srgbClr val="CCCCCC"/>
                </a:solidFill>
                <a:effectLst/>
              </a:rPr>
              <a:t>attractor = center</a:t>
            </a:r>
          </a:p>
          <a:p>
            <a:pPr>
              <a:lnSpc>
                <a:spcPct val="200000"/>
              </a:lnSpc>
            </a:pPr>
            <a:r>
              <a:rPr lang="en-IN" sz="2400" dirty="0"/>
              <a:t>With a central attractor, the branching is minimal</a:t>
            </a:r>
          </a:p>
        </p:txBody>
      </p:sp>
    </p:spTree>
    <p:extLst>
      <p:ext uri="{BB962C8B-B14F-4D97-AF65-F5344CB8AC3E}">
        <p14:creationId xmlns:p14="http://schemas.microsoft.com/office/powerpoint/2010/main" val="3503080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3130-08E6-5532-8C03-987D8078D489}"/>
              </a:ext>
            </a:extLst>
          </p:cNvPr>
          <p:cNvSpPr>
            <a:spLocks noGrp="1"/>
          </p:cNvSpPr>
          <p:nvPr>
            <p:ph type="title"/>
          </p:nvPr>
        </p:nvSpPr>
        <p:spPr/>
        <p:txBody>
          <a:bodyPr/>
          <a:lstStyle/>
          <a:p>
            <a:r>
              <a:rPr lang="en-IN" b="1" dirty="0">
                <a:latin typeface="+mn-lt"/>
              </a:rPr>
              <a:t>Simulation Results</a:t>
            </a:r>
          </a:p>
        </p:txBody>
      </p:sp>
      <p:pic>
        <p:nvPicPr>
          <p:cNvPr id="5" name="Content Placeholder 4">
            <a:extLst>
              <a:ext uri="{FF2B5EF4-FFF2-40B4-BE49-F238E27FC236}">
                <a16:creationId xmlns:a16="http://schemas.microsoft.com/office/drawing/2014/main" id="{9259D33F-F9A0-39EF-F1AE-C225504C35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002462" y="1690688"/>
            <a:ext cx="4351338" cy="4351338"/>
          </a:xfrm>
        </p:spPr>
      </p:pic>
      <p:sp>
        <p:nvSpPr>
          <p:cNvPr id="6" name="TextBox 5">
            <a:extLst>
              <a:ext uri="{FF2B5EF4-FFF2-40B4-BE49-F238E27FC236}">
                <a16:creationId xmlns:a16="http://schemas.microsoft.com/office/drawing/2014/main" id="{1646FD0E-9196-4B73-CE52-A94DEBE1BF3F}"/>
              </a:ext>
            </a:extLst>
          </p:cNvPr>
          <p:cNvSpPr txBox="1"/>
          <p:nvPr/>
        </p:nvSpPr>
        <p:spPr>
          <a:xfrm>
            <a:off x="838200" y="1690688"/>
            <a:ext cx="5521036" cy="42362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0" i="0" dirty="0">
                <a:solidFill>
                  <a:srgbClr val="CCCCCC"/>
                </a:solidFill>
                <a:effectLst/>
              </a:rPr>
              <a:t>dimension = 500</a:t>
            </a:r>
          </a:p>
          <a:p>
            <a:pPr marL="342900" indent="-342900">
              <a:lnSpc>
                <a:spcPct val="150000"/>
              </a:lnSpc>
              <a:buFont typeface="Arial" panose="020B0604020202020204" pitchFamily="34" charset="0"/>
              <a:buChar char="•"/>
            </a:pPr>
            <a:r>
              <a:rPr lang="en-US" sz="2400" b="1" i="0" dirty="0">
                <a:effectLst/>
              </a:rPr>
              <a:t>stickiness factor = 0.5</a:t>
            </a:r>
          </a:p>
          <a:p>
            <a:pPr marL="342900" indent="-342900">
              <a:lnSpc>
                <a:spcPct val="150000"/>
              </a:lnSpc>
              <a:buFont typeface="Arial" panose="020B0604020202020204" pitchFamily="34" charset="0"/>
              <a:buChar char="•"/>
            </a:pPr>
            <a:r>
              <a:rPr lang="en-US" sz="2400" b="0" i="0" dirty="0" err="1">
                <a:solidFill>
                  <a:srgbClr val="CCCCCC"/>
                </a:solidFill>
                <a:effectLst/>
              </a:rPr>
              <a:t>max_dist</a:t>
            </a:r>
            <a:r>
              <a:rPr lang="en-US" sz="2400" b="0" i="0" dirty="0">
                <a:solidFill>
                  <a:srgbClr val="CCCCCC"/>
                </a:solidFill>
                <a:effectLst/>
              </a:rPr>
              <a:t> = 500 </a:t>
            </a:r>
          </a:p>
          <a:p>
            <a:pPr marL="342900" indent="-342900">
              <a:lnSpc>
                <a:spcPct val="150000"/>
              </a:lnSpc>
              <a:buFont typeface="Arial" panose="020B0604020202020204" pitchFamily="34" charset="0"/>
              <a:buChar char="•"/>
            </a:pPr>
            <a:r>
              <a:rPr lang="en-US" sz="2400" b="0" i="0" dirty="0">
                <a:solidFill>
                  <a:srgbClr val="CCCCCC"/>
                </a:solidFill>
                <a:effectLst/>
              </a:rPr>
              <a:t>iterations = 2000</a:t>
            </a:r>
          </a:p>
          <a:p>
            <a:pPr marL="342900" indent="-342900">
              <a:lnSpc>
                <a:spcPct val="150000"/>
              </a:lnSpc>
              <a:buFont typeface="Arial" panose="020B0604020202020204" pitchFamily="34" charset="0"/>
              <a:buChar char="•"/>
            </a:pPr>
            <a:r>
              <a:rPr lang="en-US" sz="2400" b="0" i="0" dirty="0">
                <a:solidFill>
                  <a:srgbClr val="CCCCCC"/>
                </a:solidFill>
                <a:effectLst/>
              </a:rPr>
              <a:t>attractor = center</a:t>
            </a:r>
          </a:p>
          <a:p>
            <a:pPr>
              <a:lnSpc>
                <a:spcPct val="200000"/>
              </a:lnSpc>
            </a:pPr>
            <a:r>
              <a:rPr lang="en-IN" sz="2400" dirty="0"/>
              <a:t>With a central attractor, the branching is minimal</a:t>
            </a:r>
          </a:p>
        </p:txBody>
      </p:sp>
    </p:spTree>
    <p:extLst>
      <p:ext uri="{BB962C8B-B14F-4D97-AF65-F5344CB8AC3E}">
        <p14:creationId xmlns:p14="http://schemas.microsoft.com/office/powerpoint/2010/main" val="178266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3130-08E6-5532-8C03-987D8078D489}"/>
              </a:ext>
            </a:extLst>
          </p:cNvPr>
          <p:cNvSpPr>
            <a:spLocks noGrp="1"/>
          </p:cNvSpPr>
          <p:nvPr>
            <p:ph type="title"/>
          </p:nvPr>
        </p:nvSpPr>
        <p:spPr/>
        <p:txBody>
          <a:bodyPr/>
          <a:lstStyle/>
          <a:p>
            <a:r>
              <a:rPr lang="en-IN" b="1" dirty="0">
                <a:latin typeface="+mn-lt"/>
              </a:rPr>
              <a:t>Simulation Results</a:t>
            </a:r>
          </a:p>
        </p:txBody>
      </p:sp>
      <p:pic>
        <p:nvPicPr>
          <p:cNvPr id="5" name="Content Placeholder 4">
            <a:extLst>
              <a:ext uri="{FF2B5EF4-FFF2-40B4-BE49-F238E27FC236}">
                <a16:creationId xmlns:a16="http://schemas.microsoft.com/office/drawing/2014/main" id="{9259D33F-F9A0-39EF-F1AE-C225504C35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002462" y="1690688"/>
            <a:ext cx="4351338" cy="4351338"/>
          </a:xfrm>
        </p:spPr>
      </p:pic>
      <p:sp>
        <p:nvSpPr>
          <p:cNvPr id="6" name="TextBox 5">
            <a:extLst>
              <a:ext uri="{FF2B5EF4-FFF2-40B4-BE49-F238E27FC236}">
                <a16:creationId xmlns:a16="http://schemas.microsoft.com/office/drawing/2014/main" id="{1646FD0E-9196-4B73-CE52-A94DEBE1BF3F}"/>
              </a:ext>
            </a:extLst>
          </p:cNvPr>
          <p:cNvSpPr txBox="1"/>
          <p:nvPr/>
        </p:nvSpPr>
        <p:spPr>
          <a:xfrm>
            <a:off x="838200" y="1690688"/>
            <a:ext cx="5521036" cy="28050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0" i="0" dirty="0">
                <a:solidFill>
                  <a:srgbClr val="CCCCCC"/>
                </a:solidFill>
                <a:effectLst/>
              </a:rPr>
              <a:t>dimension = 500</a:t>
            </a:r>
          </a:p>
          <a:p>
            <a:pPr marL="342900" indent="-342900">
              <a:lnSpc>
                <a:spcPct val="150000"/>
              </a:lnSpc>
              <a:buFont typeface="Arial" panose="020B0604020202020204" pitchFamily="34" charset="0"/>
              <a:buChar char="•"/>
            </a:pPr>
            <a:r>
              <a:rPr lang="en-US" sz="2400" b="0" i="0" dirty="0">
                <a:solidFill>
                  <a:srgbClr val="CCCCCC"/>
                </a:solidFill>
                <a:effectLst/>
              </a:rPr>
              <a:t>stickiness factor = 0.5</a:t>
            </a:r>
          </a:p>
          <a:p>
            <a:pPr marL="342900" indent="-342900">
              <a:lnSpc>
                <a:spcPct val="150000"/>
              </a:lnSpc>
              <a:buFont typeface="Arial" panose="020B0604020202020204" pitchFamily="34" charset="0"/>
              <a:buChar char="•"/>
            </a:pPr>
            <a:r>
              <a:rPr lang="en-US" sz="2400" b="0" i="0" dirty="0" err="1">
                <a:solidFill>
                  <a:srgbClr val="CCCCCC"/>
                </a:solidFill>
                <a:effectLst/>
              </a:rPr>
              <a:t>max_dist</a:t>
            </a:r>
            <a:r>
              <a:rPr lang="en-US" sz="2400" b="0" i="0" dirty="0">
                <a:solidFill>
                  <a:srgbClr val="CCCCCC"/>
                </a:solidFill>
                <a:effectLst/>
              </a:rPr>
              <a:t> = 500 </a:t>
            </a:r>
          </a:p>
          <a:p>
            <a:pPr marL="342900" indent="-342900">
              <a:lnSpc>
                <a:spcPct val="150000"/>
              </a:lnSpc>
              <a:buFont typeface="Arial" panose="020B0604020202020204" pitchFamily="34" charset="0"/>
              <a:buChar char="•"/>
            </a:pPr>
            <a:r>
              <a:rPr lang="en-US" sz="2400" b="0" i="0" dirty="0">
                <a:solidFill>
                  <a:srgbClr val="CCCCCC"/>
                </a:solidFill>
                <a:effectLst/>
              </a:rPr>
              <a:t>iterations = 3500</a:t>
            </a:r>
          </a:p>
          <a:p>
            <a:pPr marL="342900" indent="-342900">
              <a:lnSpc>
                <a:spcPct val="150000"/>
              </a:lnSpc>
              <a:buFont typeface="Arial" panose="020B0604020202020204" pitchFamily="34" charset="0"/>
              <a:buChar char="•"/>
            </a:pPr>
            <a:r>
              <a:rPr lang="en-US" sz="2400" b="0" i="0" dirty="0">
                <a:effectLst/>
              </a:rPr>
              <a:t>attractor = </a:t>
            </a:r>
            <a:r>
              <a:rPr lang="en-US" sz="2400" b="1" i="0" dirty="0">
                <a:effectLst/>
              </a:rPr>
              <a:t>nearest neighbor</a:t>
            </a:r>
          </a:p>
        </p:txBody>
      </p:sp>
    </p:spTree>
    <p:extLst>
      <p:ext uri="{BB962C8B-B14F-4D97-AF65-F5344CB8AC3E}">
        <p14:creationId xmlns:p14="http://schemas.microsoft.com/office/powerpoint/2010/main" val="12454190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Cascadia Code SemiBold"/>
        <a:ea typeface=""/>
        <a:cs typeface=""/>
      </a:majorFont>
      <a:minorFont>
        <a:latin typeface="Candar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47</TotalTime>
  <Words>490</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Candara</vt:lpstr>
      <vt:lpstr>Cascadia Code SemiBold</vt:lpstr>
      <vt:lpstr>Office Theme</vt:lpstr>
      <vt:lpstr>Diffusion Limited Aggregation</vt:lpstr>
      <vt:lpstr>Classes</vt:lpstr>
      <vt:lpstr>Approach 1 – Brute Force </vt:lpstr>
      <vt:lpstr>Approach 2 – Add drift</vt:lpstr>
      <vt:lpstr>Approach 3 – Optimize start</vt:lpstr>
      <vt:lpstr>Approach 4 – Nearest neighbor</vt:lpstr>
      <vt:lpstr>Simulation Results</vt:lpstr>
      <vt:lpstr>Simulation Results</vt:lpstr>
      <vt:lpstr>Simulation Results</vt:lpstr>
      <vt:lpstr>Simulation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Diffusion Limited Aggregation</dc:title>
  <dc:creator>Kayalvizhi Thirumavalavan</dc:creator>
  <cp:lastModifiedBy>Kayalvizhi Thirumavalavan</cp:lastModifiedBy>
  <cp:revision>2</cp:revision>
  <dcterms:created xsi:type="dcterms:W3CDTF">2022-12-01T07:45:25Z</dcterms:created>
  <dcterms:modified xsi:type="dcterms:W3CDTF">2022-12-01T08:32:53Z</dcterms:modified>
</cp:coreProperties>
</file>