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2717-25ED-4002-91F5-2307992ED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9C63CC-4A5D-42A0-8C37-CAD4F7AEB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E684C-E609-4AE9-90B9-8EF41D653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9E861-CD44-41DD-8901-366EF9341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3CF20-582F-43F1-9B71-AFEE8145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2502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BB2F3-24E1-420C-8068-9691FF732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3E563-26F2-4F82-A082-F69D34F76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CC69E-4EBD-4C75-BBA9-25CD0A55E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28EB8-F1B6-44A4-BB90-52CDE50B1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92AA1-FACA-4CDD-BFC7-6A941877F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338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36D7FC-4009-4A9B-8B6C-1B9F404E35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B866E8-7885-4EDD-9E4B-17DF8CD38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4BA36-4E1F-4D33-AA95-A6F5A971C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35946-5994-41F6-9A20-7C1E34473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05876-9858-42F4-9D76-92A61297E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385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579B7-B467-4F30-B463-C549F23CF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9290D-5538-4B09-9F2B-B2A9E9C6A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B3F61-E780-40C8-A950-22B8FB582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02926-0DF3-4570-A59C-EE1754E85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6265E-D4AB-433A-9872-89D0BBCF0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963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213C-45E1-44D5-A0BF-1FA5D070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2A29A-F3F7-4C53-9F32-F0CD478F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C6295-9E3B-49F0-A4D6-D96CACC2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D652F-DE64-44B6-96A8-64581F234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4670A-6D76-4EE9-B3F4-4A4C10591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90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85A8-90E3-4906-95A7-968097F6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8F05C-E098-4A13-8810-AA660C87E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119A0-B9DA-42E0-8C77-B33652FE0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A1657-625F-4E3C-9247-60A50B5E9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06288-6E40-4696-8BAB-DFF588006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C0A8B-CB35-4766-9D9F-FF593727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5008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5F0FF-D33A-453F-BAA6-530FB5A9F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DF706F-8A11-44D4-A52B-80A9A54145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A4249-20FA-4112-BE61-C5C100A01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64CFD6-7BEA-48C2-A063-2C3BD91C9E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7FE73D-D9B6-49CC-A3DC-675C928CF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497060-5455-47B8-A9E7-4A9E4A2BF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FE2882-C51A-47BE-AA76-1DEBC7EE8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9AD467-080E-444E-B300-913E84F1B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7215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853B5-0B16-449D-9FD2-4FCFDD93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CDCFDE-6880-40D0-9414-52E5CE240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25FA30-270D-4C52-82A2-0915C351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B7BB1-C4A1-43F2-B50A-99ED1D49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6811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84B0E8-78F2-4515-8E64-42C267FFC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351CB3-1817-4791-A381-D43180748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35F68-9BA9-4A50-9421-245549268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4799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C0073-D343-4CA3-A7E5-625643DC1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4BB3A-BCA6-4558-9CAC-AABEC8738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A90DC3-0AD3-4C49-B882-DF2D2B6E1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C5849A-A7B0-46BC-8729-15F4B78E3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35E362-3585-414E-A811-37C3CEF36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41E51-9D8A-46B2-911B-6BDCA0F0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510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B4ACE-BADD-4F02-B26A-A0B601C5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072A65-40BB-4A21-962D-331EA625FA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AB571-1950-4C4A-B35E-15EFB56BE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DD8574-0485-4DF1-9C1B-FF536E723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A4481-1E94-4F54-9A5D-781263055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0958B0-382B-4FDE-92CD-AD1E20CC8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92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8669-E5AA-4693-8664-03097CEE2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8BF122-3D9D-4A97-89FC-E0454F887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43402-15F1-48DE-BD80-308727CE76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359E4-A8E4-4383-B037-0F50FCFDD983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14BBB4-FB9F-47FC-A6EA-59428132C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9EF04-0B80-4967-AC03-C113244870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AF86FA-B36D-4823-BE58-EE9CA9A9B7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149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DE81-17F0-4F84-83AF-D3B011982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5229" y="1121250"/>
            <a:ext cx="9602771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Курсовой проект на тему «Разработка приложения по изучению английского языка»</a:t>
            </a:r>
            <a:endParaRPr lang="ru-RU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F63532-22E8-4926-87AE-1F5BA22912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46606" y="4760226"/>
            <a:ext cx="4991942" cy="707886"/>
          </a:xfrm>
        </p:spPr>
        <p:txBody>
          <a:bodyPr>
            <a:normAutofit lnSpcReduction="10000"/>
          </a:bodyPr>
          <a:lstStyle/>
          <a:p>
            <a:pPr algn="r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Разработчик: студентка группы ИСп22-1</a:t>
            </a:r>
          </a:p>
          <a:p>
            <a:pPr algn="r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Глазкова Полина Игоревна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4D2A8B-27EE-4D07-9B0E-6AAC2B176E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1" y="-270356"/>
            <a:ext cx="2494548" cy="24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31AED33-DB3B-490D-8BDE-AE705F0E2C2A}"/>
              </a:ext>
            </a:extLst>
          </p:cNvPr>
          <p:cNvSpPr>
            <a:spLocks noGrp="1"/>
          </p:cNvSpPr>
          <p:nvPr/>
        </p:nvSpPr>
        <p:spPr>
          <a:xfrm>
            <a:off x="2290713" y="55563"/>
            <a:ext cx="9347835" cy="2133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МИНИСТЕРСТВО ОБРАЗОВАНИЯ И НАУКИ РОССИЙСКОЙ ФЕДЕРАЦИИ</a:t>
            </a: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ГОСУДАРСТВЕННОЕ БЮДЖЕТНОЕ УЧРЕЖДЕНИЕ</a:t>
            </a: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КАЛИНИНГРАДСКОЙ ОБЛАСТИ</a:t>
            </a: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ПРОФЕССИОНАЛЬНАЯ ОБРАЗОВАТЕЛЬНАЯ ОРГАНИЗАЦИЯ</a:t>
            </a:r>
            <a:b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«КОЛЛЕДЖ ИНФОРМАЦИОННЫХ ТЕХНОЛОГИЙ И СТРОИТЕЛЬСТВА»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88EBDB-DB2B-453B-AF6C-0E911C545F50}"/>
              </a:ext>
            </a:extLst>
          </p:cNvPr>
          <p:cNvSpPr txBox="1"/>
          <p:nvPr/>
        </p:nvSpPr>
        <p:spPr>
          <a:xfrm>
            <a:off x="3048786" y="6022884"/>
            <a:ext cx="60944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Калининград,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1B2967-2B7D-4FA7-B8ED-D4EF6FC6DE1E}"/>
              </a:ext>
            </a:extLst>
          </p:cNvPr>
          <p:cNvSpPr txBox="1"/>
          <p:nvPr/>
        </p:nvSpPr>
        <p:spPr>
          <a:xfrm>
            <a:off x="192029" y="4760226"/>
            <a:ext cx="5266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Руководитель: преподаватель КИТиС</a:t>
            </a:r>
          </a:p>
          <a:p>
            <a:pPr algn="r"/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Большакова-Стрекалова А.В. </a:t>
            </a:r>
          </a:p>
        </p:txBody>
      </p:sp>
    </p:spTree>
    <p:extLst>
      <p:ext uri="{BB962C8B-B14F-4D97-AF65-F5344CB8AC3E}">
        <p14:creationId xmlns:p14="http://schemas.microsoft.com/office/powerpoint/2010/main" val="266602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FA7993A-D46E-4069-9042-A8BCF376BA3E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725512-3106-4ACB-B146-32E64501F474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66183D-FC28-4A1A-9594-BFF91FF3C1A3}"/>
              </a:ext>
            </a:extLst>
          </p:cNvPr>
          <p:cNvPicPr/>
          <p:nvPr/>
        </p:nvPicPr>
        <p:blipFill>
          <a:blip r:embed="rId2"/>
          <a:srcRect t="4800" b="5999"/>
          <a:stretch>
            <a:fillRect/>
          </a:stretch>
        </p:blipFill>
        <p:spPr>
          <a:xfrm>
            <a:off x="2498551" y="1317769"/>
            <a:ext cx="2042795" cy="3947160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7145E5-B801-4803-B858-1AEF4C51C49F}"/>
              </a:ext>
            </a:extLst>
          </p:cNvPr>
          <p:cNvSpPr txBox="1"/>
          <p:nvPr/>
        </p:nvSpPr>
        <p:spPr>
          <a:xfrm>
            <a:off x="2414014" y="249135"/>
            <a:ext cx="76728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3600" dirty="0"/>
              <a:t>Тестирование и установка программы</a:t>
            </a:r>
            <a:endParaRPr lang="en-US" alt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3F7E50-5DF7-43F3-B672-1018F95F65BA}"/>
              </a:ext>
            </a:extLst>
          </p:cNvPr>
          <p:cNvPicPr/>
          <p:nvPr/>
        </p:nvPicPr>
        <p:blipFill>
          <a:blip r:embed="rId3"/>
          <a:srcRect t="4618" b="5346"/>
          <a:stretch>
            <a:fillRect/>
          </a:stretch>
        </p:blipFill>
        <p:spPr>
          <a:xfrm>
            <a:off x="5229041" y="1317770"/>
            <a:ext cx="2042795" cy="3947160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D23A5E-7842-4BE1-A717-22491B167D30}"/>
              </a:ext>
            </a:extLst>
          </p:cNvPr>
          <p:cNvPicPr/>
          <p:nvPr/>
        </p:nvPicPr>
        <p:blipFill>
          <a:blip r:embed="rId4"/>
          <a:srcRect t="4315" b="4939"/>
          <a:stretch>
            <a:fillRect/>
          </a:stretch>
        </p:blipFill>
        <p:spPr>
          <a:xfrm>
            <a:off x="8053060" y="1317770"/>
            <a:ext cx="2042796" cy="3947160"/>
          </a:xfrm>
          <a:prstGeom prst="rect">
            <a:avLst/>
          </a:prstGeom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DF0FB0-8F37-4D1A-9CB8-68BAAB169B72}"/>
              </a:ext>
            </a:extLst>
          </p:cNvPr>
          <p:cNvSpPr txBox="1"/>
          <p:nvPr/>
        </p:nvSpPr>
        <p:spPr>
          <a:xfrm>
            <a:off x="2011925" y="5463203"/>
            <a:ext cx="30160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Некорректный ввод данных при авторизации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CC320A-E334-4C58-9889-AF28D0EF69AE}"/>
              </a:ext>
            </a:extLst>
          </p:cNvPr>
          <p:cNvSpPr txBox="1"/>
          <p:nvPr/>
        </p:nvSpPr>
        <p:spPr>
          <a:xfrm>
            <a:off x="5027971" y="5463202"/>
            <a:ext cx="24150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Отображение вариантов ответа</a:t>
            </a: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D4BDD-BC99-44F8-8FF0-9745E37FC348}"/>
              </a:ext>
            </a:extLst>
          </p:cNvPr>
          <p:cNvSpPr txBox="1"/>
          <p:nvPr/>
        </p:nvSpPr>
        <p:spPr>
          <a:xfrm>
            <a:off x="7866933" y="5463201"/>
            <a:ext cx="24150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Проверка правильности ответа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4323986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5E36C-051E-41EF-89F8-564719216EEF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4AF0A4-0E59-4257-82AC-EEA13CCDE896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0F75A6-7EF3-4CCF-AFFC-6EE021D71B6A}"/>
              </a:ext>
            </a:extLst>
          </p:cNvPr>
          <p:cNvSpPr txBox="1"/>
          <p:nvPr/>
        </p:nvSpPr>
        <p:spPr>
          <a:xfrm>
            <a:off x="3045542" y="1552687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Выводы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2D8EBF-2102-40E2-87A2-F4AE759D841F}"/>
              </a:ext>
            </a:extLst>
          </p:cNvPr>
          <p:cNvSpPr txBox="1"/>
          <p:nvPr/>
        </p:nvSpPr>
        <p:spPr>
          <a:xfrm>
            <a:off x="1533833" y="2697204"/>
            <a:ext cx="9124334" cy="12824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263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ходе выполнения курсового проекта было разработано и реализовано мобильное приложение «ITEnglishApplication» , предназначенное для расширения словарного запаса английского языка в сфере </a:t>
            </a:r>
            <a:r>
              <a:rPr lang="en-US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IT.</a:t>
            </a:r>
            <a:endParaRPr lang="ru-RU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925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6C7566-7F24-4DBB-B4BA-D8014379C9AB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61A8902-CEB0-4CDA-92E6-8C9BA83CBE5E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66817E-F1EA-4B92-B774-DA4278E57419}"/>
              </a:ext>
            </a:extLst>
          </p:cNvPr>
          <p:cNvSpPr txBox="1"/>
          <p:nvPr/>
        </p:nvSpPr>
        <p:spPr>
          <a:xfrm>
            <a:off x="3045542" y="2782669"/>
            <a:ext cx="61009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Font typeface="Arial" panose="020B0604020202020204" pitchFamily="34" charset="0"/>
              <a:buNone/>
            </a:pP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Спасибо за внимание!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FF83AC-47D9-4D94-82D3-256A8104F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592" y="-282250"/>
            <a:ext cx="2494548" cy="249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06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4A3682-C6B8-4E4A-8CEA-033A60D97925}"/>
              </a:ext>
            </a:extLst>
          </p:cNvPr>
          <p:cNvSpPr txBox="1"/>
          <p:nvPr/>
        </p:nvSpPr>
        <p:spPr>
          <a:xfrm>
            <a:off x="839235" y="1140644"/>
            <a:ext cx="1090681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Разработка мобильного приложения для изучения английского языка, ориентированного на расширение словарного запаса посредством интерактивных тестов.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4B6C5-B0D7-454E-BF73-EE6EAFF3162C}"/>
              </a:ext>
            </a:extLst>
          </p:cNvPr>
          <p:cNvSpPr txBox="1"/>
          <p:nvPr/>
        </p:nvSpPr>
        <p:spPr>
          <a:xfrm>
            <a:off x="4138465" y="301657"/>
            <a:ext cx="407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</a:t>
            </a: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работы</a:t>
            </a: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FD0C30-7155-40E7-B396-91DD5B3B4F59}"/>
              </a:ext>
            </a:extLst>
          </p:cNvPr>
          <p:cNvSpPr txBox="1"/>
          <p:nvPr/>
        </p:nvSpPr>
        <p:spPr>
          <a:xfrm>
            <a:off x="4138465" y="2721114"/>
            <a:ext cx="40723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Задачи</a:t>
            </a:r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9BDCF4-96AE-42EB-8210-70CF92C2AD77}"/>
              </a:ext>
            </a:extLst>
          </p:cNvPr>
          <p:cNvSpPr txBox="1"/>
          <p:nvPr/>
        </p:nvSpPr>
        <p:spPr>
          <a:xfrm>
            <a:off x="957216" y="3593183"/>
            <a:ext cx="111659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Проектирование функциональности мобильного приложения.</a:t>
            </a:r>
          </a:p>
          <a:p>
            <a:pPr algn="just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Разработка пользовательского интерфейса приложения.</a:t>
            </a:r>
          </a:p>
          <a:p>
            <a:pPr algn="just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Создание базы данных английских слов и их переводов.</a:t>
            </a:r>
          </a:p>
          <a:p>
            <a:pPr algn="just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Проведение анализа существующих приложений и методик.</a:t>
            </a:r>
          </a:p>
          <a:p>
            <a:pPr algn="just"/>
            <a:r>
              <a:rPr lang="ru-RU" sz="28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Проведение тестирования и отладки приложения.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C12AEE-9578-4FBD-AB1A-31A5016CFD4A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BC81C16-608E-4C4C-820B-E8E27BADBCE9}"/>
              </a:ext>
            </a:extLst>
          </p:cNvPr>
          <p:cNvSpPr/>
          <p:nvPr/>
        </p:nvSpPr>
        <p:spPr>
          <a:xfrm>
            <a:off x="0" y="6253316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331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12497F-2733-49D3-A5ED-745D384988C9}"/>
              </a:ext>
            </a:extLst>
          </p:cNvPr>
          <p:cNvSpPr txBox="1"/>
          <p:nvPr/>
        </p:nvSpPr>
        <p:spPr>
          <a:xfrm>
            <a:off x="1696063" y="344129"/>
            <a:ext cx="8799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Аналоги разрабатываемого приложения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CED852-ABB8-46ED-8F06-999805DF49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212981" y="1198236"/>
            <a:ext cx="1120140" cy="1308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371CC1-6CEC-4D26-A35D-13D255BF85F7}"/>
              </a:ext>
            </a:extLst>
          </p:cNvPr>
          <p:cNvPicPr/>
          <p:nvPr/>
        </p:nvPicPr>
        <p:blipFill>
          <a:blip r:embed="rId3"/>
          <a:srcRect t="4379" b="6850"/>
          <a:stretch>
            <a:fillRect/>
          </a:stretch>
        </p:blipFill>
        <p:spPr>
          <a:xfrm>
            <a:off x="836109" y="2506971"/>
            <a:ext cx="1873885" cy="3602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51F09B-B588-4C81-A15A-406A0465F769}"/>
              </a:ext>
            </a:extLst>
          </p:cNvPr>
          <p:cNvSpPr txBox="1"/>
          <p:nvPr/>
        </p:nvSpPr>
        <p:spPr>
          <a:xfrm>
            <a:off x="2959511" y="1491581"/>
            <a:ext cx="3028336" cy="4618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763" indent="447675" algn="just">
              <a:lnSpc>
                <a:spcPct val="150000"/>
              </a:lnSpc>
              <a:spcAft>
                <a:spcPts val="1000"/>
              </a:spcAft>
            </a:pPr>
            <a:r>
              <a:rPr lang="ru-RU" sz="18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Duolingo - популярное приложение для изучения языков в формате игры, предлагающее интерактивные уроки по грамматике, словарному запасу, чтению, письму и аудированию. Обучение построено на принципе «байт-сайз» уроков и геймификации.</a:t>
            </a:r>
            <a:endParaRPr lang="ru-RU" sz="14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09A455-C911-43D8-8E55-876C3D7720B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7223996" y="1198236"/>
            <a:ext cx="1120140" cy="13087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192CF0-DB1B-4EC8-B1E7-935A1F6CE5ED}"/>
              </a:ext>
            </a:extLst>
          </p:cNvPr>
          <p:cNvPicPr/>
          <p:nvPr/>
        </p:nvPicPr>
        <p:blipFill>
          <a:blip r:embed="rId5"/>
          <a:srcRect t="4469" b="5454"/>
          <a:stretch>
            <a:fillRect/>
          </a:stretch>
        </p:blipFill>
        <p:spPr>
          <a:xfrm>
            <a:off x="6872517" y="2481278"/>
            <a:ext cx="1823097" cy="36543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379472-A9AB-43BD-BD10-5929B9F8E5E6}"/>
              </a:ext>
            </a:extLst>
          </p:cNvPr>
          <p:cNvSpPr txBox="1"/>
          <p:nvPr/>
        </p:nvSpPr>
        <p:spPr>
          <a:xfrm>
            <a:off x="8899522" y="1852603"/>
            <a:ext cx="3192827" cy="3371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2438" algn="just">
              <a:lnSpc>
                <a:spcPct val="150000"/>
              </a:lnSpc>
              <a:spcAft>
                <a:spcPts val="10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Quizlet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- приложение для создания и использования карточек для изучения различных предметов, включая английский язык. Пользователи могут создавать свои наборы карточек или использовать готовые.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8AA25E3-7BBA-4CA2-9733-26B3CB846002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852AAE-6591-491C-9DE9-1116359E7602}"/>
              </a:ext>
            </a:extLst>
          </p:cNvPr>
          <p:cNvSpPr/>
          <p:nvPr/>
        </p:nvSpPr>
        <p:spPr>
          <a:xfrm>
            <a:off x="0" y="6253316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35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56A187-4673-4A13-955E-5284A37CFD51}"/>
              </a:ext>
            </a:extLst>
          </p:cNvPr>
          <p:cNvSpPr txBox="1"/>
          <p:nvPr/>
        </p:nvSpPr>
        <p:spPr>
          <a:xfrm>
            <a:off x="963561" y="485751"/>
            <a:ext cx="68039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Выбор средств </a:t>
            </a:r>
            <a:r>
              <a:rPr lang="ru-RU" sz="3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разработки</a:t>
            </a:r>
            <a:endParaRPr lang="en-US" sz="4000" dirty="0" err="1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99CAD2-22A9-4E03-90D6-113029DED840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5323BE-C2C5-4B2E-9BCD-93EDE1B58926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Picture 6" descr="Picture background">
            <a:extLst>
              <a:ext uri="{FF2B5EF4-FFF2-40B4-BE49-F238E27FC236}">
                <a16:creationId xmlns:a16="http://schemas.microsoft.com/office/drawing/2014/main" id="{2833A17A-8A91-4EAB-A0CF-0989BB8A1A5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04368" y="291440"/>
            <a:ext cx="2038446" cy="1941461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4ABE08-BC95-4FA6-ABB9-77673B4C79BB}"/>
              </a:ext>
            </a:extLst>
          </p:cNvPr>
          <p:cNvSpPr txBox="1"/>
          <p:nvPr/>
        </p:nvSpPr>
        <p:spPr>
          <a:xfrm>
            <a:off x="1243036" y="1885488"/>
            <a:ext cx="409243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Язык программирования: Kotlin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0" name="Picture 9" descr="Picture background">
            <a:extLst>
              <a:ext uri="{FF2B5EF4-FFF2-40B4-BE49-F238E27FC236}">
                <a16:creationId xmlns:a16="http://schemas.microsoft.com/office/drawing/2014/main" id="{15B0C57C-CD57-43BD-85FE-7315D271BF6A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18368" y="1835989"/>
            <a:ext cx="1814298" cy="1756507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F72EDC-E02C-4C84-9716-83DAEA5F1F5F}"/>
              </a:ext>
            </a:extLst>
          </p:cNvPr>
          <p:cNvSpPr txBox="1"/>
          <p:nvPr/>
        </p:nvSpPr>
        <p:spPr>
          <a:xfrm>
            <a:off x="1243036" y="2601646"/>
            <a:ext cx="43431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Среда разработки: </a:t>
            </a:r>
            <a:r>
              <a:rPr lang="en-US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Android Studio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BEFF95-087A-4AF0-9B0B-7B8499B06AF5}"/>
              </a:ext>
            </a:extLst>
          </p:cNvPr>
          <p:cNvSpPr txBox="1"/>
          <p:nvPr/>
        </p:nvSpPr>
        <p:spPr>
          <a:xfrm>
            <a:off x="1248370" y="3271092"/>
            <a:ext cx="28500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База данных: SQLite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5" name="Picture 14" descr="Picture background">
            <a:extLst>
              <a:ext uri="{FF2B5EF4-FFF2-40B4-BE49-F238E27FC236}">
                <a16:creationId xmlns:a16="http://schemas.microsoft.com/office/drawing/2014/main" id="{8A239727-29E9-4EEA-8C29-DC6FA5095EEA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578216" y="2760914"/>
            <a:ext cx="2019300" cy="112014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D377958-94AA-41AA-AE74-F114EDD2B780}"/>
              </a:ext>
            </a:extLst>
          </p:cNvPr>
          <p:cNvSpPr txBox="1"/>
          <p:nvPr/>
        </p:nvSpPr>
        <p:spPr>
          <a:xfrm>
            <a:off x="1243036" y="3924077"/>
            <a:ext cx="6100916" cy="4912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ru-RU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Среда разработки дизайна: </a:t>
            </a: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Figma</a:t>
            </a:r>
            <a:endParaRPr lang="ru-RU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8" name="Picture 17" descr="Picture background">
            <a:extLst>
              <a:ext uri="{FF2B5EF4-FFF2-40B4-BE49-F238E27FC236}">
                <a16:creationId xmlns:a16="http://schemas.microsoft.com/office/drawing/2014/main" id="{F9AD1CC6-3F2C-4206-A2A8-E9297F456610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095999" y="4097384"/>
            <a:ext cx="4454525" cy="18078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67861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7A1D07-8FE6-4A4F-A286-8EDF44CB4130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37FC506-3820-49A0-99E3-7963232669EC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63541-D043-413F-B1F0-0A89C3E23C1B}"/>
              </a:ext>
            </a:extLst>
          </p:cNvPr>
          <p:cNvSpPr txBox="1"/>
          <p:nvPr/>
        </p:nvSpPr>
        <p:spPr>
          <a:xfrm>
            <a:off x="3498698" y="250243"/>
            <a:ext cx="519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Проектирование дизайна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F76941-51BE-4927-A952-777CA526BD2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264925" y="1441832"/>
            <a:ext cx="5662149" cy="42925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A8741D-EC97-49A7-A95B-E6DB039922E7}"/>
              </a:ext>
            </a:extLst>
          </p:cNvPr>
          <p:cNvSpPr txBox="1"/>
          <p:nvPr/>
        </p:nvSpPr>
        <p:spPr>
          <a:xfrm>
            <a:off x="9725319" y="5599921"/>
            <a:ext cx="23585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Создание макета интерфейса в </a:t>
            </a:r>
            <a:r>
              <a:rPr lang="en-US" sz="1600" dirty="0"/>
              <a:t>Figma.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078716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B38EB4-17A7-4C9D-87F7-1ACF77BB948D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42971C-EE9F-4FFD-BC25-BDEED592A726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5B4540-187C-4A5A-8CB7-097A0F6DCFE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867166" y="1467310"/>
            <a:ext cx="4457665" cy="41787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0126F0-6567-4AE1-B5FA-C77A290B11A9}"/>
              </a:ext>
            </a:extLst>
          </p:cNvPr>
          <p:cNvSpPr txBox="1"/>
          <p:nvPr/>
        </p:nvSpPr>
        <p:spPr>
          <a:xfrm>
            <a:off x="3498697" y="387895"/>
            <a:ext cx="5194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3600" dirty="0"/>
              <a:t>Проектирование дизайна</a:t>
            </a:r>
          </a:p>
        </p:txBody>
      </p:sp>
    </p:spTree>
    <p:extLst>
      <p:ext uri="{BB962C8B-B14F-4D97-AF65-F5344CB8AC3E}">
        <p14:creationId xmlns:p14="http://schemas.microsoft.com/office/powerpoint/2010/main" val="39871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D069F0-C4B8-49EC-BD86-3E7E50738761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848C3D-6A1F-4167-978B-8ECB05AB1CA6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9850A1-62AE-4E09-9355-05F6AB4E3130}"/>
              </a:ext>
            </a:extLst>
          </p:cNvPr>
          <p:cNvSpPr txBox="1"/>
          <p:nvPr/>
        </p:nvSpPr>
        <p:spPr>
          <a:xfrm>
            <a:off x="1362996" y="488844"/>
            <a:ext cx="27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Разработка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3A3346-3E26-49D5-92DE-FD9D42F99D7A}"/>
              </a:ext>
            </a:extLst>
          </p:cNvPr>
          <p:cNvPicPr/>
          <p:nvPr/>
        </p:nvPicPr>
        <p:blipFill>
          <a:blip r:embed="rId2"/>
          <a:srcRect t="4077" b="4034"/>
          <a:stretch>
            <a:fillRect/>
          </a:stretch>
        </p:blipFill>
        <p:spPr>
          <a:xfrm>
            <a:off x="1557183" y="1367790"/>
            <a:ext cx="2070735" cy="4122420"/>
          </a:xfrm>
          <a:prstGeom prst="rect">
            <a:avLst/>
          </a:prstGeom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6AC74F-8844-432B-B650-6F01D1EE8DEE}"/>
              </a:ext>
            </a:extLst>
          </p:cNvPr>
          <p:cNvSpPr txBox="1"/>
          <p:nvPr/>
        </p:nvSpPr>
        <p:spPr>
          <a:xfrm>
            <a:off x="1256925" y="5652975"/>
            <a:ext cx="2972548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Главное меню приложения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AD4D03-B6EB-4638-9E18-877CB86D3836}"/>
              </a:ext>
            </a:extLst>
          </p:cNvPr>
          <p:cNvPicPr/>
          <p:nvPr/>
        </p:nvPicPr>
        <p:blipFill>
          <a:blip r:embed="rId3"/>
          <a:srcRect t="5351" b="4974"/>
          <a:stretch>
            <a:fillRect/>
          </a:stretch>
        </p:blipFill>
        <p:spPr>
          <a:xfrm>
            <a:off x="5044440" y="1367790"/>
            <a:ext cx="2103120" cy="4084320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85CCF1-870D-4554-AFB7-477D8A81B066}"/>
              </a:ext>
            </a:extLst>
          </p:cNvPr>
          <p:cNvSpPr txBox="1"/>
          <p:nvPr/>
        </p:nvSpPr>
        <p:spPr>
          <a:xfrm>
            <a:off x="4971919" y="5652976"/>
            <a:ext cx="2248162" cy="411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Подготовка к тестам</a:t>
            </a:r>
            <a:endParaRPr lang="ru-RU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78147E1-FB4C-4EB1-AE39-CDF0C2ED7307}"/>
              </a:ext>
            </a:extLst>
          </p:cNvPr>
          <p:cNvPicPr/>
          <p:nvPr/>
        </p:nvPicPr>
        <p:blipFill>
          <a:blip r:embed="rId4"/>
          <a:srcRect t="4750" b="4307"/>
          <a:stretch>
            <a:fillRect/>
          </a:stretch>
        </p:blipFill>
        <p:spPr>
          <a:xfrm>
            <a:off x="8564082" y="1367790"/>
            <a:ext cx="2070735" cy="4285185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426CA4-85C5-407A-A0CF-9F3D8222BAF7}"/>
              </a:ext>
            </a:extLst>
          </p:cNvPr>
          <p:cNvSpPr txBox="1"/>
          <p:nvPr/>
        </p:nvSpPr>
        <p:spPr>
          <a:xfrm>
            <a:off x="9158226" y="5780336"/>
            <a:ext cx="88244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Тесты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0712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09FC00-356F-4DBC-91F7-7F1079B4E1D8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D21D8-0C6F-47A9-A3E1-1FCFB3E4AD70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3851B-913B-4C0A-A2A7-9D24D57034CD}"/>
              </a:ext>
            </a:extLst>
          </p:cNvPr>
          <p:cNvSpPr txBox="1"/>
          <p:nvPr/>
        </p:nvSpPr>
        <p:spPr>
          <a:xfrm>
            <a:off x="1362996" y="331529"/>
            <a:ext cx="27604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dirty="0"/>
              <a:t>Разработка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190597-9FC0-442F-B092-3BB0D542FD3E}"/>
              </a:ext>
            </a:extLst>
          </p:cNvPr>
          <p:cNvPicPr/>
          <p:nvPr/>
        </p:nvPicPr>
        <p:blipFill>
          <a:blip r:embed="rId2"/>
          <a:srcRect t="4356" b="4808"/>
          <a:stretch>
            <a:fillRect/>
          </a:stretch>
        </p:blipFill>
        <p:spPr>
          <a:xfrm>
            <a:off x="3215149" y="1111045"/>
            <a:ext cx="2216376" cy="4080387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9FC6E8-F9CB-4BDE-8BA2-A15CA53579BF}"/>
              </a:ext>
            </a:extLst>
          </p:cNvPr>
          <p:cNvSpPr txBox="1"/>
          <p:nvPr/>
        </p:nvSpPr>
        <p:spPr>
          <a:xfrm>
            <a:off x="3374985" y="5395852"/>
            <a:ext cx="205653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Вход/Регистрация</a:t>
            </a: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2BE1F8-463F-4F5C-BEE6-382CBB87C2BF}"/>
              </a:ext>
            </a:extLst>
          </p:cNvPr>
          <p:cNvPicPr/>
          <p:nvPr/>
        </p:nvPicPr>
        <p:blipFill>
          <a:blip r:embed="rId3"/>
          <a:srcRect t="5309" b="4820"/>
          <a:stretch>
            <a:fillRect/>
          </a:stretch>
        </p:blipFill>
        <p:spPr>
          <a:xfrm>
            <a:off x="7016476" y="1111045"/>
            <a:ext cx="2216375" cy="4080387"/>
          </a:xfrm>
          <a:prstGeom prst="rect">
            <a:avLst/>
          </a:prstGeom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C5F90DF-0C9F-4A54-A50E-B8E9F9E0DBAF}"/>
              </a:ext>
            </a:extLst>
          </p:cNvPr>
          <p:cNvSpPr txBox="1"/>
          <p:nvPr/>
        </p:nvSpPr>
        <p:spPr>
          <a:xfrm>
            <a:off x="7176312" y="5354046"/>
            <a:ext cx="2056539" cy="4221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ru-RU" sz="1600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Профиль</a:t>
            </a:r>
            <a:endParaRPr lang="ru-RU" sz="1200" dirty="0"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229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930995-D00F-4C2B-A34F-21C434C5AC4E}"/>
              </a:ext>
            </a:extLst>
          </p:cNvPr>
          <p:cNvSpPr txBox="1"/>
          <p:nvPr/>
        </p:nvSpPr>
        <p:spPr>
          <a:xfrm>
            <a:off x="2045109" y="120129"/>
            <a:ext cx="8101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altLang="en-US" sz="3600" dirty="0"/>
              <a:t>Тестирование и установка программы</a:t>
            </a:r>
            <a:endParaRPr lang="en-US" alt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D4895D-422E-4C40-A0DA-E88D7F251156}"/>
              </a:ext>
            </a:extLst>
          </p:cNvPr>
          <p:cNvSpPr txBox="1"/>
          <p:nvPr/>
        </p:nvSpPr>
        <p:spPr>
          <a:xfrm>
            <a:off x="1170522" y="695513"/>
            <a:ext cx="6779343" cy="878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установки программы нужно скачать .apk файл приложения.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Теперь приложение готово к использованию.</a:t>
            </a:r>
            <a:endParaRPr lang="ru-RU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DDA408-5218-41F9-90DD-1B01111D2EBF}"/>
              </a:ext>
            </a:extLst>
          </p:cNvPr>
          <p:cNvPicPr/>
          <p:nvPr/>
        </p:nvPicPr>
        <p:blipFill>
          <a:blip r:embed="rId2"/>
          <a:srcRect t="4603" b="6430"/>
          <a:stretch>
            <a:fillRect/>
          </a:stretch>
        </p:blipFill>
        <p:spPr>
          <a:xfrm>
            <a:off x="1565192" y="1792389"/>
            <a:ext cx="2041525" cy="3956217"/>
          </a:xfrm>
          <a:prstGeom prst="rect">
            <a:avLst/>
          </a:prstGeom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426049-D52E-47D5-A00B-325E89BA490C}"/>
              </a:ext>
            </a:extLst>
          </p:cNvPr>
          <p:cNvSpPr txBox="1"/>
          <p:nvPr/>
        </p:nvSpPr>
        <p:spPr>
          <a:xfrm>
            <a:off x="1170522" y="5823463"/>
            <a:ext cx="312665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Регистрация нового пользователя</a:t>
            </a:r>
            <a:endParaRPr lang="ru-RU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3BE386-8807-48ED-ACCE-AC7A6E404D55}"/>
              </a:ext>
            </a:extLst>
          </p:cNvPr>
          <p:cNvPicPr/>
          <p:nvPr/>
        </p:nvPicPr>
        <p:blipFill>
          <a:blip r:embed="rId3"/>
          <a:srcRect t="4309" b="6791"/>
          <a:stretch>
            <a:fillRect/>
          </a:stretch>
        </p:blipFill>
        <p:spPr>
          <a:xfrm>
            <a:off x="5075236" y="1792389"/>
            <a:ext cx="2041525" cy="3930650"/>
          </a:xfrm>
          <a:prstGeom prst="rect">
            <a:avLst/>
          </a:prstGeom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51DDB77-0CF7-4096-A02F-B5745F5A70D8}"/>
              </a:ext>
            </a:extLst>
          </p:cNvPr>
          <p:cNvSpPr txBox="1"/>
          <p:nvPr/>
        </p:nvSpPr>
        <p:spPr>
          <a:xfrm>
            <a:off x="4705630" y="5728949"/>
            <a:ext cx="278073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Авторизация существующего пользователя</a:t>
            </a:r>
            <a:endParaRPr lang="ru-RU" sz="16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AB5528C-DC16-4FED-988C-21CB05C6A7A0}"/>
              </a:ext>
            </a:extLst>
          </p:cNvPr>
          <p:cNvPicPr/>
          <p:nvPr/>
        </p:nvPicPr>
        <p:blipFill>
          <a:blip r:embed="rId4"/>
          <a:srcRect t="4270" b="6391"/>
          <a:stretch>
            <a:fillRect/>
          </a:stretch>
        </p:blipFill>
        <p:spPr>
          <a:xfrm>
            <a:off x="8585277" y="1792389"/>
            <a:ext cx="2041525" cy="3930650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DF4076F-C191-48A4-98C7-9E3664323729}"/>
              </a:ext>
            </a:extLst>
          </p:cNvPr>
          <p:cNvSpPr txBox="1"/>
          <p:nvPr/>
        </p:nvSpPr>
        <p:spPr>
          <a:xfrm>
            <a:off x="8303265" y="5703382"/>
            <a:ext cx="26055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Некорректный ввод данных при регистрации</a:t>
            </a:r>
            <a:endParaRPr lang="ru-RU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446AFB7-52F9-401C-A648-474FBAE3CFC7}"/>
              </a:ext>
            </a:extLst>
          </p:cNvPr>
          <p:cNvSpPr/>
          <p:nvPr/>
        </p:nvSpPr>
        <p:spPr>
          <a:xfrm>
            <a:off x="0" y="1"/>
            <a:ext cx="727587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D76A3-EBA4-41A3-A7F4-BF277FF90E8F}"/>
              </a:ext>
            </a:extLst>
          </p:cNvPr>
          <p:cNvSpPr/>
          <p:nvPr/>
        </p:nvSpPr>
        <p:spPr>
          <a:xfrm>
            <a:off x="0" y="6246252"/>
            <a:ext cx="12192000" cy="61451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65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305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Tahoma</vt:lpstr>
      <vt:lpstr>Times New Roman</vt:lpstr>
      <vt:lpstr>Office Theme</vt:lpstr>
      <vt:lpstr>Курсовой проект на тему «Разработка приложения по изучению английского языка»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на тему «Изучение английского языка»</dc:title>
  <dc:creator>Lenovo</dc:creator>
  <cp:lastModifiedBy>Lenovo</cp:lastModifiedBy>
  <cp:revision>14</cp:revision>
  <dcterms:created xsi:type="dcterms:W3CDTF">2025-04-28T14:07:21Z</dcterms:created>
  <dcterms:modified xsi:type="dcterms:W3CDTF">2025-04-29T08:53:13Z</dcterms:modified>
</cp:coreProperties>
</file>