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635750" cy="9767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5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68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3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73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0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667-DA99-455F-BD4C-EBD01195500B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9B28-7D73-4A30-B8DE-FF9D3B383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1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www.excite.co.jp/News/bit/0009112798700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55273" y="6533124"/>
            <a:ext cx="6523605" cy="2556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55273" y="3604875"/>
            <a:ext cx="6523605" cy="29023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155274" y="733192"/>
            <a:ext cx="6523606" cy="2845750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623808" y="186856"/>
            <a:ext cx="5480672" cy="44146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総務省の各部局について</a:t>
            </a:r>
            <a:r>
              <a:rPr kumimoji="1" lang="ja-JP" altLang="en-US" sz="2400" b="1" dirty="0" smtClean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説明します</a:t>
            </a:r>
            <a:endParaRPr kumimoji="1" lang="ja-JP" altLang="en-US" sz="2400" b="1" dirty="0">
              <a:ln w="12700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232010" y="865415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行政</a:t>
            </a:r>
            <a:endParaRPr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管理局</a:t>
            </a:r>
            <a:endParaRPr kumimoji="1" lang="ja-JP" altLang="en-US" sz="12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32010" y="1520910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行政</a:t>
            </a:r>
            <a:endParaRPr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2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評価局</a:t>
            </a:r>
            <a:endParaRPr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232010" y="3799971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自治</a:t>
            </a:r>
            <a:endParaRPr kumimoji="1"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2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行政局</a:t>
            </a:r>
            <a:endParaRPr kumimoji="1" lang="ja-JP" altLang="en-US" sz="12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232010" y="4464604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自治</a:t>
            </a:r>
            <a:endParaRPr kumimoji="1"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財政局</a:t>
            </a:r>
            <a:endParaRPr kumimoji="1" lang="ja-JP" altLang="en-US" sz="12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232010" y="5129237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自治</a:t>
            </a:r>
            <a:endParaRPr kumimoji="1"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2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税務局</a:t>
            </a:r>
            <a:endParaRPr kumimoji="1" lang="ja-JP" altLang="en-US" sz="12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240390" y="6629609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国際戦略局</a:t>
            </a:r>
            <a:endParaRPr kumimoji="1" lang="en-US" altLang="ja-JP" sz="10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240390" y="7231136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情報流通</a:t>
            </a:r>
            <a:endParaRPr kumimoji="1" lang="en-US" altLang="ja-JP" sz="11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1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行政局</a:t>
            </a:r>
            <a:endParaRPr kumimoji="1" lang="en-US" altLang="ja-JP" sz="11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235819" y="8451659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サイバーセキュリティ</a:t>
            </a:r>
            <a:endParaRPr lang="en-US" altLang="ja-JP" sz="10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ja-JP" altLang="en-US" sz="10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統括官</a:t>
            </a:r>
            <a:endParaRPr lang="en-US" altLang="ja-JP" sz="1000" dirty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232010" y="2223065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2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統計局</a:t>
            </a:r>
            <a:endParaRPr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232010" y="2890166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政策統括官</a:t>
            </a:r>
            <a:endParaRPr lang="en-US" altLang="ja-JP" sz="10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lang="en-US" altLang="ja-JP" sz="7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(</a:t>
            </a:r>
            <a:r>
              <a:rPr lang="ja-JP" altLang="en-US" sz="7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統計基準担当</a:t>
            </a:r>
            <a:r>
              <a:rPr lang="en-US" altLang="ja-JP" sz="7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)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232010" y="5784171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2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消防庁</a:t>
            </a:r>
            <a:endParaRPr lang="en-US" altLang="ja-JP" sz="12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  <p:sp>
        <p:nvSpPr>
          <p:cNvPr id="84" name="フローチャート: 代替処理 83"/>
          <p:cNvSpPr/>
          <p:nvPr/>
        </p:nvSpPr>
        <p:spPr>
          <a:xfrm>
            <a:off x="1260145" y="853587"/>
            <a:ext cx="5258573" cy="257658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9" name="フローチャート: 代替処理 88"/>
          <p:cNvSpPr/>
          <p:nvPr/>
        </p:nvSpPr>
        <p:spPr>
          <a:xfrm>
            <a:off x="1297507" y="6643257"/>
            <a:ext cx="5212224" cy="232589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15" descr="C:\Documents and Settings\10249446\デスクトップ\パワポイラスト\01_環境建物\02_オフィス・工場\01_建物\a2-0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11" y="-2513"/>
            <a:ext cx="689723" cy="73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78630" t="60836" r="2221" b="6448"/>
          <a:stretch/>
        </p:blipFill>
        <p:spPr>
          <a:xfrm>
            <a:off x="5798080" y="8111217"/>
            <a:ext cx="682065" cy="67597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343038" y="6734005"/>
            <a:ext cx="522304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・東京オリンピック・パラリンピックに向け、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ＩＣＴ</a:t>
            </a:r>
            <a:r>
              <a:rPr lang="ja-JP" altLang="ja-JP" sz="1100" u="sng" dirty="0">
                <a:solidFill>
                  <a:srgbClr val="FF0000"/>
                </a:solidFill>
              </a:rPr>
              <a:t>を活用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したおもてなし</a:t>
            </a:r>
            <a:r>
              <a:rPr lang="ja-JP" altLang="en-US" sz="1100" dirty="0" smtClean="0"/>
              <a:t>を</a:t>
            </a:r>
            <a:r>
              <a:rPr lang="ja-JP" altLang="ja-JP" sz="1100" dirty="0" smtClean="0"/>
              <a:t>実現</a:t>
            </a:r>
            <a:r>
              <a:rPr lang="ja-JP" altLang="en-US" sz="1100" dirty="0" smtClean="0"/>
              <a:t>するための</a:t>
            </a:r>
            <a:endParaRPr lang="en-US" altLang="ja-JP" sz="1100" dirty="0" smtClean="0"/>
          </a:p>
          <a:p>
            <a:r>
              <a:rPr lang="ja-JP" altLang="en-US" sz="1100" dirty="0" smtClean="0"/>
              <a:t>取組みや、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サイバーセキュリティ</a:t>
            </a:r>
            <a:r>
              <a:rPr lang="ja-JP" altLang="en-US" sz="1100" dirty="0" smtClean="0"/>
              <a:t>に関する取組みを行っています。</a:t>
            </a:r>
            <a:endParaRPr lang="en-US" altLang="ja-JP" sz="1100" dirty="0" smtClean="0"/>
          </a:p>
          <a:p>
            <a:pPr>
              <a:lnSpc>
                <a:spcPts val="500"/>
              </a:lnSpc>
            </a:pPr>
            <a:endParaRPr lang="en-US" altLang="ja-JP" sz="1100" dirty="0" smtClean="0"/>
          </a:p>
          <a:p>
            <a:pPr>
              <a:lnSpc>
                <a:spcPts val="200"/>
              </a:lnSpc>
            </a:pPr>
            <a:endParaRPr lang="en-US" altLang="ja-JP" sz="700" dirty="0" smtClean="0"/>
          </a:p>
          <a:p>
            <a:r>
              <a:rPr lang="ja-JP" altLang="en-US" sz="1100" dirty="0" smtClean="0"/>
              <a:t>・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クールジャパン</a:t>
            </a:r>
            <a:r>
              <a:rPr lang="ja-JP" altLang="ja-JP" sz="1100" u="sng" dirty="0">
                <a:solidFill>
                  <a:srgbClr val="FF0000"/>
                </a:solidFill>
              </a:rPr>
              <a:t>推進</a:t>
            </a:r>
            <a:r>
              <a:rPr lang="ja-JP" altLang="ja-JP" sz="1100" dirty="0"/>
              <a:t>の一環と</a:t>
            </a:r>
            <a:r>
              <a:rPr lang="ja-JP" altLang="ja-JP" sz="1100" dirty="0" smtClean="0"/>
              <a:t>して</a:t>
            </a:r>
            <a:r>
              <a:rPr lang="ja-JP" altLang="en-US" sz="1100" dirty="0" smtClean="0"/>
              <a:t>、</a:t>
            </a:r>
            <a:r>
              <a:rPr lang="ja-JP" altLang="ja-JP" sz="1100" dirty="0" smtClean="0"/>
              <a:t>アニメや</a:t>
            </a:r>
            <a:r>
              <a:rPr lang="ja-JP" altLang="en-US" sz="1100" dirty="0" smtClean="0"/>
              <a:t>ドラマ</a:t>
            </a:r>
            <a:r>
              <a:rPr lang="ja-JP" altLang="ja-JP" sz="1100" dirty="0" smtClean="0"/>
              <a:t>など</a:t>
            </a:r>
            <a:r>
              <a:rPr lang="ja-JP" altLang="en-US" sz="1100" dirty="0" smtClean="0"/>
              <a:t>の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放送コンテンツ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を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海外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へ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展開</a:t>
            </a:r>
            <a:r>
              <a:rPr lang="ja-JP" altLang="en-US" sz="1100" dirty="0" smtClean="0"/>
              <a:t>しています。また</a:t>
            </a:r>
            <a:r>
              <a:rPr lang="ja-JP" altLang="ja-JP" sz="1100" dirty="0" smtClean="0"/>
              <a:t>日本型</a:t>
            </a:r>
            <a:r>
              <a:rPr lang="ja-JP" altLang="ja-JP" sz="1100" dirty="0"/>
              <a:t>郵便システム</a:t>
            </a:r>
            <a:r>
              <a:rPr lang="ja-JP" altLang="ja-JP" sz="1100" dirty="0" smtClean="0"/>
              <a:t>を</a:t>
            </a:r>
            <a:r>
              <a:rPr lang="ja-JP" altLang="en-US" sz="1100" dirty="0" smtClean="0"/>
              <a:t>海外</a:t>
            </a:r>
            <a:r>
              <a:rPr lang="ja-JP" altLang="ja-JP" sz="1100" dirty="0" smtClean="0"/>
              <a:t>へ輸出</a:t>
            </a:r>
            <a:r>
              <a:rPr lang="ja-JP" altLang="en-US" sz="1100" dirty="0" smtClean="0"/>
              <a:t>しています。</a:t>
            </a:r>
            <a:endParaRPr lang="en-US" altLang="ja-JP" sz="1100" dirty="0" smtClean="0"/>
          </a:p>
          <a:p>
            <a:pPr>
              <a:lnSpc>
                <a:spcPts val="500"/>
              </a:lnSpc>
            </a:pPr>
            <a:endParaRPr lang="en-US" altLang="ja-JP" sz="1100" dirty="0" smtClean="0"/>
          </a:p>
          <a:p>
            <a:pPr>
              <a:lnSpc>
                <a:spcPts val="200"/>
              </a:lnSpc>
            </a:pPr>
            <a:endParaRPr lang="en-US" altLang="ja-JP" sz="1100" dirty="0"/>
          </a:p>
          <a:p>
            <a:r>
              <a:rPr lang="ja-JP" altLang="en-US" sz="1100" dirty="0" smtClean="0"/>
              <a:t>・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ＩｏＴ</a:t>
            </a:r>
            <a:r>
              <a:rPr lang="ja-JP" altLang="ja-JP" sz="1100" u="sng" dirty="0">
                <a:solidFill>
                  <a:srgbClr val="FF0000"/>
                </a:solidFill>
              </a:rPr>
              <a:t>や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ビックデータ</a:t>
            </a:r>
            <a:r>
              <a:rPr lang="ja-JP" altLang="en-US" sz="1100" dirty="0" smtClean="0"/>
              <a:t>など、ＩＣＴ利活用</a:t>
            </a:r>
            <a:r>
              <a:rPr lang="ja-JP" altLang="ja-JP" sz="1100" dirty="0" smtClean="0"/>
              <a:t>による</a:t>
            </a:r>
            <a:r>
              <a:rPr lang="ja-JP" altLang="en-US" sz="1100" dirty="0" smtClean="0"/>
              <a:t>街づくりや、“</a:t>
            </a:r>
            <a:r>
              <a:rPr lang="ja-JP" altLang="ja-JP" sz="1100" dirty="0" smtClean="0"/>
              <a:t>人</a:t>
            </a:r>
            <a:r>
              <a:rPr lang="ja-JP" altLang="en-US" sz="1100" dirty="0"/>
              <a:t>“</a:t>
            </a:r>
            <a:r>
              <a:rPr lang="ja-JP" altLang="ja-JP" sz="1100" dirty="0" smtClean="0"/>
              <a:t>や</a:t>
            </a:r>
            <a:r>
              <a:rPr lang="ja-JP" altLang="en-US" sz="1100" dirty="0"/>
              <a:t>“</a:t>
            </a:r>
            <a:r>
              <a:rPr lang="ja-JP" altLang="ja-JP" sz="1100" dirty="0" smtClean="0"/>
              <a:t>仕事</a:t>
            </a:r>
            <a:r>
              <a:rPr lang="ja-JP" altLang="en-US" sz="1100" dirty="0"/>
              <a:t>“</a:t>
            </a:r>
            <a:r>
              <a:rPr lang="ja-JP" altLang="ja-JP" sz="1100" dirty="0" smtClean="0"/>
              <a:t>の</a:t>
            </a:r>
            <a:r>
              <a:rPr lang="ja-JP" altLang="ja-JP" sz="1100" dirty="0"/>
              <a:t>地方への流れを促進</a:t>
            </a:r>
            <a:r>
              <a:rPr lang="ja-JP" altLang="ja-JP" sz="1100" dirty="0" smtClean="0"/>
              <a:t>する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「</a:t>
            </a:r>
            <a:r>
              <a:rPr lang="ja-JP" altLang="ja-JP" sz="1100" u="sng" dirty="0" smtClean="0">
                <a:solidFill>
                  <a:srgbClr val="FF0000"/>
                </a:solidFill>
              </a:rPr>
              <a:t>ふるさとテレワーク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」</a:t>
            </a:r>
            <a:r>
              <a:rPr lang="ja-JP" altLang="en-US" sz="1100" dirty="0" smtClean="0"/>
              <a:t>を</a:t>
            </a:r>
            <a:r>
              <a:rPr lang="ja-JP" altLang="ja-JP" sz="1100" dirty="0" smtClean="0"/>
              <a:t>推進</a:t>
            </a:r>
            <a:r>
              <a:rPr lang="ja-JP" altLang="en-US" sz="1100" dirty="0" smtClean="0"/>
              <a:t>しています。</a:t>
            </a:r>
            <a:endParaRPr lang="en-US" altLang="ja-JP" sz="1100" dirty="0"/>
          </a:p>
          <a:p>
            <a:pPr>
              <a:lnSpc>
                <a:spcPts val="500"/>
              </a:lnSpc>
            </a:pPr>
            <a:endParaRPr lang="en-US" altLang="ja-JP" sz="1100" dirty="0"/>
          </a:p>
          <a:p>
            <a:pPr>
              <a:lnSpc>
                <a:spcPts val="200"/>
              </a:lnSpc>
            </a:pPr>
            <a:endParaRPr lang="en-US" altLang="ja-JP" sz="700" dirty="0"/>
          </a:p>
          <a:p>
            <a:r>
              <a:rPr lang="ja-JP" altLang="en-US" sz="1100" dirty="0" smtClean="0"/>
              <a:t>・</a:t>
            </a:r>
            <a:r>
              <a:rPr lang="en-US" altLang="ja-JP" sz="1100" dirty="0" smtClean="0"/>
              <a:t>MVNO</a:t>
            </a:r>
            <a:r>
              <a:rPr lang="ja-JP" altLang="en-US" sz="1100" dirty="0" smtClean="0"/>
              <a:t>（格安スマホ）の普及促進による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スマートフォンの料金負担軽減</a:t>
            </a:r>
            <a:r>
              <a:rPr lang="ja-JP" altLang="en-US" sz="1100" dirty="0" smtClean="0"/>
              <a:t>に</a:t>
            </a:r>
            <a:endParaRPr lang="en-US" altLang="ja-JP" sz="1100" dirty="0" smtClean="0"/>
          </a:p>
          <a:p>
            <a:r>
              <a:rPr lang="ja-JP" altLang="en-US" sz="1100" dirty="0" smtClean="0"/>
              <a:t>向けた取組みを行っています。</a:t>
            </a:r>
            <a:endParaRPr lang="ja-JP" altLang="en-US" sz="1100" dirty="0"/>
          </a:p>
          <a:p>
            <a:pPr>
              <a:lnSpc>
                <a:spcPts val="500"/>
              </a:lnSpc>
            </a:pPr>
            <a:endParaRPr lang="en-US" altLang="ja-JP" sz="1100" dirty="0"/>
          </a:p>
          <a:p>
            <a:pPr>
              <a:lnSpc>
                <a:spcPts val="200"/>
              </a:lnSpc>
            </a:pPr>
            <a:endParaRPr lang="ja-JP" altLang="ja-JP" sz="1100" dirty="0" smtClean="0"/>
          </a:p>
          <a:p>
            <a:r>
              <a:rPr lang="ja-JP" altLang="en-US" sz="1100" dirty="0" smtClean="0"/>
              <a:t>・</a:t>
            </a:r>
            <a:r>
              <a:rPr lang="ja-JP" altLang="ja-JP" sz="1100" dirty="0" smtClean="0"/>
              <a:t>青少年が</a:t>
            </a:r>
            <a:r>
              <a:rPr lang="ja-JP" altLang="en-US" sz="1100" dirty="0" smtClean="0"/>
              <a:t>スマホ</a:t>
            </a:r>
            <a:r>
              <a:rPr lang="ja-JP" altLang="ja-JP" sz="1100" dirty="0" smtClean="0"/>
              <a:t>やＳＮＳ</a:t>
            </a:r>
            <a:r>
              <a:rPr lang="ja-JP" altLang="en-US" sz="1100" dirty="0" smtClean="0"/>
              <a:t>など</a:t>
            </a:r>
            <a:r>
              <a:rPr lang="ja-JP" altLang="ja-JP" sz="1100" dirty="0" smtClean="0"/>
              <a:t>を</a:t>
            </a:r>
            <a:r>
              <a:rPr lang="ja-JP" altLang="ja-JP" sz="1100" dirty="0"/>
              <a:t>安心して利用するため</a:t>
            </a:r>
            <a:r>
              <a:rPr lang="ja-JP" altLang="ja-JP" sz="1100" dirty="0" smtClean="0"/>
              <a:t>の環境整備</a:t>
            </a:r>
            <a:r>
              <a:rPr lang="ja-JP" altLang="en-US" sz="1100" dirty="0" smtClean="0"/>
              <a:t>や</a:t>
            </a:r>
            <a:r>
              <a:rPr lang="ja-JP" altLang="ja-JP" sz="1100" dirty="0" smtClean="0"/>
              <a:t>、</a:t>
            </a:r>
            <a:endParaRPr lang="en-US" altLang="ja-JP" sz="1100" dirty="0" smtClean="0"/>
          </a:p>
          <a:p>
            <a:r>
              <a:rPr lang="ja-JP" altLang="en-US" sz="1100" dirty="0" smtClean="0"/>
              <a:t>電気通信サービスの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消費者保護に関するルールづくり</a:t>
            </a:r>
            <a:r>
              <a:rPr lang="ja-JP" altLang="en-US" sz="1100" dirty="0" smtClean="0"/>
              <a:t>をしています。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1889" y="993671"/>
            <a:ext cx="519181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100" dirty="0"/>
              <a:t>・各省が行政</a:t>
            </a:r>
            <a:r>
              <a:rPr lang="ja-JP" altLang="en-US" sz="1100" dirty="0" smtClean="0"/>
              <a:t>活動を行うに</a:t>
            </a:r>
            <a:r>
              <a:rPr lang="ja-JP" altLang="en-US" sz="1100" dirty="0"/>
              <a:t>当たって守るべき共通ルールを所管し、</a:t>
            </a:r>
            <a:r>
              <a:rPr lang="ja-JP" altLang="en-US" sz="1100" u="sng" dirty="0">
                <a:solidFill>
                  <a:srgbClr val="FF0000"/>
                </a:solidFill>
              </a:rPr>
              <a:t>行政活動の適正化を図る</a:t>
            </a:r>
            <a:r>
              <a:rPr lang="ja-JP" altLang="en-US" sz="1100" dirty="0"/>
              <a:t>のみならず、ペーパーレス化やフリーアドレス制の導入など、</a:t>
            </a:r>
            <a:r>
              <a:rPr lang="ja-JP" altLang="en-US" sz="1100" u="sng" dirty="0">
                <a:solidFill>
                  <a:srgbClr val="FF0000"/>
                </a:solidFill>
              </a:rPr>
              <a:t>国家公務員の働き方改革</a:t>
            </a:r>
            <a:r>
              <a:rPr lang="ja-JP" altLang="en-US" sz="1100" dirty="0"/>
              <a:t>にも取り組んでいます。</a:t>
            </a:r>
            <a:endParaRPr lang="en-US" altLang="ja-JP" sz="1100" dirty="0"/>
          </a:p>
          <a:p>
            <a:pPr algn="just"/>
            <a:endParaRPr lang="en-US" altLang="ja-JP" sz="700" dirty="0"/>
          </a:p>
          <a:p>
            <a:pPr algn="just"/>
            <a:r>
              <a:rPr lang="ja-JP" altLang="en-US" sz="1100" dirty="0" smtClean="0"/>
              <a:t>・社会的な問題や行政</a:t>
            </a:r>
            <a:r>
              <a:rPr lang="ja-JP" altLang="en-US" sz="1100" dirty="0"/>
              <a:t>相談等によって得た国民の</a:t>
            </a:r>
            <a:r>
              <a:rPr lang="ja-JP" altLang="en-US" sz="1100" dirty="0" smtClean="0"/>
              <a:t>意見を</a:t>
            </a:r>
            <a:r>
              <a:rPr lang="ja-JP" altLang="en-US" sz="1100" dirty="0"/>
              <a:t>きっかけとして</a:t>
            </a:r>
            <a:r>
              <a:rPr lang="ja-JP" altLang="en-US" sz="1100" dirty="0" smtClean="0"/>
              <a:t>、職員自ら調査</a:t>
            </a:r>
            <a:r>
              <a:rPr lang="ja-JP" altLang="en-US" sz="1100" dirty="0"/>
              <a:t>を行い、</a:t>
            </a:r>
            <a:r>
              <a:rPr lang="ja-JP" altLang="en-US" sz="1100" u="sng" dirty="0">
                <a:solidFill>
                  <a:srgbClr val="FF0000"/>
                </a:solidFill>
              </a:rPr>
              <a:t>各省庁の行政活動における課題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を把握、分析し、その改善方策を示す</a:t>
            </a:r>
            <a:r>
              <a:rPr lang="ja-JP" altLang="en-US" sz="1100" dirty="0" smtClean="0"/>
              <a:t>こと</a:t>
            </a:r>
            <a:r>
              <a:rPr lang="ja-JP" altLang="en-US" sz="1100" dirty="0"/>
              <a:t>で</a:t>
            </a:r>
            <a:r>
              <a:rPr lang="ja-JP" altLang="en-US" sz="1100" dirty="0" smtClean="0"/>
              <a:t>、国民本位のより</a:t>
            </a:r>
            <a:r>
              <a:rPr lang="ja-JP" altLang="en-US" sz="1100" dirty="0"/>
              <a:t>良い行政の実現を図っています。</a:t>
            </a:r>
            <a:endParaRPr lang="en-US" altLang="ja-JP" sz="1100" dirty="0"/>
          </a:p>
          <a:p>
            <a:pPr algn="just"/>
            <a:endParaRPr lang="en-US" altLang="ja-JP" sz="700" dirty="0"/>
          </a:p>
          <a:p>
            <a:pPr algn="just"/>
            <a:r>
              <a:rPr lang="ja-JP" altLang="en-US" sz="1100" dirty="0"/>
              <a:t>・国勢調査や経済センサス等、各省や地方公共団体の政策</a:t>
            </a:r>
            <a:r>
              <a:rPr lang="ja-JP" altLang="en-US" sz="1100" dirty="0" smtClean="0"/>
              <a:t>、民間</a:t>
            </a:r>
            <a:endParaRPr lang="en-US" altLang="ja-JP" sz="1100" dirty="0" smtClean="0"/>
          </a:p>
          <a:p>
            <a:pPr algn="just"/>
            <a:r>
              <a:rPr lang="ja-JP" altLang="en-US" sz="1100" dirty="0" smtClean="0"/>
              <a:t>企業の経営戦略の土台となる、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統計の作成・提供</a:t>
            </a:r>
            <a:r>
              <a:rPr lang="ja-JP" altLang="en-US" sz="1100" dirty="0" smtClean="0"/>
              <a:t>を行うとともに、</a:t>
            </a:r>
            <a:endParaRPr lang="en-US" altLang="ja-JP" sz="1100" dirty="0" smtClean="0"/>
          </a:p>
          <a:p>
            <a:pPr algn="just"/>
            <a:r>
              <a:rPr lang="ja-JP" altLang="en-US" sz="1100" dirty="0" smtClean="0"/>
              <a:t>統計調査の重複排除等、品質向上に取り組んでいます。</a:t>
            </a:r>
            <a:endParaRPr lang="en-US" altLang="ja-JP" sz="1100" dirty="0" smtClean="0"/>
          </a:p>
          <a:p>
            <a:pPr algn="just"/>
            <a:endParaRPr lang="en-US" altLang="ja-JP" sz="700" dirty="0"/>
          </a:p>
          <a:p>
            <a:pPr algn="just"/>
            <a:r>
              <a:rPr lang="ja-JP" altLang="en-US" sz="1100" dirty="0" smtClean="0"/>
              <a:t>→国家行政の中枢である霞が関において、「</a:t>
            </a:r>
            <a:r>
              <a:rPr lang="ja-JP" altLang="en-US" sz="1100" dirty="0"/>
              <a:t>縦割り行政</a:t>
            </a:r>
            <a:r>
              <a:rPr lang="ja-JP" altLang="en-US" sz="1100" dirty="0" smtClean="0"/>
              <a:t>」ではなく</a:t>
            </a:r>
            <a:endParaRPr lang="en-US" altLang="ja-JP" sz="1100" dirty="0" smtClean="0"/>
          </a:p>
          <a:p>
            <a:pPr algn="just"/>
            <a:r>
              <a:rPr lang="ja-JP" altLang="en-US" sz="1100" u="sng" dirty="0" smtClean="0">
                <a:solidFill>
                  <a:srgbClr val="FF0000"/>
                </a:solidFill>
              </a:rPr>
              <a:t>省庁横断的に仕事ができる</a:t>
            </a:r>
            <a:r>
              <a:rPr lang="ja-JP" altLang="en-US" sz="1100" dirty="0" smtClean="0"/>
              <a:t>職場です！</a:t>
            </a:r>
            <a:endParaRPr lang="en-US" altLang="ja-JP" sz="1100" dirty="0"/>
          </a:p>
        </p:txBody>
      </p:sp>
      <p:pic>
        <p:nvPicPr>
          <p:cNvPr id="1026" name="Picture 2" descr="「センサスくん」の画像検索結果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18" y="2183087"/>
            <a:ext cx="997657" cy="10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フローチャート: 代替処理 79"/>
          <p:cNvSpPr/>
          <p:nvPr/>
        </p:nvSpPr>
        <p:spPr>
          <a:xfrm>
            <a:off x="1219519" y="3741821"/>
            <a:ext cx="5412590" cy="271717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37962" y="3876996"/>
            <a:ext cx="538583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・地方の人口減少が著しい中、地方</a:t>
            </a:r>
            <a:r>
              <a:rPr lang="ja-JP" altLang="en-US" sz="1100" dirty="0"/>
              <a:t>分権</a:t>
            </a:r>
            <a:r>
              <a:rPr lang="ja-JP" altLang="en-US" sz="1100" dirty="0" smtClean="0"/>
              <a:t>改革がより求められる現在、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定住自立圏構想</a:t>
            </a:r>
            <a:r>
              <a:rPr lang="ja-JP" altLang="en-US" sz="1100" dirty="0"/>
              <a:t>や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地域おこし協力隊</a:t>
            </a:r>
            <a:r>
              <a:rPr lang="ja-JP" altLang="en-US" sz="1100" dirty="0" smtClean="0"/>
              <a:t>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ふるさとワーキングホリデー</a:t>
            </a:r>
            <a:r>
              <a:rPr lang="ja-JP" altLang="en-US" sz="1100" dirty="0" smtClean="0"/>
              <a:t>などの新た</a:t>
            </a:r>
            <a:r>
              <a:rPr lang="ja-JP" altLang="en-US" sz="1100" dirty="0"/>
              <a:t>な</a:t>
            </a:r>
            <a:r>
              <a:rPr lang="ja-JP" altLang="en-US" sz="1100" dirty="0" smtClean="0"/>
              <a:t>政策を企画</a:t>
            </a:r>
            <a:r>
              <a:rPr lang="ja-JP" altLang="en-US" sz="1100" dirty="0"/>
              <a:t>・</a:t>
            </a:r>
            <a:r>
              <a:rPr lang="ja-JP" altLang="en-US" sz="1100" dirty="0" smtClean="0"/>
              <a:t>立案しています。</a:t>
            </a:r>
            <a:endParaRPr lang="en-US" altLang="ja-JP" sz="1100" dirty="0" smtClean="0"/>
          </a:p>
          <a:p>
            <a:endParaRPr kumimoji="1" lang="en-US" altLang="ja-JP" sz="900" dirty="0"/>
          </a:p>
          <a:p>
            <a:r>
              <a:rPr lang="ja-JP" altLang="en-US" sz="1100" dirty="0" smtClean="0"/>
              <a:t>・すべての地方</a:t>
            </a:r>
            <a:r>
              <a:rPr lang="ja-JP" altLang="en-US" sz="1100" dirty="0"/>
              <a:t>公共団体</a:t>
            </a:r>
            <a:r>
              <a:rPr lang="ja-JP" altLang="en-US" sz="1100" dirty="0" smtClean="0"/>
              <a:t>が、福祉</a:t>
            </a:r>
            <a:r>
              <a:rPr lang="ja-JP" altLang="en-US" sz="1100" dirty="0"/>
              <a:t>、学校教育、消防、道路や河川</a:t>
            </a:r>
            <a:r>
              <a:rPr lang="ja-JP" altLang="en-US" sz="1100" dirty="0" smtClean="0"/>
              <a:t>等の整備をはじめ</a:t>
            </a:r>
            <a:r>
              <a:rPr lang="ja-JP" altLang="en-US" sz="1100" dirty="0"/>
              <a:t>とした国民生活に</a:t>
            </a:r>
            <a:r>
              <a:rPr lang="ja-JP" altLang="en-US" sz="1100" dirty="0" smtClean="0"/>
              <a:t>密接な行政サービスを確実に提供</a:t>
            </a:r>
            <a:r>
              <a:rPr lang="ja-JP" altLang="en-US" sz="1100" dirty="0"/>
              <a:t>でき</a:t>
            </a:r>
            <a:r>
              <a:rPr lang="ja-JP" altLang="en-US" sz="1100" dirty="0" smtClean="0"/>
              <a:t>るよう、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地方</a:t>
            </a:r>
            <a:r>
              <a:rPr lang="ja-JP" altLang="en-US" sz="1100" u="sng" dirty="0">
                <a:solidFill>
                  <a:srgbClr val="FF0000"/>
                </a:solidFill>
              </a:rPr>
              <a:t>財政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計画</a:t>
            </a:r>
            <a:r>
              <a:rPr lang="ja-JP" altLang="en-US" sz="1100" dirty="0"/>
              <a:t>や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地方交付税</a:t>
            </a:r>
            <a:r>
              <a:rPr lang="ja-JP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地方債</a:t>
            </a:r>
            <a:r>
              <a:rPr lang="ja-JP" altLang="en-US" sz="1100" dirty="0"/>
              <a:t>などに</a:t>
            </a:r>
            <a:r>
              <a:rPr lang="ja-JP" altLang="en-US" sz="1100" dirty="0" smtClean="0"/>
              <a:t>より地方</a:t>
            </a:r>
            <a:r>
              <a:rPr lang="ja-JP" altLang="en-US" sz="1100" dirty="0"/>
              <a:t>公共団体に財源保障をしています。 </a:t>
            </a:r>
            <a:endParaRPr lang="en-US" altLang="ja-JP" sz="1100" dirty="0" smtClean="0"/>
          </a:p>
          <a:p>
            <a:endParaRPr lang="en-US" altLang="ja-JP" sz="900" dirty="0"/>
          </a:p>
          <a:p>
            <a:r>
              <a:rPr lang="ja-JP" altLang="en-US" sz="1100" dirty="0" smtClean="0"/>
              <a:t>・地方公共団体の重要な</a:t>
            </a:r>
            <a:r>
              <a:rPr lang="ja-JP" altLang="en-US" sz="1100" dirty="0"/>
              <a:t>財源</a:t>
            </a:r>
            <a:r>
              <a:rPr lang="ja-JP" altLang="en-US" sz="1100" dirty="0" smtClean="0"/>
              <a:t>である地方税</a:t>
            </a:r>
            <a:r>
              <a:rPr lang="ja-JP" altLang="en-US" sz="1100" dirty="0"/>
              <a:t>の充実・確保を図ることで地方分権改革を進めるとともに</a:t>
            </a:r>
            <a:r>
              <a:rPr lang="ja-JP" altLang="en-US" sz="1100" dirty="0" smtClean="0"/>
              <a:t>、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ふるさと納税</a:t>
            </a:r>
            <a:r>
              <a:rPr lang="ja-JP" altLang="en-US" sz="1100" dirty="0" smtClean="0"/>
              <a:t>や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エコカー減税</a:t>
            </a:r>
            <a:r>
              <a:rPr lang="ja-JP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など</a:t>
            </a:r>
            <a:r>
              <a:rPr lang="ja-JP" altLang="en-US" sz="1100" dirty="0"/>
              <a:t>時代</a:t>
            </a:r>
            <a:r>
              <a:rPr lang="ja-JP" altLang="en-US" sz="1100" dirty="0" smtClean="0"/>
              <a:t>の</a:t>
            </a:r>
            <a:r>
              <a:rPr lang="ja-JP" altLang="en-US" sz="1100" dirty="0"/>
              <a:t>変化に対応した地方税制改正の企画・立案を行っています</a:t>
            </a:r>
            <a:r>
              <a:rPr lang="ja-JP" altLang="en-US" sz="1100" dirty="0" smtClean="0"/>
              <a:t>。</a:t>
            </a:r>
            <a:endParaRPr lang="en-US" altLang="ja-JP" sz="1100" dirty="0" smtClean="0"/>
          </a:p>
          <a:p>
            <a:endParaRPr kumimoji="1" lang="en-US" altLang="ja-JP" sz="900" dirty="0"/>
          </a:p>
          <a:p>
            <a:r>
              <a:rPr lang="ja-JP" altLang="en-US" sz="1100" dirty="0" smtClean="0"/>
              <a:t>・ミサイルや地震等の情報を国民に知らせる</a:t>
            </a:r>
            <a:r>
              <a:rPr lang="ja-JP" altLang="en-US" sz="1100" u="sng" dirty="0" smtClean="0">
                <a:solidFill>
                  <a:srgbClr val="FF0000"/>
                </a:solidFill>
              </a:rPr>
              <a:t>Ｊアラート</a:t>
            </a:r>
            <a:r>
              <a:rPr lang="ja-JP" altLang="en-US" sz="1100" dirty="0" smtClean="0"/>
              <a:t>等の整備を</a:t>
            </a:r>
            <a:r>
              <a:rPr lang="ja-JP" altLang="en-US" sz="1100" dirty="0"/>
              <a:t>進め</a:t>
            </a:r>
            <a:r>
              <a:rPr lang="ja-JP" altLang="en-US" sz="1100" dirty="0" smtClean="0"/>
              <a:t>、</a:t>
            </a:r>
            <a:endParaRPr lang="en-US" altLang="ja-JP" sz="1100" dirty="0" smtClean="0"/>
          </a:p>
          <a:p>
            <a:r>
              <a:rPr lang="ja-JP" altLang="en-US" sz="1100" dirty="0" smtClean="0"/>
              <a:t>緊急時には災害</a:t>
            </a:r>
            <a:r>
              <a:rPr lang="ja-JP" altLang="en-US" sz="1100" dirty="0"/>
              <a:t>対応の司令塔として、</a:t>
            </a:r>
            <a:r>
              <a:rPr lang="ja-JP" altLang="en-US" sz="1100" u="sng" dirty="0">
                <a:solidFill>
                  <a:srgbClr val="FF0000"/>
                </a:solidFill>
              </a:rPr>
              <a:t>緊急消防援助隊</a:t>
            </a:r>
            <a:r>
              <a:rPr lang="ja-JP" altLang="en-US" sz="1100" dirty="0"/>
              <a:t>のオペレーション</a:t>
            </a:r>
            <a:r>
              <a:rPr lang="ja-JP" altLang="en-US" sz="1100" dirty="0" smtClean="0"/>
              <a:t>や</a:t>
            </a:r>
            <a:endParaRPr lang="en-US" altLang="ja-JP" sz="1100" dirty="0" smtClean="0"/>
          </a:p>
          <a:p>
            <a:r>
              <a:rPr lang="ja-JP" altLang="en-US" sz="1100" dirty="0" smtClean="0"/>
              <a:t>官邸</a:t>
            </a:r>
            <a:r>
              <a:rPr lang="ja-JP" altLang="en-US" sz="1100" dirty="0"/>
              <a:t>・</a:t>
            </a:r>
            <a:r>
              <a:rPr lang="ja-JP" altLang="en-US" sz="1100" dirty="0" smtClean="0"/>
              <a:t>関係府省</a:t>
            </a:r>
            <a:r>
              <a:rPr lang="ja-JP" altLang="en-US" sz="1100" dirty="0"/>
              <a:t>・</a:t>
            </a:r>
            <a:r>
              <a:rPr lang="ja-JP" altLang="en-US" sz="1100" dirty="0" smtClean="0"/>
              <a:t>地方公共団体</a:t>
            </a:r>
            <a:r>
              <a:rPr lang="ja-JP" altLang="en-US" sz="1100" dirty="0"/>
              <a:t>との連絡調整</a:t>
            </a:r>
            <a:r>
              <a:rPr lang="ja-JP" altLang="en-US" sz="1100" dirty="0" smtClean="0"/>
              <a:t>にあたっています。</a:t>
            </a:r>
            <a:endParaRPr lang="ja-JP" altLang="en-US" sz="1100" dirty="0"/>
          </a:p>
        </p:txBody>
      </p:sp>
      <p:pic>
        <p:nvPicPr>
          <p:cNvPr id="82" name="図 81" descr="http://www.fdma.go.jp/concern/syota_guideline/img/08_syot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52" y="5647449"/>
            <a:ext cx="554800" cy="7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233931" y="7852109"/>
            <a:ext cx="972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総合</a:t>
            </a:r>
            <a:r>
              <a:rPr lang="ja-JP" altLang="en-US" sz="1100" dirty="0" smtClean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通信</a:t>
            </a:r>
            <a:endParaRPr lang="en-US" altLang="ja-JP" sz="11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  <a:p>
            <a:pPr algn="ctr"/>
            <a:r>
              <a:rPr kumimoji="1" lang="ja-JP" altLang="en-US" sz="1100" dirty="0">
                <a:latin typeface="ＤＦ特太ゴシック体" panose="020B0509000000000000" pitchFamily="49" charset="-128"/>
                <a:ea typeface="ＤＦ特太ゴシック体" panose="020B0509000000000000" pitchFamily="49" charset="-128"/>
              </a:rPr>
              <a:t>基盤局</a:t>
            </a:r>
            <a:endParaRPr kumimoji="1" lang="en-US" altLang="ja-JP" sz="1100" dirty="0" smtClean="0">
              <a:latin typeface="ＤＦ特太ゴシック体" panose="020B0509000000000000" pitchFamily="49" charset="-128"/>
              <a:ea typeface="ＤＦ特太ゴシック体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572</Words>
  <Application>Microsoft Office PowerPoint</Application>
  <PresentationFormat>画面に合わせる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ＤＦ特太ゴシック体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荻野　紗帆(014800)</dc:creator>
  <cp:lastModifiedBy>Administrator</cp:lastModifiedBy>
  <cp:revision>125</cp:revision>
  <cp:lastPrinted>2017-09-27T02:33:23Z</cp:lastPrinted>
  <dcterms:created xsi:type="dcterms:W3CDTF">2017-06-19T05:48:24Z</dcterms:created>
  <dcterms:modified xsi:type="dcterms:W3CDTF">2018-11-20T03:56:49Z</dcterms:modified>
</cp:coreProperties>
</file>