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6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EDF79-25D5-45C0-9DEF-158DEB304F6F}" type="datetimeFigureOut">
              <a:rPr lang="en-MY" smtClean="0"/>
              <a:t>2/4/2019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8D337-244E-4946-859A-E0BA8888E8A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659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657C-77C8-4DB3-A9BB-FB4F49448782}" type="datetimeFigureOut">
              <a:rPr lang="en-MY" smtClean="0"/>
              <a:t>2/4/2019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7A62-8F99-4EA3-9943-1C378196DA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745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657C-77C8-4DB3-A9BB-FB4F49448782}" type="datetimeFigureOut">
              <a:rPr lang="en-MY" smtClean="0"/>
              <a:t>2/4/2019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7A62-8F99-4EA3-9943-1C378196DA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990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657C-77C8-4DB3-A9BB-FB4F49448782}" type="datetimeFigureOut">
              <a:rPr lang="en-MY" smtClean="0"/>
              <a:t>2/4/2019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7A62-8F99-4EA3-9943-1C378196DA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188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657C-77C8-4DB3-A9BB-FB4F49448782}" type="datetimeFigureOut">
              <a:rPr lang="en-MY" smtClean="0"/>
              <a:t>2/4/2019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7A62-8F99-4EA3-9943-1C378196DA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048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657C-77C8-4DB3-A9BB-FB4F49448782}" type="datetimeFigureOut">
              <a:rPr lang="en-MY" smtClean="0"/>
              <a:t>2/4/2019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7A62-8F99-4EA3-9943-1C378196DA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484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657C-77C8-4DB3-A9BB-FB4F49448782}" type="datetimeFigureOut">
              <a:rPr lang="en-MY" smtClean="0"/>
              <a:t>2/4/2019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7A62-8F99-4EA3-9943-1C378196DA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155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657C-77C8-4DB3-A9BB-FB4F49448782}" type="datetimeFigureOut">
              <a:rPr lang="en-MY" smtClean="0"/>
              <a:t>2/4/2019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7A62-8F99-4EA3-9943-1C378196DA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971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657C-77C8-4DB3-A9BB-FB4F49448782}" type="datetimeFigureOut">
              <a:rPr lang="en-MY" smtClean="0"/>
              <a:t>2/4/2019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7A62-8F99-4EA3-9943-1C378196DA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7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657C-77C8-4DB3-A9BB-FB4F49448782}" type="datetimeFigureOut">
              <a:rPr lang="en-MY" smtClean="0"/>
              <a:t>2/4/2019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7A62-8F99-4EA3-9943-1C378196DA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481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657C-77C8-4DB3-A9BB-FB4F49448782}" type="datetimeFigureOut">
              <a:rPr lang="en-MY" smtClean="0"/>
              <a:t>2/4/2019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7A62-8F99-4EA3-9943-1C378196DA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270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657C-77C8-4DB3-A9BB-FB4F49448782}" type="datetimeFigureOut">
              <a:rPr lang="en-MY" smtClean="0"/>
              <a:t>2/4/2019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7A62-8F99-4EA3-9943-1C378196DA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559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0657C-77C8-4DB3-A9BB-FB4F49448782}" type="datetimeFigureOut">
              <a:rPr lang="en-MY" smtClean="0"/>
              <a:t>2/4/2019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E7A62-8F99-4EA3-9943-1C378196DA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909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2.png"/><Relationship Id="rId18" Type="http://schemas.microsoft.com/office/2007/relationships/hdphoto" Target="../media/hdphoto2.wdp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1.wdp"/><Relationship Id="rId5" Type="http://schemas.openxmlformats.org/officeDocument/2006/relationships/image" Target="../media/image5.png"/><Relationship Id="rId15" Type="http://schemas.openxmlformats.org/officeDocument/2006/relationships/image" Target="../media/image14.jpeg"/><Relationship Id="rId10" Type="http://schemas.openxmlformats.org/officeDocument/2006/relationships/image" Target="../media/image10.png"/><Relationship Id="rId19" Type="http://schemas.openxmlformats.org/officeDocument/2006/relationships/image" Target="../media/image17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202" y="1422399"/>
            <a:ext cx="7768773" cy="21265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MY" sz="8800" dirty="0" smtClean="0">
                <a:latin typeface="Calibri" panose="020F0502020204030204" pitchFamily="34" charset="0"/>
                <a:cs typeface="Calibri" panose="020F0502020204030204" pitchFamily="34" charset="0"/>
              </a:rPr>
              <a:t>Waste Sorting System</a:t>
            </a:r>
            <a:br>
              <a:rPr lang="en-MY" sz="8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MY" sz="3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Scalable . Improvable . Faster</a:t>
            </a:r>
            <a:endParaRPr lang="en-MY" sz="3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428" y="3348382"/>
            <a:ext cx="10033000" cy="2940277"/>
          </a:xfrm>
        </p:spPr>
        <p:txBody>
          <a:bodyPr>
            <a:normAutofit lnSpcReduction="10000"/>
          </a:bodyPr>
          <a:lstStyle/>
          <a:p>
            <a:endParaRPr lang="en-MY" b="1" dirty="0" smtClean="0"/>
          </a:p>
          <a:p>
            <a:endParaRPr lang="en-MY" b="1" dirty="0" smtClean="0"/>
          </a:p>
          <a:p>
            <a:endParaRPr lang="en-MY" b="1" dirty="0" smtClean="0"/>
          </a:p>
          <a:p>
            <a:pPr marL="0" indent="0">
              <a:buNone/>
            </a:pPr>
            <a:r>
              <a:rPr lang="en-MY" b="1" dirty="0" smtClean="0"/>
              <a:t>TEAM 	: 	UNIVERSITI MALAYA</a:t>
            </a:r>
          </a:p>
          <a:p>
            <a:pPr marL="0" indent="0">
              <a:buNone/>
            </a:pPr>
            <a:r>
              <a:rPr lang="en-MY" b="1" dirty="0" smtClean="0"/>
              <a:t>MEMBERS	:	 </a:t>
            </a:r>
            <a:r>
              <a:rPr lang="en-MY" b="1" dirty="0" smtClean="0"/>
              <a:t>TAN KAH CHUN </a:t>
            </a:r>
          </a:p>
          <a:p>
            <a:pPr marL="0" indent="0">
              <a:buNone/>
            </a:pPr>
            <a:r>
              <a:rPr lang="en-MY" b="1" dirty="0"/>
              <a:t>	</a:t>
            </a:r>
            <a:r>
              <a:rPr lang="en-MY" b="1" dirty="0" smtClean="0"/>
              <a:t>		 </a:t>
            </a:r>
            <a:r>
              <a:rPr lang="en-MY" b="1" dirty="0" smtClean="0"/>
              <a:t>CHAN JUN HOONG</a:t>
            </a:r>
          </a:p>
          <a:p>
            <a:endParaRPr lang="en-MY" b="1" dirty="0" smtClean="0"/>
          </a:p>
          <a:p>
            <a:endParaRPr lang="en-MY" b="1" dirty="0"/>
          </a:p>
        </p:txBody>
      </p:sp>
      <p:pic>
        <p:nvPicPr>
          <p:cNvPr id="1026" name="Picture 2" descr="Image result for circular econom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68" y="1235731"/>
            <a:ext cx="5691867" cy="287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24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794697" y="2133616"/>
            <a:ext cx="9144000" cy="1655762"/>
          </a:xfrm>
        </p:spPr>
        <p:txBody>
          <a:bodyPr>
            <a:normAutofit/>
          </a:bodyPr>
          <a:lstStyle/>
          <a:p>
            <a:r>
              <a:rPr lang="en-MY" sz="6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endParaRPr lang="en-MY" sz="6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0075" y="0"/>
            <a:ext cx="66484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6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Product Background</a:t>
            </a:r>
            <a:endParaRPr lang="en-MY" sz="6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9524" t="26177" r="67149" b="51583"/>
          <a:stretch/>
        </p:blipFill>
        <p:spPr>
          <a:xfrm>
            <a:off x="230076" y="938432"/>
            <a:ext cx="1165236" cy="109380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2527" y="3202533"/>
            <a:ext cx="40188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b="1" dirty="0" smtClean="0">
                <a:latin typeface="Arial" panose="020B0604020202020204" pitchFamily="34" charset="0"/>
                <a:cs typeface="Arial" panose="020B0604020202020204" pitchFamily="34" charset="0"/>
              </a:rPr>
              <a:t>1) User download App(optional) to enjoy more benefits &amp; information when recycling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64490" y="3348426"/>
            <a:ext cx="3331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b="1" dirty="0" smtClean="0">
                <a:latin typeface="Arial" panose="020B0604020202020204" pitchFamily="34" charset="0"/>
                <a:cs typeface="Arial" panose="020B0604020202020204" pitchFamily="34" charset="0"/>
              </a:rPr>
              <a:t>2) User required to separate Dry Waste from Food Waste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6336" y="4547871"/>
            <a:ext cx="52092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b="1" dirty="0" smtClean="0">
                <a:latin typeface="Arial" panose="020B0604020202020204" pitchFamily="34" charset="0"/>
                <a:cs typeface="Arial" panose="020B0604020202020204" pitchFamily="34" charset="0"/>
              </a:rPr>
              <a:t>3) Logistic Partner collect </a:t>
            </a:r>
            <a:r>
              <a:rPr lang="en-MY" b="1" dirty="0">
                <a:latin typeface="Arial" panose="020B0604020202020204" pitchFamily="34" charset="0"/>
                <a:cs typeface="Arial" panose="020B0604020202020204" pitchFamily="34" charset="0"/>
              </a:rPr>
              <a:t>dry waste &amp; send to local sorting </a:t>
            </a:r>
            <a:r>
              <a:rPr lang="en-MY" b="1" dirty="0" smtClean="0">
                <a:latin typeface="Arial" panose="020B0604020202020204" pitchFamily="34" charset="0"/>
                <a:cs typeface="Arial" panose="020B0604020202020204" pitchFamily="34" charset="0"/>
              </a:rPr>
              <a:t>centre , food </a:t>
            </a:r>
            <a:r>
              <a:rPr lang="en-MY" b="1" dirty="0">
                <a:latin typeface="Arial" panose="020B0604020202020204" pitchFamily="34" charset="0"/>
                <a:cs typeface="Arial" panose="020B0604020202020204" pitchFamily="34" charset="0"/>
              </a:rPr>
              <a:t>waste to compost </a:t>
            </a:r>
            <a:r>
              <a:rPr lang="en-MY" b="1" dirty="0" smtClean="0">
                <a:latin typeface="Arial" panose="020B0604020202020204" pitchFamily="34" charset="0"/>
                <a:cs typeface="Arial" panose="020B0604020202020204" pitchFamily="34" charset="0"/>
              </a:rPr>
              <a:t>centre, all built near existing landfill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90204" y="4668160"/>
            <a:ext cx="33025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b="1" dirty="0" smtClean="0">
                <a:latin typeface="Arial" panose="020B0604020202020204" pitchFamily="34" charset="0"/>
                <a:cs typeface="Arial" panose="020B0604020202020204" pitchFamily="34" charset="0"/>
              </a:rPr>
              <a:t> 4) Dry waste sorted with Image Recognition Technology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0735" y="5972658"/>
            <a:ext cx="4465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b="1" dirty="0" smtClean="0">
                <a:latin typeface="Arial" panose="020B0604020202020204" pitchFamily="34" charset="0"/>
                <a:cs typeface="Arial" panose="020B0604020202020204" pitchFamily="34" charset="0"/>
              </a:rPr>
              <a:t>5) Higher recycling rate, generate more social, economic value with waste data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58282" t="26372" r="29267" b="52116"/>
          <a:stretch/>
        </p:blipFill>
        <p:spPr>
          <a:xfrm>
            <a:off x="10942374" y="957314"/>
            <a:ext cx="1086631" cy="105604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95312" y="1259040"/>
            <a:ext cx="3001625" cy="461665"/>
          </a:xfrm>
          <a:prstGeom prst="rect">
            <a:avLst/>
          </a:prstGeom>
          <a:solidFill>
            <a:srgbClr val="EB813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MY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</a:t>
            </a:r>
            <a:r>
              <a:rPr lang="en-MY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39129" y="1259040"/>
            <a:ext cx="5203245" cy="4770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WASTE </a:t>
            </a:r>
            <a:r>
              <a:rPr lang="en-MY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SORTING </a:t>
            </a:r>
            <a:r>
              <a:rPr lang="en-MY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CENTRE</a:t>
            </a:r>
            <a:endParaRPr lang="en-MY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 descr="Related image">
            <a:extLst>
              <a:ext uri="{FF2B5EF4-FFF2-40B4-BE49-F238E27FC236}">
                <a16:creationId xmlns:a16="http://schemas.microsoft.com/office/drawing/2014/main" xmlns="" id="{53B06161-2DE2-4DBF-9D11-52D5DE03866B}"/>
              </a:ext>
            </a:extLst>
          </p:cNvPr>
          <p:cNvPicPr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6" t="24764" r="16991" b="8551"/>
          <a:stretch/>
        </p:blipFill>
        <p:spPr bwMode="auto">
          <a:xfrm>
            <a:off x="7285072" y="2315591"/>
            <a:ext cx="1857598" cy="131745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Picture 83" descr="Image result for download">
            <a:extLst>
              <a:ext uri="{FF2B5EF4-FFF2-40B4-BE49-F238E27FC236}">
                <a16:creationId xmlns:a16="http://schemas.microsoft.com/office/drawing/2014/main" xmlns="" id="{D3B04470-95FF-4E1A-8F8C-AEE18CFE5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507" y="3018751"/>
            <a:ext cx="690758" cy="69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Image result for wet waste dry waste">
            <a:extLst>
              <a:ext uri="{FF2B5EF4-FFF2-40B4-BE49-F238E27FC236}">
                <a16:creationId xmlns:a16="http://schemas.microsoft.com/office/drawing/2014/main" xmlns="" id="{E62FFB68-0013-40CA-849F-B8C7B5E2BA92}"/>
              </a:ext>
            </a:extLst>
          </p:cNvPr>
          <p:cNvPicPr/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1" r="56500"/>
          <a:stretch/>
        </p:blipFill>
        <p:spPr bwMode="auto">
          <a:xfrm>
            <a:off x="7847180" y="3235131"/>
            <a:ext cx="505614" cy="8546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Picture 25" descr="Image result for wet waste dry waste">
            <a:extLst>
              <a:ext uri="{FF2B5EF4-FFF2-40B4-BE49-F238E27FC236}">
                <a16:creationId xmlns:a16="http://schemas.microsoft.com/office/drawing/2014/main" xmlns="" id="{DF9ED8D7-B1F3-4C76-8236-77D15B22CCEA}"/>
              </a:ext>
            </a:extLst>
          </p:cNvPr>
          <p:cNvPicPr/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93" r="15151"/>
          <a:stretch/>
        </p:blipFill>
        <p:spPr bwMode="auto">
          <a:xfrm rot="17831602">
            <a:off x="7073505" y="3352354"/>
            <a:ext cx="487036" cy="8679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406D490C-D308-45B6-A5BE-6339485B475C}"/>
              </a:ext>
            </a:extLst>
          </p:cNvPr>
          <p:cNvPicPr/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576" y="2906436"/>
            <a:ext cx="841552" cy="970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 descr="Image result for garbage truck">
            <a:extLst>
              <a:ext uri="{FF2B5EF4-FFF2-40B4-BE49-F238E27FC236}">
                <a16:creationId xmlns:a16="http://schemas.microsoft.com/office/drawing/2014/main" xmlns="" id="{E73AD546-DC7D-4A7B-9E65-5D304CF5B444}"/>
              </a:ext>
            </a:extLst>
          </p:cNvPr>
          <p:cNvPicPr/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352" y="4612350"/>
            <a:ext cx="1778662" cy="99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 descr="Image result for waste">
            <a:extLst>
              <a:ext uri="{FF2B5EF4-FFF2-40B4-BE49-F238E27FC236}">
                <a16:creationId xmlns:a16="http://schemas.microsoft.com/office/drawing/2014/main" xmlns="" id="{35DBE21A-C6C6-42A3-819A-A3A791541A63}"/>
              </a:ext>
            </a:extLst>
          </p:cNvPr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8" t="169" r="37575" b="-169"/>
          <a:stretch/>
        </p:blipFill>
        <p:spPr bwMode="auto">
          <a:xfrm rot="2372120">
            <a:off x="6249533" y="3660714"/>
            <a:ext cx="420363" cy="1184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3D9339AB-DBDC-43D3-9AE4-8DC4ACB85A4C}"/>
              </a:ext>
            </a:extLst>
          </p:cNvPr>
          <p:cNvPicPr/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0000" b="90926" l="16250" r="893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37" t="20198" r="11035" b="9099"/>
          <a:stretch/>
        </p:blipFill>
        <p:spPr bwMode="auto">
          <a:xfrm rot="411137">
            <a:off x="9373045" y="5514412"/>
            <a:ext cx="2523248" cy="13294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Picture 31" descr="Image result for eye camera">
            <a:extLst>
              <a:ext uri="{FF2B5EF4-FFF2-40B4-BE49-F238E27FC236}">
                <a16:creationId xmlns:a16="http://schemas.microsoft.com/office/drawing/2014/main" xmlns="" id="{1E8A2943-5DBA-4759-865A-58A582FCCFDA}"/>
              </a:ext>
            </a:extLst>
          </p:cNvPr>
          <p:cNvPicPr/>
          <p:nvPr/>
        </p:nvPicPr>
        <p:blipFill rotWithShape="1">
          <a:blip r:embed="rId12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5" r="21708"/>
          <a:stretch/>
        </p:blipFill>
        <p:spPr bwMode="auto">
          <a:xfrm>
            <a:off x="7865387" y="5293630"/>
            <a:ext cx="1084495" cy="9518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Picture 67" descr="Image result for recycle factory">
            <a:extLst>
              <a:ext uri="{FF2B5EF4-FFF2-40B4-BE49-F238E27FC236}">
                <a16:creationId xmlns:a16="http://schemas.microsoft.com/office/drawing/2014/main" xmlns="" id="{DC230152-7ED2-4648-9790-1555D053A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68417" y="6023466"/>
            <a:ext cx="1425536" cy="87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Related image">
            <a:extLst>
              <a:ext uri="{FF2B5EF4-FFF2-40B4-BE49-F238E27FC236}">
                <a16:creationId xmlns:a16="http://schemas.microsoft.com/office/drawing/2014/main" xmlns="" id="{7B638A6F-0BE2-434F-B65A-3A77A34B2A39}"/>
              </a:ext>
            </a:extLst>
          </p:cNvPr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223" y="5802830"/>
            <a:ext cx="927249" cy="678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 descr="Image result for box">
            <a:extLst>
              <a:ext uri="{FF2B5EF4-FFF2-40B4-BE49-F238E27FC236}">
                <a16:creationId xmlns:a16="http://schemas.microsoft.com/office/drawing/2014/main" xmlns="" id="{A72C9788-5876-4E62-82FD-D6B8681D2250}"/>
              </a:ext>
            </a:extLst>
          </p:cNvPr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4022">
            <a:off x="7544094" y="4716446"/>
            <a:ext cx="810083" cy="51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4F2254EB-875A-4193-85DD-0E859B2A9F8E}"/>
              </a:ext>
            </a:extLst>
          </p:cNvPr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548">
            <a:off x="8535653" y="4676784"/>
            <a:ext cx="800782" cy="6089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 descr="Related image">
            <a:extLst>
              <a:ext uri="{FF2B5EF4-FFF2-40B4-BE49-F238E27FC236}">
                <a16:creationId xmlns:a16="http://schemas.microsoft.com/office/drawing/2014/main" xmlns="" id="{DE497370-010E-4067-9DA3-2480AC030585}"/>
              </a:ext>
            </a:extLst>
          </p:cNvPr>
          <p:cNvPicPr/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4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3878">
            <a:off x="7363839" y="6229338"/>
            <a:ext cx="743482" cy="499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9" name="Picture 38" descr="C:\Users\DELL\AppData\Local\Microsoft\Windows\INetCache\Content.MSO\DDA77DD1.tmp">
            <a:extLst>
              <a:ext uri="{FF2B5EF4-FFF2-40B4-BE49-F238E27FC236}">
                <a16:creationId xmlns:a16="http://schemas.microsoft.com/office/drawing/2014/main" xmlns="" id="{29081B32-8BD6-4499-B362-28E5C4676AC1}"/>
              </a:ext>
            </a:extLst>
          </p:cNvPr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913">
            <a:off x="8653519" y="6265830"/>
            <a:ext cx="724541" cy="515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97BC60EB-0B18-408E-A0CA-4F29821A658C}"/>
              </a:ext>
            </a:extLst>
          </p:cNvPr>
          <p:cNvCxnSpPr>
            <a:cxnSpLocks/>
          </p:cNvCxnSpPr>
          <p:nvPr/>
        </p:nvCxnSpPr>
        <p:spPr>
          <a:xfrm flipH="1">
            <a:off x="6026333" y="6459622"/>
            <a:ext cx="972563" cy="19495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97BC60EB-0B18-408E-A0CA-4F29821A658C}"/>
              </a:ext>
            </a:extLst>
          </p:cNvPr>
          <p:cNvCxnSpPr>
            <a:cxnSpLocks/>
          </p:cNvCxnSpPr>
          <p:nvPr/>
        </p:nvCxnSpPr>
        <p:spPr>
          <a:xfrm flipV="1">
            <a:off x="5771677" y="3336607"/>
            <a:ext cx="998190" cy="11819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97BC60EB-0B18-408E-A0CA-4F29821A658C}"/>
              </a:ext>
            </a:extLst>
          </p:cNvPr>
          <p:cNvCxnSpPr>
            <a:cxnSpLocks/>
          </p:cNvCxnSpPr>
          <p:nvPr/>
        </p:nvCxnSpPr>
        <p:spPr>
          <a:xfrm flipH="1">
            <a:off x="6541787" y="4089749"/>
            <a:ext cx="539912" cy="586532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97BC60EB-0B18-408E-A0CA-4F29821A658C}"/>
              </a:ext>
            </a:extLst>
          </p:cNvPr>
          <p:cNvCxnSpPr>
            <a:cxnSpLocks/>
          </p:cNvCxnSpPr>
          <p:nvPr/>
        </p:nvCxnSpPr>
        <p:spPr>
          <a:xfrm>
            <a:off x="7110033" y="5275794"/>
            <a:ext cx="704287" cy="41082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56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133541" y="132506"/>
            <a:ext cx="13089486" cy="1051469"/>
          </a:xfrm>
        </p:spPr>
        <p:txBody>
          <a:bodyPr>
            <a:normAutofit/>
          </a:bodyPr>
          <a:lstStyle/>
          <a:p>
            <a:r>
              <a:rPr lang="sv-SE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MY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2582" y="4813227"/>
            <a:ext cx="1153084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MY" sz="6000" b="1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Solution: </a:t>
            </a:r>
          </a:p>
          <a:p>
            <a:r>
              <a:rPr lang="en-MY" sz="5400" dirty="0" smtClean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    Waste Sorting Centre powered by AI </a:t>
            </a:r>
            <a:endParaRPr lang="en-MY" sz="54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7E0B754-4865-4470-AB0E-7996CB1AF0C5}"/>
              </a:ext>
            </a:extLst>
          </p:cNvPr>
          <p:cNvSpPr/>
          <p:nvPr/>
        </p:nvSpPr>
        <p:spPr>
          <a:xfrm>
            <a:off x="4805700" y="1878708"/>
            <a:ext cx="10422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000" dirty="0"/>
              <a:t>BUT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2B2BE33-4E2E-4BEA-9369-073A7129F73C}"/>
              </a:ext>
            </a:extLst>
          </p:cNvPr>
          <p:cNvSpPr/>
          <p:nvPr/>
        </p:nvSpPr>
        <p:spPr>
          <a:xfrm>
            <a:off x="920012" y="3534843"/>
            <a:ext cx="10504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60-80% of waste composition discovered in our landfill are recyclables. </a:t>
            </a:r>
            <a:endParaRPr lang="en-MY" sz="28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A93EE0C-F35F-457C-9F0B-B2C420A132C8}"/>
              </a:ext>
            </a:extLst>
          </p:cNvPr>
          <p:cNvSpPr/>
          <p:nvPr/>
        </p:nvSpPr>
        <p:spPr>
          <a:xfrm>
            <a:off x="8863075" y="4058063"/>
            <a:ext cx="3328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(Y. C. </a:t>
            </a: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Moh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 &amp; Abd </a:t>
            </a: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Manaf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2014). </a:t>
            </a:r>
            <a:endParaRPr lang="en-MY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B7ED914-76C8-4871-9E5B-ACEA78273B45}"/>
              </a:ext>
            </a:extLst>
          </p:cNvPr>
          <p:cNvSpPr/>
          <p:nvPr/>
        </p:nvSpPr>
        <p:spPr>
          <a:xfrm>
            <a:off x="3440231" y="2474384"/>
            <a:ext cx="116416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Our recycling rate only~</a:t>
            </a:r>
            <a:r>
              <a:rPr lang="en-GB" sz="32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17.5% in 2016</a:t>
            </a:r>
            <a:endParaRPr lang="en-MY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1DFA88B-7418-4487-B8D0-345F76A3FD50}"/>
              </a:ext>
            </a:extLst>
          </p:cNvPr>
          <p:cNvSpPr/>
          <p:nvPr/>
        </p:nvSpPr>
        <p:spPr>
          <a:xfrm>
            <a:off x="5887165" y="2963415"/>
            <a:ext cx="9348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000" dirty="0"/>
              <a:t>YET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534C03F-754B-447C-93D6-3A8BD323573A}"/>
              </a:ext>
            </a:extLst>
          </p:cNvPr>
          <p:cNvSpPr/>
          <p:nvPr/>
        </p:nvSpPr>
        <p:spPr>
          <a:xfrm>
            <a:off x="838201" y="1317741"/>
            <a:ext cx="10759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Government target recycling rate </a:t>
            </a:r>
            <a:r>
              <a:rPr lang="en-GB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GB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30% in 2020</a:t>
            </a:r>
            <a:r>
              <a:rPr lang="en-GB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including composting</a:t>
            </a:r>
            <a:endParaRPr lang="en-MY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A349647-14FA-465E-BA32-8891B08A2CBF}"/>
              </a:ext>
            </a:extLst>
          </p:cNvPr>
          <p:cNvSpPr/>
          <p:nvPr/>
        </p:nvSpPr>
        <p:spPr>
          <a:xfrm>
            <a:off x="920357" y="4060125"/>
            <a:ext cx="5121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Meanwhile, Germany’s recycling rate is 62% in 2010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2942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373" y="227761"/>
            <a:ext cx="9144000" cy="1134805"/>
          </a:xfrm>
        </p:spPr>
        <p:txBody>
          <a:bodyPr>
            <a:normAutofit/>
          </a:bodyPr>
          <a:lstStyle/>
          <a:p>
            <a:r>
              <a:rPr lang="en-MY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Impact</a:t>
            </a:r>
            <a:endParaRPr lang="en-MY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76071" y="1644319"/>
            <a:ext cx="457261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Calibri" panose="020F0502020204030204" pitchFamily="34" charset="0"/>
                <a:ea typeface="Roboto" pitchFamily="2" charset="0"/>
              </a:rPr>
              <a:t>Legal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Building Waste Database to assist government</a:t>
            </a:r>
            <a:r>
              <a:rPr lang="en-MY" sz="2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regulation &amp; enforcement</a:t>
            </a:r>
            <a:endParaRPr lang="en-US" sz="2500" b="1" dirty="0">
              <a:latin typeface="Calibri" panose="020F0502020204030204" pitchFamily="34" charset="0"/>
              <a:ea typeface="Roboto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836" y="1659714"/>
            <a:ext cx="5355772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Calibri" panose="020F0502020204030204" pitchFamily="34" charset="0"/>
                <a:ea typeface="Roboto" pitchFamily="2" charset="0"/>
              </a:rPr>
              <a:t>Commercial: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Waste Data to assist businesses in demand analysis &amp; manage reverse logistic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R&amp;D on potential new recycling process/ material based on actual waste data</a:t>
            </a:r>
          </a:p>
          <a:p>
            <a:endParaRPr lang="en-MY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Calibri" panose="020F0502020204030204" pitchFamily="34" charset="0"/>
              <a:ea typeface="Roboto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6753" y="4460092"/>
            <a:ext cx="4434777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Calibri" panose="020F0502020204030204" pitchFamily="34" charset="0"/>
                <a:ea typeface="Roboto" pitchFamily="2" charset="0"/>
              </a:rPr>
              <a:t>Environmental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Reduce Solid Waste to Landfilling or Incinerating</a:t>
            </a:r>
            <a:endParaRPr lang="en-MY" sz="2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Calibri" panose="020F0502020204030204" pitchFamily="34" charset="0"/>
              <a:ea typeface="Roboto" pitchFamily="2" charset="0"/>
            </a:endParaRPr>
          </a:p>
        </p:txBody>
      </p:sp>
      <p:pic>
        <p:nvPicPr>
          <p:cNvPr id="9" name="Picture 69" descr="Related image">
            <a:extLst>
              <a:ext uri="{FF2B5EF4-FFF2-40B4-BE49-F238E27FC236}">
                <a16:creationId xmlns:a16="http://schemas.microsoft.com/office/drawing/2014/main" xmlns="" id="{6ED97C09-6C35-4974-8E66-B73DD829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55" y="1895988"/>
            <a:ext cx="2547579" cy="135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1" descr="Related image">
            <a:extLst>
              <a:ext uri="{FF2B5EF4-FFF2-40B4-BE49-F238E27FC236}">
                <a16:creationId xmlns:a16="http://schemas.microsoft.com/office/drawing/2014/main" xmlns="" id="{EC8FA8E1-C4A3-489E-94B6-E3A9CFB25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22C5D6"/>
              </a:clrFrom>
              <a:clrTo>
                <a:srgbClr val="22C5D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55"/>
          <a:stretch/>
        </p:blipFill>
        <p:spPr bwMode="auto">
          <a:xfrm>
            <a:off x="835478" y="4776671"/>
            <a:ext cx="2522343" cy="133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xmlns="" id="{1A282816-A3E6-4DD4-982B-E6F246016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3" t="5612" r="15209" b="10780"/>
          <a:stretch/>
        </p:blipFill>
        <p:spPr bwMode="auto">
          <a:xfrm>
            <a:off x="10147676" y="4441050"/>
            <a:ext cx="1870259" cy="167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09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102" y="380958"/>
            <a:ext cx="9144000" cy="1077140"/>
          </a:xfrm>
        </p:spPr>
        <p:txBody>
          <a:bodyPr>
            <a:normAutofit/>
          </a:bodyPr>
          <a:lstStyle/>
          <a:p>
            <a:r>
              <a:rPr lang="en-MY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Business Model</a:t>
            </a:r>
            <a:endParaRPr lang="en-MY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16908" y="2333021"/>
            <a:ext cx="435977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MY" sz="4000" b="1" dirty="0">
                <a:cs typeface="Arial" panose="020B0604020202020204" pitchFamily="34" charset="0"/>
              </a:rPr>
              <a:t>Revenue</a:t>
            </a:r>
            <a:r>
              <a:rPr lang="en-MY" sz="3000" b="1" dirty="0" smtClean="0"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MY" sz="3000" b="1" dirty="0" smtClean="0">
                <a:cs typeface="Arial" panose="020B0604020202020204" pitchFamily="34" charset="0"/>
              </a:rPr>
              <a:t>-Material </a:t>
            </a:r>
            <a:r>
              <a:rPr lang="en-MY" sz="3000" b="1" dirty="0">
                <a:cs typeface="Arial" panose="020B0604020202020204" pitchFamily="34" charset="0"/>
              </a:rPr>
              <a:t>Recovery Sales</a:t>
            </a:r>
          </a:p>
          <a:p>
            <a:pPr algn="just"/>
            <a:r>
              <a:rPr lang="en-MY" sz="3000" b="1" dirty="0" smtClean="0">
                <a:cs typeface="Arial" panose="020B0604020202020204" pitchFamily="34" charset="0"/>
              </a:rPr>
              <a:t>-Selling </a:t>
            </a:r>
            <a:r>
              <a:rPr lang="en-MY" sz="3000" b="1" dirty="0">
                <a:cs typeface="Arial" panose="020B0604020202020204" pitchFamily="34" charset="0"/>
              </a:rPr>
              <a:t>Waste Data</a:t>
            </a:r>
          </a:p>
          <a:p>
            <a:pPr algn="just"/>
            <a:r>
              <a:rPr lang="en-MY" sz="3000" b="1" dirty="0">
                <a:cs typeface="Arial" panose="020B0604020202020204" pitchFamily="34" charset="0"/>
              </a:rPr>
              <a:t>-Government Grant</a:t>
            </a:r>
            <a:endParaRPr lang="en-MY" sz="3000" b="1" dirty="0"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0625" y="2333021"/>
            <a:ext cx="6096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MY" sz="4000" b="1" dirty="0" smtClean="0">
                <a:cs typeface="Arial" panose="020B0604020202020204" pitchFamily="34" charset="0"/>
              </a:rPr>
              <a:t>Cost</a:t>
            </a:r>
          </a:p>
          <a:p>
            <a:pPr algn="just"/>
            <a:r>
              <a:rPr lang="en-MY" sz="3000" b="1" dirty="0" smtClean="0">
                <a:cs typeface="Arial" panose="020B0604020202020204" pitchFamily="34" charset="0"/>
              </a:rPr>
              <a:t>-</a:t>
            </a:r>
            <a:r>
              <a:rPr lang="en-MY" sz="3000" b="1" dirty="0">
                <a:cs typeface="Arial" panose="020B0604020202020204" pitchFamily="34" charset="0"/>
              </a:rPr>
              <a:t>Logistic </a:t>
            </a:r>
          </a:p>
          <a:p>
            <a:pPr algn="just"/>
            <a:r>
              <a:rPr lang="en-MY" sz="3000" b="1" dirty="0">
                <a:cs typeface="Arial" panose="020B0604020202020204" pitchFamily="34" charset="0"/>
              </a:rPr>
              <a:t>-Recyclables payment</a:t>
            </a:r>
          </a:p>
          <a:p>
            <a:pPr algn="just"/>
            <a:r>
              <a:rPr lang="en-MY" sz="3000" b="1" dirty="0">
                <a:cs typeface="Arial" panose="020B0604020202020204" pitchFamily="34" charset="0"/>
              </a:rPr>
              <a:t>-Image Recognition R&amp;D </a:t>
            </a:r>
          </a:p>
          <a:p>
            <a:r>
              <a:rPr lang="en-MY" sz="3000" b="1" dirty="0" smtClean="0"/>
              <a:t>-Sorting Centre operation</a:t>
            </a:r>
          </a:p>
          <a:p>
            <a:r>
              <a:rPr lang="en-MY" sz="3000" b="1" dirty="0" smtClean="0"/>
              <a:t>-Maintenance of APP</a:t>
            </a:r>
            <a:endParaRPr lang="en-MY" sz="3000" b="1" dirty="0"/>
          </a:p>
        </p:txBody>
      </p:sp>
    </p:spTree>
    <p:extLst>
      <p:ext uri="{BB962C8B-B14F-4D97-AF65-F5344CB8AC3E}">
        <p14:creationId xmlns:p14="http://schemas.microsoft.com/office/powerpoint/2010/main" val="67387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MY" sz="6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Partners</a:t>
            </a:r>
            <a:endParaRPr lang="en-MY" sz="6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Existing Waste Collection Company </a:t>
            </a:r>
          </a:p>
          <a:p>
            <a:pPr marL="0" indent="0">
              <a:buNone/>
            </a:pPr>
            <a:r>
              <a:rPr lang="en-MY" dirty="0" smtClean="0">
                <a:latin typeface="Calibri" panose="020F0502020204030204" pitchFamily="34" charset="0"/>
                <a:cs typeface="Calibri" panose="020F0502020204030204" pitchFamily="34" charset="0"/>
              </a:rPr>
              <a:t>Collect dry waste &amp; send to local sorting centre</a:t>
            </a:r>
          </a:p>
          <a:p>
            <a:pPr marL="0" indent="0">
              <a:buNone/>
            </a:pPr>
            <a:endParaRPr lang="en-MY" sz="4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MY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Institutions &amp; Commercial Centre:</a:t>
            </a:r>
          </a:p>
          <a:p>
            <a:pPr marL="0" indent="0">
              <a:buNone/>
            </a:pPr>
            <a:r>
              <a:rPr lang="en-MY" dirty="0" smtClean="0">
                <a:latin typeface="Calibri" panose="020F0502020204030204" pitchFamily="34" charset="0"/>
                <a:cs typeface="Calibri" panose="020F0502020204030204" pitchFamily="34" charset="0"/>
              </a:rPr>
              <a:t>Trial of collection within local environment </a:t>
            </a:r>
          </a:p>
          <a:p>
            <a:pPr marL="0" indent="0">
              <a:buNone/>
            </a:pPr>
            <a:endParaRPr lang="en-MY" sz="4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MY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Local Government :</a:t>
            </a:r>
          </a:p>
          <a:p>
            <a:pPr marL="0" indent="0">
              <a:buNone/>
            </a:pPr>
            <a:r>
              <a:rPr lang="en-MY" dirty="0" smtClean="0">
                <a:latin typeface="Calibri" panose="020F0502020204030204" pitchFamily="34" charset="0"/>
                <a:cs typeface="Calibri" panose="020F0502020204030204" pitchFamily="34" charset="0"/>
              </a:rPr>
              <a:t>Enforce waste collection segregation via our collection channel</a:t>
            </a:r>
          </a:p>
          <a:p>
            <a:endParaRPr lang="en-MY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69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271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Times New Roman</vt:lpstr>
      <vt:lpstr>Office Theme</vt:lpstr>
      <vt:lpstr>Waste Sorting System Scalable . Improvable . Faster</vt:lpstr>
      <vt:lpstr>PowerPoint Presentation</vt:lpstr>
      <vt:lpstr>Problem Statement</vt:lpstr>
      <vt:lpstr>Impact</vt:lpstr>
      <vt:lpstr>Business Model</vt:lpstr>
      <vt:lpstr>Partners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kahchun tan</dc:creator>
  <cp:lastModifiedBy>kahchun tan</cp:lastModifiedBy>
  <cp:revision>12</cp:revision>
  <dcterms:created xsi:type="dcterms:W3CDTF">2019-04-02T06:19:08Z</dcterms:created>
  <dcterms:modified xsi:type="dcterms:W3CDTF">2019-04-02T08:02:12Z</dcterms:modified>
</cp:coreProperties>
</file>