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99" r:id="rId3"/>
    <p:sldId id="301" r:id="rId4"/>
    <p:sldId id="305" r:id="rId5"/>
    <p:sldId id="300" r:id="rId6"/>
    <p:sldId id="302" r:id="rId7"/>
    <p:sldId id="304" r:id="rId8"/>
    <p:sldId id="272" r:id="rId9"/>
    <p:sldId id="297" r:id="rId10"/>
    <p:sldId id="298" r:id="rId11"/>
    <p:sldId id="306" r:id="rId12"/>
    <p:sldId id="276" r:id="rId13"/>
    <p:sldId id="307" r:id="rId14"/>
    <p:sldId id="308" r:id="rId15"/>
    <p:sldId id="310" r:id="rId16"/>
    <p:sldId id="309" r:id="rId17"/>
    <p:sldId id="273" r:id="rId18"/>
    <p:sldId id="275" r:id="rId19"/>
    <p:sldId id="311" r:id="rId20"/>
    <p:sldId id="314" r:id="rId21"/>
    <p:sldId id="274" r:id="rId22"/>
    <p:sldId id="281" r:id="rId23"/>
    <p:sldId id="284" r:id="rId24"/>
    <p:sldId id="285" r:id="rId25"/>
    <p:sldId id="277" r:id="rId26"/>
    <p:sldId id="282" r:id="rId27"/>
    <p:sldId id="283" r:id="rId28"/>
    <p:sldId id="31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5F1DF-D17B-4D86-95AA-6335CDFA52ED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3047-7D3D-4B2B-B7D9-67EE9EC8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93047-7D3D-4B2B-B7D9-67EE9EC8E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5FFDFD-A3D1-4F09-A178-C86C79B468CB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5A1863F-D9DB-4CF9-BAF6-F38A1735C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AMOVA</a:t>
            </a:r>
            <a:br>
              <a:rPr lang="en-US" sz="4800" dirty="0" smtClean="0"/>
            </a:br>
            <a:r>
              <a:rPr lang="en-US" sz="4800" dirty="0" smtClean="0"/>
              <a:t>F</a:t>
            </a:r>
            <a:r>
              <a:rPr lang="en-US" sz="4800" baseline="-25000" dirty="0" smtClean="0"/>
              <a:t>ST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Haplotype Networks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Conservation Genetics</a:t>
            </a:r>
          </a:p>
          <a:p>
            <a:r>
              <a:rPr lang="en-US" dirty="0" smtClean="0"/>
              <a:t>2/17/2016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8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Fixation Indices (F-Statistics)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943349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Individual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3943349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Subpopulation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3943349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Total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hape 7"/>
          <p:cNvCxnSpPr/>
          <p:nvPr/>
        </p:nvCxnSpPr>
        <p:spPr>
          <a:xfrm rot="5400000" flipH="1" flipV="1">
            <a:off x="4648200" y="1441449"/>
            <a:ext cx="12700" cy="4114800"/>
          </a:xfrm>
          <a:prstGeom prst="curvedConnector3">
            <a:avLst>
              <a:gd name="adj1" fmla="val 9564704"/>
            </a:avLst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3384550" y="4210049"/>
            <a:ext cx="12700" cy="2057400"/>
          </a:xfrm>
          <a:prstGeom prst="curvedConnector3">
            <a:avLst>
              <a:gd name="adj1" fmla="val 7164703"/>
            </a:avLst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>
            <a:off x="5899150" y="4222750"/>
            <a:ext cx="12700" cy="2057400"/>
          </a:xfrm>
          <a:prstGeom prst="curvedConnector3">
            <a:avLst>
              <a:gd name="adj1" fmla="val 7164711"/>
            </a:avLst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2438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IT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53340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IS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53340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ST</a:t>
            </a:r>
            <a:endParaRPr lang="en-US" sz="3200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Fixation Indices (F-Statistics)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943349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Individual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3943349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Subpopulation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3943349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Total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hape 7"/>
          <p:cNvCxnSpPr/>
          <p:nvPr/>
        </p:nvCxnSpPr>
        <p:spPr>
          <a:xfrm rot="5400000" flipH="1" flipV="1">
            <a:off x="4648200" y="1441449"/>
            <a:ext cx="12700" cy="4114800"/>
          </a:xfrm>
          <a:prstGeom prst="curvedConnector3">
            <a:avLst>
              <a:gd name="adj1" fmla="val 9564704"/>
            </a:avLst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3384550" y="4210049"/>
            <a:ext cx="12700" cy="2057400"/>
          </a:xfrm>
          <a:prstGeom prst="curvedConnector3">
            <a:avLst>
              <a:gd name="adj1" fmla="val 7164703"/>
            </a:avLst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>
            <a:off x="5899150" y="4222750"/>
            <a:ext cx="12700" cy="2057400"/>
          </a:xfrm>
          <a:prstGeom prst="curvedConnector3">
            <a:avLst>
              <a:gd name="adj1" fmla="val 7164711"/>
            </a:avLst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2438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IT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53340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IS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53340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ST</a:t>
            </a:r>
            <a:endParaRPr lang="en-US" sz="3200" baseline="-25000" dirty="0"/>
          </a:p>
        </p:txBody>
      </p:sp>
      <p:sp>
        <p:nvSpPr>
          <p:cNvPr id="3" name="Oval 2"/>
          <p:cNvSpPr/>
          <p:nvPr/>
        </p:nvSpPr>
        <p:spPr>
          <a:xfrm>
            <a:off x="4572000" y="4839274"/>
            <a:ext cx="2590800" cy="1485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2800" y="16764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will mostly be concerned with F</a:t>
            </a:r>
            <a:r>
              <a:rPr lang="en-US" sz="2000" baseline="-25000" dirty="0" smtClean="0"/>
              <a:t>ST</a:t>
            </a:r>
            <a:r>
              <a:rPr lang="en-US" sz="2000" dirty="0" smtClean="0"/>
              <a:t> in this course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7" idx="2"/>
            <a:endCxn id="3" idx="6"/>
          </p:cNvCxnSpPr>
          <p:nvPr/>
        </p:nvCxnSpPr>
        <p:spPr>
          <a:xfrm rot="5400000">
            <a:off x="6328951" y="3833688"/>
            <a:ext cx="2582098" cy="914400"/>
          </a:xfrm>
          <a:prstGeom prst="curvedConnector2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9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ST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Variance </a:t>
            </a:r>
            <a:r>
              <a:rPr lang="en-US" dirty="0"/>
              <a:t>among subpopulations relative to the total population variance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Can be highly influenced by sampling</a:t>
            </a:r>
          </a:p>
          <a:p>
            <a:endParaRPr lang="en-US" dirty="0"/>
          </a:p>
          <a:p>
            <a:r>
              <a:rPr lang="en-US" dirty="0" smtClean="0"/>
              <a:t>Values differ between microsatellites and DNA sequence data</a:t>
            </a:r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baseline="-25000" dirty="0" smtClean="0"/>
              <a:t>ST</a:t>
            </a:r>
            <a:r>
              <a:rPr lang="en-US" dirty="0" smtClean="0"/>
              <a:t> ranges from 0 to 1</a:t>
            </a:r>
          </a:p>
          <a:p>
            <a:pPr lvl="1"/>
            <a:r>
              <a:rPr lang="en-US" dirty="0" smtClean="0"/>
              <a:t>0 = no population differentiation</a:t>
            </a:r>
          </a:p>
          <a:p>
            <a:pPr lvl="1"/>
            <a:r>
              <a:rPr lang="en-US" dirty="0" smtClean="0"/>
              <a:t>1 = very high differentiation</a:t>
            </a:r>
          </a:p>
          <a:p>
            <a:pPr lvl="1"/>
            <a:r>
              <a:rPr lang="en-US" dirty="0" smtClean="0"/>
              <a:t>Negative values can be interpreted as 0 values</a:t>
            </a:r>
          </a:p>
          <a:p>
            <a:pPr lvl="2"/>
            <a:r>
              <a:rPr lang="en-US" dirty="0" smtClean="0"/>
              <a:t>Or inappropriate groupings of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ST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A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Population 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43600" y="3188124"/>
            <a:ext cx="1828800" cy="190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35971" y="3641295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57547" y="40944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45295" y="4367210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68562" y="470919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20069" y="4785394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6146" y="3325526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97055" y="386959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4746" y="448645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99477" y="4206401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88371" y="4018265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44708" y="4320895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99477" y="3717495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33073" y="3189976"/>
            <a:ext cx="1828800" cy="190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25444" y="364314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47020" y="4096317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4768" y="4369062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8035" y="471104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09542" y="4787246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35619" y="3327378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86528" y="387144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64219" y="448830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88950" y="4208253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77844" y="402011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34181" y="432274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88950" y="371934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ST</a:t>
            </a:r>
            <a:r>
              <a:rPr lang="en-US" dirty="0" smtClean="0"/>
              <a:t> – Influence of sample </a:t>
            </a:r>
            <a:r>
              <a:rPr lang="en-US" dirty="0"/>
              <a:t>s</a:t>
            </a:r>
            <a:r>
              <a:rPr lang="en-US" dirty="0" smtClean="0"/>
              <a:t>ize (high </a:t>
            </a:r>
            <a:r>
              <a:rPr lang="en-US" dirty="0"/>
              <a:t>F</a:t>
            </a:r>
            <a:r>
              <a:rPr lang="en-US" baseline="-25000" dirty="0"/>
              <a:t>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A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Population 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43600" y="3188124"/>
            <a:ext cx="1828800" cy="190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35971" y="3641295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57547" y="40944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45295" y="4367210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68562" y="470919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20069" y="4785394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6146" y="3325526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97055" y="386959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4746" y="448645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99477" y="4206401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88371" y="4018265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44708" y="4320895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99477" y="3717495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33073" y="3189976"/>
            <a:ext cx="1828800" cy="190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25444" y="364314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47020" y="4096317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4768" y="4369062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8035" y="471104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09542" y="4787246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35619" y="3327378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86528" y="387144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64219" y="448830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88950" y="4208253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77844" y="402011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34181" y="432274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88950" y="371934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58035" y="3869592"/>
            <a:ext cx="576146" cy="377273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99390" y="3666006"/>
            <a:ext cx="399414" cy="366181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ST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A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Population 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43600" y="3188124"/>
            <a:ext cx="1828800" cy="190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35971" y="3641295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57547" y="40944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45295" y="4367210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68562" y="470919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20069" y="4785394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6146" y="332552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97055" y="386959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4746" y="448645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99477" y="4206401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88371" y="40182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44708" y="432089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99477" y="3717495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33073" y="3189976"/>
            <a:ext cx="1828800" cy="190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25444" y="364314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47020" y="409631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4768" y="4369062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8035" y="4711046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09542" y="4787246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35619" y="3327378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86528" y="3871444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64219" y="4488308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88950" y="4208253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77844" y="402011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34181" y="432274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88950" y="371934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ST</a:t>
            </a:r>
            <a:r>
              <a:rPr lang="en-US" dirty="0" smtClean="0"/>
              <a:t> – Influence of sample </a:t>
            </a:r>
            <a:r>
              <a:rPr lang="en-US" dirty="0"/>
              <a:t>s</a:t>
            </a:r>
            <a:r>
              <a:rPr lang="en-US" dirty="0" smtClean="0"/>
              <a:t>ize (low F</a:t>
            </a:r>
            <a:r>
              <a:rPr lang="en-US" baseline="-25000" dirty="0" smtClean="0"/>
              <a:t>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A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Population 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43600" y="3188124"/>
            <a:ext cx="1828800" cy="190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35971" y="3641295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57547" y="40944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45295" y="4367210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68562" y="470919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20069" y="4785394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6146" y="332552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97055" y="386959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4746" y="448645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99477" y="4206401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88371" y="401826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44708" y="4320895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99477" y="3717495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33073" y="3189976"/>
            <a:ext cx="1828800" cy="1905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25444" y="364314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47020" y="409631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4768" y="4369062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8035" y="4711046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09542" y="4787246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35619" y="3327378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86528" y="3871444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64219" y="4488308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88950" y="4208253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77844" y="402011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34181" y="432274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88950" y="3719347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573211">
            <a:off x="1995085" y="4220166"/>
            <a:ext cx="479368" cy="731832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9641420">
            <a:off x="6539767" y="4254082"/>
            <a:ext cx="460185" cy="769549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AMOVA (</a:t>
            </a:r>
            <a:r>
              <a:rPr lang="en-US" b="1" dirty="0"/>
              <a:t>A</a:t>
            </a:r>
            <a:r>
              <a:rPr lang="en-US" dirty="0"/>
              <a:t>nalysis of </a:t>
            </a:r>
            <a:r>
              <a:rPr lang="en-US" b="1" dirty="0"/>
              <a:t>Mo</a:t>
            </a:r>
            <a:r>
              <a:rPr lang="en-US" dirty="0"/>
              <a:t>lecular </a:t>
            </a:r>
            <a:r>
              <a:rPr lang="en-US" b="1" dirty="0"/>
              <a:t>Va</a:t>
            </a:r>
            <a:r>
              <a:rPr lang="en-US" dirty="0"/>
              <a:t>riance – </a:t>
            </a:r>
            <a:r>
              <a:rPr lang="en-US" dirty="0" err="1"/>
              <a:t>Excoffier</a:t>
            </a:r>
            <a:r>
              <a:rPr lang="en-US" dirty="0"/>
              <a:t> et al. 1992)</a:t>
            </a:r>
          </a:p>
          <a:p>
            <a:pPr lvl="1"/>
            <a:r>
              <a:rPr lang="en-US" i="1" dirty="0"/>
              <a:t>A priori </a:t>
            </a:r>
            <a:r>
              <a:rPr lang="en-US" dirty="0"/>
              <a:t>assumptions of population structure</a:t>
            </a:r>
          </a:p>
          <a:p>
            <a:endParaRPr lang="en-US" dirty="0" smtClean="0"/>
          </a:p>
          <a:p>
            <a:r>
              <a:rPr lang="en-US" dirty="0" smtClean="0"/>
              <a:t>Hierarchical </a:t>
            </a:r>
            <a:r>
              <a:rPr lang="en-US" dirty="0"/>
              <a:t>Analysis of Variance (ANOVA) </a:t>
            </a:r>
            <a:endParaRPr lang="en-US" dirty="0" smtClean="0"/>
          </a:p>
          <a:p>
            <a:pPr lvl="1"/>
            <a:r>
              <a:rPr lang="en-US" dirty="0" smtClean="0"/>
              <a:t>Creates a distance matrix</a:t>
            </a:r>
          </a:p>
          <a:p>
            <a:pPr lvl="1"/>
            <a:r>
              <a:rPr lang="en-US" dirty="0" smtClean="0"/>
              <a:t>Partitions the sum of squared deviations from the distance matrix into hierarchical variance components</a:t>
            </a:r>
          </a:p>
          <a:p>
            <a:pPr lvl="1"/>
            <a:r>
              <a:rPr lang="en-US" dirty="0" smtClean="0"/>
              <a:t>Tests for significance using permutation tests.</a:t>
            </a:r>
          </a:p>
        </p:txBody>
      </p:sp>
    </p:spTree>
    <p:extLst>
      <p:ext uri="{BB962C8B-B14F-4D97-AF65-F5344CB8AC3E}">
        <p14:creationId xmlns:p14="http://schemas.microsoft.com/office/powerpoint/2010/main" val="375633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testing of hypotheses when:</a:t>
            </a:r>
          </a:p>
          <a:p>
            <a:pPr lvl="1"/>
            <a:r>
              <a:rPr lang="en-US" dirty="0" smtClean="0"/>
              <a:t>Distributional properties of your data are unknown</a:t>
            </a:r>
          </a:p>
          <a:p>
            <a:pPr lvl="1"/>
            <a:r>
              <a:rPr lang="en-US" dirty="0" smtClean="0"/>
              <a:t>Data is known to not follow a normal distribution</a:t>
            </a:r>
          </a:p>
          <a:p>
            <a:endParaRPr lang="en-US" dirty="0"/>
          </a:p>
          <a:p>
            <a:pPr marL="182880" lvl="1"/>
            <a:r>
              <a:rPr lang="en-US" b="1" dirty="0" smtClean="0"/>
              <a:t>Permutation Test </a:t>
            </a:r>
            <a:r>
              <a:rPr lang="en-US" b="1" dirty="0" smtClean="0"/>
              <a:t>- </a:t>
            </a:r>
            <a:r>
              <a:rPr lang="en-US" dirty="0"/>
              <a:t>Allows for the null distribution to be obtained, and significance to be tested.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Reorder the data by randomly assigning individuals to new groups, populations, etc.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New matrix is made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Calculations are performed again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Repeat</a:t>
            </a:r>
          </a:p>
          <a:p>
            <a:pPr lvl="2"/>
            <a:r>
              <a:rPr lang="en-US" dirty="0" err="1" smtClean="0"/>
              <a:t>Arlequin</a:t>
            </a:r>
            <a:r>
              <a:rPr lang="en-US" dirty="0" smtClean="0"/>
              <a:t> manual recommends 16,000 permutations</a:t>
            </a:r>
          </a:p>
        </p:txBody>
      </p:sp>
    </p:spTree>
    <p:extLst>
      <p:ext uri="{BB962C8B-B14F-4D97-AF65-F5344CB8AC3E}">
        <p14:creationId xmlns:p14="http://schemas.microsoft.com/office/powerpoint/2010/main" val="83490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Examining genetic diversity at three levels</a:t>
            </a:r>
          </a:p>
          <a:p>
            <a:pPr lvl="1"/>
            <a:r>
              <a:rPr lang="en-US" dirty="0" smtClean="0"/>
              <a:t>Among populations = </a:t>
            </a:r>
            <a:r>
              <a:rPr lang="en-US" b="1" dirty="0"/>
              <a:t>F</a:t>
            </a:r>
            <a:r>
              <a:rPr lang="en-US" b="1" baseline="-25000" dirty="0"/>
              <a:t>ST</a:t>
            </a:r>
            <a:endParaRPr lang="en-US" b="1" dirty="0" smtClean="0"/>
          </a:p>
          <a:p>
            <a:pPr lvl="1"/>
            <a:r>
              <a:rPr lang="en-US" dirty="0" smtClean="0"/>
              <a:t>Among populations within groups = </a:t>
            </a:r>
            <a:r>
              <a:rPr lang="en-US" b="1" dirty="0"/>
              <a:t>F</a:t>
            </a:r>
            <a:r>
              <a:rPr lang="en-US" b="1" baseline="-25000" dirty="0"/>
              <a:t>SC</a:t>
            </a:r>
            <a:endParaRPr lang="en-US" b="1" dirty="0" smtClean="0"/>
          </a:p>
          <a:p>
            <a:pPr lvl="1"/>
            <a:r>
              <a:rPr lang="en-US" dirty="0" smtClean="0"/>
              <a:t>Among groups </a:t>
            </a:r>
            <a:r>
              <a:rPr lang="en-US" dirty="0" smtClean="0"/>
              <a:t>= </a:t>
            </a:r>
            <a:r>
              <a:rPr lang="en-US" b="1" dirty="0"/>
              <a:t>F</a:t>
            </a:r>
            <a:r>
              <a:rPr lang="en-US" b="1" baseline="-25000" dirty="0"/>
              <a:t>CT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cap="small" dirty="0" smtClean="0"/>
              <a:t>Arlequin</a:t>
            </a:r>
            <a:r>
              <a:rPr lang="en-US" dirty="0" smtClean="0"/>
              <a:t> 3.5 (</a:t>
            </a:r>
            <a:r>
              <a:rPr lang="en-US" dirty="0" err="1" smtClean="0"/>
              <a:t>Excoffier</a:t>
            </a:r>
            <a:r>
              <a:rPr lang="en-US" dirty="0" smtClean="0"/>
              <a:t> and </a:t>
            </a:r>
            <a:r>
              <a:rPr lang="en-US" dirty="0" err="1" smtClean="0"/>
              <a:t>Lischer</a:t>
            </a:r>
            <a:r>
              <a:rPr lang="en-US" dirty="0" smtClean="0"/>
              <a:t> 2010)</a:t>
            </a:r>
          </a:p>
          <a:p>
            <a:pPr lvl="1"/>
            <a:r>
              <a:rPr lang="en-US" dirty="0" smtClean="0"/>
              <a:t>Handles DNA sequence and fragment (microsatellite, RFLP, etc.)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8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Genetic 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Observed genetic variation has no affect on the fitness of the organisms being studied</a:t>
            </a:r>
          </a:p>
          <a:p>
            <a:endParaRPr lang="en-US" dirty="0" smtClean="0"/>
          </a:p>
          <a:p>
            <a:r>
              <a:rPr lang="en-US" dirty="0" smtClean="0"/>
              <a:t>Useful for understanding random processes acting on a population (e.g., genetic drift)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Most programs used for conservation genetics assume neutrality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96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Fixation Indices (F-Statistics)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132294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Individual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4132294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Subpopulation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4132294"/>
            <a:ext cx="1676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Total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6200000" flipH="1">
            <a:off x="2698750" y="4119595"/>
            <a:ext cx="12700" cy="2057400"/>
          </a:xfrm>
          <a:prstGeom prst="curvedConnector3">
            <a:avLst>
              <a:gd name="adj1" fmla="val 7164703"/>
            </a:avLst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>
            <a:off x="5568043" y="4132928"/>
            <a:ext cx="12700" cy="2057400"/>
          </a:xfrm>
          <a:prstGeom prst="curvedConnector3">
            <a:avLst>
              <a:gd name="adj1" fmla="val 7164711"/>
            </a:avLst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91000" y="183548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IT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521814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IS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143499" y="52826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ST</a:t>
            </a:r>
            <a:endParaRPr lang="en-US" sz="3200" baseline="-25000" dirty="0"/>
          </a:p>
        </p:txBody>
      </p:sp>
      <p:cxnSp>
        <p:nvCxnSpPr>
          <p:cNvPr id="32" name="Curved Connector 31"/>
          <p:cNvCxnSpPr>
            <a:stCxn id="4" idx="0"/>
            <a:endCxn id="6" idx="0"/>
          </p:cNvCxnSpPr>
          <p:nvPr/>
        </p:nvCxnSpPr>
        <p:spPr>
          <a:xfrm rot="5400000" flipH="1" flipV="1">
            <a:off x="4572000" y="1465294"/>
            <a:ext cx="12700" cy="5334000"/>
          </a:xfrm>
          <a:prstGeom prst="curvedConnector3">
            <a:avLst>
              <a:gd name="adj1" fmla="val 18942858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68784" y="4125943"/>
            <a:ext cx="1263831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Population Groups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2400" y="332774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SC</a:t>
            </a:r>
            <a:endParaRPr lang="en-US" sz="32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75415" y="336962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CT</a:t>
            </a:r>
            <a:endParaRPr lang="en-US" sz="3200" baseline="-25000" dirty="0"/>
          </a:p>
        </p:txBody>
      </p:sp>
      <p:cxnSp>
        <p:nvCxnSpPr>
          <p:cNvPr id="46" name="Curved Connector 45"/>
          <p:cNvCxnSpPr/>
          <p:nvPr/>
        </p:nvCxnSpPr>
        <p:spPr>
          <a:xfrm rot="5400000" flipH="1" flipV="1">
            <a:off x="4359275" y="3144871"/>
            <a:ext cx="6351" cy="1714500"/>
          </a:xfrm>
          <a:prstGeom prst="curvedConnector3">
            <a:avLst>
              <a:gd name="adj1" fmla="val 1425777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5400000" flipH="1" flipV="1">
            <a:off x="6231620" y="3129991"/>
            <a:ext cx="6351" cy="1714500"/>
          </a:xfrm>
          <a:prstGeom prst="curvedConnector3">
            <a:avLst>
              <a:gd name="adj1" fmla="val 1425777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65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Populations</a:t>
            </a:r>
            <a:r>
              <a:rPr lang="en-US" dirty="0" smtClean="0"/>
              <a:t> = sampling locations</a:t>
            </a:r>
          </a:p>
          <a:p>
            <a:r>
              <a:rPr lang="en-US" b="1" dirty="0" smtClean="0"/>
              <a:t>Groups</a:t>
            </a:r>
            <a:r>
              <a:rPr lang="en-US" dirty="0" smtClean="0"/>
              <a:t> = clusters of sampling locations </a:t>
            </a:r>
          </a:p>
          <a:p>
            <a:pPr lvl="1"/>
            <a:r>
              <a:rPr lang="en-US" dirty="0" smtClean="0"/>
              <a:t>The user must define groups (may be based on geographical barriers, ecological differences, etc.)</a:t>
            </a:r>
          </a:p>
          <a:p>
            <a:endParaRPr lang="en-US" dirty="0" smtClean="0"/>
          </a:p>
          <a:p>
            <a:r>
              <a:rPr lang="en-US" b="1" dirty="0" smtClean="0"/>
              <a:t>Procedure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g</a:t>
            </a:r>
            <a:r>
              <a:rPr lang="en-US" dirty="0" smtClean="0"/>
              <a:t>roups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Run AMOVA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Has the “among group” variance increased?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Repeat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Are the results significant?</a:t>
            </a:r>
          </a:p>
        </p:txBody>
      </p:sp>
    </p:spTree>
    <p:extLst>
      <p:ext uri="{BB962C8B-B14F-4D97-AF65-F5344CB8AC3E}">
        <p14:creationId xmlns:p14="http://schemas.microsoft.com/office/powerpoint/2010/main" val="53777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Haplotype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methods of constructing haplotype networks</a:t>
            </a:r>
          </a:p>
          <a:p>
            <a:endParaRPr lang="en-US" dirty="0"/>
          </a:p>
          <a:p>
            <a:r>
              <a:rPr lang="en-US" b="1" dirty="0" smtClean="0"/>
              <a:t>Minimum Spanning Network</a:t>
            </a:r>
          </a:p>
          <a:p>
            <a:pPr lvl="1"/>
            <a:r>
              <a:rPr lang="en-US" dirty="0" smtClean="0"/>
              <a:t>Raw distance (i.e., number of nucleotides that differ) between haplotypes</a:t>
            </a:r>
          </a:p>
          <a:p>
            <a:pPr lvl="1"/>
            <a:r>
              <a:rPr lang="en-US" cap="small" dirty="0" smtClean="0"/>
              <a:t>Hapstar</a:t>
            </a:r>
            <a:r>
              <a:rPr lang="en-US" dirty="0" smtClean="0"/>
              <a:t> (Teacher and Griffiths 2010)</a:t>
            </a:r>
          </a:p>
          <a:p>
            <a:endParaRPr lang="en-US" dirty="0"/>
          </a:p>
          <a:p>
            <a:r>
              <a:rPr lang="en-US" b="1" dirty="0" smtClean="0"/>
              <a:t>Statistical Parsimony</a:t>
            </a:r>
          </a:p>
          <a:p>
            <a:pPr lvl="1"/>
            <a:r>
              <a:rPr lang="en-US" dirty="0" smtClean="0"/>
              <a:t>Parsimony = the simplest solution is the best solution</a:t>
            </a:r>
          </a:p>
          <a:p>
            <a:pPr lvl="1"/>
            <a:r>
              <a:rPr lang="en-US" dirty="0" smtClean="0"/>
              <a:t>TCS (Clement et al. 2000)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4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Haplotype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Assumptions:</a:t>
            </a:r>
            <a:endParaRPr lang="en-US" dirty="0" smtClean="0"/>
          </a:p>
          <a:p>
            <a:pPr lvl="1"/>
            <a:r>
              <a:rPr lang="en-US" dirty="0" smtClean="0"/>
              <a:t>Observed genotypes represent terminal nodes of the tree</a:t>
            </a:r>
          </a:p>
          <a:p>
            <a:pPr lvl="1"/>
            <a:r>
              <a:rPr lang="en-US" dirty="0" smtClean="0"/>
              <a:t>No ancestral genotypes are left in the population</a:t>
            </a:r>
          </a:p>
          <a:p>
            <a:pPr lvl="1"/>
            <a:r>
              <a:rPr lang="en-US" dirty="0" smtClean="0"/>
              <a:t>Ideally, trees are </a:t>
            </a:r>
            <a:r>
              <a:rPr lang="en-US" b="1" dirty="0" smtClean="0"/>
              <a:t>bifurcating</a:t>
            </a:r>
          </a:p>
          <a:p>
            <a:endParaRPr lang="en-US" dirty="0" smtClean="0"/>
          </a:p>
          <a:p>
            <a:r>
              <a:rPr lang="en-US" dirty="0" smtClean="0"/>
              <a:t>Within population variation may not be sufficient for constructing a tree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Haplotype networks allow for the presence of ancestral genotypes within your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1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 vs. Network – Different assumptions for Ancestral Genotypes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Phylogenetic Tree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Haplotype Network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3932238" cy="214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50"/>
          <a:stretch/>
        </p:blipFill>
        <p:spPr bwMode="auto">
          <a:xfrm>
            <a:off x="4994921" y="3197225"/>
            <a:ext cx="3451520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67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Haplotype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7367"/>
            <a:ext cx="4038600" cy="462976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circles = </a:t>
            </a:r>
            <a:r>
              <a:rPr lang="en-US" sz="2400" b="1" dirty="0" smtClean="0"/>
              <a:t>observed haplotypes</a:t>
            </a:r>
          </a:p>
          <a:p>
            <a:endParaRPr lang="en-US" sz="2400" dirty="0" smtClean="0"/>
          </a:p>
          <a:p>
            <a:r>
              <a:rPr lang="en-US" sz="2400" dirty="0" smtClean="0"/>
              <a:t>Filled circles = </a:t>
            </a:r>
            <a:r>
              <a:rPr lang="en-US" sz="2400" b="1" dirty="0" smtClean="0"/>
              <a:t>unobserved, hypothetical intermediates</a:t>
            </a:r>
          </a:p>
          <a:p>
            <a:endParaRPr lang="en-US" sz="2400" dirty="0" smtClean="0"/>
          </a:p>
          <a:p>
            <a:r>
              <a:rPr lang="en-US" sz="2400" dirty="0" smtClean="0"/>
              <a:t>Distance between nodes = </a:t>
            </a:r>
            <a:r>
              <a:rPr lang="en-US" sz="2400" b="1" dirty="0" smtClean="0"/>
              <a:t>number of bases at which haplotypes differ</a:t>
            </a:r>
          </a:p>
        </p:txBody>
      </p:sp>
    </p:spTree>
    <p:extLst>
      <p:ext uri="{BB962C8B-B14F-4D97-AF65-F5344CB8AC3E}">
        <p14:creationId xmlns:p14="http://schemas.microsoft.com/office/powerpoint/2010/main" val="33779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876800"/>
          </a:xfrm>
        </p:spPr>
        <p:txBody>
          <a:bodyPr/>
          <a:lstStyle/>
          <a:p>
            <a:r>
              <a:rPr lang="en-US" dirty="0" smtClean="0"/>
              <a:t>Does not truly reconstruct hypothetical ancestors</a:t>
            </a:r>
          </a:p>
          <a:p>
            <a:endParaRPr lang="en-US" dirty="0" smtClean="0"/>
          </a:p>
          <a:p>
            <a:r>
              <a:rPr lang="en-US" dirty="0" smtClean="0"/>
              <a:t>Tick marks in the network to the right represent the number of bases that vary between observed nodes.</a:t>
            </a:r>
          </a:p>
          <a:p>
            <a:endParaRPr lang="en-US" dirty="0"/>
          </a:p>
          <a:p>
            <a:r>
              <a:rPr lang="en-US" dirty="0" smtClean="0"/>
              <a:t>The unobserved nodes (tick marks) will not be connected to more than two other nodes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362200"/>
            <a:ext cx="13716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60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Parsimony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419975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Calculates the probability that two haplotypes differing by a single change actually result from a single substitution.</a:t>
            </a:r>
          </a:p>
          <a:p>
            <a:pPr lvl="1"/>
            <a:r>
              <a:rPr lang="en-US" dirty="0" smtClean="0"/>
              <a:t>Can result in ambiguity (such as loops) in the network.</a:t>
            </a:r>
          </a:p>
          <a:p>
            <a:pPr marL="182880" lvl="1"/>
            <a:endParaRPr lang="en-US" dirty="0" smtClean="0"/>
          </a:p>
          <a:p>
            <a:r>
              <a:rPr lang="en-US" dirty="0" smtClean="0"/>
              <a:t>Reconstructs </a:t>
            </a:r>
            <a:r>
              <a:rPr lang="en-US" dirty="0" smtClean="0"/>
              <a:t>hypothetical ancestors</a:t>
            </a:r>
          </a:p>
          <a:p>
            <a:pPr lvl="1"/>
            <a:r>
              <a:rPr lang="en-US" b="1" dirty="0" smtClean="0"/>
              <a:t>Steiner Nodes </a:t>
            </a:r>
            <a:r>
              <a:rPr lang="en-US" dirty="0" smtClean="0"/>
              <a:t>(i.e., unobserved nodes with 3 or more connections)</a:t>
            </a:r>
          </a:p>
          <a:p>
            <a:endParaRPr lang="en-US" dirty="0"/>
          </a:p>
          <a:p>
            <a:r>
              <a:rPr lang="en-US" dirty="0" smtClean="0"/>
              <a:t>TCS uses frequency data in its calculations</a:t>
            </a:r>
          </a:p>
          <a:p>
            <a:pPr lvl="1"/>
            <a:r>
              <a:rPr lang="en-US" dirty="0" smtClean="0"/>
              <a:t>Do not collapse sequences into haplotypes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2370992"/>
            <a:ext cx="12668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81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942" y="2154772"/>
            <a:ext cx="5944115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Locus</a:t>
            </a:r>
            <a:r>
              <a:rPr lang="en-US" dirty="0" smtClean="0"/>
              <a:t> = location of a gene or other DNA sequence in a genome</a:t>
            </a:r>
          </a:p>
          <a:p>
            <a:endParaRPr lang="en-US" dirty="0" smtClean="0"/>
          </a:p>
          <a:p>
            <a:r>
              <a:rPr lang="en-US" b="1" dirty="0"/>
              <a:t>Allele</a:t>
            </a:r>
            <a:r>
              <a:rPr lang="en-US" dirty="0"/>
              <a:t> = variant form of a locus</a:t>
            </a:r>
          </a:p>
          <a:p>
            <a:endParaRPr lang="en-US" dirty="0"/>
          </a:p>
          <a:p>
            <a:r>
              <a:rPr lang="en-US" b="1" dirty="0" err="1" smtClean="0"/>
              <a:t>Heterozygosity</a:t>
            </a:r>
            <a:r>
              <a:rPr lang="en-US" dirty="0" smtClean="0"/>
              <a:t> = proportion of diploid genotypes composed of two different alleles</a:t>
            </a:r>
          </a:p>
          <a:p>
            <a:endParaRPr lang="en-US" dirty="0"/>
          </a:p>
          <a:p>
            <a:r>
              <a:rPr lang="en-US" b="1" dirty="0"/>
              <a:t>Haplotype</a:t>
            </a:r>
            <a:r>
              <a:rPr lang="en-US" dirty="0"/>
              <a:t> = group of genes or other loci inherited together from a single </a:t>
            </a:r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1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Haplotype diversity</a:t>
            </a:r>
            <a:r>
              <a:rPr lang="en-US" dirty="0"/>
              <a:t> = </a:t>
            </a:r>
            <a:r>
              <a:rPr lang="en-US" dirty="0" smtClean="0"/>
              <a:t>measure of uniqueness of haplotypes</a:t>
            </a:r>
          </a:p>
          <a:p>
            <a:pPr lvl="1"/>
            <a:r>
              <a:rPr lang="en-US" dirty="0" smtClean="0"/>
              <a:t>analogous </a:t>
            </a:r>
            <a:r>
              <a:rPr lang="en-US" dirty="0"/>
              <a:t>to </a:t>
            </a:r>
            <a:r>
              <a:rPr lang="en-US" dirty="0" err="1"/>
              <a:t>heterozygosity</a:t>
            </a:r>
            <a:r>
              <a:rPr lang="en-US" dirty="0"/>
              <a:t>; calculated for haplotypes to provide a measure of diversity.  </a:t>
            </a:r>
            <a:endParaRPr lang="en-US" dirty="0" smtClean="0"/>
          </a:p>
          <a:p>
            <a:pPr lvl="1"/>
            <a:r>
              <a:rPr lang="en-US" dirty="0" smtClean="0"/>
              <a:t>Ranges </a:t>
            </a:r>
            <a:r>
              <a:rPr lang="en-US" dirty="0"/>
              <a:t>from 0 (no diversity) to 1 (very high diversity).</a:t>
            </a:r>
          </a:p>
          <a:p>
            <a:endParaRPr lang="en-US" dirty="0"/>
          </a:p>
          <a:p>
            <a:r>
              <a:rPr lang="en-US" b="1" dirty="0"/>
              <a:t>Nucleotide diversity (π)</a:t>
            </a:r>
            <a:r>
              <a:rPr lang="en-US" dirty="0"/>
              <a:t> = average number of nucleotide differences per site between two individuals in a population</a:t>
            </a:r>
          </a:p>
          <a:p>
            <a:endParaRPr lang="en-US" dirty="0"/>
          </a:p>
          <a:p>
            <a:r>
              <a:rPr lang="en-US" b="1" dirty="0"/>
              <a:t>Theta (Θ)</a:t>
            </a:r>
            <a:r>
              <a:rPr lang="en-US" dirty="0"/>
              <a:t> = mutation rate.  If this number is the same or similar to π, then neutrality is assumed for the molecular marker in question.  </a:t>
            </a:r>
            <a:endParaRPr lang="en-US" dirty="0" smtClean="0"/>
          </a:p>
          <a:p>
            <a:pPr lvl="1"/>
            <a:r>
              <a:rPr lang="en-US" b="1" dirty="0" smtClean="0"/>
              <a:t>Tajima’s </a:t>
            </a:r>
            <a:r>
              <a:rPr lang="en-US" b="1" dirty="0"/>
              <a:t>D</a:t>
            </a:r>
            <a:r>
              <a:rPr lang="en-US" dirty="0"/>
              <a:t> provides a test of this hypothesis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Tajima’s </a:t>
            </a:r>
            <a:r>
              <a:rPr lang="en-US" dirty="0" smtClean="0"/>
              <a:t>D (Test for Neutrality)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box>
                    </m:oMath>
                  </m:oMathPara>
                </a14:m>
                <a:endParaRPr lang="en-US" sz="4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Null hypothesis = neutrality</a:t>
                </a:r>
              </a:p>
              <a:p>
                <a:endParaRPr lang="en-US" dirty="0"/>
              </a:p>
              <a:p>
                <a:r>
                  <a:rPr lang="en-US" dirty="0" smtClean="0"/>
                  <a:t>Significance can be assessed using a p-value in DNASP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If we fail to reject the null hypothesis, then our markers are selectively neutral</a:t>
                </a:r>
                <a:endParaRPr lang="en-US" b="1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8" idx="1"/>
          </p:cNvCxnSpPr>
          <p:nvPr/>
        </p:nvCxnSpPr>
        <p:spPr>
          <a:xfrm flipH="1">
            <a:off x="3657600" y="1828800"/>
            <a:ext cx="1752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57600" y="2514600"/>
            <a:ext cx="1752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6441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between </a:t>
            </a:r>
            <a:r>
              <a:rPr lang="en-US" dirty="0"/>
              <a:t>π</a:t>
            </a:r>
            <a:r>
              <a:rPr lang="en-US" dirty="0" smtClean="0"/>
              <a:t> and </a:t>
            </a:r>
            <a:r>
              <a:rPr lang="en-US" dirty="0"/>
              <a:t>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23299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 of </a:t>
            </a:r>
            <a:r>
              <a:rPr lang="en-US" i="1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2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Tajima’s 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box>
                    </m:oMath>
                  </m:oMathPara>
                </a14:m>
                <a:endParaRPr lang="en-US" sz="4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significantly negative</a:t>
                </a:r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/>
                  <a:t>Θ </a:t>
                </a:r>
                <a:r>
                  <a:rPr lang="en-US" dirty="0" smtClean="0"/>
                  <a:t>is larger than π, meaning there is an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excess of low frequency polymorphisms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  <a:p>
                <a:r>
                  <a:rPr lang="en-US" dirty="0" smtClean="0"/>
                  <a:t>Possible causes:</a:t>
                </a:r>
              </a:p>
              <a:p>
                <a:pPr lvl="1"/>
                <a:r>
                  <a:rPr lang="en-US" dirty="0" smtClean="0">
                    <a:solidFill>
                      <a:schemeClr val="tx2"/>
                    </a:solidFill>
                  </a:rPr>
                  <a:t>Population expansion</a:t>
                </a:r>
                <a:r>
                  <a:rPr lang="en-US" dirty="0" smtClean="0"/>
                  <a:t> (many new, low frequency mutations)</a:t>
                </a:r>
              </a:p>
              <a:p>
                <a:pPr lvl="1"/>
                <a:r>
                  <a:rPr lang="en-US" dirty="0" smtClean="0">
                    <a:solidFill>
                      <a:schemeClr val="tx2"/>
                    </a:solidFill>
                  </a:rPr>
                  <a:t>Purifying selection </a:t>
                </a:r>
                <a:r>
                  <a:rPr lang="en-US" dirty="0" smtClean="0"/>
                  <a:t>(only low frequency, silent mutations remain)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8" idx="1"/>
          </p:cNvCxnSpPr>
          <p:nvPr/>
        </p:nvCxnSpPr>
        <p:spPr>
          <a:xfrm flipH="1">
            <a:off x="3657600" y="1828800"/>
            <a:ext cx="1752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57600" y="2514600"/>
            <a:ext cx="1752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6441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between </a:t>
            </a:r>
            <a:r>
              <a:rPr lang="en-US" dirty="0"/>
              <a:t>π</a:t>
            </a:r>
            <a:r>
              <a:rPr lang="en-US" dirty="0" smtClean="0"/>
              <a:t> and </a:t>
            </a:r>
            <a:r>
              <a:rPr lang="en-US" dirty="0"/>
              <a:t>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23299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 of </a:t>
            </a:r>
            <a:r>
              <a:rPr lang="en-US" i="1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3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Tajima’s 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box>
                    </m:oMath>
                  </m:oMathPara>
                </a14:m>
                <a:endParaRPr lang="en-US" sz="4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significantly positive</a:t>
                </a:r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/>
                  <a:t>Θ </a:t>
                </a:r>
                <a:r>
                  <a:rPr lang="en-US" dirty="0" smtClean="0"/>
                  <a:t>is smaller than π, meaning there are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fewer low frequency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mutations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than expected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  <a:p>
                <a:r>
                  <a:rPr lang="en-US" dirty="0" smtClean="0"/>
                  <a:t>Possible causes:</a:t>
                </a:r>
              </a:p>
              <a:p>
                <a:pPr lvl="1"/>
                <a:r>
                  <a:rPr lang="en-US" dirty="0" smtClean="0">
                    <a:solidFill>
                      <a:schemeClr val="tx2"/>
                    </a:solidFill>
                  </a:rPr>
                  <a:t>Population reduction </a:t>
                </a:r>
                <a:r>
                  <a:rPr lang="en-US" dirty="0" smtClean="0"/>
                  <a:t>(many new, low frequency mutations)</a:t>
                </a:r>
              </a:p>
              <a:p>
                <a:pPr lvl="1"/>
                <a:r>
                  <a:rPr lang="en-US" dirty="0" smtClean="0">
                    <a:solidFill>
                      <a:schemeClr val="tx2"/>
                    </a:solidFill>
                  </a:rPr>
                  <a:t>Balancing selection </a:t>
                </a:r>
                <a:r>
                  <a:rPr lang="en-US" dirty="0" smtClean="0"/>
                  <a:t>(little variation, but present at high frequency)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8" idx="1"/>
          </p:cNvCxnSpPr>
          <p:nvPr/>
        </p:nvCxnSpPr>
        <p:spPr>
          <a:xfrm flipH="1">
            <a:off x="3657600" y="1828800"/>
            <a:ext cx="1752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57600" y="2514600"/>
            <a:ext cx="17526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6441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between </a:t>
            </a:r>
            <a:r>
              <a:rPr lang="en-US" dirty="0"/>
              <a:t>π</a:t>
            </a:r>
            <a:r>
              <a:rPr lang="en-US" dirty="0" smtClean="0"/>
              <a:t> and </a:t>
            </a:r>
            <a:r>
              <a:rPr lang="en-US" dirty="0"/>
              <a:t>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23299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 of </a:t>
            </a:r>
            <a:r>
              <a:rPr lang="en-US" i="1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subdivisions of populations – which groups within a population are interbreeding?</a:t>
            </a:r>
          </a:p>
          <a:p>
            <a:endParaRPr lang="en-US" dirty="0" smtClean="0"/>
          </a:p>
          <a:p>
            <a:r>
              <a:rPr lang="en-US" dirty="0" smtClean="0"/>
              <a:t>Important for conservation genetics and management</a:t>
            </a:r>
          </a:p>
          <a:p>
            <a:endParaRPr lang="en-US" dirty="0"/>
          </a:p>
          <a:p>
            <a:r>
              <a:rPr lang="en-US" dirty="0" smtClean="0"/>
              <a:t>Various methods</a:t>
            </a:r>
          </a:p>
          <a:p>
            <a:pPr lvl="1"/>
            <a:r>
              <a:rPr lang="en-US" b="1" dirty="0" smtClean="0"/>
              <a:t>AMOVA</a:t>
            </a:r>
            <a:r>
              <a:rPr lang="en-US" dirty="0" smtClean="0"/>
              <a:t> (</a:t>
            </a:r>
            <a:r>
              <a:rPr lang="en-US" b="1" dirty="0" smtClean="0"/>
              <a:t>A</a:t>
            </a:r>
            <a:r>
              <a:rPr lang="en-US" dirty="0" smtClean="0"/>
              <a:t>nalysis of </a:t>
            </a:r>
            <a:r>
              <a:rPr lang="en-US" b="1" dirty="0" smtClean="0"/>
              <a:t>Mo</a:t>
            </a:r>
            <a:r>
              <a:rPr lang="en-US" dirty="0" smtClean="0"/>
              <a:t>lecular </a:t>
            </a:r>
            <a:r>
              <a:rPr lang="en-US" b="1" dirty="0" smtClean="0"/>
              <a:t>Va</a:t>
            </a:r>
            <a:r>
              <a:rPr lang="en-US" dirty="0" smtClean="0"/>
              <a:t>riance – </a:t>
            </a:r>
            <a:r>
              <a:rPr lang="en-US" dirty="0" err="1" smtClean="0"/>
              <a:t>Excoffier</a:t>
            </a:r>
            <a:r>
              <a:rPr lang="en-US" dirty="0" smtClean="0"/>
              <a:t> et al. 1992)</a:t>
            </a:r>
          </a:p>
          <a:p>
            <a:pPr lvl="2"/>
            <a:r>
              <a:rPr lang="en-US" i="1" dirty="0" smtClean="0"/>
              <a:t>A priori </a:t>
            </a:r>
            <a:r>
              <a:rPr lang="en-US" dirty="0" smtClean="0"/>
              <a:t>assumptions of population structure</a:t>
            </a:r>
          </a:p>
          <a:p>
            <a:pPr lvl="1"/>
            <a:r>
              <a:rPr lang="en-US" b="1" dirty="0" smtClean="0"/>
              <a:t>Bayesian clustering algorithms </a:t>
            </a:r>
            <a:r>
              <a:rPr lang="en-US" dirty="0" smtClean="0"/>
              <a:t>(e.g., </a:t>
            </a:r>
            <a:r>
              <a:rPr lang="en-US" cap="small" dirty="0" smtClean="0"/>
              <a:t>Structure</a:t>
            </a:r>
            <a:r>
              <a:rPr lang="en-US" dirty="0" smtClean="0"/>
              <a:t> – Pritchard et al. 2000)</a:t>
            </a:r>
          </a:p>
          <a:p>
            <a:pPr lvl="2"/>
            <a:r>
              <a:rPr lang="en-US" dirty="0" smtClean="0"/>
              <a:t>No </a:t>
            </a:r>
            <a:r>
              <a:rPr lang="en-US" i="1" dirty="0" smtClean="0"/>
              <a:t>a priori </a:t>
            </a:r>
            <a:r>
              <a:rPr lang="en-US" dirty="0" smtClean="0"/>
              <a:t>assumptions.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7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Fixation Indices (F-Statistics)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describe levels of genetic variation within and among populations</a:t>
            </a:r>
          </a:p>
          <a:p>
            <a:endParaRPr lang="en-US" dirty="0" smtClean="0"/>
          </a:p>
          <a:p>
            <a:pPr lvl="1"/>
            <a:r>
              <a:rPr lang="en-US" sz="2400" b="1" dirty="0" smtClean="0"/>
              <a:t>F</a:t>
            </a:r>
            <a:r>
              <a:rPr lang="en-US" sz="2400" b="1" baseline="-25000" dirty="0" smtClean="0"/>
              <a:t>ST</a:t>
            </a:r>
            <a:r>
              <a:rPr lang="en-US" sz="2400" dirty="0" smtClean="0"/>
              <a:t> = proportion of genetic variance contained in a subpopulation relative to the total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b="1" dirty="0" smtClean="0"/>
              <a:t>F</a:t>
            </a:r>
            <a:r>
              <a:rPr lang="en-US" sz="2400" b="1" baseline="-25000" dirty="0" smtClean="0"/>
              <a:t>IS</a:t>
            </a:r>
            <a:r>
              <a:rPr lang="en-US" sz="2400" dirty="0" smtClean="0"/>
              <a:t> = proportion of genetic variance in a subpopulation contained in an individual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b="1" dirty="0" smtClean="0"/>
              <a:t>F</a:t>
            </a:r>
            <a:r>
              <a:rPr lang="en-US" sz="2400" b="1" baseline="-25000" dirty="0" smtClean="0"/>
              <a:t>IT</a:t>
            </a:r>
            <a:r>
              <a:rPr lang="en-US" sz="2400" dirty="0" smtClean="0"/>
              <a:t> = proportion of genetic variance contained in an individual relative to the total variance.  </a:t>
            </a:r>
          </a:p>
        </p:txBody>
      </p:sp>
    </p:spTree>
    <p:extLst>
      <p:ext uri="{BB962C8B-B14F-4D97-AF65-F5344CB8AC3E}">
        <p14:creationId xmlns:p14="http://schemas.microsoft.com/office/powerpoint/2010/main" val="138997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3489</TotalTime>
  <Words>960</Words>
  <Application>Microsoft Office PowerPoint</Application>
  <PresentationFormat>On-screen Show (4:3)</PresentationFormat>
  <Paragraphs>213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Clarity</vt:lpstr>
      <vt:lpstr>AMOVA FST Haplotype Networks</vt:lpstr>
      <vt:lpstr>Neutral Genetic Markers</vt:lpstr>
      <vt:lpstr>Definitions</vt:lpstr>
      <vt:lpstr>Definitions</vt:lpstr>
      <vt:lpstr>Tajima’s D (Test for Neutrality)</vt:lpstr>
      <vt:lpstr>Tajima’s D</vt:lpstr>
      <vt:lpstr>Tajima’s D</vt:lpstr>
      <vt:lpstr>Population Structure</vt:lpstr>
      <vt:lpstr>Fixation Indices (F-Statistics)</vt:lpstr>
      <vt:lpstr>Fixation Indices (F-Statistics)</vt:lpstr>
      <vt:lpstr>Fixation Indices (F-Statistics)</vt:lpstr>
      <vt:lpstr>FST</vt:lpstr>
      <vt:lpstr>FST</vt:lpstr>
      <vt:lpstr>FST – Influence of sample size (high FST)</vt:lpstr>
      <vt:lpstr>FST</vt:lpstr>
      <vt:lpstr>FST – Influence of sample size (low FST)</vt:lpstr>
      <vt:lpstr>AMOVA</vt:lpstr>
      <vt:lpstr>Permutation tests</vt:lpstr>
      <vt:lpstr>AMOVA</vt:lpstr>
      <vt:lpstr>Fixation Indices (F-Statistics)</vt:lpstr>
      <vt:lpstr>AMOVA</vt:lpstr>
      <vt:lpstr>Haplotype Networks</vt:lpstr>
      <vt:lpstr>Why Use Haplotype Networks?</vt:lpstr>
      <vt:lpstr>Tree vs. Network – Different assumptions for Ancestral Genotypes</vt:lpstr>
      <vt:lpstr>Reading Haplotype Networks</vt:lpstr>
      <vt:lpstr>Minimum Spanning Network</vt:lpstr>
      <vt:lpstr>Statistical Parsimony</vt:lpstr>
      <vt:lpstr>Today’s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</dc:title>
  <dc:creator>Steve</dc:creator>
  <cp:lastModifiedBy>s.mussmann@gmail.com</cp:lastModifiedBy>
  <cp:revision>101</cp:revision>
  <cp:lastPrinted>2012-02-27T19:16:40Z</cp:lastPrinted>
  <dcterms:created xsi:type="dcterms:W3CDTF">2012-02-19T16:22:22Z</dcterms:created>
  <dcterms:modified xsi:type="dcterms:W3CDTF">2016-02-17T16:44:41Z</dcterms:modified>
</cp:coreProperties>
</file>