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347" r:id="rId3"/>
    <p:sldId id="346" r:id="rId4"/>
    <p:sldId id="325" r:id="rId5"/>
    <p:sldId id="330" r:id="rId6"/>
    <p:sldId id="331" r:id="rId7"/>
    <p:sldId id="326" r:id="rId8"/>
    <p:sldId id="328" r:id="rId9"/>
    <p:sldId id="327" r:id="rId10"/>
    <p:sldId id="342" r:id="rId11"/>
    <p:sldId id="321" r:id="rId12"/>
    <p:sldId id="353" r:id="rId13"/>
    <p:sldId id="349" r:id="rId14"/>
    <p:sldId id="350" r:id="rId15"/>
    <p:sldId id="316" r:id="rId16"/>
    <p:sldId id="354" r:id="rId17"/>
    <p:sldId id="339" r:id="rId18"/>
    <p:sldId id="340" r:id="rId19"/>
    <p:sldId id="341" r:id="rId20"/>
    <p:sldId id="355" r:id="rId21"/>
    <p:sldId id="348" r:id="rId22"/>
    <p:sldId id="351" r:id="rId23"/>
    <p:sldId id="332" r:id="rId24"/>
    <p:sldId id="352" r:id="rId25"/>
    <p:sldId id="333" r:id="rId26"/>
    <p:sldId id="344" r:id="rId27"/>
    <p:sldId id="343" r:id="rId28"/>
    <p:sldId id="345"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01E6118-A5A3-4D50-803A-EC4C3C45E642}" type="datetimeFigureOut">
              <a:rPr lang="en-US" smtClean="0"/>
              <a:t>4/11/2014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3F2AA94-FD1D-4B34-889A-60DD6B08F9AD}" type="slidenum">
              <a:rPr lang="en-US" smtClean="0"/>
              <a:t>‹#›</a:t>
            </a:fld>
            <a:endParaRPr lang="en-US"/>
          </a:p>
        </p:txBody>
      </p:sp>
    </p:spTree>
    <p:extLst>
      <p:ext uri="{BB962C8B-B14F-4D97-AF65-F5344CB8AC3E}">
        <p14:creationId xmlns:p14="http://schemas.microsoft.com/office/powerpoint/2010/main" val="54267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2AA94-FD1D-4B34-889A-60DD6B08F9AD}" type="slidenum">
              <a:rPr lang="en-US" smtClean="0"/>
              <a:t>9</a:t>
            </a:fld>
            <a:endParaRPr lang="en-US"/>
          </a:p>
        </p:txBody>
      </p:sp>
    </p:spTree>
    <p:extLst>
      <p:ext uri="{BB962C8B-B14F-4D97-AF65-F5344CB8AC3E}">
        <p14:creationId xmlns:p14="http://schemas.microsoft.com/office/powerpoint/2010/main" val="273322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5FFDFD-A3D1-4F09-A178-C86C79B468CB}"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863F-D9DB-4CF9-BAF6-F38A1735C4A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FFDFD-A3D1-4F09-A178-C86C79B468CB}"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5FFDFD-A3D1-4F09-A178-C86C79B468CB}"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FFDFD-A3D1-4F09-A178-C86C79B468CB}"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FFDFD-A3D1-4F09-A178-C86C79B468CB}"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863F-D9DB-4CF9-BAF6-F38A1735C4A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5FFDFD-A3D1-4F09-A178-C86C79B468CB}"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5FFDFD-A3D1-4F09-A178-C86C79B468CB}" type="datetimeFigureOut">
              <a:rPr lang="en-US" smtClean="0"/>
              <a:t>4/11/2014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1863F-D9DB-4CF9-BAF6-F38A1735C4A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FFDFD-A3D1-4F09-A178-C86C79B468CB}" type="datetimeFigureOut">
              <a:rPr lang="en-US" smtClean="0"/>
              <a:t>4/11/2014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FFDFD-A3D1-4F09-A178-C86C79B468CB}" type="datetimeFigureOut">
              <a:rPr lang="en-US" smtClean="0"/>
              <a:t>4/11/2014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FFDFD-A3D1-4F09-A178-C86C79B468CB}"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863F-D9DB-4CF9-BAF6-F38A1735C4A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FFDFD-A3D1-4F09-A178-C86C79B468CB}"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863F-D9DB-4CF9-BAF6-F38A1735C4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C5FFDFD-A3D1-4F09-A178-C86C79B468CB}" type="datetimeFigureOut">
              <a:rPr lang="en-US" smtClean="0"/>
              <a:t>4/11/2014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5A1863F-D9DB-4CF9-BAF6-F38A1735C4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groups.google.com/group/structure-softwa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tanford.edu/group/rosenberglab/clumpp.html" TargetMode="External"/><Relationship Id="rId2" Type="http://schemas.openxmlformats.org/officeDocument/2006/relationships/hyperlink" Target="http://taylor0.biology.ucla.edu/structureHarvester/" TargetMode="External"/><Relationship Id="rId1" Type="http://schemas.openxmlformats.org/officeDocument/2006/relationships/slideLayout" Target="../slideLayouts/slideLayout2.xml"/><Relationship Id="rId4" Type="http://schemas.openxmlformats.org/officeDocument/2006/relationships/hyperlink" Target="http://www.stanford.edu/group/rosenberglab/distructDownload.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cteg.berkeley.edu/~structuram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rajanil.github.io/fastStru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Structure</a:t>
            </a:r>
            <a:endParaRPr lang="en-US" sz="4800" dirty="0"/>
          </a:p>
        </p:txBody>
      </p:sp>
      <p:sp>
        <p:nvSpPr>
          <p:cNvPr id="3" name="Subtitle 2"/>
          <p:cNvSpPr>
            <a:spLocks noGrp="1"/>
          </p:cNvSpPr>
          <p:nvPr>
            <p:ph type="subTitle" idx="1"/>
          </p:nvPr>
        </p:nvSpPr>
        <p:spPr/>
        <p:txBody>
          <a:bodyPr/>
          <a:lstStyle/>
          <a:p>
            <a:r>
              <a:rPr lang="en-US" dirty="0" smtClean="0"/>
              <a:t>Conservation Genetics</a:t>
            </a:r>
          </a:p>
          <a:p>
            <a:r>
              <a:rPr lang="en-US" dirty="0" smtClean="0"/>
              <a:t>4/9/2014 – 4/11/2014</a:t>
            </a:r>
            <a:endParaRPr lang="en-US" dirty="0"/>
          </a:p>
        </p:txBody>
      </p:sp>
    </p:spTree>
    <p:extLst>
      <p:ext uri="{BB962C8B-B14F-4D97-AF65-F5344CB8AC3E}">
        <p14:creationId xmlns:p14="http://schemas.microsoft.com/office/powerpoint/2010/main" val="252978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Options</a:t>
            </a:r>
            <a:endParaRPr lang="en-US" dirty="0"/>
          </a:p>
        </p:txBody>
      </p:sp>
      <p:sp>
        <p:nvSpPr>
          <p:cNvPr id="3" name="Content Placeholder 2"/>
          <p:cNvSpPr>
            <a:spLocks noGrp="1"/>
          </p:cNvSpPr>
          <p:nvPr>
            <p:ph idx="1"/>
          </p:nvPr>
        </p:nvSpPr>
        <p:spPr/>
        <p:txBody>
          <a:bodyPr/>
          <a:lstStyle/>
          <a:p>
            <a:r>
              <a:rPr lang="en-US" dirty="0" smtClean="0"/>
              <a:t>Can use location priors (LOCPRIOR model)</a:t>
            </a:r>
          </a:p>
          <a:p>
            <a:pPr lvl="1"/>
            <a:r>
              <a:rPr lang="en-US" dirty="0" smtClean="0"/>
              <a:t>Uses sampling location, or other specification of population origin, to inform the assignment of individuals in Structure</a:t>
            </a:r>
          </a:p>
          <a:p>
            <a:endParaRPr lang="en-US" dirty="0"/>
          </a:p>
          <a:p>
            <a:r>
              <a:rPr lang="en-US" dirty="0" smtClean="0"/>
              <a:t>Lots of options for adjusting priors on other parameters</a:t>
            </a:r>
          </a:p>
          <a:p>
            <a:endParaRPr lang="en-US" dirty="0"/>
          </a:p>
          <a:p>
            <a:endParaRPr lang="en-US" dirty="0" smtClean="0"/>
          </a:p>
          <a:p>
            <a:endParaRPr lang="en-US" dirty="0"/>
          </a:p>
        </p:txBody>
      </p:sp>
    </p:spTree>
    <p:extLst>
      <p:ext uri="{BB962C8B-B14F-4D97-AF65-F5344CB8AC3E}">
        <p14:creationId xmlns:p14="http://schemas.microsoft.com/office/powerpoint/2010/main" val="3976984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Parameter Space</a:t>
            </a:r>
            <a:endParaRPr lang="en-US" dirty="0"/>
          </a:p>
        </p:txBody>
      </p:sp>
      <p:sp>
        <p:nvSpPr>
          <p:cNvPr id="3" name="Content Placeholder 2"/>
          <p:cNvSpPr>
            <a:spLocks noGrp="1"/>
          </p:cNvSpPr>
          <p:nvPr>
            <p:ph idx="1"/>
          </p:nvPr>
        </p:nvSpPr>
        <p:spPr/>
        <p:txBody>
          <a:bodyPr/>
          <a:lstStyle/>
          <a:p>
            <a:r>
              <a:rPr lang="en-US" dirty="0" smtClean="0"/>
              <a:t>Different starting points can lead to different answers</a:t>
            </a:r>
          </a:p>
          <a:p>
            <a:pPr lvl="1"/>
            <a:r>
              <a:rPr lang="en-US" dirty="0" smtClean="0"/>
              <a:t>“Multimodality”</a:t>
            </a:r>
          </a:p>
          <a:p>
            <a:pPr lvl="1"/>
            <a:r>
              <a:rPr lang="en-US" dirty="0" smtClean="0"/>
              <a:t>May </a:t>
            </a:r>
            <a:r>
              <a:rPr lang="en-US" dirty="0" smtClean="0"/>
              <a:t>not be able to climb the tallest “peak”</a:t>
            </a:r>
          </a:p>
          <a:p>
            <a:r>
              <a:rPr lang="en-US" dirty="0" smtClean="0"/>
              <a:t>3-dimensional probability distribution surface</a:t>
            </a:r>
          </a:p>
          <a:p>
            <a:r>
              <a:rPr lang="en-US" dirty="0" smtClean="0"/>
              <a:t>MCMC can potentially become stuck on local “peaks”</a:t>
            </a:r>
          </a:p>
          <a:p>
            <a:r>
              <a:rPr lang="en-US" dirty="0" smtClean="0"/>
              <a:t>Structure has difficulty crossing these </a:t>
            </a:r>
            <a:r>
              <a:rPr lang="en-US" dirty="0" smtClean="0"/>
              <a:t>valleys</a:t>
            </a:r>
            <a:endParaRPr lang="en-US"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83410"/>
            <a:ext cx="8077200" cy="229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198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MCMC Sampling</a:t>
            </a:r>
            <a:endParaRPr lang="en-US" dirty="0"/>
          </a:p>
        </p:txBody>
      </p:sp>
      <p:sp>
        <p:nvSpPr>
          <p:cNvPr id="3" name="Content Placeholder 2"/>
          <p:cNvSpPr>
            <a:spLocks noGrp="1"/>
          </p:cNvSpPr>
          <p:nvPr>
            <p:ph idx="1"/>
          </p:nvPr>
        </p:nvSpPr>
        <p:spPr/>
        <p:txBody>
          <a:bodyPr/>
          <a:lstStyle/>
          <a:p>
            <a:r>
              <a:rPr lang="en-US" b="1" dirty="0" smtClean="0"/>
              <a:t>Mixing</a:t>
            </a:r>
            <a:endParaRPr lang="en-US" b="1" dirty="0" smtClean="0"/>
          </a:p>
          <a:p>
            <a:pPr lvl="1"/>
            <a:r>
              <a:rPr lang="en-US" dirty="0" smtClean="0"/>
              <a:t>How efficiently is parameter space being sampled – is the chain stuck sampling the same place for long periods of time?</a:t>
            </a:r>
          </a:p>
          <a:p>
            <a:endParaRPr lang="en-US" dirty="0" smtClean="0">
              <a:solidFill>
                <a:schemeClr val="bg1">
                  <a:lumMod val="75000"/>
                </a:schemeClr>
              </a:solidFill>
            </a:endParaRPr>
          </a:p>
          <a:p>
            <a:r>
              <a:rPr lang="en-US" b="1" dirty="0" smtClean="0"/>
              <a:t>Convergence</a:t>
            </a:r>
          </a:p>
          <a:p>
            <a:pPr lvl="1"/>
            <a:r>
              <a:rPr lang="en-US" dirty="0" smtClean="0"/>
              <a:t>Are independent runs finding the same result?</a:t>
            </a:r>
            <a:endParaRPr lang="en-US" dirty="0"/>
          </a:p>
        </p:txBody>
      </p:sp>
    </p:spTree>
    <p:extLst>
      <p:ext uri="{BB962C8B-B14F-4D97-AF65-F5344CB8AC3E}">
        <p14:creationId xmlns:p14="http://schemas.microsoft.com/office/powerpoint/2010/main" val="1623842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Assessing Mixing – look at trace plots of a parameter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 y="1600200"/>
            <a:ext cx="5219700" cy="300037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51" t="-1839" r="21168" b="34793"/>
          <a:stretch/>
        </p:blipFill>
        <p:spPr>
          <a:xfrm>
            <a:off x="4587240" y="1554480"/>
            <a:ext cx="4023360" cy="2011680"/>
          </a:xfrm>
          <a:prstGeom prst="rect">
            <a:avLst/>
          </a:prstGeom>
        </p:spPr>
      </p:pic>
      <p:sp>
        <p:nvSpPr>
          <p:cNvPr id="6" name="TextBox 5"/>
          <p:cNvSpPr txBox="1"/>
          <p:nvPr/>
        </p:nvSpPr>
        <p:spPr>
          <a:xfrm>
            <a:off x="1447800" y="1688068"/>
            <a:ext cx="2209800" cy="369332"/>
          </a:xfrm>
          <a:prstGeom prst="rect">
            <a:avLst/>
          </a:prstGeom>
          <a:noFill/>
        </p:spPr>
        <p:txBody>
          <a:bodyPr wrap="square" rtlCol="0">
            <a:spAutoFit/>
          </a:bodyPr>
          <a:lstStyle/>
          <a:p>
            <a:pPr algn="ctr"/>
            <a:r>
              <a:rPr lang="en-US" dirty="0" smtClean="0"/>
              <a:t>Bad</a:t>
            </a:r>
            <a:endParaRPr lang="en-US" dirty="0"/>
          </a:p>
        </p:txBody>
      </p:sp>
      <p:sp>
        <p:nvSpPr>
          <p:cNvPr id="7" name="TextBox 6"/>
          <p:cNvSpPr txBox="1"/>
          <p:nvPr/>
        </p:nvSpPr>
        <p:spPr>
          <a:xfrm>
            <a:off x="5494020" y="1219200"/>
            <a:ext cx="2209800" cy="923330"/>
          </a:xfrm>
          <a:prstGeom prst="rect">
            <a:avLst/>
          </a:prstGeom>
          <a:noFill/>
        </p:spPr>
        <p:txBody>
          <a:bodyPr wrap="square" rtlCol="0">
            <a:spAutoFit/>
          </a:bodyPr>
          <a:lstStyle/>
          <a:p>
            <a:pPr algn="ctr"/>
            <a:r>
              <a:rPr lang="en-US" dirty="0" smtClean="0"/>
              <a:t>Could be worse, but could be a lot better</a:t>
            </a:r>
            <a:endParaRPr lang="en-US"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92" t="2" r="292" b="32953"/>
          <a:stretch/>
        </p:blipFill>
        <p:spPr>
          <a:xfrm>
            <a:off x="365760" y="4617720"/>
            <a:ext cx="5219700" cy="2011680"/>
          </a:xfrm>
          <a:prstGeom prst="rect">
            <a:avLst/>
          </a:prstGeom>
        </p:spPr>
      </p:pic>
      <p:sp>
        <p:nvSpPr>
          <p:cNvPr id="9" name="TextBox 8"/>
          <p:cNvSpPr txBox="1"/>
          <p:nvPr/>
        </p:nvSpPr>
        <p:spPr>
          <a:xfrm>
            <a:off x="1447800" y="4617720"/>
            <a:ext cx="2209800" cy="369332"/>
          </a:xfrm>
          <a:prstGeom prst="rect">
            <a:avLst/>
          </a:prstGeom>
          <a:noFill/>
        </p:spPr>
        <p:txBody>
          <a:bodyPr wrap="square" rtlCol="0">
            <a:spAutoFit/>
          </a:bodyPr>
          <a:lstStyle/>
          <a:p>
            <a:pPr algn="ctr"/>
            <a:r>
              <a:rPr lang="en-US" dirty="0" smtClean="0"/>
              <a:t>Good</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796" y="4622081"/>
            <a:ext cx="3930604" cy="2235919"/>
          </a:xfrm>
          <a:prstGeom prst="rect">
            <a:avLst/>
          </a:prstGeom>
        </p:spPr>
      </p:pic>
      <p:sp>
        <p:nvSpPr>
          <p:cNvPr id="11" name="TextBox 10"/>
          <p:cNvSpPr txBox="1"/>
          <p:nvPr/>
        </p:nvSpPr>
        <p:spPr>
          <a:xfrm>
            <a:off x="5464198" y="4617720"/>
            <a:ext cx="2209800" cy="369332"/>
          </a:xfrm>
          <a:prstGeom prst="rect">
            <a:avLst/>
          </a:prstGeom>
          <a:noFill/>
        </p:spPr>
        <p:txBody>
          <a:bodyPr wrap="square" rtlCol="0">
            <a:spAutoFit/>
          </a:bodyPr>
          <a:lstStyle/>
          <a:p>
            <a:pPr algn="ctr"/>
            <a:r>
              <a:rPr lang="en-US" dirty="0" smtClean="0"/>
              <a:t>Bad</a:t>
            </a:r>
            <a:endParaRPr lang="en-US" dirty="0"/>
          </a:p>
        </p:txBody>
      </p:sp>
    </p:spTree>
    <p:extLst>
      <p:ext uri="{BB962C8B-B14F-4D97-AF65-F5344CB8AC3E}">
        <p14:creationId xmlns:p14="http://schemas.microsoft.com/office/powerpoint/2010/main" val="2538585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98" y="4622081"/>
            <a:ext cx="3930604" cy="2235919"/>
          </a:xfrm>
          <a:prstGeom prst="rect">
            <a:avLst/>
          </a:prstGeom>
        </p:spPr>
      </p:pic>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a:bodyPr>
          <a:lstStyle/>
          <a:p>
            <a:r>
              <a:rPr lang="en-US" dirty="0" smtClean="0"/>
              <a:t>Long, straight lines in a trace indicate </a:t>
            </a:r>
            <a:r>
              <a:rPr lang="en-US" b="1" dirty="0" smtClean="0"/>
              <a:t>Autocorrelation</a:t>
            </a:r>
          </a:p>
          <a:p>
            <a:pPr lvl="1"/>
            <a:r>
              <a:rPr lang="en-US" dirty="0" smtClean="0"/>
              <a:t>= similarity of samples to one another as a function of time between sampling events</a:t>
            </a:r>
          </a:p>
          <a:p>
            <a:pPr lvl="1"/>
            <a:r>
              <a:rPr lang="en-US" dirty="0" smtClean="0"/>
              <a:t>Some MCMC algorithms are more prone to this than others…</a:t>
            </a:r>
          </a:p>
          <a:p>
            <a:endParaRPr lang="en-US" dirty="0" smtClean="0"/>
          </a:p>
          <a:p>
            <a:r>
              <a:rPr lang="en-US" dirty="0" smtClean="0"/>
              <a:t>It </a:t>
            </a:r>
            <a:r>
              <a:rPr lang="en-US" dirty="0"/>
              <a:t>is unclear if or how Structure deals with </a:t>
            </a:r>
            <a:r>
              <a:rPr lang="en-US" dirty="0" smtClean="0"/>
              <a:t>this.</a:t>
            </a:r>
          </a:p>
          <a:p>
            <a:pPr lvl="1"/>
            <a:r>
              <a:rPr lang="en-US" dirty="0" smtClean="0"/>
              <a:t>However, it does use the Metropolis-Hastings MCMC sampling algorithm which is less prone to autocorrelation</a:t>
            </a:r>
          </a:p>
          <a:p>
            <a:pPr lvl="1"/>
            <a:r>
              <a:rPr lang="en-US" dirty="0" smtClean="0"/>
              <a:t>More on this next week…</a:t>
            </a:r>
            <a:endParaRPr lang="en-US" dirty="0"/>
          </a:p>
          <a:p>
            <a:endParaRPr lang="en-US" dirty="0" smtClean="0"/>
          </a:p>
        </p:txBody>
      </p:sp>
    </p:spTree>
    <p:extLst>
      <p:ext uri="{BB962C8B-B14F-4D97-AF65-F5344CB8AC3E}">
        <p14:creationId xmlns:p14="http://schemas.microsoft.com/office/powerpoint/2010/main" val="1651358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a:t>
            </a:r>
            <a:endParaRPr lang="en-US" dirty="0"/>
          </a:p>
        </p:txBody>
      </p:sp>
      <p:sp>
        <p:nvSpPr>
          <p:cNvPr id="3" name="Content Placeholder 2"/>
          <p:cNvSpPr>
            <a:spLocks noGrp="1"/>
          </p:cNvSpPr>
          <p:nvPr>
            <p:ph idx="1"/>
          </p:nvPr>
        </p:nvSpPr>
        <p:spPr/>
        <p:txBody>
          <a:bodyPr/>
          <a:lstStyle/>
          <a:p>
            <a:r>
              <a:rPr lang="en-US" dirty="0" smtClean="0"/>
              <a:t>Difficult to “prove”</a:t>
            </a:r>
          </a:p>
          <a:p>
            <a:endParaRPr lang="en-US" dirty="0"/>
          </a:p>
          <a:p>
            <a:r>
              <a:rPr lang="en-US" dirty="0" smtClean="0"/>
              <a:t>Structure does not provide a good means of assessing convergence</a:t>
            </a:r>
          </a:p>
          <a:p>
            <a:endParaRPr lang="en-US" dirty="0"/>
          </a:p>
          <a:p>
            <a:r>
              <a:rPr lang="en-US" dirty="0" smtClean="0"/>
              <a:t>Ideally, independent runs will find the same </a:t>
            </a:r>
            <a:r>
              <a:rPr lang="en-US" dirty="0" smtClean="0"/>
              <a:t>answer</a:t>
            </a:r>
          </a:p>
          <a:p>
            <a:pPr lvl="1"/>
            <a:r>
              <a:rPr lang="en-US" dirty="0" smtClean="0"/>
              <a:t>Program CLUMPP helps deal with this</a:t>
            </a:r>
            <a:endParaRPr lang="en-US" dirty="0" smtClean="0"/>
          </a:p>
        </p:txBody>
      </p:sp>
    </p:spTree>
    <p:extLst>
      <p:ext uri="{BB962C8B-B14F-4D97-AF65-F5344CB8AC3E}">
        <p14:creationId xmlns:p14="http://schemas.microsoft.com/office/powerpoint/2010/main" val="1820300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a:t>
            </a:r>
            <a:r>
              <a:rPr lang="en-US" i="1" dirty="0" smtClean="0"/>
              <a:t>K</a:t>
            </a:r>
            <a:endParaRPr lang="en-US" i="1" dirty="0"/>
          </a:p>
        </p:txBody>
      </p:sp>
      <p:sp>
        <p:nvSpPr>
          <p:cNvPr id="3" name="Content Placeholder 2"/>
          <p:cNvSpPr>
            <a:spLocks noGrp="1"/>
          </p:cNvSpPr>
          <p:nvPr>
            <p:ph idx="1"/>
          </p:nvPr>
        </p:nvSpPr>
        <p:spPr/>
        <p:txBody>
          <a:bodyPr/>
          <a:lstStyle/>
          <a:p>
            <a:r>
              <a:rPr lang="en-US" dirty="0" smtClean="0"/>
              <a:t>Structure does not directly estimate </a:t>
            </a:r>
            <a:r>
              <a:rPr lang="en-US" i="1" dirty="0" smtClean="0"/>
              <a:t>K</a:t>
            </a:r>
            <a:r>
              <a:rPr lang="en-US" dirty="0" smtClean="0"/>
              <a:t> </a:t>
            </a:r>
          </a:p>
          <a:p>
            <a:endParaRPr lang="en-US" dirty="0" smtClean="0"/>
          </a:p>
          <a:p>
            <a:r>
              <a:rPr lang="en-US" dirty="0" smtClean="0"/>
              <a:t>User feeds a range of </a:t>
            </a:r>
            <a:r>
              <a:rPr lang="en-US" i="1" dirty="0" smtClean="0"/>
              <a:t>K</a:t>
            </a:r>
            <a:r>
              <a:rPr lang="en-US" dirty="0" smtClean="0"/>
              <a:t> values to the program</a:t>
            </a:r>
          </a:p>
          <a:p>
            <a:endParaRPr lang="en-US" dirty="0" smtClean="0"/>
          </a:p>
          <a:p>
            <a:r>
              <a:rPr lang="en-US" dirty="0" smtClean="0"/>
              <a:t>After Structure has run at each </a:t>
            </a:r>
            <a:r>
              <a:rPr lang="en-US" i="1" dirty="0" smtClean="0"/>
              <a:t>K</a:t>
            </a:r>
            <a:r>
              <a:rPr lang="en-US" dirty="0" smtClean="0"/>
              <a:t>, the output is analyzed to determine the best </a:t>
            </a:r>
            <a:r>
              <a:rPr lang="en-US" i="1" dirty="0" smtClean="0"/>
              <a:t>K</a:t>
            </a:r>
          </a:p>
          <a:p>
            <a:pPr lvl="1"/>
            <a:r>
              <a:rPr lang="en-US" dirty="0" smtClean="0"/>
              <a:t>Sometimes the answer is unclear</a:t>
            </a:r>
          </a:p>
          <a:p>
            <a:pPr lvl="1"/>
            <a:r>
              <a:rPr lang="en-US" dirty="0" smtClean="0"/>
              <a:t>Multiple </a:t>
            </a:r>
            <a:r>
              <a:rPr lang="en-US" dirty="0" smtClean="0"/>
              <a:t>methods</a:t>
            </a:r>
            <a:endParaRPr lang="en-US" dirty="0" smtClean="0"/>
          </a:p>
        </p:txBody>
      </p:sp>
    </p:spTree>
    <p:extLst>
      <p:ext uri="{BB962C8B-B14F-4D97-AF65-F5344CB8AC3E}">
        <p14:creationId xmlns:p14="http://schemas.microsoft.com/office/powerpoint/2010/main" val="3048212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Determining </a:t>
            </a:r>
            <a:r>
              <a:rPr lang="en-US" i="1" dirty="0" smtClean="0"/>
              <a:t>K</a:t>
            </a:r>
            <a:endParaRPr lang="en-US" i="1"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Calculate </a:t>
            </a:r>
            <a:r>
              <a:rPr lang="en-US" dirty="0" smtClean="0"/>
              <a:t>posterior probability of each </a:t>
            </a:r>
            <a:r>
              <a:rPr lang="en-US" i="1" dirty="0" smtClean="0"/>
              <a:t>K</a:t>
            </a:r>
            <a:r>
              <a:rPr lang="en-US" dirty="0" smtClean="0"/>
              <a:t> value you test assuming a uniform distribution of </a:t>
            </a:r>
            <a:r>
              <a:rPr lang="en-US" i="1" dirty="0" smtClean="0"/>
              <a:t>K</a:t>
            </a:r>
          </a:p>
          <a:p>
            <a:pPr lvl="2"/>
            <a:r>
              <a:rPr lang="en-US" dirty="0" smtClean="0"/>
              <a:t>Described in Structure manual</a:t>
            </a:r>
          </a:p>
          <a:p>
            <a:pPr lvl="3"/>
            <a:endParaRPr lang="en-US" dirty="0" smtClean="0"/>
          </a:p>
          <a:p>
            <a:pPr marL="457200" indent="-457200">
              <a:buFont typeface="+mj-lt"/>
              <a:buAutoNum type="arabicPeriod"/>
            </a:pPr>
            <a:r>
              <a:rPr lang="en-US" dirty="0" smtClean="0"/>
              <a:t>Plot </a:t>
            </a:r>
            <a:r>
              <a:rPr lang="en-US" dirty="0" err="1" smtClean="0"/>
              <a:t>ln</a:t>
            </a:r>
            <a:r>
              <a:rPr lang="en-US" dirty="0" smtClean="0"/>
              <a:t>(likelihood) against </a:t>
            </a:r>
            <a:r>
              <a:rPr lang="en-US" i="1" dirty="0" smtClean="0"/>
              <a:t>K</a:t>
            </a:r>
          </a:p>
          <a:p>
            <a:pPr marL="731520" lvl="1" indent="-457200">
              <a:buFont typeface="+mj-lt"/>
              <a:buAutoNum type="arabicPeriod"/>
            </a:pPr>
            <a:endParaRPr lang="en-US" i="1" dirty="0" smtClean="0"/>
          </a:p>
          <a:p>
            <a:pPr marL="457200" indent="-457200">
              <a:buFont typeface="+mj-lt"/>
              <a:buAutoNum type="arabicPeriod"/>
            </a:pPr>
            <a:r>
              <a:rPr lang="en-US" dirty="0" err="1" smtClean="0"/>
              <a:t>Evanno</a:t>
            </a:r>
            <a:r>
              <a:rPr lang="en-US" dirty="0" smtClean="0"/>
              <a:t> method</a:t>
            </a:r>
            <a:endParaRPr lang="en-US" dirty="0"/>
          </a:p>
        </p:txBody>
      </p:sp>
    </p:spTree>
    <p:extLst>
      <p:ext uri="{BB962C8B-B14F-4D97-AF65-F5344CB8AC3E}">
        <p14:creationId xmlns:p14="http://schemas.microsoft.com/office/powerpoint/2010/main" val="1967456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Ln Likelihood</a:t>
            </a:r>
            <a:endParaRPr lang="en-US" dirty="0"/>
          </a:p>
        </p:txBody>
      </p:sp>
      <p:sp>
        <p:nvSpPr>
          <p:cNvPr id="3" name="Content Placeholder 2"/>
          <p:cNvSpPr>
            <a:spLocks noGrp="1"/>
          </p:cNvSpPr>
          <p:nvPr>
            <p:ph idx="1"/>
          </p:nvPr>
        </p:nvSpPr>
        <p:spPr>
          <a:xfrm>
            <a:off x="457200" y="1600200"/>
            <a:ext cx="2209800" cy="4876800"/>
          </a:xfrm>
        </p:spPr>
        <p:txBody>
          <a:bodyPr>
            <a:normAutofit/>
          </a:bodyPr>
          <a:lstStyle/>
          <a:p>
            <a:r>
              <a:rPr lang="en-US" sz="2200" dirty="0" smtClean="0"/>
              <a:t>Ln(Likelihood</a:t>
            </a:r>
            <a:r>
              <a:rPr lang="en-US" sz="2200" dirty="0" smtClean="0"/>
              <a:t>) on Y </a:t>
            </a:r>
            <a:r>
              <a:rPr lang="en-US" sz="2200" dirty="0" smtClean="0"/>
              <a:t>axis</a:t>
            </a:r>
          </a:p>
          <a:p>
            <a:endParaRPr lang="en-US" sz="2200" dirty="0" smtClean="0"/>
          </a:p>
          <a:p>
            <a:r>
              <a:rPr lang="en-US" sz="2200" i="1" dirty="0" smtClean="0"/>
              <a:t>K</a:t>
            </a:r>
            <a:r>
              <a:rPr lang="en-US" sz="2200" dirty="0" smtClean="0"/>
              <a:t> on X </a:t>
            </a:r>
            <a:r>
              <a:rPr lang="en-US" sz="2200" dirty="0" smtClean="0"/>
              <a:t>axis</a:t>
            </a:r>
          </a:p>
          <a:p>
            <a:endParaRPr lang="en-US" sz="2200" dirty="0" smtClean="0"/>
          </a:p>
          <a:p>
            <a:r>
              <a:rPr lang="en-US" sz="2200" dirty="0" smtClean="0"/>
              <a:t>Look for asymptote</a:t>
            </a:r>
            <a:endParaRPr lang="en-US" sz="2200" dirty="0"/>
          </a:p>
        </p:txBody>
      </p:sp>
      <p:pic>
        <p:nvPicPr>
          <p:cNvPr id="1026" name="Picture 2" descr="Plot of L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6096000" cy="4572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6248400" y="2667000"/>
            <a:ext cx="0" cy="21336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8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Evanno</a:t>
            </a:r>
            <a:r>
              <a:rPr lang="en-US" dirty="0" smtClean="0"/>
              <a:t> Method</a:t>
            </a:r>
            <a:endParaRPr lang="en-US" dirty="0"/>
          </a:p>
        </p:txBody>
      </p:sp>
      <p:sp>
        <p:nvSpPr>
          <p:cNvPr id="3" name="Content Placeholder 2"/>
          <p:cNvSpPr>
            <a:spLocks noGrp="1"/>
          </p:cNvSpPr>
          <p:nvPr>
            <p:ph idx="1"/>
          </p:nvPr>
        </p:nvSpPr>
        <p:spPr>
          <a:xfrm>
            <a:off x="457200" y="1600200"/>
            <a:ext cx="2876550" cy="4876800"/>
          </a:xfrm>
        </p:spPr>
        <p:txBody>
          <a:bodyPr/>
          <a:lstStyle/>
          <a:p>
            <a:r>
              <a:rPr lang="en-US" dirty="0" smtClean="0"/>
              <a:t>Very computationally intensive</a:t>
            </a:r>
          </a:p>
          <a:p>
            <a:endParaRPr lang="en-US" dirty="0" smtClean="0"/>
          </a:p>
          <a:p>
            <a:r>
              <a:rPr lang="en-US" i="1" dirty="0" smtClean="0"/>
              <a:t>K</a:t>
            </a:r>
            <a:r>
              <a:rPr lang="en-US" dirty="0" smtClean="0"/>
              <a:t> value associated with greatest value of Delta </a:t>
            </a:r>
            <a:r>
              <a:rPr lang="en-US" i="1" dirty="0" smtClean="0"/>
              <a:t>K</a:t>
            </a:r>
            <a:r>
              <a:rPr lang="en-US" dirty="0" smtClean="0"/>
              <a:t> is the true number of populations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2253722"/>
            <a:ext cx="5810250" cy="4594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419600" y="1752600"/>
            <a:ext cx="0" cy="96615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390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Tests</a:t>
            </a:r>
            <a:endParaRPr lang="en-US" dirty="0"/>
          </a:p>
        </p:txBody>
      </p:sp>
      <p:sp>
        <p:nvSpPr>
          <p:cNvPr id="3" name="Content Placeholder 2"/>
          <p:cNvSpPr>
            <a:spLocks noGrp="1"/>
          </p:cNvSpPr>
          <p:nvPr>
            <p:ph idx="1"/>
          </p:nvPr>
        </p:nvSpPr>
        <p:spPr/>
        <p:txBody>
          <a:bodyPr>
            <a:normAutofit lnSpcReduction="10000"/>
          </a:bodyPr>
          <a:lstStyle/>
          <a:p>
            <a:r>
              <a:rPr lang="en-US" b="1" dirty="0" smtClean="0"/>
              <a:t>Assignment test </a:t>
            </a:r>
            <a:r>
              <a:rPr lang="en-US" dirty="0" smtClean="0"/>
              <a:t>– placing individuals into populations or clusters given individual genotypes, a set of populations, and allele frequencies for those populations.</a:t>
            </a:r>
          </a:p>
          <a:p>
            <a:endParaRPr lang="en-US" dirty="0" smtClean="0"/>
          </a:p>
          <a:p>
            <a:r>
              <a:rPr lang="en-US" dirty="0" smtClean="0"/>
              <a:t>Often accomplished using </a:t>
            </a:r>
            <a:r>
              <a:rPr lang="en-US" b="1" dirty="0" smtClean="0"/>
              <a:t>Bayes’ Theorem</a:t>
            </a:r>
            <a:endParaRPr lang="en-US" b="1" dirty="0"/>
          </a:p>
          <a:p>
            <a:endParaRPr lang="en-US" dirty="0"/>
          </a:p>
          <a:p>
            <a:r>
              <a:rPr lang="en-US" dirty="0" smtClean="0"/>
              <a:t>Can do partial assignment of an individual to multiple populations</a:t>
            </a:r>
          </a:p>
          <a:p>
            <a:endParaRPr lang="en-US" dirty="0"/>
          </a:p>
          <a:p>
            <a:r>
              <a:rPr lang="en-US" dirty="0" smtClean="0"/>
              <a:t>Good for detecting:</a:t>
            </a:r>
          </a:p>
          <a:p>
            <a:pPr lvl="1"/>
            <a:r>
              <a:rPr lang="en-US" dirty="0" smtClean="0"/>
              <a:t>Migrants</a:t>
            </a:r>
          </a:p>
          <a:p>
            <a:pPr lvl="1"/>
            <a:r>
              <a:rPr lang="en-US" dirty="0" smtClean="0"/>
              <a:t>Gene flow</a:t>
            </a:r>
          </a:p>
          <a:p>
            <a:pPr lvl="1"/>
            <a:r>
              <a:rPr lang="en-US" dirty="0" smtClean="0"/>
              <a:t>Cryptic population structure</a:t>
            </a:r>
            <a:endParaRPr lang="en-US" dirty="0"/>
          </a:p>
        </p:txBody>
      </p:sp>
    </p:spTree>
    <p:extLst>
      <p:ext uri="{BB962C8B-B14F-4D97-AF65-F5344CB8AC3E}">
        <p14:creationId xmlns:p14="http://schemas.microsoft.com/office/powerpoint/2010/main" val="329415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Evanno</a:t>
            </a:r>
            <a:r>
              <a:rPr lang="en-US" dirty="0" smtClean="0"/>
              <a:t> Method</a:t>
            </a:r>
            <a:endParaRPr lang="en-US" dirty="0"/>
          </a:p>
        </p:txBody>
      </p:sp>
      <p:pic>
        <p:nvPicPr>
          <p:cNvPr id="2050" name="Picture 2" descr="Plot of delta 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800" y="1600200"/>
            <a:ext cx="6502400" cy="487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105400" y="3276600"/>
            <a:ext cx="0" cy="19050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1371600"/>
            <a:ext cx="0" cy="96615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2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Evanno</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Run time for Structure increases exponentially</a:t>
            </a:r>
          </a:p>
          <a:p>
            <a:endParaRPr lang="en-US" dirty="0" smtClean="0"/>
          </a:p>
          <a:p>
            <a:r>
              <a:rPr lang="en-US" dirty="0" smtClean="0"/>
              <a:t>Structure run in parallel on 16 processor cores</a:t>
            </a:r>
          </a:p>
          <a:p>
            <a:pPr lvl="1"/>
            <a:r>
              <a:rPr lang="en-US" dirty="0" smtClean="0"/>
              <a:t>21 microsatellite loci</a:t>
            </a:r>
          </a:p>
          <a:p>
            <a:pPr lvl="1"/>
            <a:r>
              <a:rPr lang="en-US" dirty="0" smtClean="0"/>
              <a:t>101 individuals</a:t>
            </a:r>
          </a:p>
          <a:p>
            <a:pPr lvl="1"/>
            <a:r>
              <a:rPr lang="en-US" dirty="0" smtClean="0"/>
              <a:t>Tested </a:t>
            </a:r>
            <a:r>
              <a:rPr lang="en-US" i="1" dirty="0" smtClean="0"/>
              <a:t>K</a:t>
            </a:r>
            <a:r>
              <a:rPr lang="en-US" dirty="0" smtClean="0"/>
              <a:t> = 1 through 16</a:t>
            </a:r>
          </a:p>
          <a:p>
            <a:pPr lvl="1"/>
            <a:r>
              <a:rPr lang="en-US" dirty="0" smtClean="0"/>
              <a:t>20 runs at each </a:t>
            </a:r>
            <a:r>
              <a:rPr lang="en-US" i="1" dirty="0" smtClean="0"/>
              <a:t>K</a:t>
            </a:r>
          </a:p>
          <a:p>
            <a:pPr lvl="1"/>
            <a:r>
              <a:rPr lang="en-US" dirty="0" smtClean="0"/>
              <a:t>Run length = 1,000,000 generations (</a:t>
            </a:r>
            <a:r>
              <a:rPr lang="en-US" dirty="0" err="1" smtClean="0"/>
              <a:t>burnin</a:t>
            </a:r>
            <a:r>
              <a:rPr lang="en-US" dirty="0" smtClean="0"/>
              <a:t> = 100,000)</a:t>
            </a:r>
          </a:p>
          <a:p>
            <a:pPr lvl="1"/>
            <a:endParaRPr lang="en-US" dirty="0"/>
          </a:p>
          <a:p>
            <a:r>
              <a:rPr lang="en-US" i="1" dirty="0" smtClean="0"/>
              <a:t>K</a:t>
            </a:r>
            <a:r>
              <a:rPr lang="en-US" dirty="0" smtClean="0"/>
              <a:t> = 1 through 15 completed in approximately </a:t>
            </a:r>
            <a:r>
              <a:rPr lang="en-US" b="1" dirty="0" smtClean="0"/>
              <a:t>12 hours.</a:t>
            </a:r>
          </a:p>
          <a:p>
            <a:r>
              <a:rPr lang="en-US" i="1" dirty="0" smtClean="0"/>
              <a:t>K</a:t>
            </a:r>
            <a:r>
              <a:rPr lang="en-US" dirty="0" smtClean="0"/>
              <a:t> = 16 ran for an additional </a:t>
            </a:r>
            <a:r>
              <a:rPr lang="en-US" b="1" dirty="0" smtClean="0"/>
              <a:t>4 hours</a:t>
            </a:r>
            <a:r>
              <a:rPr lang="en-US" dirty="0" smtClean="0"/>
              <a:t>.</a:t>
            </a:r>
          </a:p>
          <a:p>
            <a:pPr lvl="1"/>
            <a:endParaRPr lang="en-US" dirty="0"/>
          </a:p>
          <a:p>
            <a:endParaRPr lang="en-US" dirty="0"/>
          </a:p>
        </p:txBody>
      </p:sp>
      <p:pic>
        <p:nvPicPr>
          <p:cNvPr id="1026" name="Picture 2" descr="Arkansas High Performance Computing 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33400"/>
            <a:ext cx="2790825" cy="952500"/>
          </a:xfrm>
          <a:prstGeom prst="rect">
            <a:avLst/>
          </a:prstGeom>
          <a:solidFill>
            <a:schemeClr val="accent1"/>
          </a:solidFill>
        </p:spPr>
      </p:pic>
    </p:spTree>
    <p:extLst>
      <p:ext uri="{BB962C8B-B14F-4D97-AF65-F5344CB8AC3E}">
        <p14:creationId xmlns:p14="http://schemas.microsoft.com/office/powerpoint/2010/main" val="399546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Bar Plots</a:t>
            </a:r>
            <a:endParaRPr lang="en-US" dirty="0"/>
          </a:p>
        </p:txBody>
      </p:sp>
      <p:sp>
        <p:nvSpPr>
          <p:cNvPr id="3" name="Content Placeholder 2"/>
          <p:cNvSpPr>
            <a:spLocks noGrp="1"/>
          </p:cNvSpPr>
          <p:nvPr>
            <p:ph idx="1"/>
          </p:nvPr>
        </p:nvSpPr>
        <p:spPr/>
        <p:txBody>
          <a:bodyPr/>
          <a:lstStyle/>
          <a:p>
            <a:r>
              <a:rPr lang="en-US" dirty="0" smtClean="0"/>
              <a:t>Bar plot contains one vertical bar for each individual</a:t>
            </a:r>
          </a:p>
          <a:p>
            <a:r>
              <a:rPr lang="en-US" dirty="0" smtClean="0"/>
              <a:t>Color within the bar indicates </a:t>
            </a:r>
            <a:r>
              <a:rPr lang="en-US" b="1" dirty="0" smtClean="0"/>
              <a:t>proportion of ancestry</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2438400"/>
            <a:ext cx="4972050" cy="19050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1500" r="75000"/>
          <a:stretch/>
        </p:blipFill>
        <p:spPr>
          <a:xfrm>
            <a:off x="5105400" y="5181600"/>
            <a:ext cx="2286000" cy="1253066"/>
          </a:xfrm>
          <a:prstGeom prst="rect">
            <a:avLst/>
          </a:prstGeom>
        </p:spPr>
      </p:pic>
      <p:cxnSp>
        <p:nvCxnSpPr>
          <p:cNvPr id="7" name="Straight Connector 6"/>
          <p:cNvCxnSpPr/>
          <p:nvPr/>
        </p:nvCxnSpPr>
        <p:spPr>
          <a:xfrm flipH="1">
            <a:off x="5410200" y="4038600"/>
            <a:ext cx="838200" cy="12192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77000" y="4038600"/>
            <a:ext cx="747712" cy="12192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39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a:t>
            </a:r>
            <a:endParaRPr lang="en-US" dirty="0"/>
          </a:p>
        </p:txBody>
      </p:sp>
      <p:sp>
        <p:nvSpPr>
          <p:cNvPr id="3" name="Content Placeholder 2"/>
          <p:cNvSpPr>
            <a:spLocks noGrp="1"/>
          </p:cNvSpPr>
          <p:nvPr>
            <p:ph idx="1"/>
          </p:nvPr>
        </p:nvSpPr>
        <p:spPr/>
        <p:txBody>
          <a:bodyPr/>
          <a:lstStyle/>
          <a:p>
            <a:r>
              <a:rPr lang="en-US" dirty="0" smtClean="0"/>
              <a:t>Structure randomly assigns colors</a:t>
            </a:r>
          </a:p>
          <a:p>
            <a:endParaRPr lang="en-US" dirty="0" smtClean="0"/>
          </a:p>
          <a:p>
            <a:r>
              <a:rPr lang="en-US" dirty="0" smtClean="0"/>
              <a:t>All of these plots are equivalent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46821"/>
            <a:ext cx="3657600" cy="14013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246821"/>
            <a:ext cx="3657600" cy="1401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4847021"/>
            <a:ext cx="3657599" cy="1401379"/>
          </a:xfrm>
          <a:prstGeom prst="rect">
            <a:avLst/>
          </a:prstGeom>
        </p:spPr>
      </p:pic>
    </p:spTree>
    <p:extLst>
      <p:ext uri="{BB962C8B-B14F-4D97-AF65-F5344CB8AC3E}">
        <p14:creationId xmlns:p14="http://schemas.microsoft.com/office/powerpoint/2010/main" val="173768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Triangle Plots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0" y="2228850"/>
            <a:ext cx="4000500" cy="3619500"/>
          </a:xfrm>
        </p:spPr>
      </p:pic>
      <p:sp>
        <p:nvSpPr>
          <p:cNvPr id="5"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Most useful when </a:t>
            </a:r>
            <a:r>
              <a:rPr lang="en-US" i="1" dirty="0" smtClean="0"/>
              <a:t>K</a:t>
            </a:r>
            <a:r>
              <a:rPr lang="en-US" dirty="0" smtClean="0"/>
              <a:t> = 3</a:t>
            </a:r>
            <a:endParaRPr lang="en-US" dirty="0"/>
          </a:p>
        </p:txBody>
      </p:sp>
    </p:spTree>
    <p:extLst>
      <p:ext uri="{BB962C8B-B14F-4D97-AF65-F5344CB8AC3E}">
        <p14:creationId xmlns:p14="http://schemas.microsoft.com/office/powerpoint/2010/main" val="1100764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Supplementary Readings</a:t>
            </a:r>
            <a:endParaRPr lang="en-US" dirty="0"/>
          </a:p>
        </p:txBody>
      </p:sp>
      <p:sp>
        <p:nvSpPr>
          <p:cNvPr id="3" name="Content Placeholder 2"/>
          <p:cNvSpPr>
            <a:spLocks noGrp="1"/>
          </p:cNvSpPr>
          <p:nvPr>
            <p:ph idx="1"/>
          </p:nvPr>
        </p:nvSpPr>
        <p:spPr/>
        <p:txBody>
          <a:bodyPr/>
          <a:lstStyle/>
          <a:p>
            <a:r>
              <a:rPr lang="en-US" dirty="0" smtClean="0"/>
              <a:t>Structure has gone through revisions</a:t>
            </a:r>
          </a:p>
          <a:p>
            <a:pPr lvl="1"/>
            <a:r>
              <a:rPr lang="en-US" dirty="0" smtClean="0"/>
              <a:t>Pritchard </a:t>
            </a:r>
            <a:r>
              <a:rPr lang="en-US" i="1" dirty="0" smtClean="0"/>
              <a:t>et al</a:t>
            </a:r>
            <a:r>
              <a:rPr lang="en-US" dirty="0" smtClean="0"/>
              <a:t>. 2000</a:t>
            </a:r>
          </a:p>
          <a:p>
            <a:pPr lvl="1"/>
            <a:r>
              <a:rPr lang="en-US" dirty="0" err="1" smtClean="0"/>
              <a:t>Falush</a:t>
            </a:r>
            <a:r>
              <a:rPr lang="en-US" dirty="0" smtClean="0"/>
              <a:t> </a:t>
            </a:r>
            <a:r>
              <a:rPr lang="en-US" i="1" dirty="0" smtClean="0"/>
              <a:t>et al</a:t>
            </a:r>
            <a:r>
              <a:rPr lang="en-US" dirty="0" smtClean="0"/>
              <a:t>. 2003; 2007</a:t>
            </a:r>
          </a:p>
          <a:p>
            <a:pPr lvl="1"/>
            <a:r>
              <a:rPr lang="en-US" dirty="0" err="1" smtClean="0"/>
              <a:t>Hubisz</a:t>
            </a:r>
            <a:r>
              <a:rPr lang="en-US" dirty="0" smtClean="0"/>
              <a:t> </a:t>
            </a:r>
            <a:r>
              <a:rPr lang="en-US" i="1" dirty="0" smtClean="0"/>
              <a:t>et al</a:t>
            </a:r>
            <a:r>
              <a:rPr lang="en-US" dirty="0" smtClean="0"/>
              <a:t>. 2009</a:t>
            </a:r>
          </a:p>
          <a:p>
            <a:r>
              <a:rPr lang="en-US" dirty="0" smtClean="0"/>
              <a:t>Delta K and a review paper on population structure</a:t>
            </a:r>
          </a:p>
          <a:p>
            <a:pPr lvl="1"/>
            <a:r>
              <a:rPr lang="en-US" dirty="0" err="1" smtClean="0"/>
              <a:t>Evanno</a:t>
            </a:r>
            <a:r>
              <a:rPr lang="en-US" dirty="0" smtClean="0"/>
              <a:t> </a:t>
            </a:r>
            <a:r>
              <a:rPr lang="en-US" i="1" dirty="0" smtClean="0"/>
              <a:t>et al</a:t>
            </a:r>
            <a:r>
              <a:rPr lang="en-US" dirty="0" smtClean="0"/>
              <a:t>. 2005</a:t>
            </a:r>
          </a:p>
          <a:p>
            <a:pPr lvl="1"/>
            <a:r>
              <a:rPr lang="en-US" dirty="0" err="1" smtClean="0"/>
              <a:t>Waples</a:t>
            </a:r>
            <a:r>
              <a:rPr lang="en-US" dirty="0" smtClean="0"/>
              <a:t> &amp; </a:t>
            </a:r>
            <a:r>
              <a:rPr lang="en-US" dirty="0" err="1" smtClean="0"/>
              <a:t>Gaggiotti</a:t>
            </a:r>
            <a:r>
              <a:rPr lang="en-US" dirty="0" smtClean="0"/>
              <a:t> 2006</a:t>
            </a:r>
          </a:p>
          <a:p>
            <a:endParaRPr lang="en-US" dirty="0" smtClean="0"/>
          </a:p>
          <a:p>
            <a:r>
              <a:rPr lang="en-US" dirty="0" smtClean="0"/>
              <a:t>Google Groups</a:t>
            </a:r>
          </a:p>
          <a:p>
            <a:pPr lvl="1"/>
            <a:r>
              <a:rPr lang="en-US" dirty="0">
                <a:hlinkClick r:id="rId2"/>
              </a:rPr>
              <a:t>http://</a:t>
            </a:r>
            <a:r>
              <a:rPr lang="en-US" dirty="0" smtClean="0">
                <a:hlinkClick r:id="rId2"/>
              </a:rPr>
              <a:t>groups.google.com/group/structure-software</a:t>
            </a:r>
            <a:r>
              <a:rPr lang="en-US" dirty="0" smtClean="0"/>
              <a:t> </a:t>
            </a:r>
            <a:endParaRPr lang="en-US" dirty="0"/>
          </a:p>
        </p:txBody>
      </p:sp>
    </p:spTree>
    <p:extLst>
      <p:ext uri="{BB962C8B-B14F-4D97-AF65-F5344CB8AC3E}">
        <p14:creationId xmlns:p14="http://schemas.microsoft.com/office/powerpoint/2010/main" val="2374044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Structure 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structureHarvester.py</a:t>
            </a:r>
          </a:p>
          <a:p>
            <a:pPr lvl="1"/>
            <a:r>
              <a:rPr lang="en-US" dirty="0">
                <a:hlinkClick r:id="rId2"/>
              </a:rPr>
              <a:t>http://taylor0.biology.ucla.edu/structureHarvester</a:t>
            </a:r>
            <a:r>
              <a:rPr lang="en-US" dirty="0" smtClean="0">
                <a:hlinkClick r:id="rId2"/>
              </a:rPr>
              <a:t>/</a:t>
            </a:r>
            <a:r>
              <a:rPr lang="en-US" dirty="0" smtClean="0"/>
              <a:t> </a:t>
            </a:r>
          </a:p>
          <a:p>
            <a:pPr lvl="1"/>
            <a:r>
              <a:rPr lang="en-US" dirty="0" smtClean="0"/>
              <a:t>Runs </a:t>
            </a:r>
            <a:r>
              <a:rPr lang="en-US" dirty="0" err="1" smtClean="0"/>
              <a:t>Evanno</a:t>
            </a:r>
            <a:r>
              <a:rPr lang="en-US" dirty="0" smtClean="0"/>
              <a:t> method</a:t>
            </a:r>
          </a:p>
          <a:p>
            <a:pPr lvl="1"/>
            <a:r>
              <a:rPr lang="en-US" dirty="0" smtClean="0"/>
              <a:t>Automatically produces some input files necessary for CLUMPP</a:t>
            </a:r>
          </a:p>
          <a:p>
            <a:endParaRPr lang="en-US" dirty="0"/>
          </a:p>
          <a:p>
            <a:r>
              <a:rPr lang="en-US" dirty="0" smtClean="0"/>
              <a:t>CLUMPP</a:t>
            </a:r>
          </a:p>
          <a:p>
            <a:pPr lvl="1"/>
            <a:r>
              <a:rPr lang="en-US" dirty="0">
                <a:hlinkClick r:id="rId3"/>
              </a:rPr>
              <a:t>http://</a:t>
            </a:r>
            <a:r>
              <a:rPr lang="en-US" dirty="0" smtClean="0">
                <a:hlinkClick r:id="rId3"/>
              </a:rPr>
              <a:t>www.stanford.edu/group/rosenberglab/clumpp.html</a:t>
            </a:r>
            <a:r>
              <a:rPr lang="en-US" dirty="0" smtClean="0"/>
              <a:t> </a:t>
            </a:r>
          </a:p>
          <a:p>
            <a:pPr lvl="1"/>
            <a:r>
              <a:rPr lang="en-US" dirty="0" smtClean="0"/>
              <a:t>Permutes output from independent runs so these runs will match as closely as possible</a:t>
            </a:r>
          </a:p>
          <a:p>
            <a:endParaRPr lang="en-US" dirty="0"/>
          </a:p>
          <a:p>
            <a:r>
              <a:rPr lang="en-US" dirty="0" smtClean="0"/>
              <a:t>DISTRUCT</a:t>
            </a:r>
          </a:p>
          <a:p>
            <a:pPr lvl="1"/>
            <a:r>
              <a:rPr lang="en-US" dirty="0">
                <a:hlinkClick r:id="rId4"/>
              </a:rPr>
              <a:t>http://</a:t>
            </a:r>
            <a:r>
              <a:rPr lang="en-US" dirty="0" smtClean="0">
                <a:hlinkClick r:id="rId4"/>
              </a:rPr>
              <a:t>www.stanford.edu/group/rosenberglab/distructDownload.html</a:t>
            </a:r>
            <a:endParaRPr lang="en-US" dirty="0" smtClean="0"/>
          </a:p>
          <a:p>
            <a:pPr lvl="1"/>
            <a:r>
              <a:rPr lang="en-US" dirty="0" smtClean="0"/>
              <a:t>Provides high level of customization for graphical output of Structure results</a:t>
            </a:r>
          </a:p>
          <a:p>
            <a:pPr lvl="1"/>
            <a:endParaRPr lang="en-US" dirty="0"/>
          </a:p>
        </p:txBody>
      </p:sp>
    </p:spTree>
    <p:extLst>
      <p:ext uri="{BB962C8B-B14F-4D97-AF65-F5344CB8AC3E}">
        <p14:creationId xmlns:p14="http://schemas.microsoft.com/office/powerpoint/2010/main" val="4197922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Programs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Structurama</a:t>
            </a:r>
            <a:r>
              <a:rPr lang="en-US" dirty="0" smtClean="0"/>
              <a:t> (</a:t>
            </a:r>
            <a:r>
              <a:rPr lang="en-US" dirty="0" err="1" smtClean="0"/>
              <a:t>Huelsenbeck</a:t>
            </a:r>
            <a:r>
              <a:rPr lang="en-US" dirty="0" smtClean="0"/>
              <a:t> et al. 2011)</a:t>
            </a:r>
          </a:p>
          <a:p>
            <a:pPr lvl="1"/>
            <a:r>
              <a:rPr lang="en-US" dirty="0">
                <a:hlinkClick r:id="rId2"/>
              </a:rPr>
              <a:t>http://cteg.berkeley.edu/~structurama</a:t>
            </a:r>
            <a:r>
              <a:rPr lang="en-US" dirty="0" smtClean="0">
                <a:hlinkClick r:id="rId2"/>
              </a:rPr>
              <a:t>/</a:t>
            </a:r>
            <a:endParaRPr lang="en-US" dirty="0" smtClean="0"/>
          </a:p>
          <a:p>
            <a:pPr lvl="1"/>
            <a:endParaRPr lang="en-US" dirty="0" smtClean="0"/>
          </a:p>
          <a:p>
            <a:r>
              <a:rPr lang="en-US" dirty="0" smtClean="0"/>
              <a:t>Pros:</a:t>
            </a:r>
          </a:p>
          <a:p>
            <a:pPr lvl="1"/>
            <a:r>
              <a:rPr lang="en-US" dirty="0" smtClean="0"/>
              <a:t>Uses (mostly) the same algorithms as Structure</a:t>
            </a:r>
          </a:p>
          <a:p>
            <a:pPr lvl="1"/>
            <a:r>
              <a:rPr lang="en-US" dirty="0" smtClean="0"/>
              <a:t>Can use MCMC to estimate </a:t>
            </a:r>
            <a:r>
              <a:rPr lang="en-US" i="1" dirty="0" smtClean="0"/>
              <a:t>K</a:t>
            </a:r>
            <a:r>
              <a:rPr lang="en-US" dirty="0" smtClean="0"/>
              <a:t> </a:t>
            </a:r>
          </a:p>
          <a:p>
            <a:endParaRPr lang="en-US" dirty="0"/>
          </a:p>
          <a:p>
            <a:r>
              <a:rPr lang="en-US" dirty="0" smtClean="0"/>
              <a:t>Cons:</a:t>
            </a:r>
          </a:p>
          <a:p>
            <a:pPr lvl="1"/>
            <a:r>
              <a:rPr lang="en-US" dirty="0" smtClean="0"/>
              <a:t>Awful Nexus-like file format is used by no other program.</a:t>
            </a:r>
          </a:p>
          <a:p>
            <a:pPr lvl="1"/>
            <a:r>
              <a:rPr lang="en-US" dirty="0" smtClean="0"/>
              <a:t>GUI version only works reliably in Snow Leopard and earlier.</a:t>
            </a:r>
          </a:p>
          <a:p>
            <a:pPr lvl="1"/>
            <a:r>
              <a:rPr lang="en-US" dirty="0" smtClean="0"/>
              <a:t>Difficult to choose priors if estimating </a:t>
            </a:r>
            <a:r>
              <a:rPr lang="en-US" i="1" dirty="0" smtClean="0"/>
              <a:t>K</a:t>
            </a:r>
          </a:p>
          <a:p>
            <a:pPr lvl="2"/>
            <a:r>
              <a:rPr lang="en-US" i="1" dirty="0"/>
              <a:t>“We offer no advice for setting the shape and scale parameters. However, the mean of the gamma distribution is shape/scale and the variance is shape/scale^2</a:t>
            </a:r>
            <a:r>
              <a:rPr lang="en-US" i="1" dirty="0" smtClean="0"/>
              <a:t>.”</a:t>
            </a:r>
          </a:p>
          <a:p>
            <a:endParaRPr lang="en-US" dirty="0"/>
          </a:p>
          <a:p>
            <a:endParaRPr lang="en-US" dirty="0"/>
          </a:p>
        </p:txBody>
      </p:sp>
    </p:spTree>
    <p:extLst>
      <p:ext uri="{BB962C8B-B14F-4D97-AF65-F5344CB8AC3E}">
        <p14:creationId xmlns:p14="http://schemas.microsoft.com/office/powerpoint/2010/main" val="224333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with Large Datasets</a:t>
            </a:r>
            <a:endParaRPr lang="en-US" dirty="0"/>
          </a:p>
        </p:txBody>
      </p:sp>
      <p:sp>
        <p:nvSpPr>
          <p:cNvPr id="3" name="Content Placeholder 2"/>
          <p:cNvSpPr>
            <a:spLocks noGrp="1"/>
          </p:cNvSpPr>
          <p:nvPr>
            <p:ph idx="1"/>
          </p:nvPr>
        </p:nvSpPr>
        <p:spPr/>
        <p:txBody>
          <a:bodyPr/>
          <a:lstStyle/>
          <a:p>
            <a:r>
              <a:rPr lang="en-US" dirty="0" smtClean="0"/>
              <a:t>Structure 2.3.4 is inefficient when dealing with large datasets or large values of K</a:t>
            </a:r>
          </a:p>
          <a:p>
            <a:endParaRPr lang="en-US" dirty="0"/>
          </a:p>
          <a:p>
            <a:r>
              <a:rPr lang="en-US" dirty="0" err="1" smtClean="0"/>
              <a:t>fastStructure</a:t>
            </a:r>
            <a:endParaRPr lang="en-US" dirty="0" smtClean="0"/>
          </a:p>
          <a:p>
            <a:pPr lvl="1"/>
            <a:r>
              <a:rPr lang="en-US" dirty="0" smtClean="0"/>
              <a:t>New (Dec. 2013) program for working with large SNP datasets</a:t>
            </a:r>
          </a:p>
          <a:p>
            <a:pPr lvl="1"/>
            <a:r>
              <a:rPr lang="en-US" dirty="0" smtClean="0"/>
              <a:t>Python</a:t>
            </a:r>
          </a:p>
          <a:p>
            <a:pPr lvl="1"/>
            <a:r>
              <a:rPr lang="en-US" dirty="0">
                <a:hlinkClick r:id="rId2"/>
              </a:rPr>
              <a:t>http://rajanil.github.io/fastStructure</a:t>
            </a:r>
            <a:r>
              <a:rPr lang="en-US" dirty="0" smtClean="0">
                <a:hlinkClick r:id="rId2"/>
              </a:rPr>
              <a:t>/</a:t>
            </a:r>
            <a:endParaRPr lang="en-US" dirty="0" smtClean="0"/>
          </a:p>
          <a:p>
            <a:pPr lvl="1"/>
            <a:endParaRPr lang="en-US" dirty="0" smtClean="0"/>
          </a:p>
        </p:txBody>
      </p:sp>
    </p:spTree>
    <p:extLst>
      <p:ext uri="{BB962C8B-B14F-4D97-AF65-F5344CB8AC3E}">
        <p14:creationId xmlns:p14="http://schemas.microsoft.com/office/powerpoint/2010/main" val="90975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smtClean="0"/>
          </a:p>
        </p:txBody>
      </p:sp>
      <p:sp>
        <p:nvSpPr>
          <p:cNvPr id="6" name="Content Placeholder 2"/>
          <p:cNvSpPr txBox="1">
            <a:spLocks/>
          </p:cNvSpPr>
          <p:nvPr/>
        </p:nvSpPr>
        <p:spPr>
          <a:xfrm>
            <a:off x="457200" y="154305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probability of the hypothesis given the data is equal to the probability of the data given the hypothesis times the probability of the hypothesis, divided by the probability of the data.”  </a:t>
            </a:r>
          </a:p>
        </p:txBody>
      </p:sp>
      <p:sp>
        <p:nvSpPr>
          <p:cNvPr id="2" name="Title 1"/>
          <p:cNvSpPr>
            <a:spLocks noGrp="1"/>
          </p:cNvSpPr>
          <p:nvPr>
            <p:ph type="title"/>
          </p:nvPr>
        </p:nvSpPr>
        <p:spPr/>
        <p:txBody>
          <a:bodyPr/>
          <a:lstStyle/>
          <a:p>
            <a:r>
              <a:rPr lang="en-US" dirty="0" smtClean="0"/>
              <a:t>Bayes’ Theorem</a:t>
            </a:r>
            <a:endParaRPr lang="en-US" dirty="0"/>
          </a:p>
        </p:txBody>
      </p:sp>
      <p:grpSp>
        <p:nvGrpSpPr>
          <p:cNvPr id="13" name="Group 12"/>
          <p:cNvGrpSpPr/>
          <p:nvPr/>
        </p:nvGrpSpPr>
        <p:grpSpPr>
          <a:xfrm>
            <a:off x="457200" y="1688068"/>
            <a:ext cx="7924800" cy="2807732"/>
            <a:chOff x="457200" y="1688068"/>
            <a:chExt cx="7924800" cy="2807732"/>
          </a:xfrm>
        </p:grpSpPr>
        <p:sp>
          <p:nvSpPr>
            <p:cNvPr id="4" name="TextBox 3"/>
            <p:cNvSpPr txBox="1"/>
            <p:nvPr/>
          </p:nvSpPr>
          <p:spPr>
            <a:xfrm>
              <a:off x="457200" y="2089694"/>
              <a:ext cx="2743200" cy="369332"/>
            </a:xfrm>
            <a:prstGeom prst="rect">
              <a:avLst/>
            </a:prstGeom>
            <a:noFill/>
          </p:spPr>
          <p:txBody>
            <a:bodyPr wrap="square" rtlCol="0">
              <a:spAutoFit/>
            </a:bodyPr>
            <a:lstStyle/>
            <a:p>
              <a:r>
                <a:rPr lang="en-US" dirty="0" smtClean="0"/>
                <a:t>Posterior Probability</a:t>
              </a:r>
              <a:endParaRPr lang="en-US" dirty="0"/>
            </a:p>
          </p:txBody>
        </p:sp>
        <p:sp>
          <p:nvSpPr>
            <p:cNvPr id="8" name="TextBox 7"/>
            <p:cNvSpPr txBox="1"/>
            <p:nvPr/>
          </p:nvSpPr>
          <p:spPr>
            <a:xfrm>
              <a:off x="3810000" y="1688068"/>
              <a:ext cx="1752600" cy="369332"/>
            </a:xfrm>
            <a:prstGeom prst="rect">
              <a:avLst/>
            </a:prstGeom>
            <a:noFill/>
          </p:spPr>
          <p:txBody>
            <a:bodyPr wrap="square" rtlCol="0">
              <a:spAutoFit/>
            </a:bodyPr>
            <a:lstStyle/>
            <a:p>
              <a:r>
                <a:rPr lang="en-US" dirty="0" smtClean="0"/>
                <a:t>Likelihood</a:t>
              </a:r>
              <a:endParaRPr lang="en-US" dirty="0"/>
            </a:p>
          </p:txBody>
        </p:sp>
        <p:sp>
          <p:nvSpPr>
            <p:cNvPr id="9" name="TextBox 8"/>
            <p:cNvSpPr txBox="1"/>
            <p:nvPr/>
          </p:nvSpPr>
          <p:spPr>
            <a:xfrm>
              <a:off x="6553200" y="1688068"/>
              <a:ext cx="1828800" cy="369332"/>
            </a:xfrm>
            <a:prstGeom prst="rect">
              <a:avLst/>
            </a:prstGeom>
            <a:noFill/>
          </p:spPr>
          <p:txBody>
            <a:bodyPr wrap="square" rtlCol="0">
              <a:spAutoFit/>
            </a:bodyPr>
            <a:lstStyle/>
            <a:p>
              <a:r>
                <a:rPr lang="en-US" dirty="0" smtClean="0"/>
                <a:t>Prior probability</a:t>
              </a:r>
              <a:endParaRPr lang="en-US" dirty="0"/>
            </a:p>
          </p:txBody>
        </p:sp>
        <p:sp>
          <p:nvSpPr>
            <p:cNvPr id="10" name="TextBox 9"/>
            <p:cNvSpPr txBox="1"/>
            <p:nvPr/>
          </p:nvSpPr>
          <p:spPr>
            <a:xfrm>
              <a:off x="4800600" y="4126468"/>
              <a:ext cx="2365131" cy="369332"/>
            </a:xfrm>
            <a:prstGeom prst="rect">
              <a:avLst/>
            </a:prstGeom>
            <a:noFill/>
          </p:spPr>
          <p:txBody>
            <a:bodyPr wrap="square" rtlCol="0">
              <a:spAutoFit/>
            </a:bodyPr>
            <a:lstStyle/>
            <a:p>
              <a:r>
                <a:rPr lang="en-US" dirty="0" smtClean="0"/>
                <a:t>Marginal Likelihood</a:t>
              </a:r>
              <a:endParaRPr lang="en-US" dirty="0"/>
            </a:p>
          </p:txBody>
        </p:sp>
        <p:cxnSp>
          <p:nvCxnSpPr>
            <p:cNvPr id="7" name="Straight Arrow Connector 6"/>
            <p:cNvCxnSpPr/>
            <p:nvPr/>
          </p:nvCxnSpPr>
          <p:spPr>
            <a:xfrm>
              <a:off x="1828800" y="2459026"/>
              <a:ext cx="1371600" cy="51277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43400" y="2057400"/>
              <a:ext cx="990600" cy="5334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705600" y="2057400"/>
              <a:ext cx="762000" cy="5334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67400" y="3810001"/>
              <a:ext cx="0" cy="316467"/>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133600" y="2590800"/>
                  <a:ext cx="5181600" cy="11733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𝐻</m:t>
                            </m:r>
                          </m:e>
                          <m:e>
                            <m:r>
                              <a:rPr lang="en-US" sz="3600" b="0" i="1" smtClean="0">
                                <a:latin typeface="Cambria Math" panose="02040503050406030204" pitchFamily="18" charset="0"/>
                              </a:rPr>
                              <m:t>𝐷</m:t>
                            </m:r>
                          </m:e>
                        </m:d>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𝐷</m:t>
                                </m:r>
                              </m:e>
                              <m:e>
                                <m:r>
                                  <a:rPr lang="en-US" sz="3600" b="0" i="1" smtClean="0">
                                    <a:latin typeface="Cambria Math" panose="02040503050406030204" pitchFamily="18" charset="0"/>
                                  </a:rPr>
                                  <m:t>𝐻</m:t>
                                </m:r>
                              </m:e>
                            </m:d>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𝐻</m:t>
                            </m:r>
                            <m:r>
                              <a:rPr lang="en-US" sz="3600" b="0" i="1" smtClean="0">
                                <a:latin typeface="Cambria Math" panose="02040503050406030204" pitchFamily="18" charset="0"/>
                              </a:rPr>
                              <m:t>)</m:t>
                            </m:r>
                          </m:num>
                          <m:den>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den>
                        </m:f>
                      </m:oMath>
                    </m:oMathPara>
                  </a14:m>
                  <a:endParaRPr lang="en-US" sz="3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133600" y="2590800"/>
                  <a:ext cx="5181600" cy="1173398"/>
                </a:xfrm>
                <a:prstGeom prst="rect">
                  <a:avLst/>
                </a:prstGeom>
                <a:blipFill rotWithShape="0">
                  <a:blip r:embed="rId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06087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 Works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Tell the program there are </a:t>
            </a:r>
            <a:r>
              <a:rPr lang="en-US" i="1" dirty="0" smtClean="0"/>
              <a:t>K</a:t>
            </a:r>
            <a:r>
              <a:rPr lang="en-US" dirty="0" smtClean="0"/>
              <a:t> populations.</a:t>
            </a:r>
          </a:p>
          <a:p>
            <a:pPr marL="457200" indent="-457200">
              <a:buFont typeface="+mj-lt"/>
              <a:buAutoNum type="arabicPeriod"/>
            </a:pPr>
            <a:endParaRPr lang="en-US" dirty="0"/>
          </a:p>
          <a:p>
            <a:pPr marL="457200" indent="-457200">
              <a:buFont typeface="+mj-lt"/>
              <a:buAutoNum type="arabicPeriod"/>
            </a:pPr>
            <a:r>
              <a:rPr lang="en-US" dirty="0" smtClean="0"/>
              <a:t>Randomly assign individuals to </a:t>
            </a:r>
            <a:r>
              <a:rPr lang="en-US" i="1" dirty="0" smtClean="0"/>
              <a:t>K</a:t>
            </a:r>
            <a:r>
              <a:rPr lang="en-US" dirty="0" smtClean="0"/>
              <a:t> populations.</a:t>
            </a:r>
          </a:p>
          <a:p>
            <a:pPr marL="457200" indent="-457200">
              <a:buFont typeface="+mj-lt"/>
              <a:buAutoNum type="arabicPeriod"/>
            </a:pPr>
            <a:endParaRPr lang="en-US" dirty="0" smtClean="0"/>
          </a:p>
          <a:p>
            <a:pPr marL="457200" indent="-457200">
              <a:buFont typeface="+mj-lt"/>
              <a:buAutoNum type="arabicPeriod"/>
            </a:pPr>
            <a:r>
              <a:rPr lang="en-US" dirty="0" smtClean="0"/>
              <a:t>Estimate allele frequencies for each random population based on individuals assigned to it.</a:t>
            </a:r>
          </a:p>
          <a:p>
            <a:pPr marL="457200" indent="-457200">
              <a:buFont typeface="+mj-lt"/>
              <a:buAutoNum type="arabicPeriod"/>
            </a:pPr>
            <a:endParaRPr lang="en-US" dirty="0"/>
          </a:p>
          <a:p>
            <a:pPr marL="457200" indent="-457200">
              <a:buFont typeface="+mj-lt"/>
              <a:buAutoNum type="arabicPeriod"/>
            </a:pPr>
            <a:r>
              <a:rPr lang="en-US" dirty="0" smtClean="0"/>
              <a:t>Markov Chain Monte Carlo (MCMC)</a:t>
            </a:r>
            <a:endParaRPr lang="en-US" dirty="0"/>
          </a:p>
          <a:p>
            <a:pPr marL="731520" lvl="1" indent="-457200">
              <a:buFont typeface="+mj-lt"/>
              <a:buAutoNum type="arabicPeriod"/>
            </a:pPr>
            <a:r>
              <a:rPr lang="en-US" dirty="0" smtClean="0"/>
              <a:t>Reassign individuals to populations based on allele frequencies</a:t>
            </a:r>
          </a:p>
          <a:p>
            <a:pPr marL="731520" lvl="1" indent="-457200">
              <a:buFont typeface="+mj-lt"/>
              <a:buAutoNum type="arabicPeriod"/>
            </a:pPr>
            <a:r>
              <a:rPr lang="en-US" dirty="0" smtClean="0"/>
              <a:t>Estimate allele frequencies based on this reassignment</a:t>
            </a:r>
          </a:p>
          <a:p>
            <a:pPr marL="731520" lvl="1" indent="-457200">
              <a:buFont typeface="+mj-lt"/>
              <a:buAutoNum type="arabicPeriod"/>
            </a:pPr>
            <a:r>
              <a:rPr lang="en-US" dirty="0" smtClean="0"/>
              <a:t>Repeat</a:t>
            </a:r>
            <a:r>
              <a:rPr lang="en-US" dirty="0"/>
              <a:t> </a:t>
            </a:r>
            <a:r>
              <a:rPr lang="en-US" dirty="0" smtClean="0"/>
              <a:t>step 4 for the specified number of generations</a:t>
            </a:r>
          </a:p>
        </p:txBody>
      </p:sp>
    </p:spTree>
    <p:extLst>
      <p:ext uri="{BB962C8B-B14F-4D97-AF65-F5344CB8AC3E}">
        <p14:creationId xmlns:p14="http://schemas.microsoft.com/office/powerpoint/2010/main" val="351770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lstStyle/>
          <a:p>
            <a:r>
              <a:rPr lang="en-US" dirty="0" smtClean="0"/>
              <a:t>The most important options are selecting models of </a:t>
            </a:r>
            <a:r>
              <a:rPr lang="en-US" b="1" dirty="0" smtClean="0">
                <a:solidFill>
                  <a:schemeClr val="tx2"/>
                </a:solidFill>
              </a:rPr>
              <a:t>ancestry</a:t>
            </a:r>
            <a:r>
              <a:rPr lang="en-US" dirty="0" smtClean="0">
                <a:solidFill>
                  <a:schemeClr val="tx2"/>
                </a:solidFill>
              </a:rPr>
              <a:t> </a:t>
            </a:r>
            <a:r>
              <a:rPr lang="en-US" dirty="0" smtClean="0"/>
              <a:t>and </a:t>
            </a:r>
            <a:r>
              <a:rPr lang="en-US" b="1" dirty="0" smtClean="0">
                <a:solidFill>
                  <a:schemeClr val="tx2"/>
                </a:solidFill>
              </a:rPr>
              <a:t>allele frequencies</a:t>
            </a:r>
          </a:p>
          <a:p>
            <a:pPr lvl="1"/>
            <a:r>
              <a:rPr lang="en-US" dirty="0" smtClean="0"/>
              <a:t>These differ from the mutation models (IAM and SMM) that we discussed last week</a:t>
            </a:r>
          </a:p>
          <a:p>
            <a:endParaRPr lang="en-US" dirty="0" smtClean="0"/>
          </a:p>
          <a:p>
            <a:r>
              <a:rPr lang="en-US" dirty="0" smtClean="0"/>
              <a:t>No equivalent to “</a:t>
            </a:r>
            <a:r>
              <a:rPr lang="en-US" dirty="0" err="1" smtClean="0"/>
              <a:t>Modeltest</a:t>
            </a:r>
            <a:r>
              <a:rPr lang="en-US" dirty="0" smtClean="0"/>
              <a:t>” for Structure</a:t>
            </a:r>
          </a:p>
          <a:p>
            <a:endParaRPr lang="en-US" dirty="0" smtClean="0"/>
          </a:p>
          <a:p>
            <a:r>
              <a:rPr lang="en-US" dirty="0" smtClean="0"/>
              <a:t>Select best models based on knowledge of your data / study system</a:t>
            </a:r>
            <a:endParaRPr lang="en-US" dirty="0"/>
          </a:p>
        </p:txBody>
      </p:sp>
    </p:spTree>
    <p:extLst>
      <p:ext uri="{BB962C8B-B14F-4D97-AF65-F5344CB8AC3E}">
        <p14:creationId xmlns:p14="http://schemas.microsoft.com/office/powerpoint/2010/main" val="2736780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Ancestry Models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Refer to population history (biogeography, historical population demographics)</a:t>
            </a:r>
          </a:p>
          <a:p>
            <a:endParaRPr lang="en-US" dirty="0"/>
          </a:p>
          <a:p>
            <a:r>
              <a:rPr lang="en-US" b="1" dirty="0" smtClean="0"/>
              <a:t>Admixture</a:t>
            </a:r>
            <a:r>
              <a:rPr lang="en-US" dirty="0" smtClean="0"/>
              <a:t> = interbreeding between previously isolated populations</a:t>
            </a:r>
          </a:p>
          <a:p>
            <a:endParaRPr lang="en-US" dirty="0"/>
          </a:p>
          <a:p>
            <a:r>
              <a:rPr lang="en-US" b="1" dirty="0" smtClean="0">
                <a:solidFill>
                  <a:schemeClr val="tx2"/>
                </a:solidFill>
              </a:rPr>
              <a:t>Admixture Model</a:t>
            </a:r>
          </a:p>
          <a:p>
            <a:pPr lvl="1"/>
            <a:r>
              <a:rPr lang="en-US" dirty="0" smtClean="0"/>
              <a:t>Applicable in most cases</a:t>
            </a:r>
          </a:p>
          <a:p>
            <a:pPr lvl="1"/>
            <a:r>
              <a:rPr lang="en-US" dirty="0" smtClean="0"/>
              <a:t>Can be used to find cryptic population structure, recent migrants, etc.</a:t>
            </a:r>
          </a:p>
          <a:p>
            <a:pPr lvl="1"/>
            <a:r>
              <a:rPr lang="en-US" dirty="0" smtClean="0"/>
              <a:t>Often a good starting point for analyses</a:t>
            </a:r>
          </a:p>
          <a:p>
            <a:pPr lvl="1"/>
            <a:r>
              <a:rPr lang="en-US" dirty="0" smtClean="0"/>
              <a:t>“Safe option”</a:t>
            </a:r>
          </a:p>
          <a:p>
            <a:pPr lvl="1"/>
            <a:endParaRPr lang="en-US" dirty="0" smtClean="0"/>
          </a:p>
          <a:p>
            <a:r>
              <a:rPr lang="en-US" b="1" dirty="0" smtClean="0">
                <a:solidFill>
                  <a:schemeClr val="tx2"/>
                </a:solidFill>
              </a:rPr>
              <a:t>No Admixture Model</a:t>
            </a:r>
          </a:p>
          <a:p>
            <a:pPr lvl="1"/>
            <a:r>
              <a:rPr lang="en-US" dirty="0" smtClean="0"/>
              <a:t>More specialized</a:t>
            </a:r>
          </a:p>
          <a:p>
            <a:pPr lvl="1"/>
            <a:r>
              <a:rPr lang="en-US" dirty="0" smtClean="0"/>
              <a:t>Only use if you know your data contains non-breeding groups that have been separated for many generations</a:t>
            </a:r>
          </a:p>
          <a:p>
            <a:pPr lvl="1"/>
            <a:r>
              <a:rPr lang="en-US" dirty="0" smtClean="0"/>
              <a:t>Gives weird results if misapplied</a:t>
            </a:r>
            <a:endParaRPr lang="en-US" dirty="0"/>
          </a:p>
        </p:txBody>
      </p:sp>
    </p:spTree>
    <p:extLst>
      <p:ext uri="{BB962C8B-B14F-4D97-AF65-F5344CB8AC3E}">
        <p14:creationId xmlns:p14="http://schemas.microsoft.com/office/powerpoint/2010/main" val="1056882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Ancestry Models</a:t>
            </a:r>
            <a:endParaRPr lang="en-US" dirty="0"/>
          </a:p>
        </p:txBody>
      </p:sp>
      <p:sp>
        <p:nvSpPr>
          <p:cNvPr id="3" name="Content Placeholder 2"/>
          <p:cNvSpPr>
            <a:spLocks noGrp="1"/>
          </p:cNvSpPr>
          <p:nvPr>
            <p:ph idx="1"/>
          </p:nvPr>
        </p:nvSpPr>
        <p:spPr/>
        <p:txBody>
          <a:bodyPr/>
          <a:lstStyle/>
          <a:p>
            <a:r>
              <a:rPr lang="en-US" b="1" dirty="0" smtClean="0">
                <a:solidFill>
                  <a:schemeClr val="tx2"/>
                </a:solidFill>
              </a:rPr>
              <a:t>Admixture</a:t>
            </a:r>
            <a:r>
              <a:rPr lang="en-US" dirty="0" smtClean="0"/>
              <a:t> – an individual may have mixed ancestry</a:t>
            </a:r>
          </a:p>
          <a:p>
            <a:endParaRPr lang="en-US" dirty="0"/>
          </a:p>
          <a:p>
            <a:endParaRPr lang="en-US" dirty="0" smtClean="0"/>
          </a:p>
          <a:p>
            <a:endParaRPr lang="en-US" dirty="0"/>
          </a:p>
          <a:p>
            <a:endParaRPr lang="en-US" dirty="0" smtClean="0"/>
          </a:p>
          <a:p>
            <a:r>
              <a:rPr lang="en-US" b="1" dirty="0" smtClean="0">
                <a:solidFill>
                  <a:schemeClr val="tx2"/>
                </a:solidFill>
              </a:rPr>
              <a:t>No Admixture </a:t>
            </a:r>
            <a:r>
              <a:rPr lang="en-US" dirty="0" smtClean="0"/>
              <a:t>– each individual is almost completely assigned to a single population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1981200"/>
            <a:ext cx="4972050" cy="19050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316" r="10316"/>
          <a:stretch/>
        </p:blipFill>
        <p:spPr>
          <a:xfrm>
            <a:off x="647700" y="4648200"/>
            <a:ext cx="6591300" cy="1905000"/>
          </a:xfrm>
          <a:prstGeom prst="rect">
            <a:avLst/>
          </a:prstGeom>
        </p:spPr>
      </p:pic>
    </p:spTree>
    <p:extLst>
      <p:ext uri="{BB962C8B-B14F-4D97-AF65-F5344CB8AC3E}">
        <p14:creationId xmlns:p14="http://schemas.microsoft.com/office/powerpoint/2010/main" val="1378014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Ancestry Models</a:t>
            </a:r>
            <a:endParaRPr lang="en-US" dirty="0"/>
          </a:p>
        </p:txBody>
      </p:sp>
      <p:sp>
        <p:nvSpPr>
          <p:cNvPr id="3" name="Content Placeholder 2"/>
          <p:cNvSpPr>
            <a:spLocks noGrp="1"/>
          </p:cNvSpPr>
          <p:nvPr>
            <p:ph idx="1"/>
          </p:nvPr>
        </p:nvSpPr>
        <p:spPr/>
        <p:txBody>
          <a:bodyPr/>
          <a:lstStyle/>
          <a:p>
            <a:r>
              <a:rPr lang="en-US" dirty="0" smtClean="0"/>
              <a:t>The admixture model estimates </a:t>
            </a:r>
            <a:r>
              <a:rPr lang="en-US" b="1" dirty="0" smtClean="0">
                <a:solidFill>
                  <a:schemeClr val="tx2"/>
                </a:solidFill>
              </a:rPr>
              <a:t>alpha</a:t>
            </a:r>
            <a:r>
              <a:rPr lang="en-US" dirty="0" smtClean="0">
                <a:solidFill>
                  <a:schemeClr val="tx2"/>
                </a:solidFill>
              </a:rPr>
              <a:t> </a:t>
            </a:r>
            <a:r>
              <a:rPr lang="en-US" dirty="0" smtClean="0"/>
              <a:t>– a parameter that describes the degree of admixture</a:t>
            </a:r>
          </a:p>
          <a:p>
            <a:pPr lvl="1"/>
            <a:r>
              <a:rPr lang="en-US" dirty="0" smtClean="0"/>
              <a:t>Alpha &lt; 1 = little admixture</a:t>
            </a:r>
          </a:p>
          <a:p>
            <a:pPr lvl="1"/>
            <a:r>
              <a:rPr lang="en-US" dirty="0" smtClean="0"/>
              <a:t>Alpha &gt; 1 = mixed ancestry</a:t>
            </a:r>
          </a:p>
          <a:p>
            <a:endParaRPr lang="en-US" dirty="0"/>
          </a:p>
          <a:p>
            <a:r>
              <a:rPr lang="en-US" dirty="0" smtClean="0"/>
              <a:t>Can estimate a different alpha for each </a:t>
            </a:r>
            <a:r>
              <a:rPr lang="en-US" i="1" dirty="0" smtClean="0"/>
              <a:t>K</a:t>
            </a:r>
            <a:r>
              <a:rPr lang="en-US" dirty="0" smtClean="0"/>
              <a:t> value</a:t>
            </a:r>
          </a:p>
          <a:p>
            <a:pPr lvl="1"/>
            <a:r>
              <a:rPr lang="en-US" dirty="0" smtClean="0"/>
              <a:t>Estimating more parameters makes it more difficult for chains to converge</a:t>
            </a:r>
          </a:p>
          <a:p>
            <a:endParaRPr lang="en-US" dirty="0"/>
          </a:p>
          <a:p>
            <a:r>
              <a:rPr lang="en-US" dirty="0" smtClean="0"/>
              <a:t>Altering priors on alpha can improve mixing</a:t>
            </a:r>
            <a:endParaRPr lang="en-US" dirty="0"/>
          </a:p>
        </p:txBody>
      </p:sp>
    </p:spTree>
    <p:extLst>
      <p:ext uri="{BB962C8B-B14F-4D97-AF65-F5344CB8AC3E}">
        <p14:creationId xmlns:p14="http://schemas.microsoft.com/office/powerpoint/2010/main" val="355254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Allele Frequency Model</a:t>
            </a:r>
            <a:endParaRPr lang="en-US" dirty="0"/>
          </a:p>
        </p:txBody>
      </p:sp>
      <p:sp>
        <p:nvSpPr>
          <p:cNvPr id="3" name="Content Placeholder 2"/>
          <p:cNvSpPr>
            <a:spLocks noGrp="1"/>
          </p:cNvSpPr>
          <p:nvPr>
            <p:ph idx="1"/>
          </p:nvPr>
        </p:nvSpPr>
        <p:spPr/>
        <p:txBody>
          <a:bodyPr/>
          <a:lstStyle/>
          <a:p>
            <a:r>
              <a:rPr lang="en-US" b="1" dirty="0" smtClean="0">
                <a:solidFill>
                  <a:schemeClr val="tx2"/>
                </a:solidFill>
              </a:rPr>
              <a:t>Independent Allele Frequencies </a:t>
            </a:r>
            <a:r>
              <a:rPr lang="en-US" dirty="0" smtClean="0"/>
              <a:t>– allows allele frequencies to differ more among populations (no gene flow, deep historical population separation)</a:t>
            </a:r>
          </a:p>
          <a:p>
            <a:endParaRPr lang="en-US" dirty="0"/>
          </a:p>
          <a:p>
            <a:r>
              <a:rPr lang="en-US" b="1" dirty="0" smtClean="0">
                <a:solidFill>
                  <a:schemeClr val="tx2"/>
                </a:solidFill>
              </a:rPr>
              <a:t>Correlated Allele Frequencies </a:t>
            </a:r>
            <a:r>
              <a:rPr lang="en-US" dirty="0" smtClean="0"/>
              <a:t>– assumes allele frequencies are similar, possibly due to gene flow or shared ancestry</a:t>
            </a:r>
            <a:endParaRPr lang="en-US" dirty="0"/>
          </a:p>
        </p:txBody>
      </p:sp>
    </p:spTree>
    <p:extLst>
      <p:ext uri="{BB962C8B-B14F-4D97-AF65-F5344CB8AC3E}">
        <p14:creationId xmlns:p14="http://schemas.microsoft.com/office/powerpoint/2010/main" val="1793768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2954</TotalTime>
  <Words>1100</Words>
  <Application>Microsoft Office PowerPoint</Application>
  <PresentationFormat>On-screen Show (4:3)</PresentationFormat>
  <Paragraphs>212</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 Math</vt:lpstr>
      <vt:lpstr>Clarity</vt:lpstr>
      <vt:lpstr>Structure</vt:lpstr>
      <vt:lpstr>Assignment Tests</vt:lpstr>
      <vt:lpstr>Bayes’ Theorem</vt:lpstr>
      <vt:lpstr>How Structure Works</vt:lpstr>
      <vt:lpstr>Models</vt:lpstr>
      <vt:lpstr>Ancestry Models</vt:lpstr>
      <vt:lpstr>Ancestry Models</vt:lpstr>
      <vt:lpstr>Ancestry Models</vt:lpstr>
      <vt:lpstr>Allele Frequency Model</vt:lpstr>
      <vt:lpstr>Other Options</vt:lpstr>
      <vt:lpstr>Sampling Parameter Space</vt:lpstr>
      <vt:lpstr>Assessing MCMC Sampling</vt:lpstr>
      <vt:lpstr>Assessing Mixing – look at trace plots of a parameter</vt:lpstr>
      <vt:lpstr>Autocorrelation</vt:lpstr>
      <vt:lpstr>Convergence</vt:lpstr>
      <vt:lpstr>Estimating K</vt:lpstr>
      <vt:lpstr>Methods for Determining K</vt:lpstr>
      <vt:lpstr>Plotting Ln Likelihood</vt:lpstr>
      <vt:lpstr>Evanno Method</vt:lpstr>
      <vt:lpstr>Evanno Method</vt:lpstr>
      <vt:lpstr>Evanno Method</vt:lpstr>
      <vt:lpstr>Structure Bar Plots</vt:lpstr>
      <vt:lpstr>Bar Plots</vt:lpstr>
      <vt:lpstr>Structure Triangle Plots</vt:lpstr>
      <vt:lpstr>Supplementary Readings</vt:lpstr>
      <vt:lpstr>Processing Structure Output</vt:lpstr>
      <vt:lpstr>Other Programs</vt:lpstr>
      <vt:lpstr>Structure with Large Datasets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Alignment</dc:title>
  <dc:creator>Steve</dc:creator>
  <cp:lastModifiedBy>Steve</cp:lastModifiedBy>
  <cp:revision>141</cp:revision>
  <cp:lastPrinted>2014-04-11T17:28:48Z</cp:lastPrinted>
  <dcterms:created xsi:type="dcterms:W3CDTF">2012-02-19T16:22:22Z</dcterms:created>
  <dcterms:modified xsi:type="dcterms:W3CDTF">2014-04-11T17:33:38Z</dcterms:modified>
</cp:coreProperties>
</file>