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47"/>
  </p:notesMasterIdLst>
  <p:sldIdLst>
    <p:sldId id="256" r:id="rId2"/>
    <p:sldId id="312" r:id="rId3"/>
    <p:sldId id="321" r:id="rId4"/>
    <p:sldId id="323" r:id="rId5"/>
    <p:sldId id="322" r:id="rId6"/>
    <p:sldId id="257" r:id="rId7"/>
    <p:sldId id="259" r:id="rId8"/>
    <p:sldId id="299" r:id="rId9"/>
    <p:sldId id="300" r:id="rId10"/>
    <p:sldId id="273" r:id="rId11"/>
    <p:sldId id="269" r:id="rId12"/>
    <p:sldId id="275" r:id="rId13"/>
    <p:sldId id="264" r:id="rId14"/>
    <p:sldId id="292" r:id="rId15"/>
    <p:sldId id="311" r:id="rId16"/>
    <p:sldId id="280" r:id="rId17"/>
    <p:sldId id="281" r:id="rId18"/>
    <p:sldId id="272" r:id="rId19"/>
    <p:sldId id="296" r:id="rId20"/>
    <p:sldId id="319" r:id="rId21"/>
    <p:sldId id="279" r:id="rId22"/>
    <p:sldId id="282" r:id="rId23"/>
    <p:sldId id="291" r:id="rId24"/>
    <p:sldId id="320" r:id="rId25"/>
    <p:sldId id="284" r:id="rId26"/>
    <p:sldId id="283" r:id="rId27"/>
    <p:sldId id="290" r:id="rId28"/>
    <p:sldId id="294" r:id="rId29"/>
    <p:sldId id="285" r:id="rId30"/>
    <p:sldId id="295" r:id="rId31"/>
    <p:sldId id="277" r:id="rId32"/>
    <p:sldId id="288" r:id="rId33"/>
    <p:sldId id="289" r:id="rId34"/>
    <p:sldId id="270" r:id="rId35"/>
    <p:sldId id="276" r:id="rId36"/>
    <p:sldId id="293" r:id="rId37"/>
    <p:sldId id="298" r:id="rId38"/>
    <p:sldId id="297" r:id="rId39"/>
    <p:sldId id="307" r:id="rId40"/>
    <p:sldId id="267" r:id="rId41"/>
    <p:sldId id="268" r:id="rId42"/>
    <p:sldId id="266" r:id="rId43"/>
    <p:sldId id="318" r:id="rId44"/>
    <p:sldId id="261" r:id="rId45"/>
    <p:sldId id="287" r:id="rId46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FF23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3270"/>
    <p:restoredTop sz="94671"/>
  </p:normalViewPr>
  <p:slideViewPr>
    <p:cSldViewPr>
      <p:cViewPr varScale="1">
        <p:scale>
          <a:sx n="104" d="100"/>
          <a:sy n="104" d="100"/>
        </p:scale>
        <p:origin x="2136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860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5.xml"/><Relationship Id="rId47" Type="http://schemas.openxmlformats.org/officeDocument/2006/relationships/notesMaster" Target="notesMasters/notesMaster1.xml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744DC2-6A14-4FEE-B9D4-F4CB585A2C73}" type="datetimeFigureOut">
              <a:rPr lang="en-US" smtClean="0"/>
              <a:t>1/23/18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138456-18B0-4BA7-9DAB-E4C5A7414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024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138456-18B0-4BA7-9DAB-E4C5A741410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587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562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mussmann@email.uark.edu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kchafin/ConsGen2018.git" TargetMode="External"/><Relationship Id="rId4" Type="http://schemas.openxmlformats.org/officeDocument/2006/relationships/image" Target="../media/image6.tiff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tkchafin/ConsGen2018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arebones.com/products/textwrangler/" TargetMode="External"/><Relationship Id="rId4" Type="http://schemas.openxmlformats.org/officeDocument/2006/relationships/hyperlink" Target="http://www.scintilla.org/SciTE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notepad-plus-plus.org/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4" descr="http://hpc.uark.edu/hpc/assets/images/equipment/star_nivo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00" r="1" b="1"/>
          <a:stretch/>
        </p:blipFill>
        <p:spPr bwMode="auto">
          <a:xfrm>
            <a:off x="20" y="10"/>
            <a:ext cx="9143980" cy="4571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4852" y="5091762"/>
            <a:ext cx="5875644" cy="1264588"/>
          </a:xfrm>
        </p:spPr>
        <p:txBody>
          <a:bodyPr anchor="ctr">
            <a:normAutofit/>
          </a:bodyPr>
          <a:lstStyle/>
          <a:p>
            <a:pPr algn="r"/>
            <a:r>
              <a:rPr lang="en-US" sz="4200" dirty="0"/>
              <a:t>Lab 1: Intro to Biological Computing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74330" y="5091763"/>
            <a:ext cx="2230655" cy="1264587"/>
          </a:xfrm>
        </p:spPr>
        <p:txBody>
          <a:bodyPr anchor="ctr">
            <a:normAutofit/>
          </a:bodyPr>
          <a:lstStyle/>
          <a:p>
            <a:pPr algn="l"/>
            <a:r>
              <a:rPr lang="en-US" sz="1700"/>
              <a:t>BIOL 4174/5174: Conservation Genetics Lab</a:t>
            </a:r>
          </a:p>
          <a:p>
            <a:pPr algn="l"/>
            <a:r>
              <a:rPr lang="en-US" sz="1700"/>
              <a:t>1/24/2018</a:t>
            </a:r>
          </a:p>
        </p:txBody>
      </p:sp>
    </p:spTree>
    <p:extLst>
      <p:ext uri="{BB962C8B-B14F-4D97-AF65-F5344CB8AC3E}">
        <p14:creationId xmlns:p14="http://schemas.microsoft.com/office/powerpoint/2010/main" val="4581523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Today’s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342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Directory Structure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Structure of the root directory of a Mac</a:t>
            </a:r>
          </a:p>
          <a:p>
            <a:endParaRPr lang="en-US" dirty="0" smtClean="0"/>
          </a:p>
          <a:p>
            <a:r>
              <a:rPr lang="en-US" dirty="0" smtClean="0"/>
              <a:t>Do not modify anything in any directory other than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/Users</a:t>
            </a:r>
            <a:endParaRPr 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26" name="Picture 2" descr="http://static.thegeekstuff.com/wp-content/uploads/2010/11/filesystem-structure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74173" y="762000"/>
            <a:ext cx="3798313" cy="5534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096000" y="3818743"/>
            <a:ext cx="685800" cy="307777"/>
          </a:xfrm>
          <a:prstGeom prst="rect">
            <a:avLst/>
          </a:prstGeom>
          <a:solidFill>
            <a:srgbClr val="23FF23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/Users</a:t>
            </a:r>
            <a:endParaRPr lang="en-US" sz="1400" dirty="0"/>
          </a:p>
        </p:txBody>
      </p:sp>
      <p:sp>
        <p:nvSpPr>
          <p:cNvPr id="3" name="Rectangle 2"/>
          <p:cNvSpPr/>
          <p:nvPr/>
        </p:nvSpPr>
        <p:spPr>
          <a:xfrm>
            <a:off x="5543550" y="3745520"/>
            <a:ext cx="2971800" cy="381000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Users Directory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When you open a terminal window, you will be in your user account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127948" y="2124075"/>
            <a:ext cx="4857700" cy="3221967"/>
            <a:chOff x="4127948" y="2124075"/>
            <a:chExt cx="4857700" cy="3221967"/>
          </a:xfrm>
        </p:grpSpPr>
        <p:grpSp>
          <p:nvGrpSpPr>
            <p:cNvPr id="8" name="Group 7"/>
            <p:cNvGrpSpPr/>
            <p:nvPr/>
          </p:nvGrpSpPr>
          <p:grpSpPr>
            <a:xfrm>
              <a:off x="6626085" y="2124075"/>
              <a:ext cx="980497" cy="771525"/>
              <a:chOff x="1905000" y="2514600"/>
              <a:chExt cx="1371600" cy="1219200"/>
            </a:xfrm>
          </p:grpSpPr>
          <p:sp>
            <p:nvSpPr>
              <p:cNvPr id="7" name="Round Same Side Corner Rectangle 6"/>
              <p:cNvSpPr/>
              <p:nvPr/>
            </p:nvSpPr>
            <p:spPr>
              <a:xfrm>
                <a:off x="1981200" y="2514600"/>
                <a:ext cx="457200" cy="381000"/>
              </a:xfrm>
              <a:prstGeom prst="round2Same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1905000" y="2590800"/>
                <a:ext cx="1371600" cy="9906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ounded Rectangle 4"/>
              <p:cNvSpPr/>
              <p:nvPr/>
            </p:nvSpPr>
            <p:spPr>
              <a:xfrm>
                <a:off x="1905000" y="2743200"/>
                <a:ext cx="1371600" cy="9906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6027689" y="3250353"/>
              <a:ext cx="980497" cy="771525"/>
              <a:chOff x="1905000" y="2514600"/>
              <a:chExt cx="1371600" cy="1219200"/>
            </a:xfrm>
          </p:grpSpPr>
          <p:sp>
            <p:nvSpPr>
              <p:cNvPr id="35" name="Round Same Side Corner Rectangle 34"/>
              <p:cNvSpPr/>
              <p:nvPr/>
            </p:nvSpPr>
            <p:spPr>
              <a:xfrm>
                <a:off x="1981200" y="2514600"/>
                <a:ext cx="457200" cy="381000"/>
              </a:xfrm>
              <a:prstGeom prst="round2Same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ounded Rectangle 35"/>
              <p:cNvSpPr/>
              <p:nvPr/>
            </p:nvSpPr>
            <p:spPr>
              <a:xfrm>
                <a:off x="1905000" y="2590800"/>
                <a:ext cx="1371600" cy="9906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1905000" y="2743200"/>
                <a:ext cx="1371600" cy="9906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7315200" y="3251423"/>
              <a:ext cx="980497" cy="771525"/>
              <a:chOff x="1905000" y="2514600"/>
              <a:chExt cx="1371600" cy="1219200"/>
            </a:xfrm>
          </p:grpSpPr>
          <p:sp>
            <p:nvSpPr>
              <p:cNvPr id="39" name="Round Same Side Corner Rectangle 38"/>
              <p:cNvSpPr/>
              <p:nvPr/>
            </p:nvSpPr>
            <p:spPr>
              <a:xfrm>
                <a:off x="1981200" y="2514600"/>
                <a:ext cx="457200" cy="381000"/>
              </a:xfrm>
              <a:prstGeom prst="round2Same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ounded Rectangle 39"/>
              <p:cNvSpPr/>
              <p:nvPr/>
            </p:nvSpPr>
            <p:spPr>
              <a:xfrm>
                <a:off x="1905000" y="2590800"/>
                <a:ext cx="1371600" cy="9906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ounded Rectangle 40"/>
              <p:cNvSpPr/>
              <p:nvPr/>
            </p:nvSpPr>
            <p:spPr>
              <a:xfrm>
                <a:off x="1905000" y="2743200"/>
                <a:ext cx="1371600" cy="9906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4142618" y="4572000"/>
              <a:ext cx="980497" cy="771525"/>
              <a:chOff x="1905000" y="2514600"/>
              <a:chExt cx="1371600" cy="1219200"/>
            </a:xfrm>
          </p:grpSpPr>
          <p:sp>
            <p:nvSpPr>
              <p:cNvPr id="43" name="Round Same Side Corner Rectangle 42"/>
              <p:cNvSpPr/>
              <p:nvPr/>
            </p:nvSpPr>
            <p:spPr>
              <a:xfrm>
                <a:off x="1981200" y="2514600"/>
                <a:ext cx="457200" cy="381000"/>
              </a:xfrm>
              <a:prstGeom prst="round2Same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ounded Rectangle 43"/>
              <p:cNvSpPr/>
              <p:nvPr/>
            </p:nvSpPr>
            <p:spPr>
              <a:xfrm>
                <a:off x="1905000" y="2590800"/>
                <a:ext cx="1371600" cy="9906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ounded Rectangle 44"/>
              <p:cNvSpPr/>
              <p:nvPr/>
            </p:nvSpPr>
            <p:spPr>
              <a:xfrm>
                <a:off x="1905000" y="2743200"/>
                <a:ext cx="1371600" cy="9906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5430129" y="4573070"/>
              <a:ext cx="980497" cy="771525"/>
              <a:chOff x="1905000" y="2514600"/>
              <a:chExt cx="1371600" cy="1219200"/>
            </a:xfrm>
          </p:grpSpPr>
          <p:sp>
            <p:nvSpPr>
              <p:cNvPr id="47" name="Round Same Side Corner Rectangle 46"/>
              <p:cNvSpPr/>
              <p:nvPr/>
            </p:nvSpPr>
            <p:spPr>
              <a:xfrm>
                <a:off x="1981200" y="2514600"/>
                <a:ext cx="457200" cy="381000"/>
              </a:xfrm>
              <a:prstGeom prst="round2Same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1905000" y="2590800"/>
                <a:ext cx="1371600" cy="9906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1905000" y="2743200"/>
                <a:ext cx="1371600" cy="9906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6717640" y="4573447"/>
              <a:ext cx="980497" cy="771525"/>
              <a:chOff x="1905000" y="2514600"/>
              <a:chExt cx="1371600" cy="1219200"/>
            </a:xfrm>
          </p:grpSpPr>
          <p:sp>
            <p:nvSpPr>
              <p:cNvPr id="51" name="Round Same Side Corner Rectangle 50"/>
              <p:cNvSpPr/>
              <p:nvPr/>
            </p:nvSpPr>
            <p:spPr>
              <a:xfrm>
                <a:off x="1981200" y="2514600"/>
                <a:ext cx="457200" cy="381000"/>
              </a:xfrm>
              <a:prstGeom prst="round2Same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1905000" y="2590800"/>
                <a:ext cx="1371600" cy="9906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1905000" y="2743200"/>
                <a:ext cx="1371600" cy="9906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8005151" y="4574517"/>
              <a:ext cx="980497" cy="771525"/>
              <a:chOff x="1905000" y="2514600"/>
              <a:chExt cx="1371600" cy="1219200"/>
            </a:xfrm>
          </p:grpSpPr>
          <p:sp>
            <p:nvSpPr>
              <p:cNvPr id="55" name="Round Same Side Corner Rectangle 54"/>
              <p:cNvSpPr/>
              <p:nvPr/>
            </p:nvSpPr>
            <p:spPr>
              <a:xfrm>
                <a:off x="1981200" y="2514600"/>
                <a:ext cx="457200" cy="381000"/>
              </a:xfrm>
              <a:prstGeom prst="round2Same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ounded Rectangle 55"/>
              <p:cNvSpPr/>
              <p:nvPr/>
            </p:nvSpPr>
            <p:spPr>
              <a:xfrm>
                <a:off x="1905000" y="2590800"/>
                <a:ext cx="1371600" cy="9906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ounded Rectangle 56"/>
              <p:cNvSpPr/>
              <p:nvPr/>
            </p:nvSpPr>
            <p:spPr>
              <a:xfrm>
                <a:off x="1905000" y="2743200"/>
                <a:ext cx="1371600" cy="9906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8" name="TextBox 57"/>
            <p:cNvSpPr txBox="1"/>
            <p:nvPr/>
          </p:nvSpPr>
          <p:spPr>
            <a:xfrm>
              <a:off x="6717640" y="2365177"/>
              <a:ext cx="8261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/Users</a:t>
              </a:r>
              <a:endParaRPr lang="en-US" sz="16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027689" y="3548390"/>
              <a:ext cx="979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/</a:t>
              </a:r>
              <a:r>
                <a:rPr lang="en-US" sz="1200" dirty="0" err="1" smtClean="0"/>
                <a:t>ConsGen</a:t>
              </a:r>
              <a:endParaRPr lang="en-US" sz="12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127948" y="4861322"/>
              <a:ext cx="979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/Desktop</a:t>
              </a:r>
              <a:endParaRPr lang="en-US" sz="12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421099" y="4861321"/>
              <a:ext cx="10559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/Documents</a:t>
              </a:r>
              <a:endParaRPr lang="en-US" sz="12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718038" y="4861321"/>
              <a:ext cx="979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/Downloads</a:t>
              </a:r>
              <a:endParaRPr lang="en-US" sz="1200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8001000" y="4861320"/>
              <a:ext cx="979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/local</a:t>
              </a:r>
              <a:endParaRPr lang="en-US" sz="12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314403" y="3471424"/>
              <a:ext cx="9797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Other user accounts</a:t>
              </a:r>
              <a:endParaRPr lang="en-US" sz="1200" dirty="0"/>
            </a:p>
          </p:txBody>
        </p:sp>
        <p:cxnSp>
          <p:nvCxnSpPr>
            <p:cNvPr id="66" name="Straight Connector 65"/>
            <p:cNvCxnSpPr>
              <a:stCxn id="5" idx="2"/>
              <a:endCxn id="36" idx="0"/>
            </p:cNvCxnSpPr>
            <p:nvPr/>
          </p:nvCxnSpPr>
          <p:spPr>
            <a:xfrm flipH="1">
              <a:off x="6517938" y="2895600"/>
              <a:ext cx="598396" cy="402973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>
              <a:stCxn id="5" idx="2"/>
              <a:endCxn id="40" idx="0"/>
            </p:cNvCxnSpPr>
            <p:nvPr/>
          </p:nvCxnSpPr>
          <p:spPr>
            <a:xfrm>
              <a:off x="7116334" y="2895600"/>
              <a:ext cx="689115" cy="40404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37" idx="2"/>
              <a:endCxn id="44" idx="0"/>
            </p:cNvCxnSpPr>
            <p:nvPr/>
          </p:nvCxnSpPr>
          <p:spPr>
            <a:xfrm flipH="1">
              <a:off x="4632867" y="4021878"/>
              <a:ext cx="1885071" cy="59834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37" idx="2"/>
              <a:endCxn id="48" idx="0"/>
            </p:cNvCxnSpPr>
            <p:nvPr/>
          </p:nvCxnSpPr>
          <p:spPr>
            <a:xfrm flipH="1">
              <a:off x="5920378" y="4021878"/>
              <a:ext cx="597560" cy="59941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37" idx="2"/>
              <a:endCxn id="52" idx="0"/>
            </p:cNvCxnSpPr>
            <p:nvPr/>
          </p:nvCxnSpPr>
          <p:spPr>
            <a:xfrm>
              <a:off x="6517938" y="4021878"/>
              <a:ext cx="689951" cy="59978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37" idx="2"/>
              <a:endCxn id="56" idx="0"/>
            </p:cNvCxnSpPr>
            <p:nvPr/>
          </p:nvCxnSpPr>
          <p:spPr>
            <a:xfrm>
              <a:off x="6517938" y="4021878"/>
              <a:ext cx="1977462" cy="60085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3696409" y="3351972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will be your home directory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9" idx="3"/>
            <a:endCxn id="59" idx="1"/>
          </p:cNvCxnSpPr>
          <p:nvPr/>
        </p:nvCxnSpPr>
        <p:spPr>
          <a:xfrm>
            <a:off x="5601409" y="3675138"/>
            <a:ext cx="426280" cy="11752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870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Bash - Commands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447800"/>
            <a:ext cx="3868340" cy="823912"/>
          </a:xfrm>
        </p:spPr>
        <p:txBody>
          <a:bodyPr/>
          <a:lstStyle/>
          <a:p>
            <a:r>
              <a:rPr lang="en-US" dirty="0" smtClean="0"/>
              <a:t>Required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1031318" y="2348970"/>
            <a:ext cx="3703320" cy="3899429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mv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tar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Exit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837508" y="1447800"/>
            <a:ext cx="3887391" cy="823912"/>
          </a:xfrm>
        </p:spPr>
        <p:txBody>
          <a:bodyPr/>
          <a:lstStyle/>
          <a:p>
            <a:r>
              <a:rPr lang="en-US" dirty="0" smtClean="0"/>
              <a:t>Helpful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4871798" y="2348971"/>
            <a:ext cx="3703320" cy="3742266"/>
          </a:xfrm>
        </p:spPr>
        <p:txBody>
          <a:bodyPr>
            <a:normAutofit/>
          </a:bodyPr>
          <a:lstStyle/>
          <a:p>
            <a:r>
              <a:rPr lang="en-US" sz="2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which</a:t>
            </a:r>
          </a:p>
          <a:p>
            <a:r>
              <a:rPr lang="en-US" sz="2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cat</a:t>
            </a:r>
          </a:p>
          <a:p>
            <a:r>
              <a:rPr lang="en-U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sz="2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ead</a:t>
            </a:r>
          </a:p>
          <a:p>
            <a:r>
              <a:rPr lang="en-US" sz="2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</a:p>
          <a:p>
            <a:r>
              <a:rPr lang="en-US" sz="2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less</a:t>
            </a:r>
          </a:p>
          <a:p>
            <a:r>
              <a:rPr lang="en-US" sz="2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clear</a:t>
            </a:r>
          </a:p>
          <a:p>
            <a:r>
              <a:rPr lang="en-US" sz="2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man</a:t>
            </a:r>
          </a:p>
          <a:p>
            <a:r>
              <a:rPr lang="en-US" sz="2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</a:p>
          <a:p>
            <a:r>
              <a:rPr lang="en-US" sz="2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history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Warnings and Considerations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Commands and directories are case sensitive</a:t>
            </a:r>
          </a:p>
          <a:p>
            <a:pPr lvl="1"/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Desktop/</a:t>
            </a:r>
            <a:r>
              <a:rPr lang="en-US" sz="2000" dirty="0" smtClean="0"/>
              <a:t> and 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desktop/</a:t>
            </a:r>
            <a:r>
              <a:rPr lang="en-US" sz="2000" dirty="0" smtClean="0"/>
              <a:t> are two different directories</a:t>
            </a:r>
          </a:p>
          <a:p>
            <a:pPr lvl="1"/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less -s</a:t>
            </a:r>
            <a:r>
              <a:rPr lang="en-US" sz="2000" dirty="0" smtClean="0"/>
              <a:t> and 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less -S</a:t>
            </a:r>
            <a:r>
              <a:rPr lang="en-US" sz="2000" dirty="0" smtClean="0"/>
              <a:t> are different commands</a:t>
            </a:r>
          </a:p>
          <a:p>
            <a:endParaRPr lang="en-US" sz="2400" dirty="0" smtClean="0"/>
          </a:p>
          <a:p>
            <a:r>
              <a:rPr lang="en-US" sz="2400" dirty="0" smtClean="0"/>
              <a:t>Do not copy/paste from PowerPoints, Word documents, or PDF files to the command line.</a:t>
            </a:r>
            <a:endParaRPr lang="en-US" sz="2400" dirty="0"/>
          </a:p>
          <a:p>
            <a:pPr lvl="1"/>
            <a:r>
              <a:rPr lang="en-US" sz="2000" dirty="0" smtClean="0"/>
              <a:t>Hidden formatting issues (more on this later)</a:t>
            </a:r>
          </a:p>
          <a:p>
            <a:pPr lvl="1"/>
            <a:r>
              <a:rPr lang="en-US" sz="2000" dirty="0" smtClean="0"/>
              <a:t>Autocorrect in Microsoft programs will change some characters</a:t>
            </a:r>
            <a:endParaRPr lang="en-US" sz="20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87488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Warnings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All </a:t>
            </a:r>
            <a:r>
              <a:rPr lang="en-US" sz="2800" b="1" dirty="0"/>
              <a:t>commands are </a:t>
            </a:r>
            <a:r>
              <a:rPr lang="en-US" sz="2800" b="1" dirty="0" smtClean="0"/>
              <a:t>permanent</a:t>
            </a:r>
          </a:p>
          <a:p>
            <a:endParaRPr lang="en-US" sz="2800" b="1" dirty="0"/>
          </a:p>
          <a:p>
            <a:r>
              <a:rPr lang="en-US" sz="2800" b="1" dirty="0"/>
              <a:t>There is no undo </a:t>
            </a:r>
            <a:r>
              <a:rPr lang="en-US" sz="2800" b="1" dirty="0" smtClean="0"/>
              <a:t>button</a:t>
            </a:r>
          </a:p>
          <a:p>
            <a:endParaRPr lang="en-US" sz="2800" b="1" dirty="0"/>
          </a:p>
          <a:p>
            <a:r>
              <a:rPr lang="en-US" sz="2800" b="1" dirty="0"/>
              <a:t>There is no recycle </a:t>
            </a:r>
            <a:r>
              <a:rPr lang="en-US" sz="2800" b="1" dirty="0" smtClean="0"/>
              <a:t>bin</a:t>
            </a:r>
          </a:p>
          <a:p>
            <a:endParaRPr lang="en-US" sz="2800" b="1" dirty="0"/>
          </a:p>
          <a:p>
            <a:r>
              <a:rPr lang="en-US" sz="2800" b="1" dirty="0"/>
              <a:t>You will rarely be prompted when overwriting or deleting files</a:t>
            </a:r>
          </a:p>
          <a:p>
            <a:endParaRPr lang="en-US" sz="2800" dirty="0"/>
          </a:p>
        </p:txBody>
      </p:sp>
      <p:pic>
        <p:nvPicPr>
          <p:cNvPr id="7" name="Picture 2" descr="http://warriorfitness.org/wp-content/uploads/2013/10/skull%2Band%2Bcrossbone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2438400"/>
            <a:ext cx="908304" cy="1267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851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Command Format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sz="2800" dirty="0" smtClean="0">
                <a:solidFill>
                  <a:schemeClr val="tx2"/>
                </a:solidFill>
              </a:rPr>
              <a:t>command </a:t>
            </a:r>
            <a:r>
              <a:rPr lang="en-US" sz="2800" dirty="0" smtClean="0">
                <a:solidFill>
                  <a:schemeClr val="accent1"/>
                </a:solidFill>
              </a:rPr>
              <a:t>-[options] </a:t>
            </a:r>
            <a:r>
              <a:rPr lang="en-US" sz="2800" dirty="0" smtClean="0">
                <a:solidFill>
                  <a:schemeClr val="accent3"/>
                </a:solidFill>
              </a:rPr>
              <a:t>[additional arguments]</a:t>
            </a:r>
            <a:endParaRPr lang="en-US" sz="2800" dirty="0">
              <a:solidFill>
                <a:schemeClr val="accent3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00" y="5105400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Required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81200" y="5144869"/>
            <a:ext cx="2042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1"/>
                </a:solidFill>
              </a:rPr>
              <a:t>Optional (usually)</a:t>
            </a: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23360" y="5144869"/>
            <a:ext cx="3314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6"/>
                </a:solidFill>
              </a:rPr>
              <a:t>If you need to specify a file or directory name, it usually goes here</a:t>
            </a:r>
            <a:endParaRPr lang="en-US" sz="2000" dirty="0">
              <a:solidFill>
                <a:schemeClr val="accent6"/>
              </a:solidFill>
            </a:endParaRPr>
          </a:p>
        </p:txBody>
      </p:sp>
      <p:cxnSp>
        <p:nvCxnSpPr>
          <p:cNvPr id="16" name="Straight Arrow Connector 15"/>
          <p:cNvCxnSpPr>
            <a:stCxn id="9" idx="0"/>
          </p:cNvCxnSpPr>
          <p:nvPr/>
        </p:nvCxnSpPr>
        <p:spPr>
          <a:xfrm flipH="1" flipV="1">
            <a:off x="1219200" y="3276600"/>
            <a:ext cx="38100" cy="18288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0"/>
          </p:cNvCxnSpPr>
          <p:nvPr/>
        </p:nvCxnSpPr>
        <p:spPr>
          <a:xfrm flipV="1">
            <a:off x="3002280" y="3276600"/>
            <a:ext cx="0" cy="18682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" idx="0"/>
          </p:cNvCxnSpPr>
          <p:nvPr/>
        </p:nvCxnSpPr>
        <p:spPr>
          <a:xfrm flipH="1" flipV="1">
            <a:off x="5638800" y="3276600"/>
            <a:ext cx="41910" cy="18682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8670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am 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Open a terminal window</a:t>
            </a:r>
          </a:p>
          <a:p>
            <a:endParaRPr lang="en-US" sz="2400" dirty="0"/>
          </a:p>
          <a:p>
            <a:r>
              <a:rPr lang="en-US" sz="2400" dirty="0" smtClean="0"/>
              <a:t>Type </a:t>
            </a:r>
            <a:r>
              <a:rPr lang="en-US" sz="24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to get the full path of your current directory</a:t>
            </a:r>
          </a:p>
          <a:p>
            <a:endParaRPr lang="en-US" sz="2400" dirty="0"/>
          </a:p>
          <a:p>
            <a:r>
              <a:rPr lang="en-US" sz="2400" dirty="0" smtClean="0"/>
              <a:t>Can be a useful command when you forget where you are in the directory structure.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5820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Flags: Listing Directory Contents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Options that modify the behavior of a command</a:t>
            </a:r>
          </a:p>
          <a:p>
            <a:pPr lvl="1"/>
            <a:r>
              <a:rPr lang="en-US" sz="20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/>
              <a:t>lists the contents of a directory</a:t>
            </a:r>
          </a:p>
          <a:p>
            <a:pPr lvl="1"/>
            <a:r>
              <a:rPr lang="en-US" sz="20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-l</a:t>
            </a:r>
            <a:r>
              <a:rPr lang="en-US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/>
              <a:t>lists the contents of a directory in “long” format (provides date of last modification, file sizes, etc.)</a:t>
            </a:r>
            <a:endParaRPr lang="en-US" sz="2000" dirty="0"/>
          </a:p>
          <a:p>
            <a:endParaRPr lang="en-US" sz="2400" dirty="0" smtClean="0"/>
          </a:p>
          <a:p>
            <a:r>
              <a:rPr lang="en-US" sz="2400" dirty="0" smtClean="0"/>
              <a:t>Can use multiple options at once</a:t>
            </a:r>
          </a:p>
          <a:p>
            <a:pPr lvl="1"/>
            <a:r>
              <a:rPr lang="en-US" sz="20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-al </a:t>
            </a:r>
            <a:r>
              <a:rPr lang="en-US" sz="2000" dirty="0" smtClean="0"/>
              <a:t>lists all contents of a directory in “long” format including hidden files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1265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Where do I find the flags for a command?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</a:t>
            </a:r>
            <a:r>
              <a:rPr 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man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page will explain the command and its options</a:t>
            </a:r>
          </a:p>
          <a:p>
            <a:endParaRPr lang="en-US" sz="2400" dirty="0" smtClean="0"/>
          </a:p>
          <a:p>
            <a:r>
              <a:rPr lang="en-US" sz="2400" dirty="0" smtClean="0"/>
              <a:t>Some man pages are significantly better than others</a:t>
            </a:r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Example:</a:t>
            </a:r>
          </a:p>
          <a:p>
            <a:pPr lvl="1"/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man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9586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Contact Info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133599"/>
            <a:ext cx="7886700" cy="404336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Email: </a:t>
            </a:r>
            <a:r>
              <a:rPr lang="en-US" sz="3200" dirty="0" smtClean="0">
                <a:hlinkClick r:id="rId2"/>
              </a:rPr>
              <a:t>tkchafin@email.uark.edu</a:t>
            </a:r>
            <a:endParaRPr lang="en-US" sz="3200" dirty="0" smtClean="0"/>
          </a:p>
          <a:p>
            <a:endParaRPr lang="en-US" sz="3200" dirty="0"/>
          </a:p>
          <a:p>
            <a:r>
              <a:rPr lang="en-US" sz="3200" dirty="0" smtClean="0"/>
              <a:t>Office: 705 SCEN</a:t>
            </a:r>
          </a:p>
          <a:p>
            <a:endParaRPr lang="en-US" sz="3200" dirty="0" smtClean="0"/>
          </a:p>
          <a:p>
            <a:r>
              <a:rPr lang="en-US" sz="3200" dirty="0" smtClean="0"/>
              <a:t>Office Hours: By appointment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55842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Directories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command followed by a directory name to change into a new directory.</a:t>
            </a:r>
          </a:p>
          <a:p>
            <a:endParaRPr lang="en-US" dirty="0"/>
          </a:p>
          <a:p>
            <a:r>
              <a:rPr lang="en-US" dirty="0" smtClean="0"/>
              <a:t>Use the command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 Desktop/ </a:t>
            </a:r>
            <a:r>
              <a:rPr lang="en-US" dirty="0" smtClean="0"/>
              <a:t>to move into your desktop directory</a:t>
            </a:r>
          </a:p>
          <a:p>
            <a:endParaRPr lang="en-US" dirty="0"/>
          </a:p>
          <a:p>
            <a:r>
              <a:rPr lang="en-US" dirty="0" smtClean="0"/>
              <a:t>Note: All commands are case-sensitive</a:t>
            </a:r>
          </a:p>
          <a:p>
            <a:endParaRPr lang="en-US" dirty="0"/>
          </a:p>
          <a:p>
            <a:r>
              <a:rPr lang="en-US" dirty="0" smtClean="0"/>
              <a:t>If you use the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command and do not specify a directory, you will be taken back to your home directory.</a:t>
            </a:r>
          </a:p>
        </p:txBody>
      </p:sp>
    </p:spTree>
    <p:extLst>
      <p:ext uri="{BB962C8B-B14F-4D97-AF65-F5344CB8AC3E}">
        <p14:creationId xmlns:p14="http://schemas.microsoft.com/office/powerpoint/2010/main" val="15839961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</a:t>
            </a:r>
            <a:r>
              <a:rPr lang="en-US" dirty="0" smtClean="0"/>
              <a:t>Directories: Shortcuts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Instead of specifying a whole path, there are also the following shortcuts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0162182"/>
              </p:ext>
            </p:extLst>
          </p:nvPr>
        </p:nvGraphicFramePr>
        <p:xfrm>
          <a:off x="914400" y="2819400"/>
          <a:ext cx="7010400" cy="3141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  <a:gridCol w="4876800"/>
              </a:tblGrid>
              <a:tr h="620554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Shortcut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Result</a:t>
                      </a:r>
                      <a:endParaRPr lang="en-US" sz="1800" dirty="0"/>
                    </a:p>
                  </a:txBody>
                  <a:tcPr/>
                </a:tc>
              </a:tr>
              <a:tr h="620554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cd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Changes to home directory</a:t>
                      </a:r>
                      <a:endParaRPr lang="en-US" sz="1800" dirty="0"/>
                    </a:p>
                  </a:txBody>
                  <a:tcPr/>
                </a:tc>
              </a:tr>
              <a:tr h="620554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cd ~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Changes to</a:t>
                      </a:r>
                      <a:r>
                        <a:rPr lang="en-US" sz="1800" baseline="0" dirty="0" smtClean="0"/>
                        <a:t> home directory</a:t>
                      </a:r>
                      <a:endParaRPr lang="en-US" sz="1800" dirty="0"/>
                    </a:p>
                  </a:txBody>
                  <a:tcPr/>
                </a:tc>
              </a:tr>
              <a:tr h="620554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cd -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(dash) changes the current</a:t>
                      </a:r>
                      <a:r>
                        <a:rPr lang="en-US" sz="1800" baseline="0" dirty="0" smtClean="0"/>
                        <a:t> working directory to the last used working directory</a:t>
                      </a:r>
                      <a:endParaRPr lang="en-US" sz="1800" dirty="0"/>
                    </a:p>
                  </a:txBody>
                  <a:tcPr/>
                </a:tc>
              </a:tr>
              <a:tr h="620554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cd ..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Moves UP one directory (e.g. if</a:t>
                      </a:r>
                      <a:r>
                        <a:rPr lang="en-US" sz="1800" baseline="0" dirty="0" smtClean="0"/>
                        <a:t> you are in Desktop/ConsGen18, you will move to Desktop)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08952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Directories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command to make a new directory.</a:t>
            </a:r>
          </a:p>
          <a:p>
            <a:endParaRPr lang="en-US" dirty="0"/>
          </a:p>
          <a:p>
            <a:r>
              <a:rPr lang="en-US" dirty="0" smtClean="0"/>
              <a:t>In your Desktop directory, type </a:t>
            </a:r>
            <a:r>
              <a:rPr lang="en-US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&lt;username&gt; </a:t>
            </a:r>
            <a:r>
              <a:rPr lang="en-US" dirty="0" smtClean="0"/>
              <a:t>to make a new folder with the same name as your UARK user name.  </a:t>
            </a:r>
          </a:p>
          <a:p>
            <a:pPr lvl="1"/>
            <a:r>
              <a:rPr lang="en-US" b="1" dirty="0" smtClean="0"/>
              <a:t>You will use this same computer for all future labs, and place all of your work for the class in this folder</a:t>
            </a:r>
            <a:r>
              <a:rPr lang="en-US" b="1" dirty="0" smtClean="0"/>
              <a:t>.</a:t>
            </a:r>
          </a:p>
          <a:p>
            <a:pPr lvl="1"/>
            <a:endParaRPr lang="en-US" b="1" dirty="0" smtClean="0"/>
          </a:p>
          <a:p>
            <a:r>
              <a:rPr lang="en-US" dirty="0" smtClean="0"/>
              <a:t>Use </a:t>
            </a:r>
            <a:r>
              <a:rPr lang="en-US" dirty="0" smtClean="0">
                <a:solidFill>
                  <a:srgbClr val="FF0000"/>
                </a:solidFill>
              </a:rPr>
              <a:t>cd</a:t>
            </a:r>
            <a:r>
              <a:rPr lang="en-US" dirty="0" smtClean="0"/>
              <a:t> to change directories into this new folder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458943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Directories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make several directories at once with the </a:t>
            </a:r>
            <a:r>
              <a:rPr lang="en-US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command:</a:t>
            </a:r>
          </a:p>
          <a:p>
            <a:endParaRPr lang="en-US" dirty="0"/>
          </a:p>
          <a:p>
            <a:r>
              <a:rPr lang="en-US" dirty="0" smtClean="0"/>
              <a:t>Example:  </a:t>
            </a:r>
            <a:r>
              <a:rPr lang="en-US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dir1 dir2 dir3</a:t>
            </a:r>
          </a:p>
          <a:p>
            <a:endParaRPr lang="en-US" dirty="0"/>
          </a:p>
          <a:p>
            <a:r>
              <a:rPr lang="en-US" dirty="0" smtClean="0"/>
              <a:t>Type </a:t>
            </a:r>
            <a:r>
              <a:rPr lang="en-US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-l</a:t>
            </a:r>
            <a:r>
              <a:rPr lang="en-US" dirty="0" smtClean="0"/>
              <a:t> to get the directory contents, and you should see all three of the directories you just created.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5761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data for this class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Github</a:t>
            </a:r>
            <a:r>
              <a:rPr lang="en-US" dirty="0" smtClean="0"/>
              <a:t> is a cloud hosting service often used by programmers </a:t>
            </a:r>
          </a:p>
          <a:p>
            <a:r>
              <a:rPr lang="en-US" dirty="0" smtClean="0"/>
              <a:t>Data, </a:t>
            </a:r>
            <a:r>
              <a:rPr lang="en-US" dirty="0" err="1" smtClean="0"/>
              <a:t>powerpoints</a:t>
            </a:r>
            <a:r>
              <a:rPr lang="en-US" dirty="0" smtClean="0"/>
              <a:t>, handouts, </a:t>
            </a:r>
            <a:r>
              <a:rPr lang="en-US" dirty="0" err="1" smtClean="0"/>
              <a:t>etc</a:t>
            </a:r>
            <a:r>
              <a:rPr lang="en-US" dirty="0" smtClean="0"/>
              <a:t> for this lab will be hosted in </a:t>
            </a:r>
            <a:r>
              <a:rPr lang="en-US" dirty="0" err="1" smtClean="0"/>
              <a:t>Github</a:t>
            </a:r>
            <a:r>
              <a:rPr lang="en-US" dirty="0" smtClean="0"/>
              <a:t> at: 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github.com/tkchafin/ConsGen2018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To download the lab </a:t>
            </a:r>
            <a:r>
              <a:rPr lang="en-US" dirty="0" err="1" smtClean="0"/>
              <a:t>github</a:t>
            </a:r>
            <a:r>
              <a:rPr lang="en-US" dirty="0" smtClean="0"/>
              <a:t> repository: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clone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https://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github.com/tkchafin/ConsGen2018.git</a:t>
            </a:r>
            <a:endParaRPr lang="en-US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To </a:t>
            </a:r>
            <a:r>
              <a:rPr lang="en-US" dirty="0" smtClean="0"/>
              <a:t>update the repository for each lab: </a:t>
            </a:r>
            <a:endParaRPr lang="en-US" dirty="0"/>
          </a:p>
          <a:p>
            <a:pPr marL="0" indent="0">
              <a:buNone/>
            </a:pP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pull</a:t>
            </a:r>
            <a:endParaRPr 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1150" y="305191"/>
            <a:ext cx="3733800" cy="1385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636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Unzipping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Various formats of file compression exist</a:t>
            </a:r>
          </a:p>
          <a:p>
            <a:r>
              <a:rPr lang="en-US" dirty="0" smtClean="0"/>
              <a:t>A common format is the “</a:t>
            </a:r>
            <a:r>
              <a:rPr lang="en-US" dirty="0" err="1" smtClean="0"/>
              <a:t>tarball</a:t>
            </a:r>
            <a:r>
              <a:rPr lang="en-US" dirty="0" smtClean="0"/>
              <a:t>” or files ending in .tar.gz</a:t>
            </a:r>
          </a:p>
          <a:p>
            <a:endParaRPr lang="en-US" dirty="0"/>
          </a:p>
          <a:p>
            <a:r>
              <a:rPr lang="en-US" dirty="0" smtClean="0"/>
              <a:t>The command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 -</a:t>
            </a:r>
            <a:r>
              <a:rPr lang="en-US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zxvf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[file]</a:t>
            </a:r>
            <a:r>
              <a:rPr lang="en-US" dirty="0" smtClean="0"/>
              <a:t> will unzip a .tar.gz file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337" y="3914775"/>
            <a:ext cx="6791325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509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Copying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command </a:t>
            </a:r>
            <a:r>
              <a:rPr lang="en-US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is used to copy files.  It follows the format of:</a:t>
            </a:r>
          </a:p>
          <a:p>
            <a:pPr lvl="1"/>
            <a:r>
              <a:rPr lang="en-US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file_location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[</a:t>
            </a:r>
            <a:r>
              <a:rPr lang="en-US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file_destination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6103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and Renaming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1" y="1845734"/>
            <a:ext cx="8534400" cy="4402666"/>
          </a:xfrm>
        </p:spPr>
        <p:txBody>
          <a:bodyPr>
            <a:normAutofit/>
          </a:bodyPr>
          <a:lstStyle/>
          <a:p>
            <a:r>
              <a:rPr lang="en-US" dirty="0" smtClean="0"/>
              <a:t>The mv command is used to both move and rename files.</a:t>
            </a:r>
          </a:p>
          <a:p>
            <a:r>
              <a:rPr lang="en-US" dirty="0" smtClean="0"/>
              <a:t>Format: 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mv [file] [destination]</a:t>
            </a:r>
          </a:p>
          <a:p>
            <a:r>
              <a:rPr lang="en-US" dirty="0" smtClean="0"/>
              <a:t>Moving files:</a:t>
            </a:r>
          </a:p>
          <a:p>
            <a:pPr lvl="1"/>
            <a:r>
              <a:rPr lang="en-US" dirty="0" smtClean="0"/>
              <a:t>Make sure you are in the </a:t>
            </a:r>
            <a:r>
              <a:rPr lang="en-US" dirty="0" err="1" smtClean="0"/>
              <a:t>example_files</a:t>
            </a:r>
            <a:r>
              <a:rPr lang="en-US" dirty="0" smtClean="0"/>
              <a:t> directory</a:t>
            </a:r>
          </a:p>
          <a:p>
            <a:pPr lvl="1"/>
            <a:r>
              <a:rPr lang="en-US" dirty="0" smtClean="0"/>
              <a:t>Move the file named “move_me.txt” to the folder named “</a:t>
            </a:r>
            <a:r>
              <a:rPr lang="en-US" dirty="0" err="1" smtClean="0"/>
              <a:t>zip_me</a:t>
            </a:r>
            <a:r>
              <a:rPr lang="en-US" dirty="0" smtClean="0"/>
              <a:t>”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mv move_me1.txt </a:t>
            </a:r>
            <a:r>
              <a:rPr lang="en-US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zip_me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/move_me1.txt</a:t>
            </a:r>
          </a:p>
          <a:p>
            <a:pPr lvl="1"/>
            <a:r>
              <a:rPr lang="en-US" dirty="0" smtClean="0"/>
              <a:t>You could also accomplish this with the following:</a:t>
            </a:r>
          </a:p>
          <a:p>
            <a:pPr lvl="2"/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mv move_me2.txt </a:t>
            </a:r>
            <a:r>
              <a:rPr lang="en-US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zip_me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/.</a:t>
            </a:r>
          </a:p>
          <a:p>
            <a:pPr lvl="1"/>
            <a:r>
              <a:rPr lang="en-US" dirty="0" smtClean="0"/>
              <a:t>Or, you could cd into the </a:t>
            </a:r>
            <a:r>
              <a:rPr lang="en-US" dirty="0" err="1" smtClean="0"/>
              <a:t>zip_me</a:t>
            </a:r>
            <a:r>
              <a:rPr lang="en-US" dirty="0" smtClean="0"/>
              <a:t> directory, and do any of the following:</a:t>
            </a:r>
            <a:endParaRPr lang="en-US" sz="17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mv </a:t>
            </a:r>
            <a:r>
              <a:rPr lang="en-US" sz="17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~/Desktop/&lt;username&gt;/lab_1/</a:t>
            </a:r>
            <a:r>
              <a:rPr lang="en-US" sz="17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example_files</a:t>
            </a:r>
            <a:r>
              <a:rPr lang="en-US" sz="17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/move_me3.txt .</a:t>
            </a:r>
          </a:p>
          <a:p>
            <a:pPr lvl="2"/>
            <a:r>
              <a:rPr lang="en-US" sz="17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mv ../move_me4.txt .</a:t>
            </a:r>
            <a:endParaRPr 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578459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Renaming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mv command can also be used to rename files</a:t>
            </a:r>
          </a:p>
          <a:p>
            <a:endParaRPr lang="en-US" dirty="0" smtClean="0"/>
          </a:p>
          <a:p>
            <a:r>
              <a:rPr lang="en-US" dirty="0" smtClean="0"/>
              <a:t>Format: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mv [</a:t>
            </a:r>
            <a:r>
              <a:rPr lang="en-US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old_name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[</a:t>
            </a:r>
            <a:r>
              <a:rPr lang="en-US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new_name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6270469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Zipping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format using the tar command:</a:t>
            </a:r>
            <a:endParaRPr lang="en-US" dirty="0"/>
          </a:p>
          <a:p>
            <a:pPr lvl="1"/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 -</a:t>
            </a:r>
            <a:r>
              <a:rPr lang="en-US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zcvf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output_filename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[folder]</a:t>
            </a:r>
          </a:p>
          <a:p>
            <a:endParaRPr lang="en-US" dirty="0"/>
          </a:p>
          <a:p>
            <a:r>
              <a:rPr lang="en-US" dirty="0" smtClean="0"/>
              <a:t>Example: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 -</a:t>
            </a:r>
            <a:r>
              <a:rPr lang="en-US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zcvf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zipfile.tar.gz </a:t>
            </a:r>
            <a:r>
              <a:rPr lang="en-US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zip_me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709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Schedule – Sequence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dirty="0" smtClean="0"/>
              <a:t>Lab 1: Intro to Computing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Lab 2: Sequence Editing (</a:t>
            </a:r>
            <a:r>
              <a:rPr lang="en-US" dirty="0" err="1" smtClean="0"/>
              <a:t>Sequencher</a:t>
            </a:r>
            <a:r>
              <a:rPr lang="en-US" dirty="0" smtClean="0"/>
              <a:t>)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Lab 3: Sequence Alignment (</a:t>
            </a:r>
            <a:r>
              <a:rPr lang="en-US" dirty="0" err="1" smtClean="0"/>
              <a:t>Clustal</a:t>
            </a:r>
            <a:r>
              <a:rPr lang="en-US" dirty="0" smtClean="0"/>
              <a:t>, BLAST, Mesquite)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Lab 4: </a:t>
            </a:r>
            <a:r>
              <a:rPr lang="en-US" dirty="0" err="1" smtClean="0"/>
              <a:t>Phylogeography</a:t>
            </a:r>
            <a:r>
              <a:rPr lang="en-US" dirty="0" smtClean="0"/>
              <a:t> (DNASP, </a:t>
            </a:r>
            <a:r>
              <a:rPr lang="en-US" dirty="0" err="1" smtClean="0"/>
              <a:t>Arlequin</a:t>
            </a:r>
            <a:r>
              <a:rPr lang="en-US" dirty="0" smtClean="0"/>
              <a:t>, </a:t>
            </a:r>
            <a:r>
              <a:rPr lang="en-US" dirty="0" err="1" smtClean="0"/>
              <a:t>Hapstar</a:t>
            </a:r>
            <a:r>
              <a:rPr lang="en-US" dirty="0" smtClean="0"/>
              <a:t>, TCS)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Lab 5: </a:t>
            </a:r>
            <a:r>
              <a:rPr lang="en-US" dirty="0" err="1" smtClean="0"/>
              <a:t>Phylogenetics</a:t>
            </a:r>
            <a:r>
              <a:rPr lang="en-US" dirty="0" smtClean="0"/>
              <a:t> I: Maximum </a:t>
            </a:r>
            <a:r>
              <a:rPr lang="en-US" dirty="0" smtClean="0"/>
              <a:t>Parsimony (MEGA)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Lab 6: </a:t>
            </a:r>
            <a:r>
              <a:rPr lang="en-US" dirty="0" err="1" smtClean="0"/>
              <a:t>Phylogenetics</a:t>
            </a:r>
            <a:r>
              <a:rPr lang="en-US" dirty="0" smtClean="0"/>
              <a:t> II: Maximum </a:t>
            </a:r>
            <a:r>
              <a:rPr lang="en-US" dirty="0" smtClean="0"/>
              <a:t>Likelihood (jModelTest, </a:t>
            </a:r>
            <a:r>
              <a:rPr lang="en-US" dirty="0" err="1" smtClean="0"/>
              <a:t>PhyML</a:t>
            </a:r>
            <a:r>
              <a:rPr lang="en-US" dirty="0" smtClean="0"/>
              <a:t>)</a:t>
            </a:r>
            <a:endParaRPr lang="en-US" dirty="0" smtClean="0"/>
          </a:p>
          <a:p>
            <a:pPr>
              <a:spcAft>
                <a:spcPts val="1200"/>
              </a:spcAft>
            </a:pPr>
            <a:r>
              <a:rPr lang="en-US" dirty="0" smtClean="0"/>
              <a:t>Lab 7: </a:t>
            </a:r>
            <a:r>
              <a:rPr lang="en-US" dirty="0" err="1" smtClean="0"/>
              <a:t>Phylogenetics</a:t>
            </a:r>
            <a:r>
              <a:rPr lang="en-US" dirty="0" smtClean="0"/>
              <a:t> III: Bayesian </a:t>
            </a:r>
            <a:r>
              <a:rPr lang="en-US" dirty="0" smtClean="0"/>
              <a:t>Trees (</a:t>
            </a:r>
            <a:r>
              <a:rPr lang="en-US" dirty="0" err="1" smtClean="0"/>
              <a:t>MrBayes</a:t>
            </a:r>
            <a:r>
              <a:rPr lang="en-US" dirty="0" smtClean="0"/>
              <a:t>)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Lab 8: Coalescent theory and molecular clocks (BEAST)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351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Deleting Files and Folders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command to delete files</a:t>
            </a:r>
          </a:p>
          <a:p>
            <a:pPr lvl="1"/>
            <a:r>
              <a:rPr lang="en-US" dirty="0" smtClean="0"/>
              <a:t>Example:</a:t>
            </a:r>
          </a:p>
          <a:p>
            <a:pPr lvl="1"/>
            <a:r>
              <a:rPr lang="en-US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delete_me.txt</a:t>
            </a:r>
          </a:p>
          <a:p>
            <a:endParaRPr lang="en-US" dirty="0"/>
          </a:p>
          <a:p>
            <a:r>
              <a:rPr lang="en-US" dirty="0" smtClean="0"/>
              <a:t>To delete a folder, a special flag is required</a:t>
            </a:r>
          </a:p>
          <a:p>
            <a:pPr lvl="1"/>
            <a:r>
              <a:rPr lang="en-US" dirty="0" smtClean="0"/>
              <a:t>Example:</a:t>
            </a:r>
          </a:p>
          <a:p>
            <a:pPr lvl="1"/>
            <a:r>
              <a:rPr lang="en-US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-r </a:t>
            </a:r>
            <a:r>
              <a:rPr lang="en-US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delete_me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1934511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User Permissions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programs are offered as downloadable Perl or Python scripts</a:t>
            </a:r>
          </a:p>
          <a:p>
            <a:endParaRPr lang="en-US" dirty="0"/>
          </a:p>
          <a:p>
            <a:r>
              <a:rPr lang="en-US" dirty="0" smtClean="0"/>
              <a:t>You will need to be able to make these scripts executable using the </a:t>
            </a:r>
            <a:r>
              <a:rPr lang="en-US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command.</a:t>
            </a:r>
          </a:p>
          <a:p>
            <a:endParaRPr lang="en-US" dirty="0"/>
          </a:p>
          <a:p>
            <a:r>
              <a:rPr lang="en-US" dirty="0" smtClean="0"/>
              <a:t>There are many options with this command, but the following will be important to this class:</a:t>
            </a:r>
          </a:p>
          <a:p>
            <a:pPr lvl="1"/>
            <a:r>
              <a:rPr lang="en-US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u+x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[filename]</a:t>
            </a:r>
          </a:p>
          <a:p>
            <a:r>
              <a:rPr lang="en-US" dirty="0" smtClean="0"/>
              <a:t>Example:</a:t>
            </a:r>
            <a:endParaRPr lang="en-US" dirty="0"/>
          </a:p>
          <a:p>
            <a:pPr lvl="1"/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u+x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fasta_split.pl</a:t>
            </a:r>
            <a:endParaRPr 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724714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Running a Program from your Current Directory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run a script that is in your current directory:</a:t>
            </a:r>
          </a:p>
          <a:p>
            <a:r>
              <a:rPr lang="en-US" dirty="0" smtClean="0"/>
              <a:t>Scripts can be highly variable in their execution depending on what they have been written to accomplish</a:t>
            </a:r>
          </a:p>
          <a:p>
            <a:r>
              <a:rPr lang="en-US" dirty="0" smtClean="0"/>
              <a:t>Very crude format example:</a:t>
            </a:r>
            <a:endParaRPr lang="en-US" dirty="0"/>
          </a:p>
          <a:p>
            <a:pPr lvl="1"/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./[script] [options]</a:t>
            </a:r>
          </a:p>
          <a:p>
            <a:endParaRPr lang="en-US" dirty="0"/>
          </a:p>
          <a:p>
            <a:r>
              <a:rPr lang="en-US" dirty="0" smtClean="0"/>
              <a:t>Example: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./fasta_split.pl </a:t>
            </a:r>
            <a:r>
              <a:rPr lang="en-US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r_osculus_cytb.fasta</a:t>
            </a:r>
            <a:endParaRPr 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3082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Concatenating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many built-in commands useful for manipulating files and data</a:t>
            </a:r>
          </a:p>
          <a:p>
            <a:r>
              <a:rPr lang="en-US" dirty="0" smtClean="0"/>
              <a:t>The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command is one example</a:t>
            </a:r>
          </a:p>
          <a:p>
            <a:endParaRPr lang="en-US" dirty="0" smtClean="0"/>
          </a:p>
          <a:p>
            <a:r>
              <a:rPr lang="en-US" dirty="0" smtClean="0"/>
              <a:t>Format:</a:t>
            </a:r>
            <a:endParaRPr lang="en-US" dirty="0"/>
          </a:p>
          <a:p>
            <a:pPr lvl="1"/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 [files]</a:t>
            </a:r>
          </a:p>
          <a:p>
            <a:endParaRPr lang="en-US" dirty="0"/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 DQ990297.1.fasta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 DQ*.</a:t>
            </a:r>
            <a:r>
              <a:rPr lang="en-US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fasta</a:t>
            </a:r>
            <a:endParaRPr 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97618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Redirecting Output 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Output that prints in your terminal window is called “STDOUT” or “standard output”</a:t>
            </a:r>
          </a:p>
          <a:p>
            <a:r>
              <a:rPr lang="en-US" dirty="0" smtClean="0"/>
              <a:t>You may find it useful to redirect this output to another program, or into a file.  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smtClean="0"/>
              <a:t> writes output of a command to a new file</a:t>
            </a:r>
          </a:p>
          <a:p>
            <a:pPr lvl="1"/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 DQ*.</a:t>
            </a:r>
            <a:r>
              <a:rPr lang="en-US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fasta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en-US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cytb.fasta</a:t>
            </a:r>
            <a:endParaRPr 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r>
              <a:rPr lang="en-US" dirty="0" smtClean="0"/>
              <a:t> appends output </a:t>
            </a:r>
            <a:r>
              <a:rPr lang="en-US" dirty="0"/>
              <a:t>of a command to </a:t>
            </a:r>
            <a:r>
              <a:rPr lang="en-US" dirty="0" smtClean="0"/>
              <a:t>an existing </a:t>
            </a:r>
            <a:r>
              <a:rPr lang="en-US" dirty="0"/>
              <a:t>file</a:t>
            </a:r>
          </a:p>
          <a:p>
            <a:pPr lvl="1"/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 DQ*.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fasta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cytb.fasta</a:t>
            </a:r>
            <a:endParaRPr lang="en-US" dirty="0"/>
          </a:p>
          <a:p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dirty="0" smtClean="0"/>
              <a:t> pipes output into another program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DQ*.</a:t>
            </a:r>
            <a:r>
              <a:rPr lang="en-US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fasta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less -S</a:t>
            </a:r>
            <a:endParaRPr 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0982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Helpful Shortcuts and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autocomplete directory names and file names by pressing the tab key</a:t>
            </a:r>
          </a:p>
          <a:p>
            <a:endParaRPr lang="en-US" dirty="0"/>
          </a:p>
          <a:p>
            <a:r>
              <a:rPr lang="en-US" dirty="0" smtClean="0"/>
              <a:t>Use the up and down arrows to cycle through past commands rather than retyping them</a:t>
            </a:r>
          </a:p>
          <a:p>
            <a:endParaRPr lang="en-US" dirty="0"/>
          </a:p>
          <a:p>
            <a:r>
              <a:rPr lang="en-US" dirty="0" smtClean="0"/>
              <a:t>You can kill a program running in your terminal window by pressing Ctrl and C simultaneously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5719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previous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Typing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history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will generate a list of previously used commands</a:t>
            </a:r>
          </a:p>
          <a:p>
            <a:endParaRPr lang="en-US" dirty="0" smtClean="0"/>
          </a:p>
          <a:p>
            <a:r>
              <a:rPr lang="en-US" dirty="0" smtClean="0"/>
              <a:t>The left-most column of the output is a series of numbers</a:t>
            </a:r>
          </a:p>
          <a:p>
            <a:endParaRPr lang="en-US" dirty="0" smtClean="0"/>
          </a:p>
          <a:p>
            <a:r>
              <a:rPr lang="en-US" dirty="0" smtClean="0"/>
              <a:t>Typing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![number]</a:t>
            </a:r>
            <a:r>
              <a:rPr lang="en-US" dirty="0" smtClean="0"/>
              <a:t> will run the command associated with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[number]</a:t>
            </a:r>
          </a:p>
          <a:p>
            <a:endParaRPr lang="en-US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!998 </a:t>
            </a:r>
            <a:r>
              <a:rPr lang="en-US" dirty="0" smtClean="0"/>
              <a:t>will run the 998th command in your history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9512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which [program] </a:t>
            </a:r>
            <a:r>
              <a:rPr lang="en-US" dirty="0" smtClean="0"/>
              <a:t>will tell you if a program is installed, as well as its location on your computer.</a:t>
            </a:r>
          </a:p>
          <a:p>
            <a:pPr lvl="1"/>
            <a:r>
              <a:rPr lang="en-US" dirty="0" smtClean="0"/>
              <a:t>Example: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which </a:t>
            </a:r>
            <a:r>
              <a:rPr lang="en-US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phyml</a:t>
            </a:r>
            <a:endParaRPr lang="en-US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 [filename] </a:t>
            </a:r>
            <a:r>
              <a:rPr lang="en-US" dirty="0" smtClean="0"/>
              <a:t>will print the first ten lines of a text file to your terminal</a:t>
            </a:r>
          </a:p>
          <a:p>
            <a:pPr lvl="1"/>
            <a:r>
              <a:rPr lang="en-US" dirty="0" smtClean="0"/>
              <a:t>Example: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 </a:t>
            </a:r>
            <a:r>
              <a:rPr lang="en-US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r_osculus_cytb.fasta</a:t>
            </a:r>
            <a:endParaRPr lang="en-US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less [filename] </a:t>
            </a:r>
            <a:r>
              <a:rPr lang="en-US" dirty="0" smtClean="0"/>
              <a:t>will print the entire contents of a file to your screen</a:t>
            </a:r>
          </a:p>
          <a:p>
            <a:pPr lvl="1"/>
            <a:r>
              <a:rPr lang="en-US" dirty="0" smtClean="0"/>
              <a:t>Example: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less </a:t>
            </a:r>
            <a:r>
              <a:rPr lang="en-US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r_osculus_cytb.fasta</a:t>
            </a:r>
            <a:endParaRPr lang="en-US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/>
          </a:p>
          <a:p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clear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/>
              <a:t>will clean up your terminal window</a:t>
            </a:r>
          </a:p>
          <a:p>
            <a:endParaRPr lang="en-US" dirty="0"/>
          </a:p>
          <a:p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 </a:t>
            </a:r>
            <a:r>
              <a:rPr lang="en-US" dirty="0" smtClean="0"/>
              <a:t>will print the current date and time to your screen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2597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Ending a terminal session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at the command prompt when you are done with a session.</a:t>
            </a:r>
          </a:p>
          <a:p>
            <a:endParaRPr lang="en-US" dirty="0"/>
          </a:p>
          <a:p>
            <a:r>
              <a:rPr lang="en-US" dirty="0" smtClean="0"/>
              <a:t>Not typing exit is similar to unplugging your computer when you are finished using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051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Naming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 use spaces.</a:t>
            </a:r>
          </a:p>
          <a:p>
            <a:endParaRPr lang="en-US" dirty="0"/>
          </a:p>
          <a:p>
            <a:r>
              <a:rPr lang="en-US" dirty="0" smtClean="0"/>
              <a:t>Use underscores, dashes, periods, etc. instead</a:t>
            </a:r>
          </a:p>
          <a:p>
            <a:endParaRPr lang="en-US" dirty="0"/>
          </a:p>
          <a:p>
            <a:r>
              <a:rPr lang="en-US" dirty="0" smtClean="0"/>
              <a:t>Reminder: file and folder names are case-sensitive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846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Schedule – Microsatellite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514599"/>
            <a:ext cx="7886700" cy="3662363"/>
          </a:xfrm>
        </p:spPr>
        <p:txBody>
          <a:bodyPr>
            <a:normAutofit/>
          </a:bodyPr>
          <a:lstStyle/>
          <a:p>
            <a:r>
              <a:rPr lang="en-US" dirty="0" smtClean="0"/>
              <a:t>Lab </a:t>
            </a:r>
            <a:r>
              <a:rPr lang="en-US" dirty="0" smtClean="0"/>
              <a:t>9: Genetic Diversity and distance (</a:t>
            </a:r>
            <a:r>
              <a:rPr lang="en-US" dirty="0" err="1" smtClean="0"/>
              <a:t>Genepop</a:t>
            </a:r>
            <a:r>
              <a:rPr lang="en-US" dirty="0" smtClean="0"/>
              <a:t>, </a:t>
            </a:r>
            <a:r>
              <a:rPr lang="en-US" dirty="0" err="1" smtClean="0"/>
              <a:t>GenAlEx</a:t>
            </a:r>
            <a:r>
              <a:rPr lang="en-US" dirty="0" smtClean="0"/>
              <a:t>)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Lab </a:t>
            </a:r>
            <a:r>
              <a:rPr lang="en-US" dirty="0" smtClean="0"/>
              <a:t>10: Population structure and assignment tests (Structure)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Lab </a:t>
            </a:r>
            <a:r>
              <a:rPr lang="en-US" dirty="0" smtClean="0"/>
              <a:t>11: Identifying recent migration (</a:t>
            </a:r>
            <a:r>
              <a:rPr lang="en-US" dirty="0" err="1" smtClean="0"/>
              <a:t>Bayesass</a:t>
            </a:r>
            <a:r>
              <a:rPr lang="en-US" dirty="0" smtClean="0"/>
              <a:t>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9185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Editors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a full-featured text editor </a:t>
            </a:r>
          </a:p>
          <a:p>
            <a:endParaRPr lang="en-US" dirty="0"/>
          </a:p>
          <a:p>
            <a:r>
              <a:rPr lang="en-US" dirty="0" smtClean="0"/>
              <a:t>Examples of better text editors: </a:t>
            </a:r>
          </a:p>
          <a:p>
            <a:pPr lvl="1"/>
            <a:r>
              <a:rPr lang="en-US" dirty="0"/>
              <a:t>Notepad++ (Windows): </a:t>
            </a:r>
            <a:r>
              <a:rPr lang="en-US" dirty="0">
                <a:hlinkClick r:id="rId2"/>
              </a:rPr>
              <a:t>http://notepad-plus-plus.org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 err="1" smtClean="0"/>
              <a:t>TextWrangler</a:t>
            </a:r>
            <a:r>
              <a:rPr lang="en-US" dirty="0"/>
              <a:t> (Mac): </a:t>
            </a:r>
            <a:r>
              <a:rPr lang="en-US" dirty="0">
                <a:hlinkClick r:id="rId3"/>
              </a:rPr>
              <a:t>http://www.barebones.com/products/textwrangler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lvl="1"/>
            <a:r>
              <a:rPr lang="en-US" dirty="0" err="1" smtClean="0"/>
              <a:t>SciTE</a:t>
            </a:r>
            <a:r>
              <a:rPr lang="en-US" dirty="0" smtClean="0"/>
              <a:t> </a:t>
            </a:r>
            <a:r>
              <a:rPr lang="en-US" dirty="0"/>
              <a:t>(Windows and Linux): </a:t>
            </a: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www.scintilla.org/SciTE.html</a:t>
            </a:r>
            <a:endParaRPr lang="en-US" dirty="0" smtClean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data files will be simple text files.</a:t>
            </a:r>
          </a:p>
          <a:p>
            <a:endParaRPr lang="en-US" dirty="0"/>
          </a:p>
          <a:p>
            <a:r>
              <a:rPr lang="en-US" b="1" dirty="0" smtClean="0"/>
              <a:t>Never use MS Word documents or any other kind of rich text format to store data</a:t>
            </a:r>
          </a:p>
          <a:p>
            <a:pPr lvl="1"/>
            <a:r>
              <a:rPr lang="en-US" dirty="0" smtClean="0"/>
              <a:t>These files contain hidden formatting that our genetics programs will not be able to interpret</a:t>
            </a:r>
          </a:p>
          <a:p>
            <a:endParaRPr lang="en-US" dirty="0"/>
          </a:p>
          <a:p>
            <a:r>
              <a:rPr lang="en-US" dirty="0" smtClean="0"/>
              <a:t>Try opening “word_document.docx” in Text Wrangler</a:t>
            </a:r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kurzweilai.net/images/typewrite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657600"/>
            <a:ext cx="2715268" cy="2505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Breaks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Different operating systems use different “hidden formatting” to designate new lines in a text file</a:t>
            </a:r>
          </a:p>
          <a:p>
            <a:endParaRPr lang="en-US" dirty="0"/>
          </a:p>
          <a:p>
            <a:r>
              <a:rPr lang="en-US" dirty="0" smtClean="0"/>
              <a:t>Unix cannot interpret Windows line breaks</a:t>
            </a:r>
          </a:p>
          <a:p>
            <a:endParaRPr lang="en-US" dirty="0" smtClean="0"/>
          </a:p>
          <a:p>
            <a:r>
              <a:rPr lang="en-US" dirty="0" smtClean="0"/>
              <a:t>Windows and Unix line breaks are different</a:t>
            </a:r>
          </a:p>
          <a:p>
            <a:pPr lvl="1"/>
            <a:r>
              <a:rPr lang="en-US" dirty="0" smtClean="0"/>
              <a:t>Windows = CRLF</a:t>
            </a:r>
          </a:p>
          <a:p>
            <a:pPr lvl="1"/>
            <a:r>
              <a:rPr lang="en-US" dirty="0" smtClean="0"/>
              <a:t>Unix = LF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These abbreviations come from typewriters</a:t>
            </a:r>
          </a:p>
          <a:p>
            <a:pPr lvl="1"/>
            <a:r>
              <a:rPr lang="en-US" dirty="0" smtClean="0"/>
              <a:t>“LF” = Line Feed</a:t>
            </a:r>
          </a:p>
          <a:p>
            <a:pPr lvl="1"/>
            <a:r>
              <a:rPr lang="en-US" dirty="0" smtClean="0"/>
              <a:t>“CR” = Carriage Return</a:t>
            </a:r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Breaks – Text Wrangler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905000"/>
            <a:ext cx="5714845" cy="3877131"/>
          </a:xfrm>
        </p:spPr>
      </p:pic>
      <p:sp>
        <p:nvSpPr>
          <p:cNvPr id="5" name="TextBox 4"/>
          <p:cNvSpPr txBox="1"/>
          <p:nvPr/>
        </p:nvSpPr>
        <p:spPr>
          <a:xfrm>
            <a:off x="228599" y="2743200"/>
            <a:ext cx="268115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Open a text file in Text Wrangler and go to:</a:t>
            </a:r>
          </a:p>
          <a:p>
            <a:endParaRPr lang="en-US" b="1" dirty="0" smtClean="0"/>
          </a:p>
          <a:p>
            <a:r>
              <a:rPr lang="en-US" b="1" dirty="0" smtClean="0"/>
              <a:t>File </a:t>
            </a:r>
            <a:r>
              <a:rPr lang="en-US" b="1" dirty="0" smtClean="0">
                <a:sym typeface="Wingdings" panose="05000000000000000000" pitchFamily="2" charset="2"/>
              </a:rPr>
              <a:t> Save as… </a:t>
            </a:r>
          </a:p>
          <a:p>
            <a:endParaRPr lang="en-US" b="1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to view or change the type of line breaks in a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6897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you have trouble completing a lab…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Do not wait until the last minute.</a:t>
            </a:r>
          </a:p>
          <a:p>
            <a:endParaRPr lang="en-US" dirty="0"/>
          </a:p>
          <a:p>
            <a:r>
              <a:rPr lang="en-US" dirty="0" smtClean="0"/>
              <a:t>Email me.</a:t>
            </a:r>
          </a:p>
          <a:p>
            <a:endParaRPr lang="en-US" dirty="0"/>
          </a:p>
          <a:p>
            <a:r>
              <a:rPr lang="en-US" dirty="0" smtClean="0"/>
              <a:t>Set up a time to meet with me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509764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Lab 1 Assignment:</a:t>
            </a:r>
            <a:endParaRPr lang="en-US" dirty="0"/>
          </a:p>
          <a:p>
            <a:pPr lvl="1"/>
            <a:r>
              <a:rPr lang="en-US" b="1" dirty="0" smtClean="0"/>
              <a:t>Spend the next 20 minutes using the terminal window and exploring the commands in this PowerPoint</a:t>
            </a:r>
          </a:p>
          <a:p>
            <a:pPr lvl="1"/>
            <a:r>
              <a:rPr lang="en-US" dirty="0" smtClean="0"/>
              <a:t>When finished, export your history using the following command, where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username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is replaced with your UARK username</a:t>
            </a:r>
          </a:p>
          <a:p>
            <a:pPr lvl="2"/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history &gt; username_hist.txt</a:t>
            </a:r>
            <a:endParaRPr 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Submit your history to the </a:t>
            </a:r>
            <a:r>
              <a:rPr lang="en-US" dirty="0" err="1" smtClean="0"/>
              <a:t>SafeAssign</a:t>
            </a:r>
            <a:r>
              <a:rPr lang="en-US" dirty="0" smtClean="0"/>
              <a:t> link in the Lab 1 folder on Blackboard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037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Schedule – Genomic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OPTIONAL FOR UNDERGRADUATES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Lab </a:t>
            </a:r>
            <a:r>
              <a:rPr lang="en-US" dirty="0" smtClean="0"/>
              <a:t>12: Intro to next-generation sequencing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Lab </a:t>
            </a:r>
            <a:r>
              <a:rPr lang="en-US" dirty="0" smtClean="0"/>
              <a:t>13: Assembling </a:t>
            </a:r>
            <a:r>
              <a:rPr lang="en-US" dirty="0" err="1" smtClean="0"/>
              <a:t>RADseq</a:t>
            </a:r>
            <a:r>
              <a:rPr lang="en-US" dirty="0" smtClean="0"/>
              <a:t> data (</a:t>
            </a:r>
            <a:r>
              <a:rPr lang="en-US" dirty="0" err="1" smtClean="0"/>
              <a:t>pyRAD</a:t>
            </a:r>
            <a:r>
              <a:rPr lang="en-US" dirty="0" smtClean="0"/>
              <a:t>)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Lab </a:t>
            </a:r>
            <a:r>
              <a:rPr lang="en-US" dirty="0" smtClean="0"/>
              <a:t>14: </a:t>
            </a:r>
            <a:r>
              <a:rPr lang="en-US" dirty="0" smtClean="0"/>
              <a:t>Detecting hybridization and introgression (D-statistics)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83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7886700" cy="1325563"/>
          </a:xfrm>
        </p:spPr>
        <p:txBody>
          <a:bodyPr>
            <a:normAutofit/>
          </a:bodyPr>
          <a:lstStyle/>
          <a:p>
            <a:r>
              <a:rPr lang="en-US" sz="4400" dirty="0" smtClean="0"/>
              <a:t>Lab Policies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SCEN 606 computer lab</a:t>
            </a:r>
          </a:p>
          <a:p>
            <a:pPr lvl="1"/>
            <a:r>
              <a:rPr lang="en-US" sz="3200" b="1" dirty="0" smtClean="0"/>
              <a:t>Account: </a:t>
            </a:r>
            <a:r>
              <a:rPr lang="en-US" sz="3200" b="1" dirty="0" err="1" smtClean="0"/>
              <a:t>ConsGen</a:t>
            </a:r>
            <a:endParaRPr lang="en-US" sz="3200" b="1" dirty="0" smtClean="0"/>
          </a:p>
          <a:p>
            <a:pPr lvl="1"/>
            <a:r>
              <a:rPr lang="en-US" sz="3200" b="1" dirty="0" smtClean="0"/>
              <a:t>Password: Sanger#1</a:t>
            </a:r>
          </a:p>
          <a:p>
            <a:pPr lvl="1"/>
            <a:endParaRPr lang="en-US" sz="2000" dirty="0" smtClean="0"/>
          </a:p>
          <a:p>
            <a:r>
              <a:rPr lang="en-US" sz="2000" dirty="0" smtClean="0"/>
              <a:t>Password is case sensitive.</a:t>
            </a:r>
          </a:p>
          <a:p>
            <a:r>
              <a:rPr lang="en-US" sz="2000" b="1" dirty="0" smtClean="0"/>
              <a:t>Do not give the password to anyone.</a:t>
            </a:r>
          </a:p>
          <a:p>
            <a:endParaRPr lang="en-US" sz="2000" dirty="0"/>
          </a:p>
          <a:p>
            <a:r>
              <a:rPr lang="en-US" sz="2000" dirty="0" smtClean="0"/>
              <a:t>Lab door opens with a D4 Set 6 key</a:t>
            </a:r>
          </a:p>
          <a:p>
            <a:r>
              <a:rPr lang="en-US" sz="2000" dirty="0" smtClean="0"/>
              <a:t>Room (606) schedule available Biology Department Office</a:t>
            </a:r>
          </a:p>
          <a:p>
            <a:r>
              <a:rPr lang="en-US" sz="2000" dirty="0" smtClean="0"/>
              <a:t>Extra work time available by appointment with TKC as needed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16198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057399"/>
            <a:ext cx="7886700" cy="41195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These are shared computers, so…</a:t>
            </a:r>
          </a:p>
          <a:p>
            <a:pPr lvl="1"/>
            <a:r>
              <a:rPr lang="en-US" sz="2000" dirty="0" smtClean="0"/>
              <a:t>Do not delete or modify any files you did not create.</a:t>
            </a:r>
          </a:p>
          <a:p>
            <a:pPr lvl="1"/>
            <a:r>
              <a:rPr lang="en-US" sz="2000" dirty="0" smtClean="0"/>
              <a:t>Do not install / remove any programs unless I instruct you to do so</a:t>
            </a:r>
          </a:p>
          <a:p>
            <a:pPr lvl="1"/>
            <a:r>
              <a:rPr lang="en-US" sz="2000" dirty="0" smtClean="0"/>
              <a:t>Make backups of your files (e.g. portable flash drive)</a:t>
            </a:r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r>
              <a:rPr lang="en-US" sz="2000" dirty="0" smtClean="0"/>
              <a:t>Be </a:t>
            </a:r>
            <a:r>
              <a:rPr lang="en-US" sz="2000" dirty="0"/>
              <a:t>careful with food and </a:t>
            </a:r>
            <a:r>
              <a:rPr lang="en-US" sz="2000" dirty="0" smtClean="0"/>
              <a:t>drink</a:t>
            </a:r>
            <a:endParaRPr lang="en-US" sz="2000" dirty="0"/>
          </a:p>
          <a:p>
            <a:pPr lvl="1"/>
            <a:r>
              <a:rPr lang="en-US" sz="2000" dirty="0" smtClean="0"/>
              <a:t>Bringing snacks, </a:t>
            </a:r>
            <a:r>
              <a:rPr lang="en-US" sz="2000" dirty="0" err="1" smtClean="0"/>
              <a:t>etc</a:t>
            </a:r>
            <a:r>
              <a:rPr lang="en-US" sz="2000" dirty="0" smtClean="0"/>
              <a:t> OK</a:t>
            </a:r>
            <a:endParaRPr lang="en-US" sz="20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09600" y="38100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/>
              <a:t>Lab Policies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34488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Drive Formatting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714750" cy="435133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NTFS Format</a:t>
            </a:r>
          </a:p>
          <a:p>
            <a:pPr lvl="1"/>
            <a:r>
              <a:rPr lang="en-US" sz="2000" dirty="0" smtClean="0"/>
              <a:t>OS X can read these drives</a:t>
            </a:r>
          </a:p>
          <a:p>
            <a:pPr lvl="1"/>
            <a:endParaRPr lang="en-US" sz="2000" dirty="0" smtClean="0"/>
          </a:p>
          <a:p>
            <a:pPr lvl="1"/>
            <a:r>
              <a:rPr lang="en-US" sz="2000" b="1" dirty="0" smtClean="0"/>
              <a:t>OS X cannot write to these drives</a:t>
            </a:r>
          </a:p>
          <a:p>
            <a:pPr lvl="1"/>
            <a:endParaRPr lang="en-US" sz="2000" b="1" dirty="0" smtClean="0"/>
          </a:p>
          <a:p>
            <a:pPr lvl="1"/>
            <a:r>
              <a:rPr lang="en-US" sz="2000" dirty="0" smtClean="0"/>
              <a:t>Reformat as </a:t>
            </a:r>
            <a:r>
              <a:rPr lang="en-US" sz="2000" b="1" dirty="0" smtClean="0"/>
              <a:t>FAT32</a:t>
            </a:r>
            <a:r>
              <a:rPr lang="en-US" sz="2000" dirty="0" smtClean="0"/>
              <a:t> </a:t>
            </a:r>
            <a:r>
              <a:rPr lang="en-US" sz="2000" dirty="0" smtClean="0"/>
              <a:t>or </a:t>
            </a:r>
            <a:r>
              <a:rPr lang="en-US" sz="2000" b="1" dirty="0" err="1" smtClean="0"/>
              <a:t>exFAT</a:t>
            </a:r>
            <a:r>
              <a:rPr lang="en-US" sz="2000" b="1" dirty="0" smtClean="0"/>
              <a:t> </a:t>
            </a:r>
            <a:r>
              <a:rPr lang="en-US" sz="2000" dirty="0" smtClean="0"/>
              <a:t>if </a:t>
            </a:r>
            <a:r>
              <a:rPr lang="en-US" sz="2000" dirty="0" smtClean="0"/>
              <a:t>you want to maintain compatibility with both Mac and Windows</a:t>
            </a:r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Linux can read/write NTFS or FAT32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948038" y="1825625"/>
            <a:ext cx="3248424" cy="435133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895850" y="3124200"/>
            <a:ext cx="3352800" cy="228600"/>
          </a:xfrm>
          <a:prstGeom prst="rect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65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Drive Formatting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Back up files</a:t>
            </a:r>
          </a:p>
          <a:p>
            <a:r>
              <a:rPr lang="en-US" sz="2400" dirty="0" smtClean="0"/>
              <a:t>In “My Computer”</a:t>
            </a:r>
          </a:p>
          <a:p>
            <a:pPr lvl="1"/>
            <a:r>
              <a:rPr lang="en-US" sz="2000" dirty="0" smtClean="0"/>
              <a:t>Right-click your flash drive</a:t>
            </a:r>
          </a:p>
          <a:p>
            <a:pPr lvl="1"/>
            <a:r>
              <a:rPr lang="en-US" sz="2000" dirty="0" smtClean="0"/>
              <a:t>Select “format…”</a:t>
            </a:r>
          </a:p>
          <a:p>
            <a:pPr lvl="1"/>
            <a:r>
              <a:rPr lang="en-US" sz="2000" dirty="0" smtClean="0"/>
              <a:t>Set the File System to FAT32</a:t>
            </a:r>
          </a:p>
          <a:p>
            <a:r>
              <a:rPr lang="en-US" sz="2400" dirty="0" smtClean="0"/>
              <a:t>Notes:</a:t>
            </a:r>
          </a:p>
          <a:p>
            <a:pPr lvl="1"/>
            <a:r>
              <a:rPr lang="en-US" sz="2000" dirty="0" smtClean="0"/>
              <a:t>Windows will not format a drive larger than 32GB as FAT32</a:t>
            </a:r>
          </a:p>
          <a:p>
            <a:pPr lvl="1"/>
            <a:r>
              <a:rPr lang="en-US" sz="2000" dirty="0" smtClean="0"/>
              <a:t>FAT32 does not support files larger than 4GB</a:t>
            </a:r>
            <a:endParaRPr lang="en-US" sz="2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320303" y="1825625"/>
            <a:ext cx="2503894" cy="435133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167313" y="2743200"/>
            <a:ext cx="2681287" cy="304800"/>
          </a:xfrm>
          <a:prstGeom prst="rect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77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2031</TotalTime>
  <Words>1989</Words>
  <Application>Microsoft Macintosh PowerPoint</Application>
  <PresentationFormat>On-screen Show (4:3)</PresentationFormat>
  <Paragraphs>358</Paragraphs>
  <Slides>45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Calibri</vt:lpstr>
      <vt:lpstr>Calibri Light</vt:lpstr>
      <vt:lpstr>Courier New</vt:lpstr>
      <vt:lpstr>Wingdings</vt:lpstr>
      <vt:lpstr>Arial</vt:lpstr>
      <vt:lpstr>Office Theme</vt:lpstr>
      <vt:lpstr>Lab 1: Intro to Biological Computing</vt:lpstr>
      <vt:lpstr>Contact Info</vt:lpstr>
      <vt:lpstr>Lab Schedule – Sequence Data</vt:lpstr>
      <vt:lpstr>Lab Schedule – Microsatellite Data</vt:lpstr>
      <vt:lpstr>Lab Schedule – Genomic Data</vt:lpstr>
      <vt:lpstr>Lab Policies</vt:lpstr>
      <vt:lpstr>PowerPoint Presentation</vt:lpstr>
      <vt:lpstr>External Drive Formatting</vt:lpstr>
      <vt:lpstr>External Drive Formatting</vt:lpstr>
      <vt:lpstr>Today’s class</vt:lpstr>
      <vt:lpstr>Directory Structure</vt:lpstr>
      <vt:lpstr>Users Directory Structure</vt:lpstr>
      <vt:lpstr>Bash - Commands</vt:lpstr>
      <vt:lpstr>Warnings and Considerations</vt:lpstr>
      <vt:lpstr>Major Warnings</vt:lpstr>
      <vt:lpstr>Basic Command Format</vt:lpstr>
      <vt:lpstr>Where am I?</vt:lpstr>
      <vt:lpstr>Using Flags: Listing Directory Contents</vt:lpstr>
      <vt:lpstr>Where do I find the flags for a command?</vt:lpstr>
      <vt:lpstr>Changing Directories</vt:lpstr>
      <vt:lpstr>Changing Directories: Shortcuts</vt:lpstr>
      <vt:lpstr>Making Directories</vt:lpstr>
      <vt:lpstr>Making Directories</vt:lpstr>
      <vt:lpstr>Accessing data for this class </vt:lpstr>
      <vt:lpstr>Unzipping Files</vt:lpstr>
      <vt:lpstr>Copying Files</vt:lpstr>
      <vt:lpstr>Moving and Renaming Files</vt:lpstr>
      <vt:lpstr>Renaming Files</vt:lpstr>
      <vt:lpstr>Zipping Files</vt:lpstr>
      <vt:lpstr>Deleting Files and Folders</vt:lpstr>
      <vt:lpstr>Changing User Permissions</vt:lpstr>
      <vt:lpstr>Running a Program from your Current Directory</vt:lpstr>
      <vt:lpstr>Concatenating Files</vt:lpstr>
      <vt:lpstr>Redirecting Output </vt:lpstr>
      <vt:lpstr>Helpful Shortcuts and Commands</vt:lpstr>
      <vt:lpstr>Running previous commands</vt:lpstr>
      <vt:lpstr>Other Commands</vt:lpstr>
      <vt:lpstr>Ending a terminal session</vt:lpstr>
      <vt:lpstr>File Naming Practices</vt:lpstr>
      <vt:lpstr>Text Editors</vt:lpstr>
      <vt:lpstr>Text Files</vt:lpstr>
      <vt:lpstr>Line Breaks</vt:lpstr>
      <vt:lpstr>Line Breaks – Text Wrangler</vt:lpstr>
      <vt:lpstr>If you have trouble completing a lab…</vt:lpstr>
      <vt:lpstr>Assignment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Lab Introduction</dc:title>
  <dc:creator>Steve</dc:creator>
  <cp:lastModifiedBy>Tyler Chafin</cp:lastModifiedBy>
  <cp:revision>121</cp:revision>
  <cp:lastPrinted>2014-01-15T01:50:06Z</cp:lastPrinted>
  <dcterms:created xsi:type="dcterms:W3CDTF">2006-08-16T00:00:00Z</dcterms:created>
  <dcterms:modified xsi:type="dcterms:W3CDTF">2018-01-24T02:19:13Z</dcterms:modified>
</cp:coreProperties>
</file>