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73" r:id="rId7"/>
    <p:sldId id="260" r:id="rId8"/>
    <p:sldId id="261" r:id="rId9"/>
    <p:sldId id="262" r:id="rId10"/>
    <p:sldId id="263" r:id="rId11"/>
    <p:sldId id="264" r:id="rId12"/>
    <p:sldId id="265" r:id="rId13"/>
    <p:sldId id="266" r:id="rId14"/>
    <p:sldId id="267" r:id="rId15"/>
    <p:sldId id="269" r:id="rId16"/>
    <p:sldId id="268" r:id="rId17"/>
    <p:sldId id="270" r:id="rId18"/>
    <p:sldId id="271" r:id="rId19"/>
    <p:sldId id="272" r:id="rId2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38CB425D-F699-4220-9DDC-D37E559C9976}"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Project: To use coalescent times across multiple loci to try to diagnose alternative demographic scenarios. Or basically what I'm trying to do is find a phylogenetic signal of what was going on while species, or populations, have been diverging throughout history. Were they geographically discrete, with no genetic exchange? Was there gene flow throughout their divergence? Or is it more likely that they were isolated for some time, and then hybridized upon secondary contact?</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2554972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All I have so far is a qualitative analysis, but you can see here the distribution of avg. pairwise genetic distances- measured in observed nucleotide differences between them- for individuals sampled from my diverging populations. They are analogous to coalescent times. And here – again qualitatively – we can see somewhat of a difference between a model of parapatry vs one of secondary contact, in that in the secondary contact model we see overall a much higher proportion of loci with very low divergences, and a smaller number of highly divergent loci. This is sort of what we expected to see- BUT- </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422442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...What I forgot to account for was the fact that the exact same distribution- and really ANY sort of shape to this distribution- could be entirely shaped by the evolutionary rates of the loci you happen to sample. So we could get a trend indicative of different demographic scenarios entirely by chance. So here I greatly increased the range of mutation rates I sampled, increasing the probability of sampling a high rate locus... And here are several different distributions that might otherwise look like they imply an interesting demographic history, but unfortunately do not.  </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77987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
            </a:r>
            <a:br>
              <a:rPr lang="en-US">
                <a:latin typeface="Arial"/>
                <a:cs typeface="Arial"/>
              </a:rPr>
            </a:br>
            <a:endParaRPr lang="en-US">
              <a:latin typeface="Arial"/>
              <a:cs typeface="Arial"/>
            </a:endParaRP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374593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rPr>
              <a:t>No the short answer to the question my project was trying to address... is NO. However it did reinforce some interesting trends about the impact of different demographies during divergence on the estimation of species trees... For one, as one might expect, gene flow. Particularly later during divergence, tends to cause a compression in the species tree- indicating a closer relationship between divergent taxa than you would infer without gene flow... Also, we can show that secondary contact does to an extent cause bimodality in the distribution of coalescent times, however this is not distinguishable from what you could get via random chance. </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294370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195380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170341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283670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1581295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404174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77240" y="4777560"/>
            <a:ext cx="6217200" cy="5731200"/>
          </a:xfrm>
          <a:prstGeom prst="rect">
            <a:avLst/>
          </a:prstGeom>
        </p:spPr>
        <p:txBody>
          <a:bodyPr lIns="0" tIns="0" rIns="0" bIns="0"/>
          <a:lstStyle/>
          <a:p>
            <a:r>
              <a:rPr lang="en-US" sz="2000">
                <a:latin typeface="Arial"/>
              </a:rPr>
              <a:t>To do this, I am looking at the species relationships inferred from many different gene trees. Essentially, like you've sampled many parts of the genome, and see what they tell you about how the groups you've sampled are related... When we do this, we expect to see plenty of discordance in these various gene trees- meaning we expect them to yield conflicting relationships. This could be caused by random chance, like in this first tree where this ancestral variation happens to sort out in these derivative lineages in such a way that some of them- if looked at alone- would yield erroneous relationships. This is called incomplete lineage sorting. Another source of gene tree discordance is hybridization, or gene flow between lineages, which would have the effect of homogenizing them. The problem, then, is that in real life we don't know this history, so how can we distinguish gene flow from ILS? And even beyond, can we distinguish different types and times of the introgression?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But, in order to see if I can diagnose alternative demographic histories, I need to be able to impose those different histories. To do this, I simulate sequence evolution, making a lot of assumptions to simplify things: </a:t>
            </a:r>
          </a:p>
          <a:p>
            <a:r>
              <a:rPr lang="en-US">
                <a:latin typeface="Arial"/>
                <a:cs typeface="Arial"/>
              </a:rPr>
              <a:t>-No selection; evolution is purely neutral </a:t>
            </a:r>
          </a:p>
          <a:p>
            <a:r>
              <a:rPr lang="en-US">
                <a:latin typeface="Arial"/>
                <a:cs typeface="Arial"/>
              </a:rPr>
              <a:t>-Random mating (allele frequencies permuted by Kimura 1980 method) </a:t>
            </a:r>
          </a:p>
          <a:p>
            <a:r>
              <a:rPr lang="en-US">
                <a:latin typeface="Arial"/>
                <a:cs typeface="Arial"/>
              </a:rPr>
              <a:t>-No bias in different types of mutation rates - Jukes Cantor, random and back-mutations are possible</a:t>
            </a:r>
          </a:p>
          <a:p>
            <a:r>
              <a:rPr lang="en-US">
                <a:latin typeface="Arial"/>
                <a:cs typeface="Arial"/>
              </a:rPr>
              <a:t>And when I run the program, I can build the particular demographic model by feeding paramters to the program. </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398927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77240" y="4777560"/>
            <a:ext cx="6217200" cy="4525560"/>
          </a:xfrm>
          <a:prstGeom prst="rect">
            <a:avLst/>
          </a:prstGeom>
        </p:spPr>
        <p:txBody>
          <a:bodyPr lIns="0" tIns="0" rIns="0" bIns="0"/>
          <a:lstStyle/>
          <a:p>
            <a:endParaRPr/>
          </a:p>
        </p:txBody>
      </p:sp>
      <p:sp>
        <p:nvSpPr>
          <p:cNvPr id="140" name="TextShape 2"/>
          <p:cNvSpPr txBox="1"/>
          <p:nvPr/>
        </p:nvSpPr>
        <p:spPr>
          <a:xfrm>
            <a:off x="4399200" y="9555480"/>
            <a:ext cx="3372480" cy="502200"/>
          </a:xfrm>
          <a:prstGeom prst="rect">
            <a:avLst/>
          </a:prstGeom>
        </p:spPr>
        <p:txBody>
          <a:bodyPr lIns="0" tIns="0" rIns="0" bIns="0" anchor="b"/>
          <a:lstStyle/>
          <a:p>
            <a:pPr algn="r">
              <a:lnSpc>
                <a:spcPct val="100000"/>
              </a:lnSpc>
            </a:pPr>
            <a:fld id="{DDC51DAF-FF39-412E-856A-C89734367F19}" type="slidenum">
              <a:rPr lang="en-US" sz="1400">
                <a:solidFill>
                  <a:srgbClr val="000000"/>
                </a:solidFill>
                <a:latin typeface="Times New Roman"/>
                <a:ea typeface="+mn-ea"/>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35032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77240" y="4777560"/>
            <a:ext cx="6217200" cy="4525560"/>
          </a:xfrm>
          <a:prstGeom prst="rect">
            <a:avLst/>
          </a:prstGeom>
        </p:spPr>
        <p:txBody>
          <a:bodyPr lIns="0" tIns="0" rIns="0" bIns="0"/>
          <a:lstStyle/>
          <a:p>
            <a:r>
              <a:rPr lang="en-US">
                <a:latin typeface="Arial"/>
                <a:cs typeface="Arial"/>
              </a:rPr>
              <a:t>Top: Shows genetic drift... Bottom: Bayesian assignment test on 3 simulated populations under no migration, and high secondary migration</a:t>
            </a:r>
            <a:endParaRPr>
              <a:latin typeface="Arial"/>
              <a:cs typeface="Arial"/>
            </a:endParaRPr>
          </a:p>
        </p:txBody>
      </p:sp>
      <p:sp>
        <p:nvSpPr>
          <p:cNvPr id="142" name="TextShape 2"/>
          <p:cNvSpPr txBox="1"/>
          <p:nvPr/>
        </p:nvSpPr>
        <p:spPr>
          <a:xfrm>
            <a:off x="4399200" y="9555480"/>
            <a:ext cx="3372480" cy="502200"/>
          </a:xfrm>
          <a:prstGeom prst="rect">
            <a:avLst/>
          </a:prstGeom>
        </p:spPr>
        <p:txBody>
          <a:bodyPr lIns="0" tIns="0" rIns="0" bIns="0" anchor="b"/>
          <a:lstStyle/>
          <a:p>
            <a:pPr algn="r">
              <a:lnSpc>
                <a:spcPct val="100000"/>
              </a:lnSpc>
            </a:pPr>
            <a:fld id="{17588F31-4CDD-43AB-85E2-6FB9F82D2C07}" type="slidenum">
              <a:rPr lang="en-US" sz="1400">
                <a:solidFill>
                  <a:srgbClr val="000000"/>
                </a:solidFill>
                <a:latin typeface="Times New Roman"/>
                <a:ea typeface="+mn-ea"/>
              </a:rPr>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Then, for the sequences my program produces, I use a maximum likelihood approach to phylogeny inference. Then, given those various independent gene genealogies, I estimate the time to coalescence pairwise between my populations of interest. So if you look at the figure, you can see that not only do the “red” and “blue” genes yield discordant phylogenies, they yield very different coalescent times for taxon A and B, with blue having a much deeper coalescence time. </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262095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And the coalescence times that are estimated from all different loci will be different, due to differing rates of evolution, and also the fact that demographic processes like gene flow will have heterogenous affects across the genome...</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200798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latin typeface="Arial"/>
                <a:cs typeface="Arial"/>
              </a:rPr>
              <a:t>And in theory, what we expect to see is a greater number of shallow coalescent times in a case of secondary contact, as opposed to a model of either no migration, or migration during early divergence. </a:t>
            </a:r>
          </a:p>
          <a:p>
            <a:r>
              <a:rPr lang="en-US">
                <a:latin typeface="Arial"/>
                <a:cs typeface="Arial"/>
              </a:rPr>
              <a:t/>
            </a:r>
            <a:br>
              <a:rPr lang="en-US">
                <a:latin typeface="Arial"/>
                <a:cs typeface="Arial"/>
              </a:rPr>
            </a:br>
            <a:endParaRPr lang="en-US">
              <a:latin typeface="Arial"/>
              <a:cs typeface="Arial"/>
            </a:endParaRPr>
          </a:p>
          <a:p>
            <a:endParaRPr lang="en-US">
              <a:latin typeface="Arial"/>
              <a:cs typeface="Arial"/>
            </a:endParaRPr>
          </a:p>
          <a:p>
            <a:r>
              <a:rPr lang="en-US">
                <a:latin typeface="Arial"/>
                <a:cs typeface="Arial"/>
              </a:rPr>
              <a:t>And to an extent, this is what we actually see…</a:t>
            </a:r>
          </a:p>
        </p:txBody>
      </p:sp>
      <p:sp>
        <p:nvSpPr>
          <p:cNvPr id="4" name="Slide Number Placeholder 3"/>
          <p:cNvSpPr>
            <a:spLocks noGrp="1"/>
          </p:cNvSpPr>
          <p:nvPr>
            <p:ph type="sldNum" idx="10"/>
          </p:nvPr>
        </p:nvSpPr>
        <p:spPr/>
        <p:txBody>
          <a:bodyPr/>
          <a:lstStyle/>
          <a:p>
            <a:pPr algn="r"/>
            <a:fld id="{38CB425D-F699-4220-9DDC-D37E559C9976}" type="slidenum">
              <a:rPr lang="en-US" sz="1400">
                <a:latin typeface="Times New Roman"/>
              </a:rPr>
              <a:t>‹#›</a:t>
            </a:fld>
            <a:endParaRPr lang="en-US"/>
          </a:p>
        </p:txBody>
      </p:sp>
    </p:spTree>
    <p:extLst>
      <p:ext uri="{BB962C8B-B14F-4D97-AF65-F5344CB8AC3E}">
        <p14:creationId xmlns:p14="http://schemas.microsoft.com/office/powerpoint/2010/main" val="97133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24" name="PlaceHolder 2"/>
          <p:cNvSpPr>
            <a:spLocks noGrp="1"/>
          </p:cNvSpPr>
          <p:nvPr>
            <p:ph type="body"/>
          </p:nvPr>
        </p:nvSpPr>
        <p:spPr>
          <a:xfrm>
            <a:off x="504000" y="1769040"/>
            <a:ext cx="9071280" cy="2090880"/>
          </a:xfrm>
          <a:prstGeom prst="rect">
            <a:avLst/>
          </a:prstGeom>
        </p:spPr>
        <p:txBody>
          <a:bodyPr lIns="0" tIns="0" rIns="0" bIns="0"/>
          <a:lstStyle/>
          <a:p>
            <a:endParaRPr/>
          </a:p>
        </p:txBody>
      </p:sp>
      <p:sp>
        <p:nvSpPr>
          <p:cNvPr id="25" name="PlaceHolder 3"/>
          <p:cNvSpPr>
            <a:spLocks noGrp="1"/>
          </p:cNvSpPr>
          <p:nvPr>
            <p:ph type="body"/>
          </p:nvPr>
        </p:nvSpPr>
        <p:spPr>
          <a:xfrm>
            <a:off x="504000" y="4059000"/>
            <a:ext cx="907128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27"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28"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29" name="PlaceHolder 4"/>
          <p:cNvSpPr>
            <a:spLocks noGrp="1"/>
          </p:cNvSpPr>
          <p:nvPr>
            <p:ph type="body"/>
          </p:nvPr>
        </p:nvSpPr>
        <p:spPr>
          <a:xfrm>
            <a:off x="5152320" y="4059000"/>
            <a:ext cx="4426560" cy="2090880"/>
          </a:xfrm>
          <a:prstGeom prst="rect">
            <a:avLst/>
          </a:prstGeom>
        </p:spPr>
        <p:txBody>
          <a:bodyPr lIns="0" tIns="0" rIns="0" bIns="0"/>
          <a:lstStyle/>
          <a:p>
            <a:endParaRPr/>
          </a:p>
        </p:txBody>
      </p:sp>
      <p:sp>
        <p:nvSpPr>
          <p:cNvPr id="30" name="PlaceHolder 5"/>
          <p:cNvSpPr>
            <a:spLocks noGrp="1"/>
          </p:cNvSpPr>
          <p:nvPr>
            <p:ph type="body"/>
          </p:nvPr>
        </p:nvSpPr>
        <p:spPr>
          <a:xfrm>
            <a:off x="504000" y="4059000"/>
            <a:ext cx="442656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32" name="PlaceHolder 2"/>
          <p:cNvSpPr>
            <a:spLocks noGrp="1"/>
          </p:cNvSpPr>
          <p:nvPr>
            <p:ph type="body"/>
          </p:nvPr>
        </p:nvSpPr>
        <p:spPr>
          <a:xfrm>
            <a:off x="504000" y="1769040"/>
            <a:ext cx="9071280" cy="4384080"/>
          </a:xfrm>
          <a:prstGeom prst="rect">
            <a:avLst/>
          </a:prstGeom>
        </p:spPr>
        <p:txBody>
          <a:bodyPr lIns="0" tIns="0" rIns="0" bIns="0"/>
          <a:lstStyle/>
          <a:p>
            <a:endParaRPr/>
          </a:p>
        </p:txBody>
      </p:sp>
      <p:sp>
        <p:nvSpPr>
          <p:cNvPr id="33" name="PlaceHolder 3"/>
          <p:cNvSpPr>
            <a:spLocks noGrp="1"/>
          </p:cNvSpPr>
          <p:nvPr>
            <p:ph type="body"/>
          </p:nvPr>
        </p:nvSpPr>
        <p:spPr>
          <a:xfrm>
            <a:off x="504000" y="1769040"/>
            <a:ext cx="9071280" cy="43840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292120" y="1769040"/>
            <a:ext cx="5494680" cy="4384080"/>
          </a:xfrm>
          <a:prstGeom prst="rect">
            <a:avLst/>
          </a:prstGeom>
          <a:ln>
            <a:noFill/>
          </a:ln>
        </p:spPr>
      </p:pic>
      <p:pic>
        <p:nvPicPr>
          <p:cNvPr id="35" name="Picture 34"/>
          <p:cNvPicPr/>
          <p:nvPr/>
        </p:nvPicPr>
        <p:blipFill>
          <a:blip r:embed="rId2"/>
          <a:stretch>
            <a:fillRect/>
          </a:stretch>
        </p:blipFill>
        <p:spPr>
          <a:xfrm>
            <a:off x="2292120" y="176904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39" name="PlaceHolder 2"/>
          <p:cNvSpPr>
            <a:spLocks noGrp="1"/>
          </p:cNvSpPr>
          <p:nvPr>
            <p:ph type="subTitle"/>
          </p:nvPr>
        </p:nvSpPr>
        <p:spPr>
          <a:xfrm>
            <a:off x="504000" y="1769040"/>
            <a:ext cx="907128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41" name="PlaceHolder 2"/>
          <p:cNvSpPr>
            <a:spLocks noGrp="1"/>
          </p:cNvSpPr>
          <p:nvPr>
            <p:ph type="body"/>
          </p:nvPr>
        </p:nvSpPr>
        <p:spPr>
          <a:xfrm>
            <a:off x="504000" y="1769040"/>
            <a:ext cx="907128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43" name="PlaceHolder 2"/>
          <p:cNvSpPr>
            <a:spLocks noGrp="1"/>
          </p:cNvSpPr>
          <p:nvPr>
            <p:ph type="body"/>
          </p:nvPr>
        </p:nvSpPr>
        <p:spPr>
          <a:xfrm>
            <a:off x="504000" y="1769040"/>
            <a:ext cx="4426560" cy="4384080"/>
          </a:xfrm>
          <a:prstGeom prst="rect">
            <a:avLst/>
          </a:prstGeom>
        </p:spPr>
        <p:txBody>
          <a:bodyPr lIns="0" tIns="0" rIns="0" bIns="0"/>
          <a:lstStyle/>
          <a:p>
            <a:endParaRPr/>
          </a:p>
        </p:txBody>
      </p:sp>
      <p:sp>
        <p:nvSpPr>
          <p:cNvPr id="44" name="PlaceHolder 3"/>
          <p:cNvSpPr>
            <a:spLocks noGrp="1"/>
          </p:cNvSpPr>
          <p:nvPr>
            <p:ph type="body"/>
          </p:nvPr>
        </p:nvSpPr>
        <p:spPr>
          <a:xfrm>
            <a:off x="5152320" y="1769040"/>
            <a:ext cx="442656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48"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49" name="PlaceHolder 3"/>
          <p:cNvSpPr>
            <a:spLocks noGrp="1"/>
          </p:cNvSpPr>
          <p:nvPr>
            <p:ph type="body"/>
          </p:nvPr>
        </p:nvSpPr>
        <p:spPr>
          <a:xfrm>
            <a:off x="504000" y="4059000"/>
            <a:ext cx="4426560" cy="2090880"/>
          </a:xfrm>
          <a:prstGeom prst="rect">
            <a:avLst/>
          </a:prstGeom>
        </p:spPr>
        <p:txBody>
          <a:bodyPr lIns="0" tIns="0" rIns="0" bIns="0"/>
          <a:lstStyle/>
          <a:p>
            <a:endParaRPr/>
          </a:p>
        </p:txBody>
      </p:sp>
      <p:sp>
        <p:nvSpPr>
          <p:cNvPr id="50" name="PlaceHolder 4"/>
          <p:cNvSpPr>
            <a:spLocks noGrp="1"/>
          </p:cNvSpPr>
          <p:nvPr>
            <p:ph type="body"/>
          </p:nvPr>
        </p:nvSpPr>
        <p:spPr>
          <a:xfrm>
            <a:off x="5152320" y="1769040"/>
            <a:ext cx="442656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3" name="PlaceHolder 2"/>
          <p:cNvSpPr>
            <a:spLocks noGrp="1"/>
          </p:cNvSpPr>
          <p:nvPr>
            <p:ph type="subTitle"/>
          </p:nvPr>
        </p:nvSpPr>
        <p:spPr>
          <a:xfrm>
            <a:off x="504000" y="1769040"/>
            <a:ext cx="907128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52" name="PlaceHolder 2"/>
          <p:cNvSpPr>
            <a:spLocks noGrp="1"/>
          </p:cNvSpPr>
          <p:nvPr>
            <p:ph type="body"/>
          </p:nvPr>
        </p:nvSpPr>
        <p:spPr>
          <a:xfrm>
            <a:off x="504000" y="1769040"/>
            <a:ext cx="4426560" cy="4384080"/>
          </a:xfrm>
          <a:prstGeom prst="rect">
            <a:avLst/>
          </a:prstGeom>
        </p:spPr>
        <p:txBody>
          <a:bodyPr lIns="0" tIns="0" rIns="0" bIns="0"/>
          <a:lstStyle/>
          <a:p>
            <a:endParaRPr/>
          </a:p>
        </p:txBody>
      </p:sp>
      <p:sp>
        <p:nvSpPr>
          <p:cNvPr id="53"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54" name="PlaceHolder 4"/>
          <p:cNvSpPr>
            <a:spLocks noGrp="1"/>
          </p:cNvSpPr>
          <p:nvPr>
            <p:ph type="body"/>
          </p:nvPr>
        </p:nvSpPr>
        <p:spPr>
          <a:xfrm>
            <a:off x="5152320" y="4059000"/>
            <a:ext cx="442656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56"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57"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58" name="PlaceHolder 4"/>
          <p:cNvSpPr>
            <a:spLocks noGrp="1"/>
          </p:cNvSpPr>
          <p:nvPr>
            <p:ph type="body"/>
          </p:nvPr>
        </p:nvSpPr>
        <p:spPr>
          <a:xfrm>
            <a:off x="504000" y="4059000"/>
            <a:ext cx="907128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60" name="PlaceHolder 2"/>
          <p:cNvSpPr>
            <a:spLocks noGrp="1"/>
          </p:cNvSpPr>
          <p:nvPr>
            <p:ph type="body"/>
          </p:nvPr>
        </p:nvSpPr>
        <p:spPr>
          <a:xfrm>
            <a:off x="504000" y="1769040"/>
            <a:ext cx="9071280" cy="2090880"/>
          </a:xfrm>
          <a:prstGeom prst="rect">
            <a:avLst/>
          </a:prstGeom>
        </p:spPr>
        <p:txBody>
          <a:bodyPr lIns="0" tIns="0" rIns="0" bIns="0"/>
          <a:lstStyle/>
          <a:p>
            <a:endParaRPr/>
          </a:p>
        </p:txBody>
      </p:sp>
      <p:sp>
        <p:nvSpPr>
          <p:cNvPr id="61" name="PlaceHolder 3"/>
          <p:cNvSpPr>
            <a:spLocks noGrp="1"/>
          </p:cNvSpPr>
          <p:nvPr>
            <p:ph type="body"/>
          </p:nvPr>
        </p:nvSpPr>
        <p:spPr>
          <a:xfrm>
            <a:off x="504000" y="4059000"/>
            <a:ext cx="907128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63"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64"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65" name="PlaceHolder 4"/>
          <p:cNvSpPr>
            <a:spLocks noGrp="1"/>
          </p:cNvSpPr>
          <p:nvPr>
            <p:ph type="body"/>
          </p:nvPr>
        </p:nvSpPr>
        <p:spPr>
          <a:xfrm>
            <a:off x="5152320" y="4059000"/>
            <a:ext cx="4426560" cy="2090880"/>
          </a:xfrm>
          <a:prstGeom prst="rect">
            <a:avLst/>
          </a:prstGeom>
        </p:spPr>
        <p:txBody>
          <a:bodyPr lIns="0" tIns="0" rIns="0" bIns="0"/>
          <a:lstStyle/>
          <a:p>
            <a:endParaRPr/>
          </a:p>
        </p:txBody>
      </p:sp>
      <p:sp>
        <p:nvSpPr>
          <p:cNvPr id="66" name="PlaceHolder 5"/>
          <p:cNvSpPr>
            <a:spLocks noGrp="1"/>
          </p:cNvSpPr>
          <p:nvPr>
            <p:ph type="body"/>
          </p:nvPr>
        </p:nvSpPr>
        <p:spPr>
          <a:xfrm>
            <a:off x="504000" y="4059000"/>
            <a:ext cx="442656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68" name="PlaceHolder 2"/>
          <p:cNvSpPr>
            <a:spLocks noGrp="1"/>
          </p:cNvSpPr>
          <p:nvPr>
            <p:ph type="body"/>
          </p:nvPr>
        </p:nvSpPr>
        <p:spPr>
          <a:xfrm>
            <a:off x="504000" y="1769040"/>
            <a:ext cx="9071280" cy="4384080"/>
          </a:xfrm>
          <a:prstGeom prst="rect">
            <a:avLst/>
          </a:prstGeom>
        </p:spPr>
        <p:txBody>
          <a:bodyPr lIns="0" tIns="0" rIns="0" bIns="0"/>
          <a:lstStyle/>
          <a:p>
            <a:endParaRPr/>
          </a:p>
        </p:txBody>
      </p:sp>
      <p:sp>
        <p:nvSpPr>
          <p:cNvPr id="69" name="PlaceHolder 3"/>
          <p:cNvSpPr>
            <a:spLocks noGrp="1"/>
          </p:cNvSpPr>
          <p:nvPr>
            <p:ph type="body"/>
          </p:nvPr>
        </p:nvSpPr>
        <p:spPr>
          <a:xfrm>
            <a:off x="504000" y="1769040"/>
            <a:ext cx="9071280" cy="43840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292120" y="1769040"/>
            <a:ext cx="5494680" cy="4384080"/>
          </a:xfrm>
          <a:prstGeom prst="rect">
            <a:avLst/>
          </a:prstGeom>
          <a:ln>
            <a:noFill/>
          </a:ln>
        </p:spPr>
      </p:pic>
      <p:pic>
        <p:nvPicPr>
          <p:cNvPr id="71" name="Picture 70"/>
          <p:cNvPicPr/>
          <p:nvPr/>
        </p:nvPicPr>
        <p:blipFill>
          <a:blip r:embed="rId2"/>
          <a:stretch>
            <a:fillRect/>
          </a:stretch>
        </p:blipFill>
        <p:spPr>
          <a:xfrm>
            <a:off x="2292120" y="176904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5" name="PlaceHolder 2"/>
          <p:cNvSpPr>
            <a:spLocks noGrp="1"/>
          </p:cNvSpPr>
          <p:nvPr>
            <p:ph type="body"/>
          </p:nvPr>
        </p:nvSpPr>
        <p:spPr>
          <a:xfrm>
            <a:off x="504000" y="1769040"/>
            <a:ext cx="907128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7" name="PlaceHolder 2"/>
          <p:cNvSpPr>
            <a:spLocks noGrp="1"/>
          </p:cNvSpPr>
          <p:nvPr>
            <p:ph type="body"/>
          </p:nvPr>
        </p:nvSpPr>
        <p:spPr>
          <a:xfrm>
            <a:off x="504000" y="1769040"/>
            <a:ext cx="4426560" cy="4384080"/>
          </a:xfrm>
          <a:prstGeom prst="rect">
            <a:avLst/>
          </a:prstGeom>
        </p:spPr>
        <p:txBody>
          <a:bodyPr lIns="0" tIns="0" rIns="0" bIns="0"/>
          <a:lstStyle/>
          <a:p>
            <a:endParaRPr/>
          </a:p>
        </p:txBody>
      </p:sp>
      <p:sp>
        <p:nvSpPr>
          <p:cNvPr id="8" name="PlaceHolder 3"/>
          <p:cNvSpPr>
            <a:spLocks noGrp="1"/>
          </p:cNvSpPr>
          <p:nvPr>
            <p:ph type="body"/>
          </p:nvPr>
        </p:nvSpPr>
        <p:spPr>
          <a:xfrm>
            <a:off x="5152320" y="1769040"/>
            <a:ext cx="442656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7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12"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13" name="PlaceHolder 3"/>
          <p:cNvSpPr>
            <a:spLocks noGrp="1"/>
          </p:cNvSpPr>
          <p:nvPr>
            <p:ph type="body"/>
          </p:nvPr>
        </p:nvSpPr>
        <p:spPr>
          <a:xfrm>
            <a:off x="504000" y="4059000"/>
            <a:ext cx="4426560" cy="2090880"/>
          </a:xfrm>
          <a:prstGeom prst="rect">
            <a:avLst/>
          </a:prstGeom>
        </p:spPr>
        <p:txBody>
          <a:bodyPr lIns="0" tIns="0" rIns="0" bIns="0"/>
          <a:lstStyle/>
          <a:p>
            <a:endParaRPr/>
          </a:p>
        </p:txBody>
      </p:sp>
      <p:sp>
        <p:nvSpPr>
          <p:cNvPr id="14" name="PlaceHolder 4"/>
          <p:cNvSpPr>
            <a:spLocks noGrp="1"/>
          </p:cNvSpPr>
          <p:nvPr>
            <p:ph type="body"/>
          </p:nvPr>
        </p:nvSpPr>
        <p:spPr>
          <a:xfrm>
            <a:off x="5152320" y="1769040"/>
            <a:ext cx="442656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16" name="PlaceHolder 2"/>
          <p:cNvSpPr>
            <a:spLocks noGrp="1"/>
          </p:cNvSpPr>
          <p:nvPr>
            <p:ph type="body"/>
          </p:nvPr>
        </p:nvSpPr>
        <p:spPr>
          <a:xfrm>
            <a:off x="504000" y="1769040"/>
            <a:ext cx="4426560" cy="4384080"/>
          </a:xfrm>
          <a:prstGeom prst="rect">
            <a:avLst/>
          </a:prstGeom>
        </p:spPr>
        <p:txBody>
          <a:bodyPr lIns="0" tIns="0" rIns="0" bIns="0"/>
          <a:lstStyle/>
          <a:p>
            <a:endParaRPr/>
          </a:p>
        </p:txBody>
      </p:sp>
      <p:sp>
        <p:nvSpPr>
          <p:cNvPr id="17"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18" name="PlaceHolder 4"/>
          <p:cNvSpPr>
            <a:spLocks noGrp="1"/>
          </p:cNvSpPr>
          <p:nvPr>
            <p:ph type="body"/>
          </p:nvPr>
        </p:nvSpPr>
        <p:spPr>
          <a:xfrm>
            <a:off x="5152320" y="4059000"/>
            <a:ext cx="442656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160"/>
          </a:xfrm>
          <a:prstGeom prst="rect">
            <a:avLst/>
          </a:prstGeom>
        </p:spPr>
        <p:txBody>
          <a:bodyPr lIns="0" tIns="0" rIns="0" bIns="0" anchor="ctr"/>
          <a:lstStyle/>
          <a:p>
            <a:endParaRPr/>
          </a:p>
        </p:txBody>
      </p:sp>
      <p:sp>
        <p:nvSpPr>
          <p:cNvPr id="20" name="PlaceHolder 2"/>
          <p:cNvSpPr>
            <a:spLocks noGrp="1"/>
          </p:cNvSpPr>
          <p:nvPr>
            <p:ph type="body"/>
          </p:nvPr>
        </p:nvSpPr>
        <p:spPr>
          <a:xfrm>
            <a:off x="504000" y="1769040"/>
            <a:ext cx="4426560" cy="2090880"/>
          </a:xfrm>
          <a:prstGeom prst="rect">
            <a:avLst/>
          </a:prstGeom>
        </p:spPr>
        <p:txBody>
          <a:bodyPr lIns="0" tIns="0" rIns="0" bIns="0"/>
          <a:lstStyle/>
          <a:p>
            <a:endParaRPr/>
          </a:p>
        </p:txBody>
      </p:sp>
      <p:sp>
        <p:nvSpPr>
          <p:cNvPr id="21" name="PlaceHolder 3"/>
          <p:cNvSpPr>
            <a:spLocks noGrp="1"/>
          </p:cNvSpPr>
          <p:nvPr>
            <p:ph type="body"/>
          </p:nvPr>
        </p:nvSpPr>
        <p:spPr>
          <a:xfrm>
            <a:off x="5152320" y="1769040"/>
            <a:ext cx="4426560" cy="2090880"/>
          </a:xfrm>
          <a:prstGeom prst="rect">
            <a:avLst/>
          </a:prstGeom>
        </p:spPr>
        <p:txBody>
          <a:bodyPr lIns="0" tIns="0" rIns="0" bIns="0"/>
          <a:lstStyle/>
          <a:p>
            <a:endParaRPr/>
          </a:p>
        </p:txBody>
      </p:sp>
      <p:sp>
        <p:nvSpPr>
          <p:cNvPr id="22" name="PlaceHolder 4"/>
          <p:cNvSpPr>
            <a:spLocks noGrp="1"/>
          </p:cNvSpPr>
          <p:nvPr>
            <p:ph type="body"/>
          </p:nvPr>
        </p:nvSpPr>
        <p:spPr>
          <a:xfrm>
            <a:off x="504000" y="4059000"/>
            <a:ext cx="907128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548640" y="315000"/>
            <a:ext cx="9071280" cy="18792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Testing alternative demographic histories using multi-locus coalescent time estimations</a:t>
            </a:r>
            <a:endParaRPr/>
          </a:p>
        </p:txBody>
      </p:sp>
      <p:sp>
        <p:nvSpPr>
          <p:cNvPr id="78" name="CustomShape 2"/>
          <p:cNvSpPr/>
          <p:nvPr/>
        </p:nvSpPr>
        <p:spPr>
          <a:xfrm>
            <a:off x="457200" y="5669280"/>
            <a:ext cx="9071280" cy="1554120"/>
          </a:xfrm>
          <a:prstGeom prst="rect">
            <a:avLst/>
          </a:prstGeom>
          <a:noFill/>
          <a:ln>
            <a:noFill/>
          </a:ln>
        </p:spPr>
        <p:txBody>
          <a:bodyPr lIns="0" tIns="0" rIns="0" bIns="0" anchor="ctr"/>
          <a:lstStyle/>
          <a:p>
            <a:pPr algn="ctr">
              <a:lnSpc>
                <a:spcPct val="100000"/>
              </a:lnSpc>
            </a:pPr>
            <a:r>
              <a:rPr lang="en-US" sz="3200">
                <a:solidFill>
                  <a:srgbClr val="000000"/>
                </a:solidFill>
                <a:latin typeface="Calibri"/>
                <a:ea typeface="DejaVu Sans"/>
              </a:rPr>
              <a:t>Tyler K. Chafin</a:t>
            </a:r>
            <a:endParaRPr/>
          </a:p>
          <a:p>
            <a:pPr algn="ctr">
              <a:lnSpc>
                <a:spcPct val="100000"/>
              </a:lnSpc>
            </a:pPr>
            <a:r>
              <a:rPr lang="en-US" sz="3200">
                <a:solidFill>
                  <a:srgbClr val="000000"/>
                </a:solidFill>
                <a:latin typeface="Calibri"/>
                <a:ea typeface="DejaVu Sans"/>
              </a:rPr>
              <a:t>CSCE 5013</a:t>
            </a:r>
            <a:endParaRPr/>
          </a:p>
        </p:txBody>
      </p:sp>
      <p:pic>
        <p:nvPicPr>
          <p:cNvPr id="79" name="Picture 45"/>
          <p:cNvPicPr/>
          <p:nvPr/>
        </p:nvPicPr>
        <p:blipFill>
          <a:blip r:embed="rId3"/>
          <a:stretch>
            <a:fillRect/>
          </a:stretch>
        </p:blipFill>
        <p:spPr>
          <a:xfrm>
            <a:off x="192600" y="2194560"/>
            <a:ext cx="9600480" cy="338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301320"/>
            <a:ext cx="9071280" cy="12618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Results: Distinguishing demographic models?</a:t>
            </a:r>
            <a:endParaRPr/>
          </a:p>
        </p:txBody>
      </p:sp>
      <p:sp>
        <p:nvSpPr>
          <p:cNvPr id="105" name="CustomShape 2"/>
          <p:cNvSpPr/>
          <p:nvPr/>
        </p:nvSpPr>
        <p:spPr>
          <a:xfrm>
            <a:off x="849240" y="6553800"/>
            <a:ext cx="8660160" cy="732240"/>
          </a:xfrm>
          <a:prstGeom prst="rect">
            <a:avLst/>
          </a:prstGeom>
          <a:noFill/>
          <a:ln>
            <a:noFill/>
          </a:ln>
        </p:spPr>
        <p:txBody>
          <a:bodyPr lIns="0" tIns="0" rIns="0" bIns="0"/>
          <a:lstStyle/>
          <a:p>
            <a:pPr>
              <a:lnSpc>
                <a:spcPct val="100000"/>
              </a:lnSpc>
            </a:pPr>
            <a:r>
              <a:rPr lang="en-US" sz="2800" b="1">
                <a:solidFill>
                  <a:srgbClr val="000000"/>
                </a:solidFill>
                <a:latin typeface="FreeSans"/>
                <a:ea typeface="DejaVu Sans"/>
              </a:rPr>
              <a:t>Parapatric divergence	          Secondary contact</a:t>
            </a:r>
            <a:endParaRPr/>
          </a:p>
        </p:txBody>
      </p:sp>
      <p:pic>
        <p:nvPicPr>
          <p:cNvPr id="106" name="Picture 70"/>
          <p:cNvPicPr/>
          <p:nvPr/>
        </p:nvPicPr>
        <p:blipFill>
          <a:blip r:embed="rId3"/>
          <a:stretch>
            <a:fillRect/>
          </a:stretch>
        </p:blipFill>
        <p:spPr>
          <a:xfrm>
            <a:off x="5351400" y="2103120"/>
            <a:ext cx="4706640" cy="4205880"/>
          </a:xfrm>
          <a:prstGeom prst="rect">
            <a:avLst/>
          </a:prstGeom>
          <a:ln>
            <a:noFill/>
          </a:ln>
        </p:spPr>
      </p:pic>
      <p:pic>
        <p:nvPicPr>
          <p:cNvPr id="107" name="Picture 71"/>
          <p:cNvPicPr/>
          <p:nvPr/>
        </p:nvPicPr>
        <p:blipFill>
          <a:blip r:embed="rId4"/>
          <a:stretch>
            <a:fillRect/>
          </a:stretch>
        </p:blipFill>
        <p:spPr>
          <a:xfrm>
            <a:off x="182880" y="2103120"/>
            <a:ext cx="4571640" cy="429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301320"/>
            <a:ext cx="9071280" cy="12618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Oh no! Rate heterogeneity can cause similar pattern!</a:t>
            </a:r>
            <a:endParaRPr/>
          </a:p>
        </p:txBody>
      </p:sp>
      <p:sp>
        <p:nvSpPr>
          <p:cNvPr id="109" name="CustomShape 2"/>
          <p:cNvSpPr/>
          <p:nvPr/>
        </p:nvSpPr>
        <p:spPr>
          <a:xfrm>
            <a:off x="504000" y="6553800"/>
            <a:ext cx="9462600" cy="732240"/>
          </a:xfrm>
          <a:prstGeom prst="rect">
            <a:avLst/>
          </a:prstGeom>
          <a:noFill/>
          <a:ln>
            <a:noFill/>
          </a:ln>
        </p:spPr>
        <p:txBody>
          <a:bodyPr lIns="0" tIns="0" rIns="0" bIns="0"/>
          <a:lstStyle/>
          <a:p>
            <a:pPr>
              <a:lnSpc>
                <a:spcPct val="100000"/>
              </a:lnSpc>
            </a:pPr>
            <a:r>
              <a:rPr lang="en-US" sz="2400" b="1">
                <a:solidFill>
                  <a:srgbClr val="000000"/>
                </a:solidFill>
                <a:latin typeface="Calibri"/>
                <a:ea typeface="DejaVu Sans"/>
              </a:rPr>
              <a:t>Low(er) rate heterogeneity (M=0)               High rate heterogeneity (M=0)</a:t>
            </a:r>
            <a:endParaRPr/>
          </a:p>
        </p:txBody>
      </p:sp>
      <p:pic>
        <p:nvPicPr>
          <p:cNvPr id="110" name="Picture 74"/>
          <p:cNvPicPr/>
          <p:nvPr/>
        </p:nvPicPr>
        <p:blipFill>
          <a:blip r:embed="rId3"/>
          <a:stretch>
            <a:fillRect/>
          </a:stretch>
        </p:blipFill>
        <p:spPr>
          <a:xfrm>
            <a:off x="5029200" y="2286000"/>
            <a:ext cx="2468520" cy="1994040"/>
          </a:xfrm>
          <a:prstGeom prst="rect">
            <a:avLst/>
          </a:prstGeom>
          <a:ln>
            <a:noFill/>
          </a:ln>
        </p:spPr>
      </p:pic>
      <p:pic>
        <p:nvPicPr>
          <p:cNvPr id="111" name="Picture 75"/>
          <p:cNvPicPr/>
          <p:nvPr/>
        </p:nvPicPr>
        <p:blipFill>
          <a:blip r:embed="rId4"/>
          <a:stretch>
            <a:fillRect/>
          </a:stretch>
        </p:blipFill>
        <p:spPr>
          <a:xfrm>
            <a:off x="5059080" y="4389120"/>
            <a:ext cx="2438640" cy="2011320"/>
          </a:xfrm>
          <a:prstGeom prst="rect">
            <a:avLst/>
          </a:prstGeom>
          <a:ln>
            <a:noFill/>
          </a:ln>
        </p:spPr>
      </p:pic>
      <p:pic>
        <p:nvPicPr>
          <p:cNvPr id="112" name="Picture 76"/>
          <p:cNvPicPr/>
          <p:nvPr/>
        </p:nvPicPr>
        <p:blipFill>
          <a:blip r:embed="rId5"/>
          <a:stretch>
            <a:fillRect/>
          </a:stretch>
        </p:blipFill>
        <p:spPr>
          <a:xfrm>
            <a:off x="7498080" y="2286000"/>
            <a:ext cx="2377080" cy="2102760"/>
          </a:xfrm>
          <a:prstGeom prst="rect">
            <a:avLst/>
          </a:prstGeom>
          <a:ln>
            <a:noFill/>
          </a:ln>
        </p:spPr>
      </p:pic>
      <p:pic>
        <p:nvPicPr>
          <p:cNvPr id="113" name="Picture 77"/>
          <p:cNvPicPr/>
          <p:nvPr/>
        </p:nvPicPr>
        <p:blipFill>
          <a:blip r:embed="rId6"/>
          <a:stretch>
            <a:fillRect/>
          </a:stretch>
        </p:blipFill>
        <p:spPr>
          <a:xfrm>
            <a:off x="91440" y="2164680"/>
            <a:ext cx="4754520" cy="4388760"/>
          </a:xfrm>
          <a:prstGeom prst="rect">
            <a:avLst/>
          </a:prstGeom>
          <a:ln>
            <a:noFill/>
          </a:ln>
        </p:spPr>
      </p:pic>
      <p:pic>
        <p:nvPicPr>
          <p:cNvPr id="114" name="Picture 78"/>
          <p:cNvPicPr/>
          <p:nvPr/>
        </p:nvPicPr>
        <p:blipFill>
          <a:blip r:embed="rId7"/>
          <a:stretch>
            <a:fillRect/>
          </a:stretch>
        </p:blipFill>
        <p:spPr>
          <a:xfrm>
            <a:off x="7498080" y="4389120"/>
            <a:ext cx="2377080" cy="2011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04000" y="198360"/>
            <a:ext cx="9071280" cy="58248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Bootstrapping </a:t>
            </a:r>
            <a:endParaRPr/>
          </a:p>
        </p:txBody>
      </p:sp>
      <p:pic>
        <p:nvPicPr>
          <p:cNvPr id="116" name="Picture 80"/>
          <p:cNvPicPr/>
          <p:nvPr/>
        </p:nvPicPr>
        <p:blipFill>
          <a:blip r:embed="rId3"/>
          <a:stretch>
            <a:fillRect/>
          </a:stretch>
        </p:blipFill>
        <p:spPr>
          <a:xfrm>
            <a:off x="3186000" y="1464120"/>
            <a:ext cx="3108600" cy="2559960"/>
          </a:xfrm>
          <a:prstGeom prst="rect">
            <a:avLst/>
          </a:prstGeom>
          <a:ln>
            <a:noFill/>
          </a:ln>
        </p:spPr>
      </p:pic>
      <p:pic>
        <p:nvPicPr>
          <p:cNvPr id="117" name="Picture 81"/>
          <p:cNvPicPr/>
          <p:nvPr/>
        </p:nvPicPr>
        <p:blipFill>
          <a:blip r:embed="rId4"/>
          <a:stretch>
            <a:fillRect/>
          </a:stretch>
        </p:blipFill>
        <p:spPr>
          <a:xfrm>
            <a:off x="6569280" y="1464120"/>
            <a:ext cx="2925720" cy="2559960"/>
          </a:xfrm>
          <a:prstGeom prst="rect">
            <a:avLst/>
          </a:prstGeom>
          <a:ln>
            <a:noFill/>
          </a:ln>
        </p:spPr>
      </p:pic>
      <p:sp>
        <p:nvSpPr>
          <p:cNvPr id="118" name="CustomShape 2"/>
          <p:cNvSpPr/>
          <p:nvPr/>
        </p:nvSpPr>
        <p:spPr>
          <a:xfrm>
            <a:off x="3826080" y="1005840"/>
            <a:ext cx="5573520" cy="457920"/>
          </a:xfrm>
          <a:prstGeom prst="rect">
            <a:avLst/>
          </a:prstGeom>
          <a:noFill/>
          <a:ln>
            <a:noFill/>
          </a:ln>
        </p:spPr>
        <p:txBody>
          <a:bodyPr lIns="0" tIns="0" rIns="0" bIns="0"/>
          <a:lstStyle/>
          <a:p>
            <a:pPr>
              <a:lnSpc>
                <a:spcPct val="100000"/>
              </a:lnSpc>
            </a:pPr>
            <a:r>
              <a:rPr lang="en-US" sz="2200" b="1">
                <a:solidFill>
                  <a:srgbClr val="000000"/>
                </a:solidFill>
                <a:latin typeface="FreeSans"/>
                <a:ea typeface="DejaVu Sans"/>
              </a:rPr>
              <a:t>Pseudoreps = 100      Pseudoreps = 1000</a:t>
            </a:r>
            <a:endParaRPr/>
          </a:p>
        </p:txBody>
      </p:sp>
      <p:pic>
        <p:nvPicPr>
          <p:cNvPr id="119" name="Picture 83"/>
          <p:cNvPicPr/>
          <p:nvPr/>
        </p:nvPicPr>
        <p:blipFill>
          <a:blip r:embed="rId5"/>
          <a:stretch>
            <a:fillRect/>
          </a:stretch>
        </p:blipFill>
        <p:spPr>
          <a:xfrm>
            <a:off x="3186000" y="4207320"/>
            <a:ext cx="3108600" cy="2559960"/>
          </a:xfrm>
          <a:prstGeom prst="rect">
            <a:avLst/>
          </a:prstGeom>
          <a:ln>
            <a:noFill/>
          </a:ln>
        </p:spPr>
      </p:pic>
      <p:pic>
        <p:nvPicPr>
          <p:cNvPr id="120" name="Picture 84"/>
          <p:cNvPicPr/>
          <p:nvPr/>
        </p:nvPicPr>
        <p:blipFill>
          <a:blip r:embed="rId6"/>
          <a:stretch>
            <a:fillRect/>
          </a:stretch>
        </p:blipFill>
        <p:spPr>
          <a:xfrm>
            <a:off x="6569280" y="4115880"/>
            <a:ext cx="2925720" cy="2651400"/>
          </a:xfrm>
          <a:prstGeom prst="rect">
            <a:avLst/>
          </a:prstGeom>
          <a:ln>
            <a:noFill/>
          </a:ln>
        </p:spPr>
      </p:pic>
      <p:sp>
        <p:nvSpPr>
          <p:cNvPr id="121" name="CustomShape 3"/>
          <p:cNvSpPr/>
          <p:nvPr/>
        </p:nvSpPr>
        <p:spPr>
          <a:xfrm>
            <a:off x="1463040" y="4837320"/>
            <a:ext cx="1565280" cy="1096920"/>
          </a:xfrm>
          <a:prstGeom prst="rect">
            <a:avLst/>
          </a:prstGeom>
          <a:noFill/>
          <a:ln>
            <a:noFill/>
          </a:ln>
        </p:spPr>
        <p:txBody>
          <a:bodyPr lIns="0" tIns="0" rIns="0" bIns="0"/>
          <a:lstStyle/>
          <a:p>
            <a:pPr>
              <a:lnSpc>
                <a:spcPct val="100000"/>
              </a:lnSpc>
            </a:pPr>
            <a:r>
              <a:rPr lang="en-US" sz="2200" b="1">
                <a:solidFill>
                  <a:srgbClr val="000000"/>
                </a:solidFill>
                <a:latin typeface="FreeSans"/>
                <a:ea typeface="DejaVu Sans"/>
              </a:rPr>
              <a:t>Parapatric divergence</a:t>
            </a:r>
            <a:endParaRPr/>
          </a:p>
        </p:txBody>
      </p:sp>
      <p:sp>
        <p:nvSpPr>
          <p:cNvPr id="122" name="CustomShape 4"/>
          <p:cNvSpPr/>
          <p:nvPr/>
        </p:nvSpPr>
        <p:spPr>
          <a:xfrm>
            <a:off x="1496520" y="2012760"/>
            <a:ext cx="1641600" cy="1096920"/>
          </a:xfrm>
          <a:prstGeom prst="rect">
            <a:avLst/>
          </a:prstGeom>
          <a:noFill/>
          <a:ln>
            <a:noFill/>
          </a:ln>
        </p:spPr>
        <p:txBody>
          <a:bodyPr lIns="0" tIns="0" rIns="0" bIns="0"/>
          <a:lstStyle/>
          <a:p>
            <a:pPr>
              <a:lnSpc>
                <a:spcPct val="100000"/>
              </a:lnSpc>
            </a:pPr>
            <a:r>
              <a:rPr lang="en-US" sz="2200" b="1">
                <a:solidFill>
                  <a:srgbClr val="000000"/>
                </a:solidFill>
                <a:latin typeface="FreeSans"/>
                <a:ea typeface="DejaVu Sans"/>
              </a:rPr>
              <a:t>Secondary contact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504000" y="118440"/>
            <a:ext cx="9071280" cy="7956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General trends</a:t>
            </a:r>
            <a:endParaRPr/>
          </a:p>
        </p:txBody>
      </p:sp>
      <p:sp>
        <p:nvSpPr>
          <p:cNvPr id="124" name="CustomShape 2"/>
          <p:cNvSpPr/>
          <p:nvPr/>
        </p:nvSpPr>
        <p:spPr>
          <a:xfrm>
            <a:off x="504000" y="1112760"/>
            <a:ext cx="9071280" cy="2520000"/>
          </a:xfrm>
          <a:prstGeom prst="rect">
            <a:avLst/>
          </a:prstGeom>
          <a:noFill/>
          <a:ln>
            <a:noFill/>
          </a:ln>
        </p:spPr>
        <p:txBody>
          <a:bodyPr lIns="0" tIns="0" rIns="0" bIns="0"/>
          <a:lstStyle/>
          <a:p>
            <a:pPr>
              <a:lnSpc>
                <a:spcPct val="100000"/>
              </a:lnSpc>
              <a:buSzPct val="45000"/>
              <a:buFont typeface="Courier New"/>
              <a:buChar char="o"/>
            </a:pPr>
            <a:r>
              <a:rPr lang="en-US" sz="3200">
                <a:solidFill>
                  <a:srgbClr val="000000"/>
                </a:solidFill>
                <a:latin typeface="Calibri"/>
                <a:ea typeface="DejaVu Sans"/>
              </a:rPr>
              <a:t>Gene flow following isolation causes species tree compression</a:t>
            </a:r>
            <a:endParaRPr/>
          </a:p>
          <a:p>
            <a:pPr>
              <a:lnSpc>
                <a:spcPct val="100000"/>
              </a:lnSpc>
              <a:buSzPct val="45000"/>
              <a:buFont typeface="Courier New"/>
              <a:buChar char="o"/>
            </a:pPr>
            <a:r>
              <a:rPr lang="en-US" sz="3200">
                <a:solidFill>
                  <a:srgbClr val="000000"/>
                </a:solidFill>
                <a:latin typeface="Calibri"/>
                <a:ea typeface="DejaVu Sans"/>
              </a:rPr>
              <a:t>Also, greater bimodality in coalescent time distribution, but can it be distinguished from random chance?</a:t>
            </a:r>
            <a:endParaRPr/>
          </a:p>
        </p:txBody>
      </p:sp>
      <p:pic>
        <p:nvPicPr>
          <p:cNvPr id="125" name="Picture 89"/>
          <p:cNvPicPr/>
          <p:nvPr/>
        </p:nvPicPr>
        <p:blipFill>
          <a:blip r:embed="rId3"/>
          <a:stretch>
            <a:fillRect/>
          </a:stretch>
        </p:blipFill>
        <p:spPr>
          <a:xfrm>
            <a:off x="823320" y="3566160"/>
            <a:ext cx="8503200" cy="367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301320"/>
            <a:ext cx="9071280" cy="12618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Further direction</a:t>
            </a:r>
            <a:endParaRPr dirty="0"/>
          </a:p>
        </p:txBody>
      </p:sp>
      <p:sp>
        <p:nvSpPr>
          <p:cNvPr id="129" name="CustomShape 2"/>
          <p:cNvSpPr/>
          <p:nvPr/>
        </p:nvSpPr>
        <p:spPr>
          <a:xfrm>
            <a:off x="549275" y="1366079"/>
            <a:ext cx="9070975" cy="5766559"/>
          </a:xfrm>
          <a:prstGeom prst="rect">
            <a:avLst/>
          </a:prstGeom>
          <a:noFill/>
          <a:ln>
            <a:noFill/>
          </a:ln>
        </p:spPr>
        <p:txBody>
          <a:bodyPr lIns="0" tIns="0" rIns="0" bIns="0" anchor="t"/>
          <a:lstStyle/>
          <a:p>
            <a:pPr>
              <a:lnSpc>
                <a:spcPct val="100000"/>
              </a:lnSpc>
              <a:buSzPct val="45000"/>
              <a:buFont typeface="Courier New"/>
              <a:buChar char="o"/>
            </a:pPr>
            <a:r>
              <a:rPr lang="en-US" sz="3200">
                <a:solidFill>
                  <a:srgbClr val="000000"/>
                </a:solidFill>
                <a:latin typeface="Calibri"/>
                <a:ea typeface="DejaVu Sans"/>
              </a:rPr>
              <a:t>Minimize rate heterogeneity - but removing loci biases results. In practice, methods to sample genome are biased as well. </a:t>
            </a:r>
            <a:endParaRPr dirty="0"/>
          </a:p>
          <a:p>
            <a:pPr>
              <a:lnSpc>
                <a:spcPct val="100000"/>
              </a:lnSpc>
            </a:pPr>
            <a:endParaRPr dirty="0"/>
          </a:p>
          <a:p>
            <a:pPr>
              <a:lnSpc>
                <a:spcPct val="100000"/>
              </a:lnSpc>
              <a:buSzPct val="45000"/>
              <a:buFont typeface="Courier New"/>
              <a:buChar char="o"/>
            </a:pPr>
            <a:r>
              <a:rPr lang="en-US" sz="3200">
                <a:latin typeface="Calibri"/>
              </a:rPr>
              <a:t>Investigate newer methods such as approximate bayesian computation </a:t>
            </a:r>
            <a:endParaRPr lang="en-US" sz="3200" dirty="0">
              <a:latin typeface="Calibri"/>
            </a:endParaRPr>
          </a:p>
          <a:p>
            <a:pPr>
              <a:lnSpc>
                <a:spcPct val="100000"/>
              </a:lnSpc>
              <a:buSzPct val="45000"/>
              <a:buFont typeface="Courier New"/>
              <a:buChar char="o"/>
            </a:pPr>
            <a:endParaRPr lang="en-US" sz="3200" dirty="0">
              <a:latin typeface="Calibri"/>
            </a:endParaRPr>
          </a:p>
          <a:p>
            <a:pPr>
              <a:buSzPct val="45000"/>
              <a:buFont typeface="Courier New"/>
              <a:buChar char="o"/>
            </a:pPr>
            <a:r>
              <a:rPr lang="en-US" sz="3200">
                <a:solidFill>
                  <a:srgbClr val="000000"/>
                </a:solidFill>
                <a:latin typeface="Calibri"/>
                <a:ea typeface="DejaVu Sans"/>
              </a:rPr>
              <a:t>Maybe in combination with admixture tests, D-statistics, H-indices (steal work of lab mates)</a:t>
            </a:r>
            <a:endParaRPr lang="en-US" sz="3200" dirty="0">
              <a:solidFill>
                <a:srgbClr val="000000"/>
              </a:solidFill>
              <a:latin typeface="Calibri"/>
              <a:ea typeface="DejaVu Sans"/>
            </a:endParaRPr>
          </a:p>
          <a:p>
            <a:pPr>
              <a:buSzPct val="45000"/>
              <a:buFont typeface="Courier New"/>
              <a:buChar char="o"/>
            </a:pPr>
            <a:endParaRPr lang="en-US" sz="3200" dirty="0">
              <a:solidFill>
                <a:srgbClr val="000000"/>
              </a:solidFill>
              <a:latin typeface="Calibri"/>
              <a:ea typeface="DejaVu Sans"/>
            </a:endParaRPr>
          </a:p>
          <a:p>
            <a:pPr>
              <a:lnSpc>
                <a:spcPct val="100000"/>
              </a:lnSpc>
              <a:buSzPct val="45000"/>
              <a:buFont typeface="Courier New"/>
              <a:buChar char="o"/>
            </a:pPr>
            <a:r>
              <a:rPr lang="en-US" sz="3200">
                <a:latin typeface="Calibri"/>
              </a:rPr>
              <a:t>New species tree analysis methods - bayesian concordance analysis, etc</a:t>
            </a:r>
            <a:endParaRPr lang="en-US" sz="3200" dirty="0">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301320"/>
            <a:ext cx="9071280" cy="1261800"/>
          </a:xfrm>
          <a:prstGeom prst="rect">
            <a:avLst/>
          </a:prstGeom>
        </p:spPr>
        <p:txBody>
          <a:bodyPr lIns="0" tIns="0" rIns="0" bIns="0" anchor="ctr"/>
          <a:lstStyle/>
          <a:p>
            <a:pPr algn="ctr">
              <a:lnSpc>
                <a:spcPct val="100000"/>
              </a:lnSpc>
            </a:pPr>
            <a:r>
              <a:rPr lang="en-US" sz="4800">
                <a:latin typeface="Arial"/>
              </a:rPr>
              <a:t>Questions?</a:t>
            </a:r>
            <a:endParaRPr/>
          </a:p>
        </p:txBody>
      </p:sp>
      <p:pic>
        <p:nvPicPr>
          <p:cNvPr id="127" name="Picture 2"/>
          <p:cNvPicPr/>
          <p:nvPr/>
        </p:nvPicPr>
        <p:blipFill>
          <a:blip r:embed="rId3"/>
          <a:stretch>
            <a:fillRect/>
          </a:stretch>
        </p:blipFill>
        <p:spPr>
          <a:xfrm>
            <a:off x="289646" y="2952614"/>
            <a:ext cx="9602280" cy="338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82880" y="822960"/>
            <a:ext cx="2559960" cy="6309000"/>
          </a:xfrm>
          <a:prstGeom prst="rect">
            <a:avLst/>
          </a:prstGeom>
          <a:noFill/>
          <a:ln>
            <a:noFill/>
          </a:ln>
        </p:spPr>
      </p:sp>
      <p:pic>
        <p:nvPicPr>
          <p:cNvPr id="131" name="Picture 130"/>
          <p:cNvPicPr/>
          <p:nvPr/>
        </p:nvPicPr>
        <p:blipFill>
          <a:blip r:embed="rId3"/>
          <a:stretch>
            <a:fillRect/>
          </a:stretch>
        </p:blipFill>
        <p:spPr>
          <a:xfrm>
            <a:off x="1059866" y="1696625"/>
            <a:ext cx="7955280" cy="396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04000" y="301320"/>
            <a:ext cx="9071280" cy="81108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Improvements</a:t>
            </a:r>
            <a:endParaRPr/>
          </a:p>
        </p:txBody>
      </p:sp>
      <p:sp>
        <p:nvSpPr>
          <p:cNvPr id="133" name="CustomShape 2"/>
          <p:cNvSpPr/>
          <p:nvPr/>
        </p:nvSpPr>
        <p:spPr>
          <a:xfrm>
            <a:off x="504000" y="1417680"/>
            <a:ext cx="9071280" cy="5988600"/>
          </a:xfrm>
          <a:prstGeom prst="rect">
            <a:avLst/>
          </a:prstGeom>
          <a:noFill/>
          <a:ln>
            <a:noFill/>
          </a:ln>
        </p:spPr>
        <p:txBody>
          <a:bodyPr lIns="0" tIns="0" rIns="0" bIns="0"/>
          <a:lstStyle/>
          <a:p>
            <a:pPr>
              <a:lnSpc>
                <a:spcPct val="100000"/>
              </a:lnSpc>
              <a:buSzPct val="45000"/>
              <a:buFont typeface="Courier New"/>
              <a:buChar char="o"/>
            </a:pPr>
            <a:endParaRPr/>
          </a:p>
          <a:p>
            <a:pPr>
              <a:lnSpc>
                <a:spcPct val="100000"/>
              </a:lnSpc>
              <a:buSzPct val="45000"/>
              <a:buFont typeface="Courier New"/>
              <a:buChar char="o"/>
            </a:pPr>
            <a:endParaRPr/>
          </a:p>
          <a:p>
            <a:pPr>
              <a:lnSpc>
                <a:spcPct val="100000"/>
              </a:lnSpc>
              <a:buSzPct val="45000"/>
              <a:buFont typeface="Courier New"/>
              <a:buChar char="o"/>
            </a:pPr>
            <a:r>
              <a:rPr lang="en-US" sz="2800">
                <a:solidFill>
                  <a:srgbClr val="000000"/>
                </a:solidFill>
                <a:latin typeface="Calibri"/>
                <a:ea typeface="DejaVu Sans"/>
              </a:rPr>
              <a:t>Add ways for user to manipulate fixation probabilities for certain alleles- thus simulate selection</a:t>
            </a:r>
            <a:endParaRPr/>
          </a:p>
          <a:p>
            <a:pPr>
              <a:lnSpc>
                <a:spcPct val="100000"/>
              </a:lnSpc>
            </a:pPr>
            <a:endParaRPr/>
          </a:p>
          <a:p>
            <a:pPr>
              <a:lnSpc>
                <a:spcPct val="100000"/>
              </a:lnSpc>
              <a:buSzPct val="45000"/>
              <a:buFont typeface="Courier New"/>
              <a:buChar char="o"/>
            </a:pPr>
            <a:r>
              <a:rPr lang="en-US" sz="2800">
                <a:solidFill>
                  <a:srgbClr val="000000"/>
                </a:solidFill>
                <a:latin typeface="Calibri"/>
                <a:ea typeface="DejaVu Sans"/>
              </a:rPr>
              <a:t>Implement more realistic mutation model (GTR)</a:t>
            </a:r>
            <a:endParaRPr/>
          </a:p>
          <a:p>
            <a:pPr>
              <a:lnSpc>
                <a:spcPct val="100000"/>
              </a:lnSpc>
            </a:pPr>
            <a:endParaRPr/>
          </a:p>
          <a:p>
            <a:pPr>
              <a:lnSpc>
                <a:spcPct val="100000"/>
              </a:lnSpc>
              <a:buSzPct val="45000"/>
              <a:buFont typeface="Courier New"/>
              <a:buChar char="o"/>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04000" y="301320"/>
            <a:ext cx="9071280" cy="12618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High migration swamps signal of isolation</a:t>
            </a:r>
            <a:endParaRPr/>
          </a:p>
        </p:txBody>
      </p:sp>
      <p:pic>
        <p:nvPicPr>
          <p:cNvPr id="135" name="Picture 91"/>
          <p:cNvPicPr/>
          <p:nvPr/>
        </p:nvPicPr>
        <p:blipFill>
          <a:blip r:embed="rId3"/>
          <a:stretch>
            <a:fillRect/>
          </a:stretch>
        </p:blipFill>
        <p:spPr>
          <a:xfrm>
            <a:off x="365760" y="2011680"/>
            <a:ext cx="4571640" cy="4205880"/>
          </a:xfrm>
          <a:prstGeom prst="rect">
            <a:avLst/>
          </a:prstGeom>
          <a:ln>
            <a:noFill/>
          </a:ln>
        </p:spPr>
      </p:pic>
      <p:sp>
        <p:nvSpPr>
          <p:cNvPr id="136" name="CustomShape 2"/>
          <p:cNvSpPr/>
          <p:nvPr/>
        </p:nvSpPr>
        <p:spPr>
          <a:xfrm>
            <a:off x="346680" y="6370560"/>
            <a:ext cx="9235080" cy="732240"/>
          </a:xfrm>
          <a:prstGeom prst="rect">
            <a:avLst/>
          </a:prstGeom>
          <a:noFill/>
          <a:ln>
            <a:noFill/>
          </a:ln>
        </p:spPr>
        <p:txBody>
          <a:bodyPr lIns="0" tIns="0" rIns="0" bIns="0"/>
          <a:lstStyle/>
          <a:p>
            <a:pPr>
              <a:lnSpc>
                <a:spcPct val="100000"/>
              </a:lnSpc>
            </a:pPr>
            <a:r>
              <a:rPr lang="en-US" sz="3200">
                <a:solidFill>
                  <a:srgbClr val="000000"/>
                </a:solidFill>
                <a:latin typeface="Calibri"/>
                <a:ea typeface="DejaVu Sans"/>
              </a:rPr>
              <a:t>                M = .001		                    M = .1</a:t>
            </a:r>
            <a:endParaRPr/>
          </a:p>
        </p:txBody>
      </p:sp>
      <p:pic>
        <p:nvPicPr>
          <p:cNvPr id="137" name="Picture 93"/>
          <p:cNvPicPr/>
          <p:nvPr/>
        </p:nvPicPr>
        <p:blipFill>
          <a:blip r:embed="rId4"/>
          <a:stretch>
            <a:fillRect/>
          </a:stretch>
        </p:blipFill>
        <p:spPr>
          <a:xfrm>
            <a:off x="5120640" y="2041560"/>
            <a:ext cx="4480200" cy="408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104760"/>
            <a:ext cx="9071280" cy="98748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Gene tree discordance</a:t>
            </a:r>
            <a:endParaRPr/>
          </a:p>
        </p:txBody>
      </p:sp>
      <p:sp>
        <p:nvSpPr>
          <p:cNvPr id="81" name="CustomShape 2"/>
          <p:cNvSpPr/>
          <p:nvPr/>
        </p:nvSpPr>
        <p:spPr>
          <a:xfrm>
            <a:off x="548640" y="1293840"/>
            <a:ext cx="9071280" cy="2285640"/>
          </a:xfrm>
          <a:prstGeom prst="rect">
            <a:avLst/>
          </a:prstGeom>
          <a:noFill/>
          <a:ln>
            <a:noFill/>
          </a:ln>
        </p:spPr>
        <p:txBody>
          <a:bodyPr lIns="0" tIns="0" rIns="0" bIns="0"/>
          <a:lstStyle/>
          <a:p>
            <a:pPr>
              <a:lnSpc>
                <a:spcPct val="100000"/>
              </a:lnSpc>
              <a:buSzPct val="45000"/>
              <a:buFont typeface="Courier New"/>
              <a:buChar char="o"/>
            </a:pPr>
            <a:r>
              <a:rPr lang="en-US" sz="3200">
                <a:solidFill>
                  <a:srgbClr val="000000"/>
                </a:solidFill>
                <a:latin typeface="Calibri"/>
                <a:ea typeface="DejaVu Sans"/>
              </a:rPr>
              <a:t>Gene flow (one of many) causes of conflicting gene trees</a:t>
            </a:r>
            <a:endParaRPr/>
          </a:p>
          <a:p>
            <a:pPr>
              <a:lnSpc>
                <a:spcPct val="100000"/>
              </a:lnSpc>
              <a:buSzPct val="45000"/>
              <a:buFont typeface="Courier New"/>
              <a:buChar char="o"/>
            </a:pPr>
            <a:r>
              <a:rPr lang="en-US" sz="3200">
                <a:solidFill>
                  <a:srgbClr val="000000"/>
                </a:solidFill>
                <a:latin typeface="Calibri"/>
                <a:ea typeface="DejaVu Sans"/>
              </a:rPr>
              <a:t>How to distinguish this discordant signal from that expected by chance?</a:t>
            </a:r>
            <a:endParaRPr/>
          </a:p>
        </p:txBody>
      </p:sp>
      <p:pic>
        <p:nvPicPr>
          <p:cNvPr id="82" name="Picture 48"/>
          <p:cNvPicPr/>
          <p:nvPr/>
        </p:nvPicPr>
        <p:blipFill>
          <a:blip r:embed="rId3"/>
          <a:stretch>
            <a:fillRect/>
          </a:stretch>
        </p:blipFill>
        <p:spPr>
          <a:xfrm>
            <a:off x="801720" y="3398760"/>
            <a:ext cx="8890560" cy="4023000"/>
          </a:xfrm>
          <a:prstGeom prst="rect">
            <a:avLst/>
          </a:prstGeom>
          <a:ln>
            <a:noFill/>
          </a:ln>
        </p:spPr>
      </p:pic>
      <p:sp>
        <p:nvSpPr>
          <p:cNvPr id="83" name="CustomShape 3"/>
          <p:cNvSpPr/>
          <p:nvPr/>
        </p:nvSpPr>
        <p:spPr>
          <a:xfrm>
            <a:off x="1546920" y="6599160"/>
            <a:ext cx="682884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1                2                    3                    1                 2                   3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29560" y="182880"/>
            <a:ext cx="9071280" cy="88704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Simulating neutral evolution...</a:t>
            </a:r>
            <a:endParaRPr/>
          </a:p>
        </p:txBody>
      </p:sp>
      <p:sp>
        <p:nvSpPr>
          <p:cNvPr id="85" name="CustomShape 2"/>
          <p:cNvSpPr/>
          <p:nvPr/>
        </p:nvSpPr>
        <p:spPr>
          <a:xfrm>
            <a:off x="274320" y="1341360"/>
            <a:ext cx="6353640" cy="5995080"/>
          </a:xfrm>
          <a:prstGeom prst="rect">
            <a:avLst/>
          </a:prstGeom>
          <a:noFill/>
          <a:ln>
            <a:noFill/>
          </a:ln>
        </p:spPr>
        <p:txBody>
          <a:bodyPr lIns="0" tIns="0" rIns="0" bIns="0" anchor="t"/>
          <a:lstStyle/>
          <a:p>
            <a:pPr>
              <a:lnSpc>
                <a:spcPct val="100000"/>
              </a:lnSpc>
              <a:buSzPct val="45000"/>
              <a:buFont typeface="Courier New"/>
              <a:buChar char="o"/>
            </a:pPr>
            <a:r>
              <a:rPr lang="en-US" sz="3200">
                <a:solidFill>
                  <a:srgbClr val="000000"/>
                </a:solidFill>
                <a:latin typeface="Calibri"/>
                <a:ea typeface="DejaVu Sans"/>
              </a:rPr>
              <a:t>c++ and MPI vs perl... No contest. &gt;100X speed-up</a:t>
            </a:r>
            <a:endParaRPr dirty="0"/>
          </a:p>
          <a:p>
            <a:pPr>
              <a:lnSpc>
                <a:spcPct val="100000"/>
              </a:lnSpc>
              <a:buSzPct val="45000"/>
              <a:buFont typeface="Courier New"/>
              <a:buChar char="o"/>
            </a:pPr>
            <a:r>
              <a:rPr lang="en-US" sz="3200">
                <a:solidFill>
                  <a:srgbClr val="000000"/>
                </a:solidFill>
                <a:latin typeface="Calibri"/>
                <a:ea typeface="DejaVu Sans"/>
              </a:rPr>
              <a:t>Markov chain (memoryless) permutation of allele frequencies along fixed 3-taxon tree</a:t>
            </a:r>
            <a:endParaRPr dirty="0"/>
          </a:p>
          <a:p>
            <a:pPr>
              <a:lnSpc>
                <a:spcPct val="100000"/>
              </a:lnSpc>
              <a:buSzPct val="45000"/>
              <a:buFont typeface="Courier New"/>
              <a:buChar char="o"/>
            </a:pPr>
            <a:r>
              <a:rPr lang="en-US" sz="3200">
                <a:solidFill>
                  <a:srgbClr val="000000"/>
                </a:solidFill>
                <a:latin typeface="Calibri"/>
                <a:ea typeface="DejaVu Sans"/>
              </a:rPr>
              <a:t>Monte Carlo simulation of pseudo-sampling (Kimura 1980)</a:t>
            </a:r>
            <a:endParaRPr dirty="0"/>
          </a:p>
          <a:p>
            <a:pPr>
              <a:lnSpc>
                <a:spcPct val="100000"/>
              </a:lnSpc>
            </a:pPr>
            <a:endParaRPr dirty="0"/>
          </a:p>
          <a:p>
            <a:pPr>
              <a:lnSpc>
                <a:spcPct val="100000"/>
              </a:lnSpc>
            </a:pPr>
            <a:endParaRPr dirty="0"/>
          </a:p>
          <a:p>
            <a:pPr>
              <a:lnSpc>
                <a:spcPct val="100000"/>
              </a:lnSpc>
              <a:buSzPct val="45000"/>
              <a:buFont typeface="Courier New"/>
              <a:buChar char="o"/>
            </a:pPr>
            <a:r>
              <a:rPr lang="en-US" sz="3200">
                <a:solidFill>
                  <a:srgbClr val="000000"/>
                </a:solidFill>
                <a:latin typeface="Calibri"/>
                <a:ea typeface="DejaVu Sans"/>
              </a:rPr>
              <a:t>Mutation according to Jukes-Cantor substitution model</a:t>
            </a:r>
            <a:endParaRPr dirty="0"/>
          </a:p>
          <a:p>
            <a:pPr>
              <a:lnSpc>
                <a:spcPct val="100000"/>
              </a:lnSpc>
            </a:pPr>
            <a:endParaRPr dirty="0"/>
          </a:p>
        </p:txBody>
      </p:sp>
      <p:pic>
        <p:nvPicPr>
          <p:cNvPr id="86" name="Picture 52"/>
          <p:cNvPicPr/>
          <p:nvPr/>
        </p:nvPicPr>
        <p:blipFill>
          <a:blip r:embed="rId3"/>
          <a:stretch>
            <a:fillRect/>
          </a:stretch>
        </p:blipFill>
        <p:spPr>
          <a:xfrm>
            <a:off x="434083" y="4911859"/>
            <a:ext cx="3043440" cy="289440"/>
          </a:xfrm>
          <a:prstGeom prst="rect">
            <a:avLst/>
          </a:prstGeom>
          <a:ln>
            <a:noFill/>
          </a:ln>
        </p:spPr>
      </p:pic>
      <p:pic>
        <p:nvPicPr>
          <p:cNvPr id="87" name="Picture 53"/>
          <p:cNvPicPr/>
          <p:nvPr/>
        </p:nvPicPr>
        <p:blipFill>
          <a:blip r:embed="rId4"/>
          <a:stretch>
            <a:fillRect/>
          </a:stretch>
        </p:blipFill>
        <p:spPr>
          <a:xfrm>
            <a:off x="3944701" y="4792573"/>
            <a:ext cx="2653560" cy="553320"/>
          </a:xfrm>
          <a:prstGeom prst="rect">
            <a:avLst/>
          </a:prstGeom>
          <a:ln>
            <a:noFill/>
          </a:ln>
        </p:spPr>
      </p:pic>
      <p:pic>
        <p:nvPicPr>
          <p:cNvPr id="88" name="Picture 2"/>
          <p:cNvPicPr/>
          <p:nvPr/>
        </p:nvPicPr>
        <p:blipFill>
          <a:blip r:embed="rId5"/>
          <a:stretch>
            <a:fillRect/>
          </a:stretch>
        </p:blipFill>
        <p:spPr>
          <a:xfrm>
            <a:off x="7169839" y="5096098"/>
            <a:ext cx="2195280" cy="2103120"/>
          </a:xfrm>
          <a:prstGeom prst="rect">
            <a:avLst/>
          </a:prstGeom>
          <a:ln>
            <a:noFill/>
          </a:ln>
        </p:spPr>
      </p:pic>
      <p:pic>
        <p:nvPicPr>
          <p:cNvPr id="89" name="Picture 3"/>
          <p:cNvPicPr/>
          <p:nvPr/>
        </p:nvPicPr>
        <p:blipFill>
          <a:blip r:embed="rId6"/>
          <a:stretch>
            <a:fillRect/>
          </a:stretch>
        </p:blipFill>
        <p:spPr>
          <a:xfrm>
            <a:off x="6488280" y="1371600"/>
            <a:ext cx="3209400" cy="338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91440"/>
            <a:ext cx="9071280" cy="88704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Simulation workflow</a:t>
            </a:r>
            <a:endParaRPr/>
          </a:p>
        </p:txBody>
      </p:sp>
      <p:pic>
        <p:nvPicPr>
          <p:cNvPr id="91" name="Picture 56"/>
          <p:cNvPicPr/>
          <p:nvPr/>
        </p:nvPicPr>
        <p:blipFill>
          <a:blip r:embed="rId3"/>
          <a:stretch>
            <a:fillRect/>
          </a:stretch>
        </p:blipFill>
        <p:spPr>
          <a:xfrm>
            <a:off x="274320" y="914400"/>
            <a:ext cx="9509400" cy="6462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structure</a:t>
            </a:r>
            <a:endParaRPr lang="en-US" dirty="0"/>
          </a:p>
        </p:txBody>
      </p:sp>
      <p:pic>
        <p:nvPicPr>
          <p:cNvPr id="5" name="Picture 4" descr="07.png"/>
          <p:cNvPicPr>
            <a:picLocks noChangeAspect="1"/>
          </p:cNvPicPr>
          <p:nvPr/>
        </p:nvPicPr>
        <p:blipFill>
          <a:blip r:embed="rId3"/>
          <a:stretch>
            <a:fillRect/>
          </a:stretch>
        </p:blipFill>
        <p:spPr>
          <a:xfrm>
            <a:off x="1885049" y="1518476"/>
            <a:ext cx="6322490" cy="5341101"/>
          </a:xfrm>
          <a:prstGeom prst="rect">
            <a:avLst/>
          </a:prstGeom>
        </p:spPr>
      </p:pic>
    </p:spTree>
    <p:extLst>
      <p:ext uri="{BB962C8B-B14F-4D97-AF65-F5344CB8AC3E}">
        <p14:creationId xmlns:p14="http://schemas.microsoft.com/office/powerpoint/2010/main" val="15742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3238" y="301625"/>
            <a:ext cx="3211412" cy="1262063"/>
          </a:xfrm>
          <a:prstGeom prst="rect">
            <a:avLst/>
          </a:prstGeom>
        </p:spPr>
        <p:txBody>
          <a:bodyPr lIns="0" tIns="0" rIns="0" bIns="0" anchor="ctr"/>
          <a:lstStyle/>
          <a:p>
            <a:pPr algn="ctr">
              <a:lnSpc>
                <a:spcPct val="100000"/>
              </a:lnSpc>
            </a:pPr>
            <a:r>
              <a:rPr lang="en-US" sz="4400">
                <a:latin typeface="FreeSans"/>
              </a:rPr>
              <a:t>Simulation validation</a:t>
            </a:r>
            <a:r>
              <a:rPr lang="en-US">
                <a:latin typeface="Arial"/>
              </a:rPr>
              <a:t>
</a:t>
            </a:r>
            <a:endParaRPr/>
          </a:p>
        </p:txBody>
      </p:sp>
      <p:pic>
        <p:nvPicPr>
          <p:cNvPr id="93" name="Picture 92"/>
          <p:cNvPicPr/>
          <p:nvPr/>
        </p:nvPicPr>
        <p:blipFill>
          <a:blip r:embed="rId3"/>
          <a:stretch>
            <a:fillRect/>
          </a:stretch>
        </p:blipFill>
        <p:spPr>
          <a:xfrm>
            <a:off x="4126611" y="56925"/>
            <a:ext cx="5125897" cy="4099674"/>
          </a:xfrm>
          <a:prstGeom prst="rect">
            <a:avLst/>
          </a:prstGeom>
          <a:ln>
            <a:noFill/>
          </a:ln>
        </p:spPr>
      </p:pic>
      <p:pic>
        <p:nvPicPr>
          <p:cNvPr id="94" name="Picture 93"/>
          <p:cNvPicPr/>
          <p:nvPr/>
        </p:nvPicPr>
        <p:blipFill>
          <a:blip r:embed="rId4"/>
          <a:stretch>
            <a:fillRect/>
          </a:stretch>
        </p:blipFill>
        <p:spPr>
          <a:xfrm>
            <a:off x="2011680" y="4480560"/>
            <a:ext cx="5852160" cy="2834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118440"/>
            <a:ext cx="9071280" cy="978480"/>
          </a:xfrm>
          <a:prstGeom prst="rect">
            <a:avLst/>
          </a:prstGeom>
          <a:noFill/>
          <a:ln>
            <a:noFill/>
          </a:ln>
        </p:spPr>
        <p:txBody>
          <a:bodyPr lIns="0" tIns="0" rIns="0" bIns="0" anchor="ctr"/>
          <a:lstStyle/>
          <a:p>
            <a:pPr algn="ctr">
              <a:lnSpc>
                <a:spcPct val="100000"/>
              </a:lnSpc>
            </a:pPr>
            <a:r>
              <a:rPr lang="en-US" sz="4400">
                <a:solidFill>
                  <a:srgbClr val="000000"/>
                </a:solidFill>
                <a:latin typeface="Arial"/>
                <a:ea typeface="DejaVu Sans"/>
              </a:rPr>
              <a:t>Coalescence</a:t>
            </a:r>
            <a:endParaRPr/>
          </a:p>
        </p:txBody>
      </p:sp>
      <p:sp>
        <p:nvSpPr>
          <p:cNvPr id="96" name="CustomShape 2"/>
          <p:cNvSpPr/>
          <p:nvPr/>
        </p:nvSpPr>
        <p:spPr>
          <a:xfrm>
            <a:off x="6217920" y="1188720"/>
            <a:ext cx="3657240" cy="5943240"/>
          </a:xfrm>
          <a:prstGeom prst="rect">
            <a:avLst/>
          </a:prstGeom>
          <a:noFill/>
          <a:ln>
            <a:noFill/>
          </a:ln>
        </p:spPr>
        <p:txBody>
          <a:bodyPr lIns="0" tIns="0" rIns="0" bIns="0"/>
          <a:lstStyle/>
          <a:p>
            <a:pPr>
              <a:lnSpc>
                <a:spcPct val="100000"/>
              </a:lnSpc>
              <a:buSzPct val="45000"/>
              <a:buFont typeface="Courier New"/>
              <a:buChar char="o"/>
            </a:pPr>
            <a:r>
              <a:rPr lang="en-US" sz="3200">
                <a:solidFill>
                  <a:srgbClr val="000000"/>
                </a:solidFill>
                <a:latin typeface="Calibri"/>
                <a:ea typeface="DejaVu Sans"/>
              </a:rPr>
              <a:t>Coalescence: “Time to most recent common ancestor”</a:t>
            </a:r>
            <a:endParaRPr/>
          </a:p>
          <a:p>
            <a:pPr>
              <a:lnSpc>
                <a:spcPct val="100000"/>
              </a:lnSpc>
            </a:pPr>
            <a:endParaRPr/>
          </a:p>
          <a:p>
            <a:pPr>
              <a:lnSpc>
                <a:spcPct val="100000"/>
              </a:lnSpc>
              <a:buSzPct val="45000"/>
              <a:buFont typeface="Courier New"/>
              <a:buChar char="o"/>
            </a:pPr>
            <a:r>
              <a:rPr lang="en-US" sz="3200">
                <a:solidFill>
                  <a:srgbClr val="000000"/>
                </a:solidFill>
                <a:latin typeface="Calibri"/>
                <a:ea typeface="DejaVu Sans"/>
              </a:rPr>
              <a:t>Build maximum-likelihood gene trees using RaxML</a:t>
            </a:r>
            <a:endParaRPr/>
          </a:p>
          <a:p>
            <a:pPr>
              <a:lnSpc>
                <a:spcPct val="100000"/>
              </a:lnSpc>
            </a:pPr>
            <a:r>
              <a:rPr lang="en-US" sz="3200">
                <a:solidFill>
                  <a:srgbClr val="000000"/>
                </a:solidFill>
                <a:latin typeface="Calibri"/>
                <a:ea typeface="DejaVu Sans"/>
              </a:rPr>
              <a:t> </a:t>
            </a:r>
            <a:endParaRPr/>
          </a:p>
          <a:p>
            <a:pPr>
              <a:lnSpc>
                <a:spcPct val="100000"/>
              </a:lnSpc>
              <a:buSzPct val="45000"/>
              <a:buFont typeface="Courier New"/>
              <a:buChar char="o"/>
            </a:pPr>
            <a:r>
              <a:rPr lang="en-US" sz="3200">
                <a:solidFill>
                  <a:srgbClr val="000000"/>
                </a:solidFill>
                <a:latin typeface="Calibri"/>
                <a:ea typeface="DejaVu Sans"/>
              </a:rPr>
              <a:t>Infer average time to coalescence using ape R library </a:t>
            </a:r>
            <a:endParaRPr/>
          </a:p>
        </p:txBody>
      </p:sp>
      <p:pic>
        <p:nvPicPr>
          <p:cNvPr id="97" name="Picture 2"/>
          <p:cNvPicPr/>
          <p:nvPr/>
        </p:nvPicPr>
        <p:blipFill>
          <a:blip r:embed="rId3"/>
          <a:stretch>
            <a:fillRect/>
          </a:stretch>
        </p:blipFill>
        <p:spPr>
          <a:xfrm>
            <a:off x="316080" y="1395720"/>
            <a:ext cx="5866920" cy="5486040"/>
          </a:xfrm>
          <a:prstGeom prst="rect">
            <a:avLst/>
          </a:prstGeom>
          <a:ln>
            <a:noFill/>
          </a:ln>
        </p:spPr>
      </p:pic>
      <p:sp>
        <p:nvSpPr>
          <p:cNvPr id="98" name="CustomShape 3"/>
          <p:cNvSpPr/>
          <p:nvPr/>
        </p:nvSpPr>
        <p:spPr>
          <a:xfrm>
            <a:off x="509040" y="1798560"/>
            <a:ext cx="1664640" cy="704160"/>
          </a:xfrm>
          <a:prstGeom prst="rect">
            <a:avLst/>
          </a:prstGeom>
          <a:noFill/>
          <a:ln>
            <a:noFill/>
          </a:ln>
        </p:spPr>
        <p:txBody>
          <a:bodyPr lIns="0" tIns="0" rIns="0" bIns="0" anchor="ctr"/>
          <a:lstStyle/>
          <a:p>
            <a:pPr algn="ctr">
              <a:lnSpc>
                <a:spcPct val="100000"/>
              </a:lnSpc>
            </a:pPr>
            <a:r>
              <a:rPr lang="en-US" sz="2000" b="1">
                <a:solidFill>
                  <a:srgbClr val="000000"/>
                </a:solidFill>
                <a:latin typeface="Calibri"/>
                <a:ea typeface="DejaVu Sans"/>
              </a:rPr>
              <a:t>Coalescence of A and 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4000" y="301320"/>
            <a:ext cx="9071280" cy="1261800"/>
          </a:xfrm>
          <a:prstGeom prst="rect">
            <a:avLst/>
          </a:prstGeom>
          <a:noFill/>
          <a:ln>
            <a:noFill/>
          </a:ln>
        </p:spPr>
        <p:txBody>
          <a:bodyPr lIns="0" tIns="0" rIns="0" bIns="0" anchor="ctr"/>
          <a:lstStyle/>
          <a:p>
            <a:pPr algn="ctr">
              <a:lnSpc>
                <a:spcPct val="100000"/>
              </a:lnSpc>
            </a:pPr>
            <a:r>
              <a:rPr lang="en-US" sz="4400">
                <a:solidFill>
                  <a:srgbClr val="000000"/>
                </a:solidFill>
                <a:latin typeface="Calibri"/>
                <a:ea typeface="DejaVu Sans"/>
              </a:rPr>
              <a:t>Distribution of coalescence times</a:t>
            </a:r>
            <a:endParaRPr/>
          </a:p>
        </p:txBody>
      </p:sp>
      <p:pic>
        <p:nvPicPr>
          <p:cNvPr id="100" name="Picture 64"/>
          <p:cNvPicPr/>
          <p:nvPr/>
        </p:nvPicPr>
        <p:blipFill>
          <a:blip r:embed="rId3"/>
          <a:stretch>
            <a:fillRect/>
          </a:stretch>
        </p:blipFill>
        <p:spPr>
          <a:xfrm>
            <a:off x="365760" y="1737360"/>
            <a:ext cx="9417960" cy="4480200"/>
          </a:xfrm>
          <a:prstGeom prst="rect">
            <a:avLst/>
          </a:prstGeom>
          <a:ln>
            <a:noFill/>
          </a:ln>
        </p:spPr>
      </p:pic>
      <p:sp>
        <p:nvSpPr>
          <p:cNvPr id="101" name="CustomShape 2"/>
          <p:cNvSpPr/>
          <p:nvPr/>
        </p:nvSpPr>
        <p:spPr>
          <a:xfrm>
            <a:off x="1230480" y="6216840"/>
            <a:ext cx="8370360" cy="732240"/>
          </a:xfrm>
          <a:prstGeom prst="rect">
            <a:avLst/>
          </a:prstGeom>
          <a:noFill/>
          <a:ln>
            <a:noFill/>
          </a:ln>
        </p:spPr>
        <p:txBody>
          <a:bodyPr lIns="0" tIns="0" rIns="0" bIns="0"/>
          <a:lstStyle/>
          <a:p>
            <a:pPr>
              <a:lnSpc>
                <a:spcPct val="100000"/>
              </a:lnSpc>
            </a:pPr>
            <a:r>
              <a:rPr lang="en-US" sz="3200" b="1">
                <a:solidFill>
                  <a:srgbClr val="000000"/>
                </a:solidFill>
                <a:latin typeface="Calibri"/>
                <a:ea typeface="DejaVu Sans"/>
              </a:rPr>
              <a:t>Species tree 					Gene trees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29560" y="914400"/>
            <a:ext cx="9071280" cy="2102760"/>
          </a:xfrm>
          <a:prstGeom prst="rect">
            <a:avLst/>
          </a:prstGeom>
          <a:noFill/>
          <a:ln>
            <a:noFill/>
          </a:ln>
        </p:spPr>
        <p:txBody>
          <a:bodyPr lIns="0" tIns="0" rIns="0" bIns="0"/>
          <a:lstStyle/>
          <a:p>
            <a:pPr>
              <a:lnSpc>
                <a:spcPct val="100000"/>
              </a:lnSpc>
              <a:buSzPct val="45000"/>
              <a:buFont typeface="Courier New"/>
              <a:buChar char="o"/>
            </a:pPr>
            <a:r>
              <a:rPr lang="en-US" sz="3200">
                <a:solidFill>
                  <a:srgbClr val="000000"/>
                </a:solidFill>
                <a:latin typeface="Calibri"/>
                <a:ea typeface="DejaVu Sans"/>
              </a:rPr>
              <a:t>Demographic history should shape this distribution</a:t>
            </a:r>
            <a:endParaRPr/>
          </a:p>
          <a:p>
            <a:pPr>
              <a:lnSpc>
                <a:spcPct val="100000"/>
              </a:lnSpc>
            </a:pPr>
            <a:endParaRPr/>
          </a:p>
          <a:p>
            <a:pPr>
              <a:lnSpc>
                <a:spcPct val="100000"/>
              </a:lnSpc>
              <a:buSzPct val="45000"/>
              <a:buFont typeface="Courier New"/>
              <a:buChar char="o"/>
            </a:pPr>
            <a:r>
              <a:rPr lang="en-US" sz="3200">
                <a:solidFill>
                  <a:srgbClr val="000000"/>
                </a:solidFill>
                <a:latin typeface="Calibri"/>
                <a:ea typeface="DejaVu Sans"/>
              </a:rPr>
              <a:t>Problem is picking up the signal vs the noise.</a:t>
            </a:r>
            <a:endParaRPr/>
          </a:p>
        </p:txBody>
      </p:sp>
      <p:pic>
        <p:nvPicPr>
          <p:cNvPr id="103" name="Picture 67"/>
          <p:cNvPicPr/>
          <p:nvPr/>
        </p:nvPicPr>
        <p:blipFill>
          <a:blip r:embed="rId3"/>
          <a:stretch>
            <a:fillRect/>
          </a:stretch>
        </p:blipFill>
        <p:spPr>
          <a:xfrm>
            <a:off x="360" y="3291840"/>
            <a:ext cx="10079280" cy="368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18</Slides>
  <Notes>18</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Data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13</cp:revision>
  <dcterms:modified xsi:type="dcterms:W3CDTF">2015-07-28T04:33:38Z</dcterms:modified>
</cp:coreProperties>
</file>