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Economica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Economica-bold.fntdata"/><Relationship Id="rId27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font" Target="fonts/Economica-boldItalic.fntdata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8273aeb5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8273aeb5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8273aeb5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8273aeb5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273aeb5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273aeb5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8273aeb5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8273aeb5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8273aeb5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8273aeb5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8273aeb5e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8273aeb5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8273aeb5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8273aeb5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8273aeb5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8273aeb5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8273aeb5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8273aeb5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8273aeb5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8273aeb5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1175732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1175732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8273aeb5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8273aeb5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8273aeb5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8273aeb5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8273aeb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8273aeb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8273aeb5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8273aeb5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8273aeb5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8273aeb5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8273aeb5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8273aeb5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8273aeb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8273aeb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8273aeb5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8273aeb5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8273aeb5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8273aeb5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753400" y="1444250"/>
            <a:ext cx="36234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Adaptive Optimization via Random Projections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 Clough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Randomized SVD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 5.1 Direct SVD: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Receive the approximate basis Q of A e.g. using algorithm 4.5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Form B = Q</a:t>
            </a:r>
            <a:r>
              <a:rPr baseline="30000" lang="en"/>
              <a:t>T</a:t>
            </a:r>
            <a:r>
              <a:rPr lang="en"/>
              <a:t>A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SVD of small matrix: W, Σ, V = B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Form the orthonormal matrix U = QW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Fulfills same guarantee as algorithm 4.5: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A onto its approximate range to reduce dimensionality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6800" y="2855925"/>
            <a:ext cx="2337075" cy="35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Ada-LR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maintain full gradient matrix, but to compute inverse square root, compute a randomized SVD using algorithm 5.1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</a:t>
            </a:r>
            <a:r>
              <a:rPr lang="en"/>
              <a:t>or t = 1...T do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   Receive g</a:t>
            </a:r>
            <a:r>
              <a:rPr baseline="-25000" lang="en"/>
              <a:t>t</a:t>
            </a:r>
            <a:r>
              <a:rPr lang="en"/>
              <a:t>=∇f</a:t>
            </a:r>
            <a:r>
              <a:rPr baseline="-25000" lang="en"/>
              <a:t>t</a:t>
            </a:r>
            <a:r>
              <a:rPr lang="en"/>
              <a:t>(β</a:t>
            </a:r>
            <a:r>
              <a:rPr baseline="-25000" lang="en"/>
              <a:t>t</a:t>
            </a:r>
            <a:r>
              <a:rPr lang="en"/>
              <a:t>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   G</a:t>
            </a:r>
            <a:r>
              <a:rPr baseline="-25000" lang="en"/>
              <a:t>t</a:t>
            </a:r>
            <a:r>
              <a:rPr lang="en"/>
              <a:t> = G</a:t>
            </a:r>
            <a:r>
              <a:rPr baseline="-25000" lang="en"/>
              <a:t>t-1</a:t>
            </a:r>
            <a:r>
              <a:rPr lang="en"/>
              <a:t>+g</a:t>
            </a:r>
            <a:r>
              <a:rPr baseline="-25000" lang="en"/>
              <a:t>t</a:t>
            </a:r>
            <a:r>
              <a:rPr lang="en"/>
              <a:t>g</a:t>
            </a:r>
            <a:r>
              <a:rPr baseline="-25000" lang="en"/>
              <a:t>t</a:t>
            </a:r>
            <a:r>
              <a:rPr baseline="30000" lang="en"/>
              <a:t>T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   Project H</a:t>
            </a:r>
            <a:r>
              <a:rPr baseline="-25000" lang="en"/>
              <a:t>t</a:t>
            </a:r>
            <a:r>
              <a:rPr lang="en"/>
              <a:t> = G</a:t>
            </a:r>
            <a:r>
              <a:rPr baseline="-25000" lang="en"/>
              <a:t>t</a:t>
            </a:r>
            <a:r>
              <a:rPr lang="en"/>
              <a:t>Π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   QR = H</a:t>
            </a:r>
            <a:r>
              <a:rPr baseline="-25000" lang="en"/>
              <a:t>t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   B = Q</a:t>
            </a:r>
            <a:r>
              <a:rPr baseline="30000" lang="en"/>
              <a:t>T</a:t>
            </a:r>
            <a:r>
              <a:rPr lang="en"/>
              <a:t>G</a:t>
            </a:r>
            <a:r>
              <a:rPr baseline="-25000" lang="en"/>
              <a:t>t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   U, Σ, V = B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   β</a:t>
            </a:r>
            <a:r>
              <a:rPr baseline="-25000" lang="en"/>
              <a:t>t+1</a:t>
            </a:r>
            <a:r>
              <a:rPr lang="en"/>
              <a:t> = β</a:t>
            </a:r>
            <a:r>
              <a:rPr baseline="-25000" lang="en"/>
              <a:t>t</a:t>
            </a:r>
            <a:r>
              <a:rPr lang="en"/>
              <a:t> - 𝜂V(Σ</a:t>
            </a:r>
            <a:r>
              <a:rPr baseline="30000" lang="en"/>
              <a:t>1/2</a:t>
            </a:r>
            <a:r>
              <a:rPr lang="en"/>
              <a:t>+δI)</a:t>
            </a:r>
            <a:r>
              <a:rPr baseline="30000" lang="en"/>
              <a:t>-1</a:t>
            </a:r>
            <a:r>
              <a:rPr lang="en"/>
              <a:t>V</a:t>
            </a:r>
            <a:r>
              <a:rPr baseline="30000" lang="en"/>
              <a:t>T</a:t>
            </a:r>
            <a:r>
              <a:rPr lang="en"/>
              <a:t>g</a:t>
            </a:r>
            <a:r>
              <a:rPr baseline="-25000" lang="en"/>
              <a:t>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Ada-LR (cont.)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AdaFull has per-iteration time complexity O(p</a:t>
            </a:r>
            <a:r>
              <a:rPr baseline="30000" lang="en"/>
              <a:t>3</a:t>
            </a:r>
            <a:r>
              <a:rPr lang="en"/>
              <a:t>), where p is dimensionality of gradient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Infeasible for even medium problems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AdaLR reduces the cost of the inverse square root to </a:t>
            </a:r>
            <a:r>
              <a:rPr lang="en"/>
              <a:t>O(𝜏p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regret bound similar to AdaFull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cost is </a:t>
            </a:r>
            <a:r>
              <a:rPr lang="en"/>
              <a:t>Still expensive: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Storing and updating G</a:t>
            </a:r>
            <a:r>
              <a:rPr baseline="-25000" lang="en"/>
              <a:t>t </a:t>
            </a:r>
            <a:r>
              <a:rPr lang="en"/>
              <a:t> O(</a:t>
            </a:r>
            <a:r>
              <a:rPr lang="en" sz="1800"/>
              <a:t>p</a:t>
            </a:r>
            <a:r>
              <a:rPr baseline="30000" lang="en" sz="1800"/>
              <a:t>2</a:t>
            </a:r>
            <a:r>
              <a:rPr lang="en" sz="1800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projection         O(</a:t>
            </a:r>
            <a:r>
              <a:rPr lang="en" sz="1800"/>
              <a:t>p</a:t>
            </a:r>
            <a:r>
              <a:rPr baseline="30000" lang="en" sz="1800"/>
              <a:t>2</a:t>
            </a:r>
            <a:r>
              <a:rPr lang="en" sz="1800"/>
              <a:t>log𝜏)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Projection onto Q           O(</a:t>
            </a:r>
            <a:r>
              <a:rPr lang="en" sz="1800"/>
              <a:t>𝜏p</a:t>
            </a:r>
            <a:r>
              <a:rPr baseline="30000" lang="en" sz="1800"/>
              <a:t>2</a:t>
            </a:r>
            <a:r>
              <a:rPr lang="en" sz="1800"/>
              <a:t>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Quadratic instead of cubic; suitable for medium size problems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do better?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RadaGrad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understood as refinement of AdaLR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Replace expensive operations of AdaLR with more efficient analogues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 t = 1...T do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   Receive g</a:t>
            </a:r>
            <a:r>
              <a:rPr baseline="-25000" lang="en"/>
              <a:t>t</a:t>
            </a:r>
            <a:r>
              <a:rPr lang="en"/>
              <a:t>=∇f</a:t>
            </a:r>
            <a:r>
              <a:rPr baseline="-25000" lang="en"/>
              <a:t>t</a:t>
            </a:r>
            <a:r>
              <a:rPr lang="en"/>
              <a:t>(β</a:t>
            </a:r>
            <a:r>
              <a:rPr baseline="-25000" lang="en"/>
              <a:t>t</a:t>
            </a:r>
            <a:r>
              <a:rPr lang="en"/>
              <a:t>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   Project h</a:t>
            </a:r>
            <a:r>
              <a:rPr baseline="-25000" lang="en"/>
              <a:t>t</a:t>
            </a:r>
            <a:r>
              <a:rPr lang="en"/>
              <a:t>=Πg</a:t>
            </a:r>
            <a:r>
              <a:rPr baseline="-25000" lang="en"/>
              <a:t>t</a:t>
            </a:r>
            <a:endParaRPr baseline="-250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   H</a:t>
            </a:r>
            <a:r>
              <a:rPr baseline="-25000" lang="en"/>
              <a:t>t</a:t>
            </a:r>
            <a:r>
              <a:rPr lang="en"/>
              <a:t> = H</a:t>
            </a:r>
            <a:r>
              <a:rPr baseline="-25000" lang="en"/>
              <a:t>t-1</a:t>
            </a:r>
            <a:r>
              <a:rPr lang="en"/>
              <a:t>+g</a:t>
            </a:r>
            <a:r>
              <a:rPr baseline="-25000" lang="en"/>
              <a:t>t</a:t>
            </a:r>
            <a:r>
              <a:rPr lang="en"/>
              <a:t>h</a:t>
            </a:r>
            <a:r>
              <a:rPr baseline="-25000" lang="en"/>
              <a:t>t</a:t>
            </a:r>
            <a:r>
              <a:rPr baseline="30000" lang="en"/>
              <a:t>T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   QR = qr_update(Q</a:t>
            </a:r>
            <a:r>
              <a:rPr baseline="-25000" lang="en"/>
              <a:t>t-1</a:t>
            </a:r>
            <a:r>
              <a:rPr lang="en"/>
              <a:t>, R</a:t>
            </a:r>
            <a:r>
              <a:rPr baseline="-25000" lang="en"/>
              <a:t>t-1</a:t>
            </a:r>
            <a:r>
              <a:rPr lang="en"/>
              <a:t>g</a:t>
            </a:r>
            <a:r>
              <a:rPr baseline="-25000" lang="en"/>
              <a:t>t</a:t>
            </a:r>
            <a:r>
              <a:rPr lang="en"/>
              <a:t>,h</a:t>
            </a:r>
            <a:r>
              <a:rPr baseline="-25000" lang="en"/>
              <a:t>t</a:t>
            </a:r>
            <a:r>
              <a:rPr lang="en"/>
              <a:t>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   B = H</a:t>
            </a:r>
            <a:r>
              <a:rPr baseline="-25000" lang="en"/>
              <a:t>t</a:t>
            </a:r>
            <a:r>
              <a:rPr baseline="30000" lang="en"/>
              <a:t>T</a:t>
            </a:r>
            <a:r>
              <a:rPr lang="en"/>
              <a:t>Q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   U, Σ, W = B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   V = WQ</a:t>
            </a:r>
            <a:r>
              <a:rPr baseline="30000" lang="en"/>
              <a:t>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RadaGrad (cont.)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   𝛾</a:t>
            </a:r>
            <a:r>
              <a:rPr baseline="-25000" lang="en"/>
              <a:t>t</a:t>
            </a:r>
            <a:r>
              <a:rPr lang="en"/>
              <a:t>=𝜂(g</a:t>
            </a:r>
            <a:r>
              <a:rPr baseline="-25000" lang="en"/>
              <a:t>t</a:t>
            </a:r>
            <a:r>
              <a:rPr lang="en"/>
              <a:t> - V V</a:t>
            </a:r>
            <a:r>
              <a:rPr baseline="30000" lang="en"/>
              <a:t>T</a:t>
            </a:r>
            <a:r>
              <a:rPr lang="en"/>
              <a:t>g</a:t>
            </a:r>
            <a:r>
              <a:rPr baseline="-25000" lang="en"/>
              <a:t>t</a:t>
            </a:r>
            <a:r>
              <a:rPr lang="en"/>
              <a:t>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   β</a:t>
            </a:r>
            <a:r>
              <a:rPr baseline="-25000" lang="en"/>
              <a:t>t+1</a:t>
            </a:r>
            <a:r>
              <a:rPr lang="en"/>
              <a:t>=β</a:t>
            </a:r>
            <a:r>
              <a:rPr baseline="-25000" lang="en"/>
              <a:t>t</a:t>
            </a:r>
            <a:r>
              <a:rPr lang="en"/>
              <a:t>-𝜂V(Σ</a:t>
            </a:r>
            <a:r>
              <a:rPr baseline="30000" lang="en"/>
              <a:t>1/2 </a:t>
            </a:r>
            <a:r>
              <a:rPr lang="en"/>
              <a:t>+ δI)V</a:t>
            </a:r>
            <a:r>
              <a:rPr baseline="30000" lang="en"/>
              <a:t>T</a:t>
            </a:r>
            <a:r>
              <a:rPr lang="en"/>
              <a:t> - 𝛾</a:t>
            </a:r>
            <a:r>
              <a:rPr baseline="-25000" lang="en"/>
              <a:t>t</a:t>
            </a:r>
            <a:endParaRPr baseline="-25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store full G</a:t>
            </a:r>
            <a:r>
              <a:rPr baseline="-25000" lang="en"/>
              <a:t>t</a:t>
            </a:r>
            <a:r>
              <a:rPr lang="en"/>
              <a:t>; store p✕𝜏 approximation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 Q and R; use rank-1 QR updates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H</a:t>
            </a:r>
            <a:r>
              <a:rPr baseline="-25000" lang="en"/>
              <a:t>t</a:t>
            </a:r>
            <a:r>
              <a:rPr lang="en"/>
              <a:t> onto Q instead of G</a:t>
            </a:r>
            <a:r>
              <a:rPr baseline="-25000" lang="en"/>
              <a:t>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Correction term when G</a:t>
            </a:r>
            <a:r>
              <a:rPr baseline="-25000" lang="en"/>
              <a:t>t</a:t>
            </a:r>
            <a:r>
              <a:rPr lang="en"/>
              <a:t> is more than rank 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Quadratic terms have been replaced with linear ones - O(τ</a:t>
            </a:r>
            <a:r>
              <a:rPr baseline="30000" lang="en"/>
              <a:t>2</a:t>
            </a:r>
            <a:r>
              <a:rPr lang="en"/>
              <a:t>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regret bound provided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Experiments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effective rank data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Randomly generated multivariate Gaussian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AdaLR and RadaGrad performed close to AdaFull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Singular values of AdaLR and RadaGrad decay quickly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Convolutional Neural Networks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MNIST, CIFAR-10, SVHN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Standard architecture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tested RadaGrad and AdaGrad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RadaGrad </a:t>
            </a:r>
            <a:r>
              <a:rPr b="1" lang="en"/>
              <a:t>5-10x slower</a:t>
            </a:r>
            <a:r>
              <a:rPr lang="en"/>
              <a:t> per iteration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Faster overall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Could be optimized more?</a:t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850" y="2342300"/>
            <a:ext cx="3619449" cy="253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Extensions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AdaGrad and AdaLR both have advantages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they be combined?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AdaLR+Diag:</a:t>
            </a:r>
            <a:endParaRPr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𝜈</a:t>
            </a:r>
            <a:r>
              <a:rPr baseline="-25000" lang="en" sz="1400"/>
              <a:t>D</a:t>
            </a:r>
            <a:r>
              <a:rPr lang="en" sz="1400"/>
              <a:t> = (diag(G</a:t>
            </a:r>
            <a:r>
              <a:rPr baseline="-25000" lang="en" sz="1400"/>
              <a:t>t</a:t>
            </a:r>
            <a:r>
              <a:rPr lang="en" sz="1400"/>
              <a:t>)</a:t>
            </a:r>
            <a:r>
              <a:rPr baseline="30000" lang="en" sz="1400"/>
              <a:t>½</a:t>
            </a:r>
            <a:r>
              <a:rPr lang="en" sz="1400"/>
              <a:t>+ 𝛿I)</a:t>
            </a:r>
            <a:r>
              <a:rPr baseline="30000" lang="en" sz="1400"/>
              <a:t>-1</a:t>
            </a:r>
            <a:r>
              <a:rPr lang="en" sz="1400"/>
              <a:t>g</a:t>
            </a:r>
            <a:r>
              <a:rPr baseline="-25000" lang="en" sz="1400"/>
              <a:t>t</a:t>
            </a:r>
            <a:endParaRPr sz="1400"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𝜈</a:t>
            </a:r>
            <a:r>
              <a:rPr baseline="-25000" lang="en" sz="1400"/>
              <a:t>R </a:t>
            </a:r>
            <a:r>
              <a:rPr lang="en" sz="1400"/>
              <a:t>= V(</a:t>
            </a:r>
            <a:r>
              <a:rPr lang="en" sz="1400"/>
              <a:t>𝛴</a:t>
            </a:r>
            <a:r>
              <a:rPr baseline="30000" lang="en" sz="1400"/>
              <a:t>1/2</a:t>
            </a:r>
            <a:r>
              <a:rPr lang="en" sz="1400"/>
              <a:t> + </a:t>
            </a:r>
            <a:r>
              <a:rPr lang="en" sz="1400"/>
              <a:t>𝛿I)</a:t>
            </a:r>
            <a:r>
              <a:rPr baseline="30000" lang="en" sz="1400"/>
              <a:t>-1</a:t>
            </a:r>
            <a:r>
              <a:rPr lang="en" sz="1400"/>
              <a:t>V</a:t>
            </a:r>
            <a:r>
              <a:rPr baseline="30000" lang="en" sz="1400"/>
              <a:t>T</a:t>
            </a:r>
            <a:r>
              <a:rPr lang="en" sz="1400"/>
              <a:t>g</a:t>
            </a:r>
            <a:r>
              <a:rPr baseline="-25000" lang="en" sz="1400"/>
              <a:t>t</a:t>
            </a:r>
            <a:endParaRPr sz="1400"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β</a:t>
            </a:r>
            <a:r>
              <a:rPr baseline="-25000" lang="en" sz="1400"/>
              <a:t>t+1</a:t>
            </a:r>
            <a:r>
              <a:rPr lang="en" sz="1400"/>
              <a:t> = </a:t>
            </a:r>
            <a:r>
              <a:rPr lang="en"/>
              <a:t>β</a:t>
            </a:r>
            <a:r>
              <a:rPr baseline="-25000" lang="en" sz="1400"/>
              <a:t>t</a:t>
            </a:r>
            <a:r>
              <a:rPr lang="en" sz="1400"/>
              <a:t> - 𝜂(𝜈</a:t>
            </a:r>
            <a:r>
              <a:rPr baseline="-25000" lang="en" sz="1400"/>
              <a:t>D</a:t>
            </a:r>
            <a:r>
              <a:rPr lang="en" sz="1400"/>
              <a:t> + 𝜈</a:t>
            </a:r>
            <a:r>
              <a:rPr baseline="-25000" lang="en" sz="1400"/>
              <a:t>R</a:t>
            </a:r>
            <a:r>
              <a:rPr lang="en" sz="1400"/>
              <a:t>)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 the ideas of ADAM/RMSprop to RadaGrad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RadaForget gradient matrix update: G</a:t>
            </a:r>
            <a:r>
              <a:rPr baseline="-25000" lang="en"/>
              <a:t>t</a:t>
            </a:r>
            <a:r>
              <a:rPr lang="en"/>
              <a:t> = 𝛼G</a:t>
            </a:r>
            <a:r>
              <a:rPr baseline="-25000" lang="en"/>
              <a:t>t - 1</a:t>
            </a:r>
            <a:r>
              <a:rPr lang="en"/>
              <a:t>+ (1 - 𝛼)g</a:t>
            </a:r>
            <a:r>
              <a:rPr baseline="-25000" lang="en"/>
              <a:t>t</a:t>
            </a:r>
            <a:r>
              <a:rPr lang="en"/>
              <a:t>h</a:t>
            </a:r>
            <a:r>
              <a:rPr baseline="-25000" lang="en"/>
              <a:t>t</a:t>
            </a:r>
            <a:r>
              <a:rPr baseline="30000" lang="en"/>
              <a:t>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𝛼 is hyperparameter controlling forgetting rate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Methodology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scikit-learn’s make_classification function for binary classification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Samples points from different multivariate normal distributions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Tested with 250 dimensions and 500 dimensions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Trained logistic regression models on each algorithm: AdaFull, AdaGrad, AdaLR, RadaGrad, AdaLR+Diag, RadaForget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Grid searched over choices of 𝜂, </a:t>
            </a:r>
            <a:r>
              <a:rPr lang="en"/>
              <a:t>𝜏, and </a:t>
            </a:r>
            <a:r>
              <a:rPr lang="en"/>
              <a:t>𝛼 for RadaForget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Loss, p = 250</a:t>
            </a: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350" y="1154563"/>
            <a:ext cx="3349650" cy="319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6082" y="1152463"/>
            <a:ext cx="3346704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Loss, p = 500</a:t>
            </a:r>
            <a:endParaRPr/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842" y="1017724"/>
            <a:ext cx="7486307" cy="35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Order Information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2nd order information is desirable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Curvature information gives better steps than GD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Would like to use Newton step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Storing Hessian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Computing updates to Hessian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Computing inverse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Spectrum Decay, p = 500</a:t>
            </a:r>
            <a:endParaRPr/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335" y="1017725"/>
            <a:ext cx="7269339" cy="355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AdaLR/RadaGrad are not silver bullets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 well when data is dense but low-rank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theoretical guarantees for RadaGrad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Works well in practice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RadaGrad works well with variance reduction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AdaLR+Diag underperforms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Subspace tracking updates could work well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AdaGrad is correction update  </a:t>
            </a:r>
            <a:r>
              <a:rPr lang="en"/>
              <a:t>𝛾</a:t>
            </a:r>
            <a:r>
              <a:rPr baseline="-25000" lang="en"/>
              <a:t>t</a:t>
            </a:r>
            <a:r>
              <a:rPr lang="en"/>
              <a:t> = 𝜂(diag(G</a:t>
            </a:r>
            <a:r>
              <a:rPr baseline="-25000" lang="en"/>
              <a:t>t</a:t>
            </a:r>
            <a:r>
              <a:rPr lang="en"/>
              <a:t>)</a:t>
            </a:r>
            <a:r>
              <a:rPr baseline="30000" lang="en"/>
              <a:t>½</a:t>
            </a:r>
            <a:r>
              <a:rPr lang="en"/>
              <a:t> + 𝛿I)</a:t>
            </a:r>
            <a:r>
              <a:rPr baseline="30000" lang="en"/>
              <a:t>-1</a:t>
            </a:r>
            <a:r>
              <a:rPr lang="en"/>
              <a:t>(g</a:t>
            </a:r>
            <a:r>
              <a:rPr baseline="-25000" lang="en"/>
              <a:t>t</a:t>
            </a:r>
            <a:r>
              <a:rPr lang="en"/>
              <a:t> - V V</a:t>
            </a:r>
            <a:r>
              <a:rPr baseline="30000" lang="en"/>
              <a:t>T</a:t>
            </a:r>
            <a:r>
              <a:rPr lang="en"/>
              <a:t>g</a:t>
            </a:r>
            <a:r>
              <a:rPr baseline="-25000" lang="en"/>
              <a:t>t</a:t>
            </a:r>
            <a:r>
              <a:rPr lang="en"/>
              <a:t>) </a:t>
            </a:r>
            <a:endParaRPr baseline="-25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Exponential forgetting works well on smaller datasets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Authors claim it degrades performance; did not test on neural nets myself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Values of 𝛼 as low as 0.5 work well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Quasi-Newton Alternatives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Direct approximation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BFGS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L-BFGS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 search can be expensive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Adaptive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Momentum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AdaGrad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ADAM, RMSprop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AdaGrad Update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Duchi et al. introduce AdaGrad update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𝛿 term for numerical stability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Computationally cheap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Easy to store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Easy to compute inverse square root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well in some settings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069" y="2169538"/>
            <a:ext cx="3280124" cy="40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068" y="1631218"/>
            <a:ext cx="952625" cy="46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Shortcomings of AdaGrad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non-diagonal entries: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Stores covariance of two gradient components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 when components are mean-zero: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AdaGrad works well when gradient components are </a:t>
            </a:r>
            <a:r>
              <a:rPr i="1" lang="en"/>
              <a:t>uncorrelated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Won’t work well in convolutional layers, for example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Cannot throw out non-diagonal information otherwise!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practice, learning rate will decay too quickly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725" y="1315200"/>
            <a:ext cx="1695639" cy="25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7750" y="1825250"/>
            <a:ext cx="2843725" cy="34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AdaFull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AdaGrad </a:t>
            </a:r>
            <a:r>
              <a:rPr i="1" lang="en"/>
              <a:t>approximates</a:t>
            </a:r>
            <a:r>
              <a:rPr lang="en"/>
              <a:t> AdaFull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update is of the 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 matrix can properly assign “blame”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Regret of AdaFull can scale better than AdaGrad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Regret is a measure of suboptimality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logistic regression on Gaussian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Requires storage and inverse square root of p✕p matrix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take advantage of non-diagonal information efficiently?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8324" y="1582838"/>
            <a:ext cx="2681900" cy="40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0500" y="2571750"/>
            <a:ext cx="3039565" cy="2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Random Projections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“Scalable Adaptive Stochastic Optimization Using Random Projections” by Krummenacher et 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Published in NIPS 2016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Attempts to improve upon AdaGrad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Cannot throw out potentially useful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cannot use full matrix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reduce dimensionality of gradient matrix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Approximation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p✕p matrix; would like a τ✕p matrix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saw Nyström approximation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Select a subset of the columns; use as approximation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Won’t work if information is not isolated to small subset of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Approach of Krunnemacher et al. uses different approach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Originally developed in “Finding Structure in Randomness: Probabilistic Algorithms for Constructing Approximate Matrix Decompositions” by Halko et 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Randomized Range Finding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 4.5 Fast Randomized Range Finder: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Sample random </a:t>
            </a:r>
            <a:r>
              <a:rPr lang="en"/>
              <a:t>p✕𝜏 SRFT test matrix 𝛺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Form Y = A𝛺 using an FFT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Construct an orthonormal basis Q of Y, e.g. QR = Y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/>
              <a:t>Intuition: sampling 𝜏 vectors from range of A is likely to yield independent set; A𝛺 multiplication can be done efficiently via FFT 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In practice, oversample by 5 or 10 to decrease failure probability significantly (𝛺 is p✕(𝜏+5) or p✕(𝜏+10))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matrix Q approximates A in the sense that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8475" y="3812263"/>
            <a:ext cx="1770727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