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2"/>
  </p:notesMasterIdLst>
  <p:handoutMasterIdLst>
    <p:handoutMasterId r:id="rId33"/>
  </p:handoutMasterIdLst>
  <p:sldIdLst>
    <p:sldId id="292" r:id="rId2"/>
    <p:sldId id="257" r:id="rId3"/>
    <p:sldId id="260" r:id="rId4"/>
    <p:sldId id="267" r:id="rId5"/>
    <p:sldId id="332" r:id="rId6"/>
    <p:sldId id="262" r:id="rId7"/>
    <p:sldId id="295" r:id="rId8"/>
    <p:sldId id="263" r:id="rId9"/>
    <p:sldId id="333" r:id="rId10"/>
    <p:sldId id="301" r:id="rId11"/>
    <p:sldId id="341" r:id="rId12"/>
    <p:sldId id="342" r:id="rId13"/>
    <p:sldId id="343" r:id="rId14"/>
    <p:sldId id="334" r:id="rId15"/>
    <p:sldId id="335" r:id="rId16"/>
    <p:sldId id="339" r:id="rId17"/>
    <p:sldId id="344" r:id="rId18"/>
    <p:sldId id="345" r:id="rId19"/>
    <p:sldId id="340" r:id="rId20"/>
    <p:sldId id="346" r:id="rId21"/>
    <p:sldId id="264" r:id="rId22"/>
    <p:sldId id="336" r:id="rId23"/>
    <p:sldId id="347" r:id="rId24"/>
    <p:sldId id="348" r:id="rId25"/>
    <p:sldId id="349" r:id="rId26"/>
    <p:sldId id="350" r:id="rId27"/>
    <p:sldId id="352" r:id="rId28"/>
    <p:sldId id="351" r:id="rId29"/>
    <p:sldId id="353" r:id="rId30"/>
    <p:sldId id="330" r:id="rId31"/>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404040"/>
    <a:srgbClr val="0053A3"/>
    <a:srgbClr val="ECECEC"/>
    <a:srgbClr val="FFFFFF"/>
    <a:srgbClr val="453D3A"/>
    <a:srgbClr val="1A9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97" autoAdjust="0"/>
    <p:restoredTop sz="94660"/>
  </p:normalViewPr>
  <p:slideViewPr>
    <p:cSldViewPr snapToGrid="0">
      <p:cViewPr varScale="1">
        <p:scale>
          <a:sx n="95" d="100"/>
          <a:sy n="95" d="100"/>
        </p:scale>
        <p:origin x="200" y="568"/>
      </p:cViewPr>
      <p:guideLst>
        <p:guide orient="horz" pos="2160"/>
        <p:guide pos="3840"/>
      </p:guideLst>
    </p:cSldViewPr>
  </p:slideViewPr>
  <p:notesTextViewPr>
    <p:cViewPr>
      <p:scale>
        <a:sx n="1" d="1"/>
        <a:sy n="1" d="1"/>
      </p:scale>
      <p:origin x="0" y="0"/>
    </p:cViewPr>
  </p:notesTextViewPr>
  <p:sorterViewPr>
    <p:cViewPr>
      <p:scale>
        <a:sx n="66" d="100"/>
        <a:sy n="66" d="100"/>
      </p:scale>
      <p:origin x="0" y="6960"/>
    </p:cViewPr>
  </p:sorterViewPr>
  <p:notesViewPr>
    <p:cSldViewPr snapToGrid="0">
      <p:cViewPr varScale="1">
        <p:scale>
          <a:sx n="55" d="100"/>
          <a:sy n="55" d="100"/>
        </p:scale>
        <p:origin x="-229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4710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12FEA90A-5304-40CA-9DB5-179FBFE1233E}" type="datetimeFigureOut">
              <a:rPr lang="zh-CN" altLang="en-US"/>
              <a:pPr>
                <a:defRPr/>
              </a:pPr>
              <a:t>2018/12/29</a:t>
            </a:fld>
            <a:endParaRPr lang="en-US" altLang="zh-CN"/>
          </a:p>
        </p:txBody>
      </p:sp>
      <p:sp>
        <p:nvSpPr>
          <p:cNvPr id="4710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4710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C52FF56-1428-4A63-96D2-62A1E66B0E07}"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0F1C7423-2091-4587-B59D-A702BE6914E1}" type="datetimeFigureOut">
              <a:rPr lang="zh-CN" altLang="en-US"/>
              <a:pPr>
                <a:defRPr/>
              </a:pPr>
              <a:t>2018/12/29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582347E1-1EED-4236-AE02-BD2AF975734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2" name="矩形 6"/>
          <p:cNvSpPr/>
          <p:nvPr userDrawn="1"/>
        </p:nvSpPr>
        <p:spPr>
          <a:xfrm>
            <a:off x="371475" y="387350"/>
            <a:ext cx="32385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矩形 7"/>
          <p:cNvSpPr/>
          <p:nvPr userDrawn="1"/>
        </p:nvSpPr>
        <p:spPr>
          <a:xfrm>
            <a:off x="119063" y="134938"/>
            <a:ext cx="252412" cy="25241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8"/>
          <p:cNvSpPr/>
          <p:nvPr userDrawn="1"/>
        </p:nvSpPr>
        <p:spPr>
          <a:xfrm>
            <a:off x="11226800" y="6318250"/>
            <a:ext cx="539750" cy="539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灯片编号占位符 15"/>
          <p:cNvSpPr>
            <a:spLocks noGrp="1"/>
          </p:cNvSpPr>
          <p:nvPr>
            <p:ph type="sldNum" sz="quarter" idx="10"/>
          </p:nvPr>
        </p:nvSpPr>
        <p:spPr/>
        <p:txBody>
          <a:bodyPr/>
          <a:lstStyle>
            <a:lvl1pPr algn="ctr" fontAlgn="auto">
              <a:spcBef>
                <a:spcPts val="0"/>
              </a:spcBef>
              <a:spcAft>
                <a:spcPts val="0"/>
              </a:spcAft>
              <a:defRPr sz="2000" b="1">
                <a:solidFill>
                  <a:schemeClr val="bg1"/>
                </a:solidFill>
                <a:latin typeface="+mn-lt"/>
                <a:ea typeface="+mn-ea"/>
              </a:defRPr>
            </a:lvl1pPr>
          </a:lstStyle>
          <a:p>
            <a:pPr>
              <a:defRPr/>
            </a:pPr>
            <a:fld id="{A19E3C5A-E558-42E5-BE15-DE9BFC595772}" type="slidenum">
              <a:rPr lang="zh-CN" altLang="en-US"/>
              <a:pPr>
                <a:defRPr/>
              </a:pPr>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10801350" y="6405563"/>
            <a:ext cx="1390650" cy="365125"/>
          </a:xfrm>
        </p:spPr>
        <p:txBody>
          <a:bodyPr/>
          <a:lstStyle>
            <a:lvl1pPr>
              <a:defRPr/>
            </a:lvl1pPr>
          </a:lstStyle>
          <a:p>
            <a:pPr>
              <a:defRPr/>
            </a:pPr>
            <a:fld id="{6DBF68BC-819B-41DC-980A-9DA5BE4969E2}" type="slidenum">
              <a:rPr lang="zh-CN" altLang="en-US"/>
              <a:pPr>
                <a:defRPr/>
              </a:pPr>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标题占位符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483" name="文本占位符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15"/>
          <p:cNvSpPr>
            <a:spLocks noGrp="1"/>
          </p:cNvSpPr>
          <p:nvPr>
            <p:ph type="sldNum" sz="quarter" idx="4"/>
          </p:nvPr>
        </p:nvSpPr>
        <p:spPr>
          <a:xfrm>
            <a:off x="10801350" y="6405563"/>
            <a:ext cx="1390650" cy="365125"/>
          </a:xfrm>
          <a:prstGeom prst="rect">
            <a:avLst/>
          </a:prstGeom>
        </p:spPr>
        <p:txBody>
          <a:bodyPr vert="horz" lIns="91440" tIns="45720" rIns="91440" bIns="45720" rtlCol="0" anchor="ctr"/>
          <a:lstStyle>
            <a:lvl1pPr algn="ctr" fontAlgn="auto">
              <a:spcBef>
                <a:spcPts val="0"/>
              </a:spcBef>
              <a:spcAft>
                <a:spcPts val="0"/>
              </a:spcAft>
              <a:defRPr sz="2000" b="1">
                <a:solidFill>
                  <a:schemeClr val="bg1"/>
                </a:solidFill>
                <a:latin typeface="+mn-lt"/>
                <a:ea typeface="+mn-ea"/>
              </a:defRPr>
            </a:lvl1pPr>
          </a:lstStyle>
          <a:p>
            <a:pPr>
              <a:defRPr/>
            </a:pPr>
            <a:fld id="{0407D515-7DBA-44D2-A948-648DA898256C}" type="slidenum">
              <a:rPr lang="zh-CN" altLang="en-US"/>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656" r:id="rId1"/>
    <p:sldLayoutId id="2147483655" r:id="rId2"/>
  </p:sldLayoutIdLst>
  <p:transition>
    <p:fade thruBlk="1"/>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charset="0"/>
          <a:ea typeface="华文楷体" pitchFamily="2" charset="-122"/>
        </a:defRPr>
      </a:lvl2pPr>
      <a:lvl3pPr algn="l" rtl="0" eaLnBrk="0" fontAlgn="base" hangingPunct="0">
        <a:lnSpc>
          <a:spcPct val="90000"/>
        </a:lnSpc>
        <a:spcBef>
          <a:spcPct val="0"/>
        </a:spcBef>
        <a:spcAft>
          <a:spcPct val="0"/>
        </a:spcAft>
        <a:defRPr sz="4400">
          <a:solidFill>
            <a:schemeClr val="tx1"/>
          </a:solidFill>
          <a:latin typeface="Arial" charset="0"/>
          <a:ea typeface="华文楷体" pitchFamily="2" charset="-122"/>
        </a:defRPr>
      </a:lvl3pPr>
      <a:lvl4pPr algn="l" rtl="0" eaLnBrk="0" fontAlgn="base" hangingPunct="0">
        <a:lnSpc>
          <a:spcPct val="90000"/>
        </a:lnSpc>
        <a:spcBef>
          <a:spcPct val="0"/>
        </a:spcBef>
        <a:spcAft>
          <a:spcPct val="0"/>
        </a:spcAft>
        <a:defRPr sz="4400">
          <a:solidFill>
            <a:schemeClr val="tx1"/>
          </a:solidFill>
          <a:latin typeface="Arial" charset="0"/>
          <a:ea typeface="华文楷体" pitchFamily="2" charset="-122"/>
        </a:defRPr>
      </a:lvl4pPr>
      <a:lvl5pPr algn="l" rtl="0" eaLnBrk="0" fontAlgn="base" hangingPunct="0">
        <a:lnSpc>
          <a:spcPct val="90000"/>
        </a:lnSpc>
        <a:spcBef>
          <a:spcPct val="0"/>
        </a:spcBef>
        <a:spcAft>
          <a:spcPct val="0"/>
        </a:spcAft>
        <a:defRPr sz="4400">
          <a:solidFill>
            <a:schemeClr val="tx1"/>
          </a:solidFill>
          <a:latin typeface="Arial" charset="0"/>
          <a:ea typeface="华文楷体" pitchFamily="2" charset="-122"/>
        </a:defRPr>
      </a:lvl5pPr>
      <a:lvl6pPr marL="457200" algn="l" rtl="0" fontAlgn="base">
        <a:lnSpc>
          <a:spcPct val="90000"/>
        </a:lnSpc>
        <a:spcBef>
          <a:spcPct val="0"/>
        </a:spcBef>
        <a:spcAft>
          <a:spcPct val="0"/>
        </a:spcAft>
        <a:defRPr sz="4400">
          <a:solidFill>
            <a:schemeClr val="tx1"/>
          </a:solidFill>
          <a:latin typeface="Consolas" pitchFamily="49" charset="0"/>
          <a:ea typeface="华文楷体" pitchFamily="2" charset="-122"/>
        </a:defRPr>
      </a:lvl6pPr>
      <a:lvl7pPr marL="914400" algn="l" rtl="0" fontAlgn="base">
        <a:lnSpc>
          <a:spcPct val="90000"/>
        </a:lnSpc>
        <a:spcBef>
          <a:spcPct val="0"/>
        </a:spcBef>
        <a:spcAft>
          <a:spcPct val="0"/>
        </a:spcAft>
        <a:defRPr sz="4400">
          <a:solidFill>
            <a:schemeClr val="tx1"/>
          </a:solidFill>
          <a:latin typeface="Consolas" pitchFamily="49" charset="0"/>
          <a:ea typeface="华文楷体" pitchFamily="2" charset="-122"/>
        </a:defRPr>
      </a:lvl7pPr>
      <a:lvl8pPr marL="1371600" algn="l" rtl="0" fontAlgn="base">
        <a:lnSpc>
          <a:spcPct val="90000"/>
        </a:lnSpc>
        <a:spcBef>
          <a:spcPct val="0"/>
        </a:spcBef>
        <a:spcAft>
          <a:spcPct val="0"/>
        </a:spcAft>
        <a:defRPr sz="4400">
          <a:solidFill>
            <a:schemeClr val="tx1"/>
          </a:solidFill>
          <a:latin typeface="Consolas" pitchFamily="49" charset="0"/>
          <a:ea typeface="华文楷体" pitchFamily="2" charset="-122"/>
        </a:defRPr>
      </a:lvl8pPr>
      <a:lvl9pPr marL="1828800" algn="l" rtl="0" fontAlgn="base">
        <a:lnSpc>
          <a:spcPct val="90000"/>
        </a:lnSpc>
        <a:spcBef>
          <a:spcPct val="0"/>
        </a:spcBef>
        <a:spcAft>
          <a:spcPct val="0"/>
        </a:spcAft>
        <a:defRPr sz="4400">
          <a:solidFill>
            <a:schemeClr val="tx1"/>
          </a:solidFill>
          <a:latin typeface="Consolas" pitchFamily="49" charset="0"/>
          <a:ea typeface="华文楷体" pitchFamily="2"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riscv/riscv-gnu-toolchain"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3024188"/>
            <a:ext cx="12192000" cy="519112"/>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0" y="2052638"/>
            <a:ext cx="12192000" cy="971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文本框 10"/>
          <p:cNvSpPr txBox="1">
            <a:spLocks noChangeArrowheads="1"/>
          </p:cNvSpPr>
          <p:nvPr/>
        </p:nvSpPr>
        <p:spPr bwMode="auto">
          <a:xfrm>
            <a:off x="3216275" y="2154238"/>
            <a:ext cx="8280400" cy="762000"/>
          </a:xfrm>
          <a:prstGeom prst="rect">
            <a:avLst/>
          </a:prstGeom>
          <a:noFill/>
          <a:ln w="9525">
            <a:noFill/>
            <a:miter lim="800000"/>
            <a:headEnd/>
            <a:tailEnd/>
          </a:ln>
        </p:spPr>
        <p:txBody>
          <a:bodyPr>
            <a:spAutoFit/>
          </a:bodyPr>
          <a:lstStyle/>
          <a:p>
            <a:r>
              <a:rPr lang="en-US" altLang="zh-CN" sz="4400" b="1" dirty="0">
                <a:solidFill>
                  <a:schemeClr val="bg1"/>
                </a:solidFill>
                <a:latin typeface="Verdana" pitchFamily="34" charset="0"/>
                <a:ea typeface="微软雅黑" pitchFamily="34" charset="-122"/>
              </a:rPr>
              <a:t>RISCV</a:t>
            </a:r>
            <a:r>
              <a:rPr lang="zh-CN" altLang="en-US" sz="4400" b="1" dirty="0">
                <a:solidFill>
                  <a:schemeClr val="bg1"/>
                </a:solidFill>
                <a:latin typeface="Verdana" pitchFamily="34" charset="0"/>
                <a:ea typeface="微软雅黑" pitchFamily="34" charset="-122"/>
              </a:rPr>
              <a:t>指令集</a:t>
            </a:r>
            <a:r>
              <a:rPr lang="en-US" altLang="zh-CN" sz="4400" b="1" dirty="0">
                <a:solidFill>
                  <a:schemeClr val="bg1"/>
                </a:solidFill>
                <a:latin typeface="Verdana" pitchFamily="34" charset="0"/>
                <a:ea typeface="微软雅黑" pitchFamily="34" charset="-122"/>
              </a:rPr>
              <a:t>CPU</a:t>
            </a:r>
            <a:r>
              <a:rPr lang="zh-CN" altLang="en-US" sz="4400" b="1" dirty="0">
                <a:solidFill>
                  <a:schemeClr val="bg1"/>
                </a:solidFill>
                <a:latin typeface="Verdana" pitchFamily="34" charset="0"/>
                <a:ea typeface="微软雅黑" pitchFamily="34" charset="-122"/>
              </a:rPr>
              <a:t>设计</a:t>
            </a:r>
          </a:p>
        </p:txBody>
      </p:sp>
      <p:sp>
        <p:nvSpPr>
          <p:cNvPr id="12" name="文本框 11"/>
          <p:cNvSpPr txBox="1">
            <a:spLocks noChangeArrowheads="1"/>
          </p:cNvSpPr>
          <p:nvPr/>
        </p:nvSpPr>
        <p:spPr bwMode="auto">
          <a:xfrm>
            <a:off x="3200400" y="3867150"/>
            <a:ext cx="3060700" cy="830997"/>
          </a:xfrm>
          <a:prstGeom prst="rect">
            <a:avLst/>
          </a:prstGeom>
          <a:noFill/>
          <a:ln w="9525">
            <a:noFill/>
            <a:miter lim="800000"/>
            <a:headEnd/>
            <a:tailEnd/>
          </a:ln>
        </p:spPr>
        <p:txBody>
          <a:bodyPr>
            <a:spAutoFit/>
          </a:bodyPr>
          <a:lstStyle/>
          <a:p>
            <a:r>
              <a:rPr lang="zh-CN" altLang="en-US" sz="2400" b="1" dirty="0">
                <a:solidFill>
                  <a:srgbClr val="453D3A"/>
                </a:solidFill>
                <a:latin typeface="Verdana" pitchFamily="34" charset="0"/>
                <a:ea typeface="微软雅黑" pitchFamily="34" charset="-122"/>
              </a:rPr>
              <a:t>小组成员：唐凯成</a:t>
            </a:r>
          </a:p>
          <a:p>
            <a:r>
              <a:rPr lang="zh-CN" altLang="en-US" sz="2400" b="1" dirty="0">
                <a:solidFill>
                  <a:srgbClr val="453D3A"/>
                </a:solidFill>
                <a:latin typeface="Verdana" pitchFamily="34" charset="0"/>
                <a:ea typeface="微软雅黑" pitchFamily="34" charset="-122"/>
              </a:rPr>
              <a:t>               谢怡晨</a:t>
            </a:r>
            <a:endParaRPr lang="en-US" altLang="zh-CN" sz="2400" b="1" dirty="0">
              <a:solidFill>
                <a:srgbClr val="453D3A"/>
              </a:solidFill>
              <a:latin typeface="Verdana" pitchFamily="34" charset="0"/>
              <a:ea typeface="微软雅黑" pitchFamily="34" charset="-122"/>
            </a:endParaRPr>
          </a:p>
        </p:txBody>
      </p:sp>
      <p:sp>
        <p:nvSpPr>
          <p:cNvPr id="5125" name="文本框 12"/>
          <p:cNvSpPr txBox="1">
            <a:spLocks noChangeArrowheads="1"/>
          </p:cNvSpPr>
          <p:nvPr/>
        </p:nvSpPr>
        <p:spPr bwMode="auto">
          <a:xfrm>
            <a:off x="6503988" y="3852863"/>
            <a:ext cx="2473325" cy="461665"/>
          </a:xfrm>
          <a:prstGeom prst="rect">
            <a:avLst/>
          </a:prstGeom>
          <a:noFill/>
          <a:ln w="9525">
            <a:noFill/>
            <a:miter lim="800000"/>
            <a:headEnd/>
            <a:tailEnd/>
          </a:ln>
        </p:spPr>
        <p:txBody>
          <a:bodyPr>
            <a:spAutoFit/>
          </a:bodyPr>
          <a:lstStyle/>
          <a:p>
            <a:r>
              <a:rPr lang="zh-CN" altLang="en-US" sz="2400" b="1" dirty="0">
                <a:solidFill>
                  <a:srgbClr val="453D3A"/>
                </a:solidFill>
                <a:latin typeface="Verdana" pitchFamily="34" charset="0"/>
                <a:ea typeface="微软雅黑" pitchFamily="34" charset="-122"/>
              </a:rPr>
              <a:t>指导老师：安虹</a:t>
            </a:r>
          </a:p>
        </p:txBody>
      </p:sp>
      <p:sp>
        <p:nvSpPr>
          <p:cNvPr id="15" name="矩形 14"/>
          <p:cNvSpPr/>
          <p:nvPr/>
        </p:nvSpPr>
        <p:spPr>
          <a:xfrm>
            <a:off x="11172825" y="1617663"/>
            <a:ext cx="32385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矩形 15"/>
          <p:cNvSpPr/>
          <p:nvPr/>
        </p:nvSpPr>
        <p:spPr>
          <a:xfrm>
            <a:off x="10920413" y="1365250"/>
            <a:ext cx="252412" cy="25241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文本框 9"/>
          <p:cNvSpPr txBox="1">
            <a:spLocks noChangeArrowheads="1"/>
          </p:cNvSpPr>
          <p:nvPr/>
        </p:nvSpPr>
        <p:spPr bwMode="auto">
          <a:xfrm>
            <a:off x="3216275" y="3084513"/>
            <a:ext cx="8280400" cy="396875"/>
          </a:xfrm>
          <a:prstGeom prst="rect">
            <a:avLst/>
          </a:prstGeom>
          <a:noFill/>
          <a:ln w="9525">
            <a:noFill/>
            <a:miter lim="800000"/>
            <a:headEnd/>
            <a:tailEnd/>
          </a:ln>
        </p:spPr>
        <p:txBody>
          <a:bodyPr>
            <a:spAutoFit/>
          </a:bodyPr>
          <a:lstStyle/>
          <a:p>
            <a:r>
              <a:rPr lang="zh-CN" altLang="en-US" sz="2000" b="1" dirty="0">
                <a:solidFill>
                  <a:schemeClr val="bg1"/>
                </a:solidFill>
                <a:latin typeface="Times New Roman" pitchFamily="18" charset="0"/>
                <a:ea typeface="微软雅黑" pitchFamily="34" charset="-122"/>
                <a:cs typeface="Times New Roman" pitchFamily="18" charset="0"/>
              </a:rPr>
              <a:t>“高性能体系结构处理器”课程结题答辩</a:t>
            </a:r>
          </a:p>
        </p:txBody>
      </p:sp>
      <p:sp>
        <p:nvSpPr>
          <p:cNvPr id="5" name="Freeform 5"/>
          <p:cNvSpPr>
            <a:spLocks noEditPoints="1"/>
          </p:cNvSpPr>
          <p:nvPr/>
        </p:nvSpPr>
        <p:spPr bwMode="auto">
          <a:xfrm>
            <a:off x="10201275" y="2293938"/>
            <a:ext cx="555625" cy="488950"/>
          </a:xfrm>
          <a:custGeom>
            <a:avLst/>
            <a:gdLst>
              <a:gd name="T0" fmla="*/ 2147483647 w 68"/>
              <a:gd name="T1" fmla="*/ 2147483647 h 60"/>
              <a:gd name="T2" fmla="*/ 2147483647 w 68"/>
              <a:gd name="T3" fmla="*/ 2147483647 h 60"/>
              <a:gd name="T4" fmla="*/ 2147483647 w 68"/>
              <a:gd name="T5" fmla="*/ 2147483647 h 60"/>
              <a:gd name="T6" fmla="*/ 2147483647 w 68"/>
              <a:gd name="T7" fmla="*/ 2147483647 h 60"/>
              <a:gd name="T8" fmla="*/ 2147483647 w 68"/>
              <a:gd name="T9" fmla="*/ 2147483647 h 60"/>
              <a:gd name="T10" fmla="*/ 2147483647 w 68"/>
              <a:gd name="T11" fmla="*/ 2147483647 h 60"/>
              <a:gd name="T12" fmla="*/ 2147483647 w 68"/>
              <a:gd name="T13" fmla="*/ 2147483647 h 60"/>
              <a:gd name="T14" fmla="*/ 2147483647 w 68"/>
              <a:gd name="T15" fmla="*/ 2147483647 h 60"/>
              <a:gd name="T16" fmla="*/ 2147483647 w 68"/>
              <a:gd name="T17" fmla="*/ 2147483647 h 60"/>
              <a:gd name="T18" fmla="*/ 2147483647 w 68"/>
              <a:gd name="T19" fmla="*/ 2147483647 h 60"/>
              <a:gd name="T20" fmla="*/ 2147483647 w 68"/>
              <a:gd name="T21" fmla="*/ 2147483647 h 60"/>
              <a:gd name="T22" fmla="*/ 2147483647 w 68"/>
              <a:gd name="T23" fmla="*/ 2147483647 h 60"/>
              <a:gd name="T24" fmla="*/ 2147483647 w 68"/>
              <a:gd name="T25" fmla="*/ 2147483647 h 60"/>
              <a:gd name="T26" fmla="*/ 2147483647 w 68"/>
              <a:gd name="T27" fmla="*/ 2147483647 h 60"/>
              <a:gd name="T28" fmla="*/ 2147483647 w 68"/>
              <a:gd name="T29" fmla="*/ 2147483647 h 60"/>
              <a:gd name="T30" fmla="*/ 2147483647 w 68"/>
              <a:gd name="T31" fmla="*/ 2147483647 h 60"/>
              <a:gd name="T32" fmla="*/ 2147483647 w 68"/>
              <a:gd name="T33" fmla="*/ 2147483647 h 60"/>
              <a:gd name="T34" fmla="*/ 2147483647 w 68"/>
              <a:gd name="T35" fmla="*/ 2147483647 h 60"/>
              <a:gd name="T36" fmla="*/ 2147483647 w 68"/>
              <a:gd name="T37" fmla="*/ 2147483647 h 60"/>
              <a:gd name="T38" fmla="*/ 2147483647 w 68"/>
              <a:gd name="T39" fmla="*/ 2147483647 h 60"/>
              <a:gd name="T40" fmla="*/ 2147483647 w 68"/>
              <a:gd name="T41" fmla="*/ 0 h 60"/>
              <a:gd name="T42" fmla="*/ 2147483647 w 68"/>
              <a:gd name="T43" fmla="*/ 2147483647 h 60"/>
              <a:gd name="T44" fmla="*/ 2147483647 w 68"/>
              <a:gd name="T45" fmla="*/ 2147483647 h 60"/>
              <a:gd name="T46" fmla="*/ 2147483647 w 68"/>
              <a:gd name="T47" fmla="*/ 2147483647 h 60"/>
              <a:gd name="T48" fmla="*/ 2147483647 w 68"/>
              <a:gd name="T49" fmla="*/ 2147483647 h 60"/>
              <a:gd name="T50" fmla="*/ 2147483647 w 68"/>
              <a:gd name="T51" fmla="*/ 2147483647 h 60"/>
              <a:gd name="T52" fmla="*/ 2147483647 w 68"/>
              <a:gd name="T53" fmla="*/ 2147483647 h 60"/>
              <a:gd name="T54" fmla="*/ 2147483647 w 68"/>
              <a:gd name="T55" fmla="*/ 2147483647 h 60"/>
              <a:gd name="T56" fmla="*/ 2147483647 w 68"/>
              <a:gd name="T57" fmla="*/ 2147483647 h 60"/>
              <a:gd name="T58" fmla="*/ 2147483647 w 68"/>
              <a:gd name="T59" fmla="*/ 2147483647 h 60"/>
              <a:gd name="T60" fmla="*/ 2147483647 w 68"/>
              <a:gd name="T61" fmla="*/ 2147483647 h 60"/>
              <a:gd name="T62" fmla="*/ 2147483647 w 68"/>
              <a:gd name="T63" fmla="*/ 2147483647 h 60"/>
              <a:gd name="T64" fmla="*/ 2147483647 w 68"/>
              <a:gd name="T65" fmla="*/ 2147483647 h 60"/>
              <a:gd name="T66" fmla="*/ 2147483647 w 68"/>
              <a:gd name="T67" fmla="*/ 2147483647 h 60"/>
              <a:gd name="T68" fmla="*/ 2147483647 w 68"/>
              <a:gd name="T69" fmla="*/ 2147483647 h 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8"/>
              <a:gd name="T106" fmla="*/ 0 h 60"/>
              <a:gd name="T107" fmla="*/ 68 w 68"/>
              <a:gd name="T108" fmla="*/ 60 h 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w="9525">
            <a:noFill/>
            <a:round/>
            <a:headEnd/>
            <a:tailEnd/>
          </a:ln>
        </p:spPr>
        <p:txBody>
          <a:bodyPr/>
          <a:lstStyle/>
          <a:p>
            <a:endParaRPr lang="zh-CN" altLang="en-US"/>
          </a:p>
        </p:txBody>
      </p:sp>
      <p:grpSp>
        <p:nvGrpSpPr>
          <p:cNvPr id="6163" name="Group 19"/>
          <p:cNvGrpSpPr>
            <a:grpSpLocks/>
          </p:cNvGrpSpPr>
          <p:nvPr/>
        </p:nvGrpSpPr>
        <p:grpSpPr bwMode="auto">
          <a:xfrm>
            <a:off x="452438" y="1666875"/>
            <a:ext cx="2352675" cy="2360613"/>
            <a:chOff x="285" y="1455"/>
            <a:chExt cx="1482" cy="1487"/>
          </a:xfrm>
        </p:grpSpPr>
        <p:sp>
          <p:nvSpPr>
            <p:cNvPr id="5131" name="Oval 15"/>
            <p:cNvSpPr>
              <a:spLocks noChangeArrowheads="1"/>
            </p:cNvSpPr>
            <p:nvPr/>
          </p:nvSpPr>
          <p:spPr bwMode="auto">
            <a:xfrm>
              <a:off x="323" y="1472"/>
              <a:ext cx="1436" cy="1436"/>
            </a:xfrm>
            <a:prstGeom prst="ellipse">
              <a:avLst/>
            </a:prstGeom>
            <a:solidFill>
              <a:schemeClr val="bg1"/>
            </a:solidFill>
            <a:ln w="9525">
              <a:noFill/>
              <a:round/>
              <a:headEnd/>
              <a:tailEnd/>
            </a:ln>
          </p:spPr>
          <p:txBody>
            <a:bodyPr wrap="none" anchor="ctr"/>
            <a:lstStyle/>
            <a:p>
              <a:endParaRPr lang="zh-CN" altLang="en-US"/>
            </a:p>
          </p:txBody>
        </p:sp>
        <p:pic>
          <p:nvPicPr>
            <p:cNvPr id="5132" name="Picture 14" descr="W020100921772164456594"/>
            <p:cNvPicPr>
              <a:picLocks noChangeAspect="1" noChangeArrowheads="1"/>
            </p:cNvPicPr>
            <p:nvPr/>
          </p:nvPicPr>
          <p:blipFill>
            <a:blip r:embed="rId2">
              <a:clrChange>
                <a:clrFrom>
                  <a:srgbClr val="FFFFFF"/>
                </a:clrFrom>
                <a:clrTo>
                  <a:srgbClr val="FFFFFF">
                    <a:alpha val="0"/>
                  </a:srgbClr>
                </a:clrTo>
              </a:clrChange>
            </a:blip>
            <a:srcRect l="18672" t="5859" r="21396" b="4077"/>
            <a:stretch>
              <a:fillRect/>
            </a:stretch>
          </p:blipFill>
          <p:spPr bwMode="auto">
            <a:xfrm>
              <a:off x="285" y="1455"/>
              <a:ext cx="1482" cy="1487"/>
            </a:xfrm>
            <a:prstGeom prst="rect">
              <a:avLst/>
            </a:prstGeom>
            <a:noFill/>
            <a:ln w="9525">
              <a:noFill/>
              <a:miter lim="800000"/>
              <a:headEnd/>
              <a:tailEnd/>
            </a:ln>
          </p:spPr>
        </p:pic>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500"/>
                                        <p:tgtEl>
                                          <p:spTgt spid="8"/>
                                        </p:tgtEl>
                                      </p:cBhvr>
                                    </p:animEffect>
                                  </p:childTnLst>
                                </p:cTn>
                              </p:par>
                              <p:par>
                                <p:cTn id="11" presetID="53" presetClass="entr" presetSubtype="0" fill="hold" nodeType="withEffect">
                                  <p:stCondLst>
                                    <p:cond delay="0"/>
                                  </p:stCondLst>
                                  <p:childTnLst>
                                    <p:set>
                                      <p:cBhvr>
                                        <p:cTn id="12" dur="1" fill="hold">
                                          <p:stCondLst>
                                            <p:cond delay="0"/>
                                          </p:stCondLst>
                                        </p:cTn>
                                        <p:tgtEl>
                                          <p:spTgt spid="6163"/>
                                        </p:tgtEl>
                                        <p:attrNameLst>
                                          <p:attrName>style.visibility</p:attrName>
                                        </p:attrNameLst>
                                      </p:cBhvr>
                                      <p:to>
                                        <p:strVal val="visible"/>
                                      </p:to>
                                    </p:set>
                                    <p:anim calcmode="lin" valueType="num">
                                      <p:cBhvr>
                                        <p:cTn id="13" dur="500" fill="hold"/>
                                        <p:tgtEl>
                                          <p:spTgt spid="6163"/>
                                        </p:tgtEl>
                                        <p:attrNameLst>
                                          <p:attrName>ppt_w</p:attrName>
                                        </p:attrNameLst>
                                      </p:cBhvr>
                                      <p:tavLst>
                                        <p:tav tm="0">
                                          <p:val>
                                            <p:fltVal val="0"/>
                                          </p:val>
                                        </p:tav>
                                        <p:tav tm="100000">
                                          <p:val>
                                            <p:strVal val="#ppt_w"/>
                                          </p:val>
                                        </p:tav>
                                      </p:tavLst>
                                    </p:anim>
                                    <p:anim calcmode="lin" valueType="num">
                                      <p:cBhvr>
                                        <p:cTn id="14" dur="500" fill="hold"/>
                                        <p:tgtEl>
                                          <p:spTgt spid="6163"/>
                                        </p:tgtEl>
                                        <p:attrNameLst>
                                          <p:attrName>ppt_h</p:attrName>
                                        </p:attrNameLst>
                                      </p:cBhvr>
                                      <p:tavLst>
                                        <p:tav tm="0">
                                          <p:val>
                                            <p:fltVal val="0"/>
                                          </p:val>
                                        </p:tav>
                                        <p:tav tm="100000">
                                          <p:val>
                                            <p:strVal val="#ppt_h"/>
                                          </p:val>
                                        </p:tav>
                                      </p:tavLst>
                                    </p:anim>
                                    <p:animEffect transition="in" filter="fade">
                                      <p:cBhvr>
                                        <p:cTn id="15" dur="500"/>
                                        <p:tgtEl>
                                          <p:spTgt spid="6163"/>
                                        </p:tgtEl>
                                      </p:cBhvr>
                                    </p:animEffect>
                                  </p:childTnLst>
                                </p:cTn>
                              </p:par>
                              <p:par>
                                <p:cTn id="16" presetID="22" presetClass="entr" presetSubtype="8" fill="hold" grpId="0" nodeType="withEffect">
                                  <p:stCondLst>
                                    <p:cond delay="120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22" presetClass="entr" presetSubtype="8" fill="hold" grpId="0" nodeType="withEffect">
                                  <p:stCondLst>
                                    <p:cond delay="120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par>
                                <p:cTn id="22" presetID="42" presetClass="entr" presetSubtype="0" fill="hold" grpId="0" nodeType="withEffect">
                                  <p:stCondLst>
                                    <p:cond delay="120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ppt_y+.1"/>
                                          </p:val>
                                        </p:tav>
                                        <p:tav tm="100000">
                                          <p:val>
                                            <p:strVal val="#ppt_y"/>
                                          </p:val>
                                        </p:tav>
                                      </p:tavLst>
                                    </p:anim>
                                  </p:childTnLst>
                                </p:cTn>
                              </p:par>
                              <p:par>
                                <p:cTn id="27" presetID="10" presetClass="entr" presetSubtype="0" fill="hold" grpId="0" nodeType="withEffect">
                                  <p:stCondLst>
                                    <p:cond delay="160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160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ntr" presetSubtype="0" fill="hold" grpId="0" nodeType="withEffect">
                                  <p:stCondLst>
                                    <p:cond delay="2000"/>
                                  </p:stCondLst>
                                  <p:childTnLst>
                                    <p:set>
                                      <p:cBhvr>
                                        <p:cTn id="34" dur="1" fill="hold">
                                          <p:stCondLst>
                                            <p:cond delay="0"/>
                                          </p:stCondLst>
                                        </p:cTn>
                                        <p:tgtEl>
                                          <p:spTgt spid="5125"/>
                                        </p:tgtEl>
                                        <p:attrNameLst>
                                          <p:attrName>style.visibility</p:attrName>
                                        </p:attrNameLst>
                                      </p:cBhvr>
                                      <p:to>
                                        <p:strVal val="visible"/>
                                      </p:to>
                                    </p:set>
                                    <p:animEffect transition="in" filter="fade">
                                      <p:cBhvr>
                                        <p:cTn id="35" dur="500"/>
                                        <p:tgtEl>
                                          <p:spTgt spid="5125"/>
                                        </p:tgtEl>
                                      </p:cBhvr>
                                    </p:animEffect>
                                  </p:childTnLst>
                                </p:cTn>
                              </p:par>
                              <p:par>
                                <p:cTn id="36" presetID="10" presetClass="entr" presetSubtype="0" fill="hold" grpId="0" nodeType="withEffect">
                                  <p:stCondLst>
                                    <p:cond delay="200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11" grpId="0"/>
      <p:bldP spid="12" grpId="0"/>
      <p:bldP spid="5125" grpId="0"/>
      <p:bldP spid="15" grpId="0" animBg="1"/>
      <p:bldP spid="16" grpId="0" animBg="1"/>
      <p:bldP spid="10" grpId="0"/>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本框 10"/>
          <p:cNvSpPr txBox="1">
            <a:spLocks noChangeArrowheads="1"/>
          </p:cNvSpPr>
          <p:nvPr/>
        </p:nvSpPr>
        <p:spPr bwMode="auto">
          <a:xfrm>
            <a:off x="695325" y="287338"/>
            <a:ext cx="10801350" cy="519112"/>
          </a:xfrm>
          <a:prstGeom prst="rect">
            <a:avLst/>
          </a:prstGeom>
          <a:noFill/>
          <a:ln w="9525">
            <a:noFill/>
            <a:miter lim="800000"/>
            <a:headEnd/>
            <a:tailEnd/>
          </a:ln>
        </p:spPr>
        <p:txBody>
          <a:bodyPr>
            <a:spAutoFit/>
          </a:bodyPr>
          <a:lstStyle/>
          <a:p>
            <a:r>
              <a:rPr lang="en-US" altLang="zh-CN" sz="2800" b="1" dirty="0">
                <a:latin typeface="微软雅黑" pitchFamily="34" charset="-122"/>
                <a:ea typeface="微软雅黑" pitchFamily="34" charset="-122"/>
              </a:rPr>
              <a:t>3USTCPV</a:t>
            </a:r>
            <a:r>
              <a:rPr lang="zh-CN" altLang="en-US" sz="2800" b="1" dirty="0">
                <a:latin typeface="微软雅黑" pitchFamily="34" charset="-122"/>
                <a:ea typeface="微软雅黑" pitchFamily="34" charset="-122"/>
              </a:rPr>
              <a:t>内核设计</a:t>
            </a:r>
          </a:p>
        </p:txBody>
      </p:sp>
      <p:sp>
        <p:nvSpPr>
          <p:cNvPr id="39939" name="灯片编号占位符 3"/>
          <p:cNvSpPr txBox="1">
            <a:spLocks noGrp="1"/>
          </p:cNvSpPr>
          <p:nvPr/>
        </p:nvSpPr>
        <p:spPr bwMode="auto">
          <a:xfrm>
            <a:off x="10801350" y="6405563"/>
            <a:ext cx="1390650" cy="365125"/>
          </a:xfrm>
          <a:prstGeom prst="rect">
            <a:avLst/>
          </a:prstGeom>
          <a:noFill/>
          <a:ln w="9525">
            <a:noFill/>
            <a:miter lim="800000"/>
            <a:headEnd/>
            <a:tailEnd/>
          </a:ln>
        </p:spPr>
        <p:txBody>
          <a:bodyPr anchor="ctr"/>
          <a:lstStyle/>
          <a:p>
            <a:pPr algn="ctr"/>
            <a:fld id="{CA4C5CA7-1EE6-44A0-8A18-86AB571530F4}" type="slidenum">
              <a:rPr lang="zh-CN" altLang="en-US" sz="2000" b="1">
                <a:solidFill>
                  <a:schemeClr val="bg1"/>
                </a:solidFill>
                <a:latin typeface="Verdana" pitchFamily="34" charset="0"/>
                <a:ea typeface="微软雅黑" pitchFamily="34" charset="-122"/>
              </a:rPr>
              <a:pPr algn="ctr"/>
              <a:t>10</a:t>
            </a:fld>
            <a:endParaRPr lang="en-US" altLang="zh-CN" sz="2000" b="1">
              <a:solidFill>
                <a:schemeClr val="bg1"/>
              </a:solidFill>
              <a:latin typeface="Verdana" pitchFamily="34" charset="0"/>
              <a:ea typeface="微软雅黑" pitchFamily="34" charset="-122"/>
            </a:endParaRPr>
          </a:p>
        </p:txBody>
      </p:sp>
      <p:sp>
        <p:nvSpPr>
          <p:cNvPr id="39940" name="矩形 5"/>
          <p:cNvSpPr>
            <a:spLocks noChangeArrowheads="1"/>
          </p:cNvSpPr>
          <p:nvPr/>
        </p:nvSpPr>
        <p:spPr bwMode="auto">
          <a:xfrm>
            <a:off x="1309688" y="1055688"/>
            <a:ext cx="2957512" cy="461665"/>
          </a:xfrm>
          <a:prstGeom prst="rect">
            <a:avLst/>
          </a:prstGeom>
          <a:solidFill>
            <a:schemeClr val="accent1"/>
          </a:solidFill>
          <a:ln w="9525">
            <a:noFill/>
            <a:miter lim="800000"/>
            <a:headEnd/>
            <a:tailEnd/>
          </a:ln>
        </p:spPr>
        <p:txBody>
          <a:bodyPr wrap="square">
            <a:spAutoFit/>
          </a:bodyPr>
          <a:lstStyle/>
          <a:p>
            <a:r>
              <a:rPr lang="en-US" altLang="zh-CN" sz="2400" b="1" dirty="0">
                <a:solidFill>
                  <a:schemeClr val="bg1"/>
                </a:solidFill>
                <a:latin typeface="Verdana" pitchFamily="34" charset="0"/>
                <a:ea typeface="微软雅黑" pitchFamily="34" charset="-122"/>
              </a:rPr>
              <a:t>RV32I</a:t>
            </a:r>
            <a:r>
              <a:rPr lang="zh-CN" altLang="en-US" sz="2400" b="1" dirty="0">
                <a:solidFill>
                  <a:schemeClr val="bg1"/>
                </a:solidFill>
                <a:latin typeface="Verdana" pitchFamily="34" charset="0"/>
                <a:ea typeface="微软雅黑" pitchFamily="34" charset="-122"/>
              </a:rPr>
              <a:t>基础指令集</a:t>
            </a:r>
            <a:endParaRPr lang="en-US" altLang="zh-CN" sz="2400" b="1" dirty="0">
              <a:solidFill>
                <a:schemeClr val="bg1"/>
              </a:solidFill>
              <a:latin typeface="Verdana" pitchFamily="34" charset="0"/>
              <a:ea typeface="微软雅黑" pitchFamily="34" charset="-122"/>
            </a:endParaRPr>
          </a:p>
        </p:txBody>
      </p:sp>
      <p:sp>
        <p:nvSpPr>
          <p:cNvPr id="8" name="椭圆 7"/>
          <p:cNvSpPr/>
          <p:nvPr/>
        </p:nvSpPr>
        <p:spPr>
          <a:xfrm>
            <a:off x="595313" y="881063"/>
            <a:ext cx="757237" cy="757237"/>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4000" b="1" dirty="0">
                <a:solidFill>
                  <a:srgbClr val="FFFFFF"/>
                </a:solidFill>
                <a:ea typeface="宋体" charset="-122"/>
              </a:rPr>
              <a:t>2</a:t>
            </a:r>
          </a:p>
        </p:txBody>
      </p:sp>
      <p:pic>
        <p:nvPicPr>
          <p:cNvPr id="3" name="图片 2">
            <a:extLst>
              <a:ext uri="{FF2B5EF4-FFF2-40B4-BE49-F238E27FC236}">
                <a16:creationId xmlns:a16="http://schemas.microsoft.com/office/drawing/2014/main" id="{C3EB2A03-AF45-A642-A591-E4B814A856F2}"/>
              </a:ext>
            </a:extLst>
          </p:cNvPr>
          <p:cNvPicPr>
            <a:picLocks noChangeAspect="1"/>
          </p:cNvPicPr>
          <p:nvPr/>
        </p:nvPicPr>
        <p:blipFill>
          <a:blip r:embed="rId2"/>
          <a:stretch>
            <a:fillRect/>
          </a:stretch>
        </p:blipFill>
        <p:spPr>
          <a:xfrm>
            <a:off x="1465440" y="1597256"/>
            <a:ext cx="8483600" cy="2146300"/>
          </a:xfrm>
          <a:prstGeom prst="rect">
            <a:avLst/>
          </a:prstGeom>
        </p:spPr>
      </p:pic>
      <p:pic>
        <p:nvPicPr>
          <p:cNvPr id="5" name="图片 4">
            <a:extLst>
              <a:ext uri="{FF2B5EF4-FFF2-40B4-BE49-F238E27FC236}">
                <a16:creationId xmlns:a16="http://schemas.microsoft.com/office/drawing/2014/main" id="{F308862B-E6DF-1C44-A115-D0100EACFA79}"/>
              </a:ext>
            </a:extLst>
          </p:cNvPr>
          <p:cNvPicPr>
            <a:picLocks noChangeAspect="1"/>
          </p:cNvPicPr>
          <p:nvPr/>
        </p:nvPicPr>
        <p:blipFill>
          <a:blip r:embed="rId3"/>
          <a:stretch>
            <a:fillRect/>
          </a:stretch>
        </p:blipFill>
        <p:spPr>
          <a:xfrm>
            <a:off x="1725789" y="3612443"/>
            <a:ext cx="8132323" cy="2438400"/>
          </a:xfrm>
          <a:prstGeom prst="rect">
            <a:avLst/>
          </a:prstGeom>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本框 10"/>
          <p:cNvSpPr txBox="1">
            <a:spLocks noChangeArrowheads="1"/>
          </p:cNvSpPr>
          <p:nvPr/>
        </p:nvSpPr>
        <p:spPr bwMode="auto">
          <a:xfrm>
            <a:off x="695325" y="287338"/>
            <a:ext cx="10801350" cy="519112"/>
          </a:xfrm>
          <a:prstGeom prst="rect">
            <a:avLst/>
          </a:prstGeom>
          <a:noFill/>
          <a:ln w="9525">
            <a:noFill/>
            <a:miter lim="800000"/>
            <a:headEnd/>
            <a:tailEnd/>
          </a:ln>
        </p:spPr>
        <p:txBody>
          <a:bodyPr>
            <a:spAutoFit/>
          </a:bodyPr>
          <a:lstStyle/>
          <a:p>
            <a:r>
              <a:rPr lang="en-US" altLang="zh-CN" sz="2800" b="1" dirty="0">
                <a:latin typeface="微软雅黑" pitchFamily="34" charset="-122"/>
                <a:ea typeface="微软雅黑" pitchFamily="34" charset="-122"/>
              </a:rPr>
              <a:t>3USTCPV</a:t>
            </a:r>
            <a:r>
              <a:rPr lang="zh-CN" altLang="en-US" sz="2800" b="1" dirty="0">
                <a:latin typeface="微软雅黑" pitchFamily="34" charset="-122"/>
                <a:ea typeface="微软雅黑" pitchFamily="34" charset="-122"/>
              </a:rPr>
              <a:t>内核设计</a:t>
            </a:r>
          </a:p>
        </p:txBody>
      </p:sp>
      <p:sp>
        <p:nvSpPr>
          <p:cNvPr id="39939" name="灯片编号占位符 3"/>
          <p:cNvSpPr txBox="1">
            <a:spLocks noGrp="1"/>
          </p:cNvSpPr>
          <p:nvPr/>
        </p:nvSpPr>
        <p:spPr bwMode="auto">
          <a:xfrm>
            <a:off x="10801350" y="6405563"/>
            <a:ext cx="1390650" cy="365125"/>
          </a:xfrm>
          <a:prstGeom prst="rect">
            <a:avLst/>
          </a:prstGeom>
          <a:noFill/>
          <a:ln w="9525">
            <a:noFill/>
            <a:miter lim="800000"/>
            <a:headEnd/>
            <a:tailEnd/>
          </a:ln>
        </p:spPr>
        <p:txBody>
          <a:bodyPr anchor="ctr"/>
          <a:lstStyle/>
          <a:p>
            <a:pPr algn="ctr"/>
            <a:fld id="{CA4C5CA7-1EE6-44A0-8A18-86AB571530F4}" type="slidenum">
              <a:rPr lang="zh-CN" altLang="en-US" sz="2000" b="1">
                <a:solidFill>
                  <a:schemeClr val="bg1"/>
                </a:solidFill>
                <a:latin typeface="Verdana" pitchFamily="34" charset="0"/>
                <a:ea typeface="微软雅黑" pitchFamily="34" charset="-122"/>
              </a:rPr>
              <a:pPr algn="ctr"/>
              <a:t>11</a:t>
            </a:fld>
            <a:endParaRPr lang="en-US" altLang="zh-CN" sz="2000" b="1">
              <a:solidFill>
                <a:schemeClr val="bg1"/>
              </a:solidFill>
              <a:latin typeface="Verdana" pitchFamily="34" charset="0"/>
              <a:ea typeface="微软雅黑" pitchFamily="34" charset="-122"/>
            </a:endParaRPr>
          </a:p>
        </p:txBody>
      </p:sp>
      <p:sp>
        <p:nvSpPr>
          <p:cNvPr id="39940" name="矩形 5"/>
          <p:cNvSpPr>
            <a:spLocks noChangeArrowheads="1"/>
          </p:cNvSpPr>
          <p:nvPr/>
        </p:nvSpPr>
        <p:spPr bwMode="auto">
          <a:xfrm>
            <a:off x="1309688" y="1055688"/>
            <a:ext cx="2957512" cy="461665"/>
          </a:xfrm>
          <a:prstGeom prst="rect">
            <a:avLst/>
          </a:prstGeom>
          <a:solidFill>
            <a:schemeClr val="accent1"/>
          </a:solidFill>
          <a:ln w="9525">
            <a:noFill/>
            <a:miter lim="800000"/>
            <a:headEnd/>
            <a:tailEnd/>
          </a:ln>
        </p:spPr>
        <p:txBody>
          <a:bodyPr wrap="square">
            <a:spAutoFit/>
          </a:bodyPr>
          <a:lstStyle/>
          <a:p>
            <a:r>
              <a:rPr lang="en-US" altLang="zh-CN" sz="2400" b="1" dirty="0">
                <a:solidFill>
                  <a:schemeClr val="bg1"/>
                </a:solidFill>
                <a:latin typeface="Verdana" pitchFamily="34" charset="0"/>
                <a:ea typeface="微软雅黑" pitchFamily="34" charset="-122"/>
              </a:rPr>
              <a:t>RV32I</a:t>
            </a:r>
            <a:r>
              <a:rPr lang="zh-CN" altLang="en-US" sz="2400" b="1" dirty="0">
                <a:solidFill>
                  <a:schemeClr val="bg1"/>
                </a:solidFill>
                <a:latin typeface="Verdana" pitchFamily="34" charset="0"/>
                <a:ea typeface="微软雅黑" pitchFamily="34" charset="-122"/>
              </a:rPr>
              <a:t>基础指令集</a:t>
            </a:r>
            <a:endParaRPr lang="en-US" altLang="zh-CN" sz="2400" b="1" dirty="0">
              <a:solidFill>
                <a:schemeClr val="bg1"/>
              </a:solidFill>
              <a:latin typeface="Verdana" pitchFamily="34" charset="0"/>
              <a:ea typeface="微软雅黑" pitchFamily="34" charset="-122"/>
            </a:endParaRPr>
          </a:p>
        </p:txBody>
      </p:sp>
      <p:sp>
        <p:nvSpPr>
          <p:cNvPr id="8" name="椭圆 7"/>
          <p:cNvSpPr/>
          <p:nvPr/>
        </p:nvSpPr>
        <p:spPr>
          <a:xfrm>
            <a:off x="595313" y="881063"/>
            <a:ext cx="757237" cy="757237"/>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4000" b="1" dirty="0">
                <a:solidFill>
                  <a:srgbClr val="FFFFFF"/>
                </a:solidFill>
                <a:ea typeface="宋体" charset="-122"/>
              </a:rPr>
              <a:t>2</a:t>
            </a:r>
          </a:p>
        </p:txBody>
      </p:sp>
      <p:pic>
        <p:nvPicPr>
          <p:cNvPr id="2" name="图片 1">
            <a:extLst>
              <a:ext uri="{FF2B5EF4-FFF2-40B4-BE49-F238E27FC236}">
                <a16:creationId xmlns:a16="http://schemas.microsoft.com/office/drawing/2014/main" id="{B036AD30-F54E-9344-A7EC-5BC9D5E3213A}"/>
              </a:ext>
            </a:extLst>
          </p:cNvPr>
          <p:cNvPicPr>
            <a:picLocks noChangeAspect="1"/>
          </p:cNvPicPr>
          <p:nvPr/>
        </p:nvPicPr>
        <p:blipFill>
          <a:blip r:embed="rId2"/>
          <a:stretch>
            <a:fillRect/>
          </a:stretch>
        </p:blipFill>
        <p:spPr>
          <a:xfrm>
            <a:off x="2152650" y="1689804"/>
            <a:ext cx="7886700" cy="1943100"/>
          </a:xfrm>
          <a:prstGeom prst="rect">
            <a:avLst/>
          </a:prstGeom>
        </p:spPr>
      </p:pic>
      <p:pic>
        <p:nvPicPr>
          <p:cNvPr id="4" name="图片 3">
            <a:extLst>
              <a:ext uri="{FF2B5EF4-FFF2-40B4-BE49-F238E27FC236}">
                <a16:creationId xmlns:a16="http://schemas.microsoft.com/office/drawing/2014/main" id="{04B93B67-46CD-E24B-A234-233B52C5F6F4}"/>
              </a:ext>
            </a:extLst>
          </p:cNvPr>
          <p:cNvPicPr>
            <a:picLocks noChangeAspect="1"/>
          </p:cNvPicPr>
          <p:nvPr/>
        </p:nvPicPr>
        <p:blipFill>
          <a:blip r:embed="rId3"/>
          <a:stretch>
            <a:fillRect/>
          </a:stretch>
        </p:blipFill>
        <p:spPr>
          <a:xfrm>
            <a:off x="2152650" y="3593217"/>
            <a:ext cx="7912100" cy="2654300"/>
          </a:xfrm>
          <a:prstGeom prst="rect">
            <a:avLst/>
          </a:prstGeom>
        </p:spPr>
      </p:pic>
    </p:spTree>
    <p:extLst>
      <p:ext uri="{BB962C8B-B14F-4D97-AF65-F5344CB8AC3E}">
        <p14:creationId xmlns:p14="http://schemas.microsoft.com/office/powerpoint/2010/main" val="552064819"/>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本框 10"/>
          <p:cNvSpPr txBox="1">
            <a:spLocks noChangeArrowheads="1"/>
          </p:cNvSpPr>
          <p:nvPr/>
        </p:nvSpPr>
        <p:spPr bwMode="auto">
          <a:xfrm>
            <a:off x="695325" y="287338"/>
            <a:ext cx="10801350" cy="519112"/>
          </a:xfrm>
          <a:prstGeom prst="rect">
            <a:avLst/>
          </a:prstGeom>
          <a:noFill/>
          <a:ln w="9525">
            <a:noFill/>
            <a:miter lim="800000"/>
            <a:headEnd/>
            <a:tailEnd/>
          </a:ln>
        </p:spPr>
        <p:txBody>
          <a:bodyPr>
            <a:spAutoFit/>
          </a:bodyPr>
          <a:lstStyle/>
          <a:p>
            <a:r>
              <a:rPr lang="en-US" altLang="zh-CN" sz="2800" b="1" dirty="0">
                <a:latin typeface="微软雅黑" pitchFamily="34" charset="-122"/>
                <a:ea typeface="微软雅黑" pitchFamily="34" charset="-122"/>
              </a:rPr>
              <a:t>3USTCPV</a:t>
            </a:r>
            <a:r>
              <a:rPr lang="zh-CN" altLang="en-US" sz="2800" b="1" dirty="0">
                <a:latin typeface="微软雅黑" pitchFamily="34" charset="-122"/>
                <a:ea typeface="微软雅黑" pitchFamily="34" charset="-122"/>
              </a:rPr>
              <a:t>内核设计</a:t>
            </a:r>
          </a:p>
        </p:txBody>
      </p:sp>
      <p:sp>
        <p:nvSpPr>
          <p:cNvPr id="39939" name="灯片编号占位符 3"/>
          <p:cNvSpPr txBox="1">
            <a:spLocks noGrp="1"/>
          </p:cNvSpPr>
          <p:nvPr/>
        </p:nvSpPr>
        <p:spPr bwMode="auto">
          <a:xfrm>
            <a:off x="10801350" y="6405563"/>
            <a:ext cx="1390650" cy="365125"/>
          </a:xfrm>
          <a:prstGeom prst="rect">
            <a:avLst/>
          </a:prstGeom>
          <a:noFill/>
          <a:ln w="9525">
            <a:noFill/>
            <a:miter lim="800000"/>
            <a:headEnd/>
            <a:tailEnd/>
          </a:ln>
        </p:spPr>
        <p:txBody>
          <a:bodyPr anchor="ctr"/>
          <a:lstStyle/>
          <a:p>
            <a:pPr algn="ctr"/>
            <a:fld id="{CA4C5CA7-1EE6-44A0-8A18-86AB571530F4}" type="slidenum">
              <a:rPr lang="zh-CN" altLang="en-US" sz="2000" b="1">
                <a:solidFill>
                  <a:schemeClr val="bg1"/>
                </a:solidFill>
                <a:latin typeface="Verdana" pitchFamily="34" charset="0"/>
                <a:ea typeface="微软雅黑" pitchFamily="34" charset="-122"/>
              </a:rPr>
              <a:pPr algn="ctr"/>
              <a:t>12</a:t>
            </a:fld>
            <a:endParaRPr lang="en-US" altLang="zh-CN" sz="2000" b="1">
              <a:solidFill>
                <a:schemeClr val="bg1"/>
              </a:solidFill>
              <a:latin typeface="Verdana" pitchFamily="34" charset="0"/>
              <a:ea typeface="微软雅黑" pitchFamily="34" charset="-122"/>
            </a:endParaRPr>
          </a:p>
        </p:txBody>
      </p:sp>
      <p:sp>
        <p:nvSpPr>
          <p:cNvPr id="39940" name="矩形 5"/>
          <p:cNvSpPr>
            <a:spLocks noChangeArrowheads="1"/>
          </p:cNvSpPr>
          <p:nvPr/>
        </p:nvSpPr>
        <p:spPr bwMode="auto">
          <a:xfrm>
            <a:off x="1309688" y="1055688"/>
            <a:ext cx="2957512" cy="461665"/>
          </a:xfrm>
          <a:prstGeom prst="rect">
            <a:avLst/>
          </a:prstGeom>
          <a:solidFill>
            <a:schemeClr val="accent1"/>
          </a:solidFill>
          <a:ln w="9525">
            <a:noFill/>
            <a:miter lim="800000"/>
            <a:headEnd/>
            <a:tailEnd/>
          </a:ln>
        </p:spPr>
        <p:txBody>
          <a:bodyPr wrap="square">
            <a:spAutoFit/>
          </a:bodyPr>
          <a:lstStyle/>
          <a:p>
            <a:r>
              <a:rPr lang="en-US" altLang="zh-CN" sz="2400" b="1" dirty="0">
                <a:solidFill>
                  <a:schemeClr val="bg1"/>
                </a:solidFill>
                <a:latin typeface="Verdana" pitchFamily="34" charset="0"/>
                <a:ea typeface="微软雅黑" pitchFamily="34" charset="-122"/>
              </a:rPr>
              <a:t>RV32I</a:t>
            </a:r>
            <a:r>
              <a:rPr lang="zh-CN" altLang="en-US" sz="2400" b="1" dirty="0">
                <a:solidFill>
                  <a:schemeClr val="bg1"/>
                </a:solidFill>
                <a:latin typeface="Verdana" pitchFamily="34" charset="0"/>
                <a:ea typeface="微软雅黑" pitchFamily="34" charset="-122"/>
              </a:rPr>
              <a:t>基础指令集</a:t>
            </a:r>
            <a:endParaRPr lang="en-US" altLang="zh-CN" sz="2400" b="1" dirty="0">
              <a:solidFill>
                <a:schemeClr val="bg1"/>
              </a:solidFill>
              <a:latin typeface="Verdana" pitchFamily="34" charset="0"/>
              <a:ea typeface="微软雅黑" pitchFamily="34" charset="-122"/>
            </a:endParaRPr>
          </a:p>
        </p:txBody>
      </p:sp>
      <p:sp>
        <p:nvSpPr>
          <p:cNvPr id="8" name="椭圆 7"/>
          <p:cNvSpPr/>
          <p:nvPr/>
        </p:nvSpPr>
        <p:spPr>
          <a:xfrm>
            <a:off x="595313" y="881063"/>
            <a:ext cx="757237" cy="757237"/>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4000" b="1" dirty="0">
                <a:solidFill>
                  <a:srgbClr val="FFFFFF"/>
                </a:solidFill>
                <a:ea typeface="宋体" charset="-122"/>
              </a:rPr>
              <a:t>2</a:t>
            </a:r>
          </a:p>
        </p:txBody>
      </p:sp>
      <p:pic>
        <p:nvPicPr>
          <p:cNvPr id="3" name="图片 2">
            <a:extLst>
              <a:ext uri="{FF2B5EF4-FFF2-40B4-BE49-F238E27FC236}">
                <a16:creationId xmlns:a16="http://schemas.microsoft.com/office/drawing/2014/main" id="{D7587228-5F1D-D84A-96E8-822E5DDEDBAF}"/>
              </a:ext>
            </a:extLst>
          </p:cNvPr>
          <p:cNvPicPr>
            <a:picLocks noChangeAspect="1"/>
          </p:cNvPicPr>
          <p:nvPr/>
        </p:nvPicPr>
        <p:blipFill>
          <a:blip r:embed="rId2"/>
          <a:stretch>
            <a:fillRect/>
          </a:stretch>
        </p:blipFill>
        <p:spPr>
          <a:xfrm>
            <a:off x="1981200" y="1908439"/>
            <a:ext cx="8229600" cy="1663700"/>
          </a:xfrm>
          <a:prstGeom prst="rect">
            <a:avLst/>
          </a:prstGeom>
        </p:spPr>
      </p:pic>
      <p:pic>
        <p:nvPicPr>
          <p:cNvPr id="5" name="图片 4">
            <a:extLst>
              <a:ext uri="{FF2B5EF4-FFF2-40B4-BE49-F238E27FC236}">
                <a16:creationId xmlns:a16="http://schemas.microsoft.com/office/drawing/2014/main" id="{46F1279B-C6FE-C34F-AEE2-7FF305801970}"/>
              </a:ext>
            </a:extLst>
          </p:cNvPr>
          <p:cNvPicPr>
            <a:picLocks noChangeAspect="1"/>
          </p:cNvPicPr>
          <p:nvPr/>
        </p:nvPicPr>
        <p:blipFill>
          <a:blip r:embed="rId3"/>
          <a:stretch>
            <a:fillRect/>
          </a:stretch>
        </p:blipFill>
        <p:spPr>
          <a:xfrm>
            <a:off x="1974850" y="3620205"/>
            <a:ext cx="8242300" cy="2349500"/>
          </a:xfrm>
          <a:prstGeom prst="rect">
            <a:avLst/>
          </a:prstGeom>
        </p:spPr>
      </p:pic>
    </p:spTree>
    <p:extLst>
      <p:ext uri="{BB962C8B-B14F-4D97-AF65-F5344CB8AC3E}">
        <p14:creationId xmlns:p14="http://schemas.microsoft.com/office/powerpoint/2010/main" val="3599310133"/>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本框 10"/>
          <p:cNvSpPr txBox="1">
            <a:spLocks noChangeArrowheads="1"/>
          </p:cNvSpPr>
          <p:nvPr/>
        </p:nvSpPr>
        <p:spPr bwMode="auto">
          <a:xfrm>
            <a:off x="695325" y="287338"/>
            <a:ext cx="10801350" cy="519112"/>
          </a:xfrm>
          <a:prstGeom prst="rect">
            <a:avLst/>
          </a:prstGeom>
          <a:noFill/>
          <a:ln w="9525">
            <a:noFill/>
            <a:miter lim="800000"/>
            <a:headEnd/>
            <a:tailEnd/>
          </a:ln>
        </p:spPr>
        <p:txBody>
          <a:bodyPr>
            <a:spAutoFit/>
          </a:bodyPr>
          <a:lstStyle/>
          <a:p>
            <a:r>
              <a:rPr lang="en-US" altLang="zh-CN" sz="2800" b="1" dirty="0">
                <a:latin typeface="微软雅黑" pitchFamily="34" charset="-122"/>
                <a:ea typeface="微软雅黑" pitchFamily="34" charset="-122"/>
              </a:rPr>
              <a:t>3USTCPV</a:t>
            </a:r>
            <a:r>
              <a:rPr lang="zh-CN" altLang="en-US" sz="2800" b="1" dirty="0">
                <a:latin typeface="微软雅黑" pitchFamily="34" charset="-122"/>
                <a:ea typeface="微软雅黑" pitchFamily="34" charset="-122"/>
              </a:rPr>
              <a:t>内核设计</a:t>
            </a:r>
          </a:p>
        </p:txBody>
      </p:sp>
      <p:sp>
        <p:nvSpPr>
          <p:cNvPr id="39939" name="灯片编号占位符 3"/>
          <p:cNvSpPr txBox="1">
            <a:spLocks noGrp="1"/>
          </p:cNvSpPr>
          <p:nvPr/>
        </p:nvSpPr>
        <p:spPr bwMode="auto">
          <a:xfrm>
            <a:off x="10801350" y="6405563"/>
            <a:ext cx="1390650" cy="365125"/>
          </a:xfrm>
          <a:prstGeom prst="rect">
            <a:avLst/>
          </a:prstGeom>
          <a:noFill/>
          <a:ln w="9525">
            <a:noFill/>
            <a:miter lim="800000"/>
            <a:headEnd/>
            <a:tailEnd/>
          </a:ln>
        </p:spPr>
        <p:txBody>
          <a:bodyPr anchor="ctr"/>
          <a:lstStyle/>
          <a:p>
            <a:pPr algn="ctr"/>
            <a:fld id="{CA4C5CA7-1EE6-44A0-8A18-86AB571530F4}" type="slidenum">
              <a:rPr lang="zh-CN" altLang="en-US" sz="2000" b="1">
                <a:solidFill>
                  <a:schemeClr val="bg1"/>
                </a:solidFill>
                <a:latin typeface="Verdana" pitchFamily="34" charset="0"/>
                <a:ea typeface="微软雅黑" pitchFamily="34" charset="-122"/>
              </a:rPr>
              <a:pPr algn="ctr"/>
              <a:t>13</a:t>
            </a:fld>
            <a:endParaRPr lang="en-US" altLang="zh-CN" sz="2000" b="1">
              <a:solidFill>
                <a:schemeClr val="bg1"/>
              </a:solidFill>
              <a:latin typeface="Verdana" pitchFamily="34" charset="0"/>
              <a:ea typeface="微软雅黑" pitchFamily="34" charset="-122"/>
            </a:endParaRPr>
          </a:p>
        </p:txBody>
      </p:sp>
      <p:sp>
        <p:nvSpPr>
          <p:cNvPr id="39940" name="矩形 5"/>
          <p:cNvSpPr>
            <a:spLocks noChangeArrowheads="1"/>
          </p:cNvSpPr>
          <p:nvPr/>
        </p:nvSpPr>
        <p:spPr bwMode="auto">
          <a:xfrm>
            <a:off x="1309688" y="1055688"/>
            <a:ext cx="2957512" cy="461665"/>
          </a:xfrm>
          <a:prstGeom prst="rect">
            <a:avLst/>
          </a:prstGeom>
          <a:solidFill>
            <a:schemeClr val="accent1"/>
          </a:solidFill>
          <a:ln w="9525">
            <a:noFill/>
            <a:miter lim="800000"/>
            <a:headEnd/>
            <a:tailEnd/>
          </a:ln>
        </p:spPr>
        <p:txBody>
          <a:bodyPr wrap="square">
            <a:spAutoFit/>
          </a:bodyPr>
          <a:lstStyle/>
          <a:p>
            <a:r>
              <a:rPr lang="en-US" altLang="zh-CN" sz="2400" b="1" dirty="0">
                <a:solidFill>
                  <a:schemeClr val="bg1"/>
                </a:solidFill>
                <a:latin typeface="Verdana" pitchFamily="34" charset="0"/>
                <a:ea typeface="微软雅黑" pitchFamily="34" charset="-122"/>
              </a:rPr>
              <a:t>RV32I</a:t>
            </a:r>
            <a:r>
              <a:rPr lang="zh-CN" altLang="en-US" sz="2400" b="1" dirty="0">
                <a:solidFill>
                  <a:schemeClr val="bg1"/>
                </a:solidFill>
                <a:latin typeface="Verdana" pitchFamily="34" charset="0"/>
                <a:ea typeface="微软雅黑" pitchFamily="34" charset="-122"/>
              </a:rPr>
              <a:t>基础指令集</a:t>
            </a:r>
            <a:endParaRPr lang="en-US" altLang="zh-CN" sz="2400" b="1" dirty="0">
              <a:solidFill>
                <a:schemeClr val="bg1"/>
              </a:solidFill>
              <a:latin typeface="Verdana" pitchFamily="34" charset="0"/>
              <a:ea typeface="微软雅黑" pitchFamily="34" charset="-122"/>
            </a:endParaRPr>
          </a:p>
        </p:txBody>
      </p:sp>
      <p:sp>
        <p:nvSpPr>
          <p:cNvPr id="8" name="椭圆 7"/>
          <p:cNvSpPr/>
          <p:nvPr/>
        </p:nvSpPr>
        <p:spPr>
          <a:xfrm>
            <a:off x="595313" y="881063"/>
            <a:ext cx="757237" cy="757237"/>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4000" b="1" dirty="0">
                <a:solidFill>
                  <a:srgbClr val="FFFFFF"/>
                </a:solidFill>
                <a:ea typeface="宋体" charset="-122"/>
              </a:rPr>
              <a:t>2</a:t>
            </a:r>
          </a:p>
        </p:txBody>
      </p:sp>
      <p:pic>
        <p:nvPicPr>
          <p:cNvPr id="2" name="图片 1">
            <a:extLst>
              <a:ext uri="{FF2B5EF4-FFF2-40B4-BE49-F238E27FC236}">
                <a16:creationId xmlns:a16="http://schemas.microsoft.com/office/drawing/2014/main" id="{1FEC9F50-CF76-FD45-B4F9-3A470B721F63}"/>
              </a:ext>
            </a:extLst>
          </p:cNvPr>
          <p:cNvPicPr>
            <a:picLocks noChangeAspect="1"/>
          </p:cNvPicPr>
          <p:nvPr/>
        </p:nvPicPr>
        <p:blipFill>
          <a:blip r:embed="rId2"/>
          <a:stretch>
            <a:fillRect/>
          </a:stretch>
        </p:blipFill>
        <p:spPr>
          <a:xfrm>
            <a:off x="1859138" y="1845612"/>
            <a:ext cx="8379883" cy="3657155"/>
          </a:xfrm>
          <a:prstGeom prst="rect">
            <a:avLst/>
          </a:prstGeom>
        </p:spPr>
      </p:pic>
    </p:spTree>
    <p:extLst>
      <p:ext uri="{BB962C8B-B14F-4D97-AF65-F5344CB8AC3E}">
        <p14:creationId xmlns:p14="http://schemas.microsoft.com/office/powerpoint/2010/main" val="992866275"/>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本框 10"/>
          <p:cNvSpPr txBox="1">
            <a:spLocks noChangeArrowheads="1"/>
          </p:cNvSpPr>
          <p:nvPr/>
        </p:nvSpPr>
        <p:spPr bwMode="auto">
          <a:xfrm>
            <a:off x="695325" y="287338"/>
            <a:ext cx="10801350" cy="519112"/>
          </a:xfrm>
          <a:prstGeom prst="rect">
            <a:avLst/>
          </a:prstGeom>
          <a:noFill/>
          <a:ln w="9525">
            <a:noFill/>
            <a:miter lim="800000"/>
            <a:headEnd/>
            <a:tailEnd/>
          </a:ln>
        </p:spPr>
        <p:txBody>
          <a:bodyPr>
            <a:spAutoFit/>
          </a:bodyPr>
          <a:lstStyle/>
          <a:p>
            <a:r>
              <a:rPr lang="en-US" altLang="zh-CN" sz="2800" b="1" dirty="0">
                <a:latin typeface="微软雅黑" pitchFamily="34" charset="-122"/>
                <a:ea typeface="微软雅黑" pitchFamily="34" charset="-122"/>
              </a:rPr>
              <a:t>3USTCPV</a:t>
            </a:r>
            <a:r>
              <a:rPr lang="zh-CN" altLang="en-US" sz="2800" b="1" dirty="0">
                <a:latin typeface="微软雅黑" pitchFamily="34" charset="-122"/>
                <a:ea typeface="微软雅黑" pitchFamily="34" charset="-122"/>
              </a:rPr>
              <a:t>内核设计</a:t>
            </a:r>
          </a:p>
        </p:txBody>
      </p:sp>
      <p:sp>
        <p:nvSpPr>
          <p:cNvPr id="39939" name="灯片编号占位符 3"/>
          <p:cNvSpPr txBox="1">
            <a:spLocks noGrp="1"/>
          </p:cNvSpPr>
          <p:nvPr/>
        </p:nvSpPr>
        <p:spPr bwMode="auto">
          <a:xfrm>
            <a:off x="10801350" y="6405563"/>
            <a:ext cx="1390650" cy="365125"/>
          </a:xfrm>
          <a:prstGeom prst="rect">
            <a:avLst/>
          </a:prstGeom>
          <a:noFill/>
          <a:ln w="9525">
            <a:noFill/>
            <a:miter lim="800000"/>
            <a:headEnd/>
            <a:tailEnd/>
          </a:ln>
        </p:spPr>
        <p:txBody>
          <a:bodyPr anchor="ctr"/>
          <a:lstStyle/>
          <a:p>
            <a:pPr algn="ctr"/>
            <a:fld id="{CA4C5CA7-1EE6-44A0-8A18-86AB571530F4}" type="slidenum">
              <a:rPr lang="zh-CN" altLang="en-US" sz="2000" b="1">
                <a:solidFill>
                  <a:schemeClr val="bg1"/>
                </a:solidFill>
                <a:latin typeface="Verdana" pitchFamily="34" charset="0"/>
                <a:ea typeface="微软雅黑" pitchFamily="34" charset="-122"/>
              </a:rPr>
              <a:pPr algn="ctr"/>
              <a:t>14</a:t>
            </a:fld>
            <a:endParaRPr lang="en-US" altLang="zh-CN" sz="2000" b="1">
              <a:solidFill>
                <a:schemeClr val="bg1"/>
              </a:solidFill>
              <a:latin typeface="Verdana" pitchFamily="34" charset="0"/>
              <a:ea typeface="微软雅黑" pitchFamily="34" charset="-122"/>
            </a:endParaRPr>
          </a:p>
        </p:txBody>
      </p:sp>
      <p:sp>
        <p:nvSpPr>
          <p:cNvPr id="39940" name="矩形 5"/>
          <p:cNvSpPr>
            <a:spLocks noChangeArrowheads="1"/>
          </p:cNvSpPr>
          <p:nvPr/>
        </p:nvSpPr>
        <p:spPr bwMode="auto">
          <a:xfrm>
            <a:off x="1309688" y="1055688"/>
            <a:ext cx="2991380" cy="461665"/>
          </a:xfrm>
          <a:prstGeom prst="rect">
            <a:avLst/>
          </a:prstGeom>
          <a:solidFill>
            <a:schemeClr val="accent1"/>
          </a:solidFill>
          <a:ln w="9525">
            <a:noFill/>
            <a:miter lim="800000"/>
            <a:headEnd/>
            <a:tailEnd/>
          </a:ln>
        </p:spPr>
        <p:txBody>
          <a:bodyPr wrap="square">
            <a:spAutoFit/>
          </a:bodyPr>
          <a:lstStyle/>
          <a:p>
            <a:r>
              <a:rPr lang="zh-CN" altLang="en-US" sz="2400" b="1" dirty="0">
                <a:solidFill>
                  <a:schemeClr val="bg1"/>
                </a:solidFill>
                <a:latin typeface="Verdana" pitchFamily="34" charset="0"/>
                <a:ea typeface="微软雅黑" pitchFamily="34" charset="-122"/>
              </a:rPr>
              <a:t>流水线各阶段的实现</a:t>
            </a:r>
            <a:endParaRPr lang="en-US" altLang="zh-CN" sz="2400" b="1" dirty="0">
              <a:solidFill>
                <a:schemeClr val="bg1"/>
              </a:solidFill>
              <a:latin typeface="Verdana" pitchFamily="34" charset="0"/>
              <a:ea typeface="微软雅黑" pitchFamily="34" charset="-122"/>
            </a:endParaRPr>
          </a:p>
        </p:txBody>
      </p:sp>
      <p:sp>
        <p:nvSpPr>
          <p:cNvPr id="8" name="椭圆 7"/>
          <p:cNvSpPr/>
          <p:nvPr/>
        </p:nvSpPr>
        <p:spPr>
          <a:xfrm>
            <a:off x="595313" y="881063"/>
            <a:ext cx="757237" cy="757237"/>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4000" b="1" dirty="0">
                <a:solidFill>
                  <a:srgbClr val="FFFFFF"/>
                </a:solidFill>
                <a:ea typeface="宋体" charset="-122"/>
              </a:rPr>
              <a:t>3</a:t>
            </a:r>
          </a:p>
        </p:txBody>
      </p:sp>
      <p:grpSp>
        <p:nvGrpSpPr>
          <p:cNvPr id="13" name="组合 12">
            <a:extLst>
              <a:ext uri="{FF2B5EF4-FFF2-40B4-BE49-F238E27FC236}">
                <a16:creationId xmlns:a16="http://schemas.microsoft.com/office/drawing/2014/main" id="{84EECCD3-9EB5-6D40-960C-9418CE23F12F}"/>
              </a:ext>
            </a:extLst>
          </p:cNvPr>
          <p:cNvGrpSpPr>
            <a:grpSpLocks/>
          </p:cNvGrpSpPr>
          <p:nvPr/>
        </p:nvGrpSpPr>
        <p:grpSpPr bwMode="auto">
          <a:xfrm>
            <a:off x="1182291" y="1792715"/>
            <a:ext cx="9827418" cy="1742586"/>
            <a:chOff x="695323" y="2497154"/>
            <a:chExt cx="10801351" cy="1206815"/>
          </a:xfrm>
        </p:grpSpPr>
        <p:sp>
          <p:nvSpPr>
            <p:cNvPr id="14" name="矩形 13">
              <a:extLst>
                <a:ext uri="{FF2B5EF4-FFF2-40B4-BE49-F238E27FC236}">
                  <a16:creationId xmlns:a16="http://schemas.microsoft.com/office/drawing/2014/main" id="{8811FB65-E4AB-B149-AE89-30A7C939D405}"/>
                </a:ext>
              </a:extLst>
            </p:cNvPr>
            <p:cNvSpPr/>
            <p:nvPr/>
          </p:nvSpPr>
          <p:spPr>
            <a:xfrm>
              <a:off x="695323" y="2500552"/>
              <a:ext cx="10801351" cy="1203417"/>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矩形 4">
              <a:extLst>
                <a:ext uri="{FF2B5EF4-FFF2-40B4-BE49-F238E27FC236}">
                  <a16:creationId xmlns:a16="http://schemas.microsoft.com/office/drawing/2014/main" id="{F3DC46C6-16F2-B449-AD07-3364C4A13908}"/>
                </a:ext>
              </a:extLst>
            </p:cNvPr>
            <p:cNvSpPr>
              <a:spLocks noChangeArrowheads="1"/>
            </p:cNvSpPr>
            <p:nvPr/>
          </p:nvSpPr>
          <p:spPr bwMode="auto">
            <a:xfrm>
              <a:off x="695323" y="2497154"/>
              <a:ext cx="10801351" cy="931864"/>
            </a:xfrm>
            <a:prstGeom prst="rect">
              <a:avLst/>
            </a:prstGeom>
            <a:noFill/>
            <a:ln w="9525">
              <a:noFill/>
              <a:miter lim="800000"/>
              <a:headEnd/>
              <a:tailEnd/>
            </a:ln>
          </p:spPr>
          <p:txBody>
            <a:bodyPr>
              <a:spAutoFit/>
            </a:bodyPr>
            <a:lstStyle/>
            <a:p>
              <a:pPr>
                <a:lnSpc>
                  <a:spcPct val="125000"/>
                </a:lnSpc>
              </a:pPr>
              <a:r>
                <a:rPr lang="en-US" altLang="zh-CN" sz="2000" b="1" dirty="0">
                  <a:solidFill>
                    <a:schemeClr val="accent1"/>
                  </a:solidFill>
                  <a:latin typeface="Verdana" pitchFamily="34" charset="0"/>
                  <a:ea typeface="微软雅黑" pitchFamily="34" charset="-122"/>
                </a:rPr>
                <a:t>1</a:t>
              </a:r>
              <a:r>
                <a:rPr lang="zh-CN" altLang="zh-CN" sz="2000" b="1" dirty="0">
                  <a:solidFill>
                    <a:schemeClr val="accent1"/>
                  </a:solidFill>
                  <a:latin typeface="Verdana" pitchFamily="34" charset="0"/>
                  <a:ea typeface="微软雅黑" pitchFamily="34" charset="-122"/>
                </a:rPr>
                <a:t>、</a:t>
              </a:r>
              <a:r>
                <a:rPr lang="zh-CN" altLang="en-US" sz="2000" b="1" dirty="0">
                  <a:solidFill>
                    <a:schemeClr val="accent1"/>
                  </a:solidFill>
                  <a:latin typeface="Verdana" pitchFamily="34" charset="0"/>
                  <a:ea typeface="微软雅黑" pitchFamily="34" charset="-122"/>
                </a:rPr>
                <a:t>取址</a:t>
              </a:r>
            </a:p>
            <a:p>
              <a:pPr>
                <a:lnSpc>
                  <a:spcPct val="125000"/>
                </a:lnSpc>
              </a:pPr>
              <a:r>
                <a:rPr lang="zh-CN" altLang="en-US" sz="2000" dirty="0">
                  <a:latin typeface="Verdana" pitchFamily="34" charset="0"/>
                  <a:ea typeface="微软雅黑" pitchFamily="34" charset="-122"/>
                </a:rPr>
                <a:t>      取址部分的实现较为简单，使用了一个</a:t>
              </a:r>
              <a:r>
                <a:rPr lang="en-US" altLang="zh-CN" sz="2000" dirty="0">
                  <a:latin typeface="Verdana" pitchFamily="34" charset="0"/>
                  <a:ea typeface="微软雅黑" pitchFamily="34" charset="-122"/>
                </a:rPr>
                <a:t>IDATA</a:t>
              </a:r>
              <a:r>
                <a:rPr lang="zh-CN" altLang="en-US" sz="2000" dirty="0">
                  <a:latin typeface="Verdana" pitchFamily="34" charset="0"/>
                  <a:ea typeface="微软雅黑" pitchFamily="34" charset="-122"/>
                </a:rPr>
                <a:t>作为指令存储器，事先例化好存储器中的命令并在运行时从对应地址读出指令即可。</a:t>
              </a:r>
              <a:endParaRPr lang="en-US" altLang="zh-CN" sz="2000" dirty="0">
                <a:latin typeface="Verdana" pitchFamily="34" charset="0"/>
                <a:ea typeface="微软雅黑" pitchFamily="34" charset="-122"/>
              </a:endParaRPr>
            </a:p>
            <a:p>
              <a:pPr>
                <a:lnSpc>
                  <a:spcPct val="125000"/>
                </a:lnSpc>
              </a:pPr>
              <a:r>
                <a:rPr lang="zh-CN" altLang="en-US" sz="2000" dirty="0">
                  <a:latin typeface="Verdana" pitchFamily="34" charset="0"/>
                  <a:ea typeface="微软雅黑" pitchFamily="34" charset="-122"/>
                </a:rPr>
                <a:t>      新的</a:t>
              </a:r>
              <a:r>
                <a:rPr lang="en-US" altLang="zh-CN" sz="2000" dirty="0">
                  <a:latin typeface="Verdana" pitchFamily="34" charset="0"/>
                  <a:ea typeface="微软雅黑" pitchFamily="34" charset="-122"/>
                </a:rPr>
                <a:t>PC</a:t>
              </a:r>
              <a:r>
                <a:rPr lang="zh-CN" altLang="en-US" sz="2000" dirty="0">
                  <a:latin typeface="Verdana" pitchFamily="34" charset="0"/>
                  <a:ea typeface="微软雅黑" pitchFamily="34" charset="-122"/>
                </a:rPr>
                <a:t>值的产生从重置</a:t>
              </a:r>
              <a:r>
                <a:rPr lang="en-US" altLang="zh-CN" sz="2000" dirty="0">
                  <a:latin typeface="Verdana" pitchFamily="34" charset="0"/>
                  <a:ea typeface="微软雅黑" pitchFamily="34" charset="-122"/>
                </a:rPr>
                <a:t>PC</a:t>
              </a:r>
              <a:r>
                <a:rPr lang="zh-CN" altLang="en-US" sz="2000" dirty="0">
                  <a:latin typeface="Verdana" pitchFamily="34" charset="0"/>
                  <a:ea typeface="微软雅黑" pitchFamily="34" charset="-122"/>
                </a:rPr>
                <a:t>、下周起</a:t>
              </a:r>
              <a:r>
                <a:rPr lang="en-US" altLang="zh-CN" sz="2000" dirty="0">
                  <a:latin typeface="Verdana" pitchFamily="34" charset="0"/>
                  <a:ea typeface="微软雅黑" pitchFamily="34" charset="-122"/>
                </a:rPr>
                <a:t>PC</a:t>
              </a:r>
              <a:r>
                <a:rPr lang="zh-CN" altLang="en-US" sz="2000" dirty="0">
                  <a:latin typeface="Verdana" pitchFamily="34" charset="0"/>
                  <a:ea typeface="微软雅黑" pitchFamily="34" charset="-122"/>
                </a:rPr>
                <a:t>和当前</a:t>
              </a:r>
              <a:r>
                <a:rPr lang="en-US" altLang="zh-CN" sz="2000" dirty="0">
                  <a:latin typeface="Verdana" pitchFamily="34" charset="0"/>
                  <a:ea typeface="微软雅黑" pitchFamily="34" charset="-122"/>
                </a:rPr>
                <a:t>PC</a:t>
              </a:r>
              <a:r>
                <a:rPr lang="zh-CN" altLang="en-US" sz="2000" dirty="0">
                  <a:latin typeface="Verdana" pitchFamily="34" charset="0"/>
                  <a:ea typeface="微软雅黑" pitchFamily="34" charset="-122"/>
                </a:rPr>
                <a:t>中选择产生。</a:t>
              </a:r>
              <a:endParaRPr lang="en-US" altLang="zh-CN" sz="2000" dirty="0">
                <a:latin typeface="Verdana" pitchFamily="34" charset="0"/>
                <a:ea typeface="微软雅黑" pitchFamily="34" charset="-122"/>
              </a:endParaRPr>
            </a:p>
          </p:txBody>
        </p:sp>
      </p:grpSp>
      <p:pic>
        <p:nvPicPr>
          <p:cNvPr id="2" name="图片 1">
            <a:extLst>
              <a:ext uri="{FF2B5EF4-FFF2-40B4-BE49-F238E27FC236}">
                <a16:creationId xmlns:a16="http://schemas.microsoft.com/office/drawing/2014/main" id="{7AAA4071-DD2C-124E-84B3-A3C43B884E27}"/>
              </a:ext>
            </a:extLst>
          </p:cNvPr>
          <p:cNvPicPr>
            <a:picLocks noChangeAspect="1"/>
          </p:cNvPicPr>
          <p:nvPr/>
        </p:nvPicPr>
        <p:blipFill>
          <a:blip r:embed="rId2"/>
          <a:stretch>
            <a:fillRect/>
          </a:stretch>
        </p:blipFill>
        <p:spPr>
          <a:xfrm>
            <a:off x="1446389" y="3877136"/>
            <a:ext cx="4775200" cy="571500"/>
          </a:xfrm>
          <a:prstGeom prst="rect">
            <a:avLst/>
          </a:prstGeom>
        </p:spPr>
      </p:pic>
      <p:pic>
        <p:nvPicPr>
          <p:cNvPr id="4" name="图片 3">
            <a:extLst>
              <a:ext uri="{FF2B5EF4-FFF2-40B4-BE49-F238E27FC236}">
                <a16:creationId xmlns:a16="http://schemas.microsoft.com/office/drawing/2014/main" id="{7253A292-3961-8C4E-8AAE-B539D1C0FCB8}"/>
              </a:ext>
            </a:extLst>
          </p:cNvPr>
          <p:cNvPicPr>
            <a:picLocks noChangeAspect="1"/>
          </p:cNvPicPr>
          <p:nvPr/>
        </p:nvPicPr>
        <p:blipFill>
          <a:blip r:embed="rId3"/>
          <a:stretch>
            <a:fillRect/>
          </a:stretch>
        </p:blipFill>
        <p:spPr>
          <a:xfrm>
            <a:off x="1446389" y="4739468"/>
            <a:ext cx="8915400" cy="1244600"/>
          </a:xfrm>
          <a:prstGeom prst="rect">
            <a:avLst/>
          </a:prstGeom>
        </p:spPr>
      </p:pic>
      <p:pic>
        <p:nvPicPr>
          <p:cNvPr id="5" name="图片 4">
            <a:extLst>
              <a:ext uri="{FF2B5EF4-FFF2-40B4-BE49-F238E27FC236}">
                <a16:creationId xmlns:a16="http://schemas.microsoft.com/office/drawing/2014/main" id="{4AD6C01B-8583-1B4E-820F-2A772095703F}"/>
              </a:ext>
            </a:extLst>
          </p:cNvPr>
          <p:cNvPicPr>
            <a:picLocks noChangeAspect="1"/>
          </p:cNvPicPr>
          <p:nvPr/>
        </p:nvPicPr>
        <p:blipFill>
          <a:blip r:embed="rId4"/>
          <a:stretch>
            <a:fillRect/>
          </a:stretch>
        </p:blipFill>
        <p:spPr>
          <a:xfrm>
            <a:off x="1446389" y="4397633"/>
            <a:ext cx="3823198" cy="415565"/>
          </a:xfrm>
          <a:prstGeom prst="rect">
            <a:avLst/>
          </a:prstGeom>
        </p:spPr>
      </p:pic>
    </p:spTree>
    <p:extLst>
      <p:ext uri="{BB962C8B-B14F-4D97-AF65-F5344CB8AC3E}">
        <p14:creationId xmlns:p14="http://schemas.microsoft.com/office/powerpoint/2010/main" val="2891696820"/>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39940"/>
                                        </p:tgtEl>
                                        <p:attrNameLst>
                                          <p:attrName>style.visibility</p:attrName>
                                        </p:attrNameLst>
                                      </p:cBhvr>
                                      <p:to>
                                        <p:strVal val="visible"/>
                                      </p:to>
                                    </p:set>
                                    <p:animEffect transition="in" filter="wipe(left)">
                                      <p:cBhvr>
                                        <p:cTn id="12" dur="500"/>
                                        <p:tgtEl>
                                          <p:spTgt spid="39940"/>
                                        </p:tgtEl>
                                      </p:cBhvr>
                                    </p:animEffect>
                                  </p:childTnLst>
                                </p:cTn>
                              </p:par>
                              <p:par>
                                <p:cTn id="13" presetID="22" presetClass="entr" presetSubtype="8" fill="hold" nodeType="withEffect">
                                  <p:stCondLst>
                                    <p:cond delay="60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dissolve">
                                      <p:cBhvr>
                                        <p:cTn id="20" dur="500"/>
                                        <p:tgtEl>
                                          <p:spTgt spid="2"/>
                                        </p:tgtEl>
                                      </p:cBhvr>
                                    </p:animEffect>
                                  </p:childTnLst>
                                </p:cTn>
                              </p:par>
                              <p:par>
                                <p:cTn id="21" presetID="9"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dissolve">
                                      <p:cBhvr>
                                        <p:cTn id="23" dur="500"/>
                                        <p:tgtEl>
                                          <p:spTgt spid="4"/>
                                        </p:tgtEl>
                                      </p:cBhvr>
                                    </p:animEffect>
                                  </p:childTnLst>
                                </p:cTn>
                              </p:par>
                              <p:par>
                                <p:cTn id="24" presetID="9"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dissolv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本框 10"/>
          <p:cNvSpPr txBox="1">
            <a:spLocks noChangeArrowheads="1"/>
          </p:cNvSpPr>
          <p:nvPr/>
        </p:nvSpPr>
        <p:spPr bwMode="auto">
          <a:xfrm>
            <a:off x="695325" y="287338"/>
            <a:ext cx="10801350" cy="519112"/>
          </a:xfrm>
          <a:prstGeom prst="rect">
            <a:avLst/>
          </a:prstGeom>
          <a:noFill/>
          <a:ln w="9525">
            <a:noFill/>
            <a:miter lim="800000"/>
            <a:headEnd/>
            <a:tailEnd/>
          </a:ln>
        </p:spPr>
        <p:txBody>
          <a:bodyPr>
            <a:spAutoFit/>
          </a:bodyPr>
          <a:lstStyle/>
          <a:p>
            <a:r>
              <a:rPr lang="en-US" altLang="zh-CN" sz="2800" b="1" dirty="0">
                <a:latin typeface="微软雅黑" pitchFamily="34" charset="-122"/>
                <a:ea typeface="微软雅黑" pitchFamily="34" charset="-122"/>
              </a:rPr>
              <a:t>3USTCPV</a:t>
            </a:r>
            <a:r>
              <a:rPr lang="zh-CN" altLang="en-US" sz="2800" b="1" dirty="0">
                <a:latin typeface="微软雅黑" pitchFamily="34" charset="-122"/>
                <a:ea typeface="微软雅黑" pitchFamily="34" charset="-122"/>
              </a:rPr>
              <a:t>内核设计</a:t>
            </a:r>
          </a:p>
        </p:txBody>
      </p:sp>
      <p:sp>
        <p:nvSpPr>
          <p:cNvPr id="39939" name="灯片编号占位符 3"/>
          <p:cNvSpPr txBox="1">
            <a:spLocks noGrp="1"/>
          </p:cNvSpPr>
          <p:nvPr/>
        </p:nvSpPr>
        <p:spPr bwMode="auto">
          <a:xfrm>
            <a:off x="10801350" y="6405563"/>
            <a:ext cx="1390650" cy="365125"/>
          </a:xfrm>
          <a:prstGeom prst="rect">
            <a:avLst/>
          </a:prstGeom>
          <a:noFill/>
          <a:ln w="9525">
            <a:noFill/>
            <a:miter lim="800000"/>
            <a:headEnd/>
            <a:tailEnd/>
          </a:ln>
        </p:spPr>
        <p:txBody>
          <a:bodyPr anchor="ctr"/>
          <a:lstStyle/>
          <a:p>
            <a:pPr algn="ctr"/>
            <a:fld id="{CA4C5CA7-1EE6-44A0-8A18-86AB571530F4}" type="slidenum">
              <a:rPr lang="zh-CN" altLang="en-US" sz="2000" b="1">
                <a:solidFill>
                  <a:schemeClr val="bg1"/>
                </a:solidFill>
                <a:latin typeface="Verdana" pitchFamily="34" charset="0"/>
                <a:ea typeface="微软雅黑" pitchFamily="34" charset="-122"/>
              </a:rPr>
              <a:pPr algn="ctr"/>
              <a:t>15</a:t>
            </a:fld>
            <a:endParaRPr lang="en-US" altLang="zh-CN" sz="2000" b="1">
              <a:solidFill>
                <a:schemeClr val="bg1"/>
              </a:solidFill>
              <a:latin typeface="Verdana" pitchFamily="34" charset="0"/>
              <a:ea typeface="微软雅黑" pitchFamily="34" charset="-122"/>
            </a:endParaRPr>
          </a:p>
        </p:txBody>
      </p:sp>
      <p:sp>
        <p:nvSpPr>
          <p:cNvPr id="39940" name="矩形 5"/>
          <p:cNvSpPr>
            <a:spLocks noChangeArrowheads="1"/>
          </p:cNvSpPr>
          <p:nvPr/>
        </p:nvSpPr>
        <p:spPr bwMode="auto">
          <a:xfrm>
            <a:off x="1309688" y="1055688"/>
            <a:ext cx="2991380" cy="461665"/>
          </a:xfrm>
          <a:prstGeom prst="rect">
            <a:avLst/>
          </a:prstGeom>
          <a:solidFill>
            <a:schemeClr val="accent1"/>
          </a:solidFill>
          <a:ln w="9525">
            <a:noFill/>
            <a:miter lim="800000"/>
            <a:headEnd/>
            <a:tailEnd/>
          </a:ln>
        </p:spPr>
        <p:txBody>
          <a:bodyPr wrap="square">
            <a:spAutoFit/>
          </a:bodyPr>
          <a:lstStyle/>
          <a:p>
            <a:r>
              <a:rPr lang="zh-CN" altLang="en-US" sz="2400" b="1" dirty="0">
                <a:solidFill>
                  <a:schemeClr val="bg1"/>
                </a:solidFill>
                <a:latin typeface="Verdana" pitchFamily="34" charset="0"/>
                <a:ea typeface="微软雅黑" pitchFamily="34" charset="-122"/>
              </a:rPr>
              <a:t>流水线各阶段的实现</a:t>
            </a:r>
            <a:endParaRPr lang="en-US" altLang="zh-CN" sz="2400" b="1" dirty="0">
              <a:solidFill>
                <a:schemeClr val="bg1"/>
              </a:solidFill>
              <a:latin typeface="Verdana" pitchFamily="34" charset="0"/>
              <a:ea typeface="微软雅黑" pitchFamily="34" charset="-122"/>
            </a:endParaRPr>
          </a:p>
        </p:txBody>
      </p:sp>
      <p:sp>
        <p:nvSpPr>
          <p:cNvPr id="8" name="椭圆 7"/>
          <p:cNvSpPr/>
          <p:nvPr/>
        </p:nvSpPr>
        <p:spPr>
          <a:xfrm>
            <a:off x="595313" y="881063"/>
            <a:ext cx="757237" cy="757237"/>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4000" b="1" dirty="0">
                <a:solidFill>
                  <a:srgbClr val="FFFFFF"/>
                </a:solidFill>
                <a:ea typeface="宋体" charset="-122"/>
              </a:rPr>
              <a:t>3</a:t>
            </a:r>
          </a:p>
        </p:txBody>
      </p:sp>
      <p:grpSp>
        <p:nvGrpSpPr>
          <p:cNvPr id="13" name="组合 12">
            <a:extLst>
              <a:ext uri="{FF2B5EF4-FFF2-40B4-BE49-F238E27FC236}">
                <a16:creationId xmlns:a16="http://schemas.microsoft.com/office/drawing/2014/main" id="{84EECCD3-9EB5-6D40-960C-9418CE23F12F}"/>
              </a:ext>
            </a:extLst>
          </p:cNvPr>
          <p:cNvGrpSpPr>
            <a:grpSpLocks/>
          </p:cNvGrpSpPr>
          <p:nvPr/>
        </p:nvGrpSpPr>
        <p:grpSpPr bwMode="auto">
          <a:xfrm>
            <a:off x="1182291" y="1792715"/>
            <a:ext cx="4315398" cy="3930752"/>
            <a:chOff x="695323" y="2497154"/>
            <a:chExt cx="10801351" cy="1206815"/>
          </a:xfrm>
        </p:grpSpPr>
        <p:sp>
          <p:nvSpPr>
            <p:cNvPr id="14" name="矩形 13">
              <a:extLst>
                <a:ext uri="{FF2B5EF4-FFF2-40B4-BE49-F238E27FC236}">
                  <a16:creationId xmlns:a16="http://schemas.microsoft.com/office/drawing/2014/main" id="{8811FB65-E4AB-B149-AE89-30A7C939D405}"/>
                </a:ext>
              </a:extLst>
            </p:cNvPr>
            <p:cNvSpPr/>
            <p:nvPr/>
          </p:nvSpPr>
          <p:spPr>
            <a:xfrm>
              <a:off x="695323" y="2500552"/>
              <a:ext cx="10801351" cy="1203417"/>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矩形 4">
              <a:extLst>
                <a:ext uri="{FF2B5EF4-FFF2-40B4-BE49-F238E27FC236}">
                  <a16:creationId xmlns:a16="http://schemas.microsoft.com/office/drawing/2014/main" id="{F3DC46C6-16F2-B449-AD07-3364C4A13908}"/>
                </a:ext>
              </a:extLst>
            </p:cNvPr>
            <p:cNvSpPr>
              <a:spLocks noChangeArrowheads="1"/>
            </p:cNvSpPr>
            <p:nvPr/>
          </p:nvSpPr>
          <p:spPr bwMode="auto">
            <a:xfrm>
              <a:off x="695323" y="2497154"/>
              <a:ext cx="10801351" cy="1196304"/>
            </a:xfrm>
            <a:prstGeom prst="rect">
              <a:avLst/>
            </a:prstGeom>
            <a:noFill/>
            <a:ln w="9525">
              <a:noFill/>
              <a:miter lim="800000"/>
              <a:headEnd/>
              <a:tailEnd/>
            </a:ln>
          </p:spPr>
          <p:txBody>
            <a:bodyPr>
              <a:spAutoFit/>
            </a:bodyPr>
            <a:lstStyle/>
            <a:p>
              <a:pPr>
                <a:lnSpc>
                  <a:spcPct val="125000"/>
                </a:lnSpc>
              </a:pPr>
              <a:r>
                <a:rPr lang="en-US" altLang="zh-CN" sz="2000" b="1" dirty="0">
                  <a:solidFill>
                    <a:schemeClr val="accent1"/>
                  </a:solidFill>
                  <a:latin typeface="Verdana" pitchFamily="34" charset="0"/>
                  <a:ea typeface="微软雅黑" pitchFamily="34" charset="-122"/>
                </a:rPr>
                <a:t>2</a:t>
              </a:r>
              <a:r>
                <a:rPr lang="zh-CN" altLang="zh-CN" sz="2000" b="1" dirty="0">
                  <a:solidFill>
                    <a:schemeClr val="accent1"/>
                  </a:solidFill>
                  <a:latin typeface="Verdana" pitchFamily="34" charset="0"/>
                  <a:ea typeface="微软雅黑" pitchFamily="34" charset="-122"/>
                </a:rPr>
                <a:t>、</a:t>
              </a:r>
              <a:r>
                <a:rPr lang="zh-CN" altLang="en-US" sz="2000" b="1" dirty="0">
                  <a:solidFill>
                    <a:schemeClr val="accent1"/>
                  </a:solidFill>
                  <a:latin typeface="Verdana" pitchFamily="34" charset="0"/>
                  <a:ea typeface="微软雅黑" pitchFamily="34" charset="-122"/>
                </a:rPr>
                <a:t>译址</a:t>
              </a:r>
            </a:p>
            <a:p>
              <a:pPr>
                <a:lnSpc>
                  <a:spcPct val="125000"/>
                </a:lnSpc>
              </a:pPr>
              <a:r>
                <a:rPr lang="zh-CN" altLang="en-US" sz="2000" dirty="0">
                  <a:latin typeface="Verdana" pitchFamily="34" charset="0"/>
                  <a:ea typeface="微软雅黑" pitchFamily="34" charset="-122"/>
                </a:rPr>
                <a:t>      由于</a:t>
              </a:r>
              <a:r>
                <a:rPr lang="en-US" altLang="zh-CN" sz="2000" dirty="0">
                  <a:latin typeface="Verdana" pitchFamily="34" charset="0"/>
                  <a:ea typeface="微软雅黑" pitchFamily="34" charset="-122"/>
                </a:rPr>
                <a:t>RISCV</a:t>
              </a:r>
              <a:r>
                <a:rPr lang="zh-CN" altLang="en-US" sz="2000" dirty="0">
                  <a:latin typeface="Verdana" pitchFamily="34" charset="0"/>
                  <a:ea typeface="微软雅黑" pitchFamily="34" charset="-122"/>
                </a:rPr>
                <a:t>指令的高度规整性，译址阶段直接对从</a:t>
              </a:r>
              <a:r>
                <a:rPr lang="en-US" altLang="zh-CN" sz="2000" dirty="0">
                  <a:latin typeface="Verdana" pitchFamily="34" charset="0"/>
                  <a:ea typeface="微软雅黑" pitchFamily="34" charset="-122"/>
                </a:rPr>
                <a:t>IDATA</a:t>
              </a:r>
              <a:r>
                <a:rPr lang="zh-CN" altLang="en-US" sz="2000" dirty="0">
                  <a:latin typeface="Verdana" pitchFamily="34" charset="0"/>
                  <a:ea typeface="微软雅黑" pitchFamily="34" charset="-122"/>
                </a:rPr>
                <a:t>中读出的数据按照不同位进行译码即可，其中主要识别的是三段的内容：</a:t>
              </a:r>
              <a:endParaRPr lang="en-US" altLang="zh-CN" sz="2000" dirty="0">
                <a:latin typeface="Verdana" pitchFamily="34" charset="0"/>
                <a:ea typeface="微软雅黑" pitchFamily="34" charset="-122"/>
              </a:endParaRPr>
            </a:p>
            <a:p>
              <a:pPr>
                <a:lnSpc>
                  <a:spcPct val="125000"/>
                </a:lnSpc>
              </a:pPr>
              <a:r>
                <a:rPr lang="en-US" altLang="zh-CN" sz="2000" dirty="0">
                  <a:latin typeface="Verdana" pitchFamily="34" charset="0"/>
                  <a:ea typeface="微软雅黑" pitchFamily="34" charset="-122"/>
                </a:rPr>
                <a:t>a</a:t>
              </a:r>
              <a:r>
                <a:rPr lang="zh-CN" altLang="en-US" sz="2000" dirty="0">
                  <a:latin typeface="Verdana" pitchFamily="34" charset="0"/>
                  <a:ea typeface="微软雅黑" pitchFamily="34" charset="-122"/>
                </a:rPr>
                <a:t>、</a:t>
              </a:r>
              <a:r>
                <a:rPr lang="en-US" altLang="zh-CN" sz="2000" dirty="0">
                  <a:latin typeface="Verdana" pitchFamily="34" charset="0"/>
                  <a:ea typeface="微软雅黑" pitchFamily="34" charset="-122"/>
                </a:rPr>
                <a:t>opcode</a:t>
              </a:r>
              <a:r>
                <a:rPr lang="zh-CN" altLang="en-US" sz="2000" dirty="0">
                  <a:latin typeface="Verdana" pitchFamily="34" charset="0"/>
                  <a:ea typeface="微软雅黑" pitchFamily="34" charset="-122"/>
                </a:rPr>
                <a:t>（</a:t>
              </a:r>
              <a:r>
                <a:rPr lang="en-US" altLang="zh-CN" sz="2000" dirty="0">
                  <a:latin typeface="Verdana" pitchFamily="34" charset="0"/>
                  <a:ea typeface="微软雅黑" pitchFamily="34" charset="-122"/>
                </a:rPr>
                <a:t>0~6</a:t>
              </a:r>
              <a:r>
                <a:rPr lang="zh-CN" altLang="en-US" sz="2000" dirty="0">
                  <a:latin typeface="Verdana" pitchFamily="34" charset="0"/>
                  <a:ea typeface="微软雅黑" pitchFamily="34" charset="-122"/>
                </a:rPr>
                <a:t>位）</a:t>
              </a:r>
              <a:endParaRPr lang="en-US" altLang="zh-CN" sz="2000" dirty="0">
                <a:latin typeface="Verdana" pitchFamily="34" charset="0"/>
                <a:ea typeface="微软雅黑" pitchFamily="34" charset="-122"/>
              </a:endParaRPr>
            </a:p>
            <a:p>
              <a:pPr>
                <a:lnSpc>
                  <a:spcPct val="125000"/>
                </a:lnSpc>
              </a:pPr>
              <a:r>
                <a:rPr lang="en-US" altLang="zh-CN" sz="2000" dirty="0">
                  <a:latin typeface="Verdana" pitchFamily="34" charset="0"/>
                  <a:ea typeface="微软雅黑" pitchFamily="34" charset="-122"/>
                </a:rPr>
                <a:t>b</a:t>
              </a:r>
              <a:r>
                <a:rPr lang="zh-CN" altLang="en-US" sz="2000" dirty="0">
                  <a:latin typeface="Verdana" pitchFamily="34" charset="0"/>
                  <a:ea typeface="微软雅黑" pitchFamily="34" charset="-122"/>
                </a:rPr>
                <a:t>、</a:t>
              </a:r>
              <a:r>
                <a:rPr lang="en-US" altLang="zh-CN" sz="2000" dirty="0">
                  <a:latin typeface="Verdana" pitchFamily="34" charset="0"/>
                  <a:ea typeface="微软雅黑" pitchFamily="34" charset="-122"/>
                </a:rPr>
                <a:t>funct3</a:t>
              </a:r>
              <a:r>
                <a:rPr lang="zh-CN" altLang="en-US" sz="2000" dirty="0">
                  <a:latin typeface="Verdana" pitchFamily="34" charset="0"/>
                  <a:ea typeface="微软雅黑" pitchFamily="34" charset="-122"/>
                </a:rPr>
                <a:t>（</a:t>
              </a:r>
              <a:r>
                <a:rPr lang="en-US" altLang="zh-CN" sz="2000" dirty="0">
                  <a:latin typeface="Verdana" pitchFamily="34" charset="0"/>
                  <a:ea typeface="微软雅黑" pitchFamily="34" charset="-122"/>
                </a:rPr>
                <a:t>12~14</a:t>
              </a:r>
              <a:r>
                <a:rPr lang="zh-CN" altLang="en-US" sz="2000" dirty="0">
                  <a:latin typeface="Verdana" pitchFamily="34" charset="0"/>
                  <a:ea typeface="微软雅黑" pitchFamily="34" charset="-122"/>
                </a:rPr>
                <a:t>位）</a:t>
              </a:r>
              <a:endParaRPr lang="en-US" altLang="zh-CN" sz="2000" dirty="0">
                <a:latin typeface="Verdana" pitchFamily="34" charset="0"/>
                <a:ea typeface="微软雅黑" pitchFamily="34" charset="-122"/>
              </a:endParaRPr>
            </a:p>
            <a:p>
              <a:pPr>
                <a:lnSpc>
                  <a:spcPct val="125000"/>
                </a:lnSpc>
              </a:pPr>
              <a:r>
                <a:rPr lang="en-US" altLang="zh-CN" sz="2000" dirty="0">
                  <a:latin typeface="Verdana" pitchFamily="34" charset="0"/>
                  <a:ea typeface="微软雅黑" pitchFamily="34" charset="-122"/>
                </a:rPr>
                <a:t>c</a:t>
              </a:r>
              <a:r>
                <a:rPr lang="zh-CN" altLang="en-US" sz="2000" dirty="0">
                  <a:latin typeface="Verdana" pitchFamily="34" charset="0"/>
                  <a:ea typeface="微软雅黑" pitchFamily="34" charset="-122"/>
                </a:rPr>
                <a:t>、</a:t>
              </a:r>
              <a:r>
                <a:rPr lang="en-US" altLang="zh-CN" sz="2000" dirty="0">
                  <a:latin typeface="Verdana" pitchFamily="34" charset="0"/>
                  <a:ea typeface="微软雅黑" pitchFamily="34" charset="-122"/>
                </a:rPr>
                <a:t>funct7</a:t>
              </a:r>
              <a:r>
                <a:rPr lang="zh-CN" altLang="en-US" sz="2000" dirty="0">
                  <a:latin typeface="Verdana" pitchFamily="34" charset="0"/>
                  <a:ea typeface="微软雅黑" pitchFamily="34" charset="-122"/>
                </a:rPr>
                <a:t>（</a:t>
              </a:r>
              <a:r>
                <a:rPr lang="en-US" altLang="zh-CN" sz="2000" dirty="0">
                  <a:latin typeface="Verdana" pitchFamily="34" charset="0"/>
                  <a:ea typeface="微软雅黑" pitchFamily="34" charset="-122"/>
                </a:rPr>
                <a:t>25~31</a:t>
              </a:r>
              <a:r>
                <a:rPr lang="zh-CN" altLang="en-US" sz="2000" dirty="0">
                  <a:latin typeface="Verdana" pitchFamily="34" charset="0"/>
                  <a:ea typeface="微软雅黑" pitchFamily="34" charset="-122"/>
                </a:rPr>
                <a:t>位）</a:t>
              </a:r>
              <a:endParaRPr lang="en-US" altLang="zh-CN" sz="2000" dirty="0">
                <a:latin typeface="Verdana" pitchFamily="34" charset="0"/>
                <a:ea typeface="微软雅黑" pitchFamily="34" charset="-122"/>
              </a:endParaRPr>
            </a:p>
            <a:p>
              <a:pPr>
                <a:lnSpc>
                  <a:spcPct val="125000"/>
                </a:lnSpc>
              </a:pPr>
              <a:r>
                <a:rPr lang="zh-CN" altLang="en-US" sz="2000" dirty="0">
                  <a:latin typeface="Verdana" pitchFamily="34" charset="0"/>
                  <a:ea typeface="微软雅黑" pitchFamily="34" charset="-122"/>
                </a:rPr>
                <a:t>由控制单元对三者的判断来确定具体进入的数据通路。</a:t>
              </a:r>
              <a:endParaRPr lang="en-US" altLang="zh-CN" sz="2000" dirty="0">
                <a:latin typeface="Verdana" pitchFamily="34" charset="0"/>
                <a:ea typeface="微软雅黑" pitchFamily="34" charset="-122"/>
              </a:endParaRPr>
            </a:p>
          </p:txBody>
        </p:sp>
      </p:grpSp>
      <p:pic>
        <p:nvPicPr>
          <p:cNvPr id="7" name="图片 6">
            <a:extLst>
              <a:ext uri="{FF2B5EF4-FFF2-40B4-BE49-F238E27FC236}">
                <a16:creationId xmlns:a16="http://schemas.microsoft.com/office/drawing/2014/main" id="{01878786-777E-E248-BE17-7E82D0D8B971}"/>
              </a:ext>
            </a:extLst>
          </p:cNvPr>
          <p:cNvPicPr>
            <a:picLocks noChangeAspect="1"/>
          </p:cNvPicPr>
          <p:nvPr/>
        </p:nvPicPr>
        <p:blipFill>
          <a:blip r:embed="rId2"/>
          <a:stretch>
            <a:fillRect/>
          </a:stretch>
        </p:blipFill>
        <p:spPr>
          <a:xfrm>
            <a:off x="5946349" y="1762594"/>
            <a:ext cx="5559498" cy="3686825"/>
          </a:xfrm>
          <a:prstGeom prst="rect">
            <a:avLst/>
          </a:prstGeom>
        </p:spPr>
      </p:pic>
    </p:spTree>
    <p:extLst>
      <p:ext uri="{BB962C8B-B14F-4D97-AF65-F5344CB8AC3E}">
        <p14:creationId xmlns:p14="http://schemas.microsoft.com/office/powerpoint/2010/main" val="332019565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39940"/>
                                        </p:tgtEl>
                                        <p:attrNameLst>
                                          <p:attrName>style.visibility</p:attrName>
                                        </p:attrNameLst>
                                      </p:cBhvr>
                                      <p:to>
                                        <p:strVal val="visible"/>
                                      </p:to>
                                    </p:set>
                                    <p:animEffect transition="in" filter="wipe(left)">
                                      <p:cBhvr>
                                        <p:cTn id="12" dur="500"/>
                                        <p:tgtEl>
                                          <p:spTgt spid="39940"/>
                                        </p:tgtEl>
                                      </p:cBhvr>
                                    </p:animEffect>
                                  </p:childTnLst>
                                </p:cTn>
                              </p:par>
                              <p:par>
                                <p:cTn id="13" presetID="22" presetClass="entr" presetSubtype="8" fill="hold" nodeType="withEffect">
                                  <p:stCondLst>
                                    <p:cond delay="60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本框 10"/>
          <p:cNvSpPr txBox="1">
            <a:spLocks noChangeArrowheads="1"/>
          </p:cNvSpPr>
          <p:nvPr/>
        </p:nvSpPr>
        <p:spPr bwMode="auto">
          <a:xfrm>
            <a:off x="695325" y="287338"/>
            <a:ext cx="10801350" cy="519112"/>
          </a:xfrm>
          <a:prstGeom prst="rect">
            <a:avLst/>
          </a:prstGeom>
          <a:noFill/>
          <a:ln w="9525">
            <a:noFill/>
            <a:miter lim="800000"/>
            <a:headEnd/>
            <a:tailEnd/>
          </a:ln>
        </p:spPr>
        <p:txBody>
          <a:bodyPr>
            <a:spAutoFit/>
          </a:bodyPr>
          <a:lstStyle/>
          <a:p>
            <a:r>
              <a:rPr lang="en-US" altLang="zh-CN" sz="2800" b="1" dirty="0">
                <a:latin typeface="微软雅黑" pitchFamily="34" charset="-122"/>
                <a:ea typeface="微软雅黑" pitchFamily="34" charset="-122"/>
              </a:rPr>
              <a:t>3USTCPV</a:t>
            </a:r>
            <a:r>
              <a:rPr lang="zh-CN" altLang="en-US" sz="2800" b="1" dirty="0">
                <a:latin typeface="微软雅黑" pitchFamily="34" charset="-122"/>
                <a:ea typeface="微软雅黑" pitchFamily="34" charset="-122"/>
              </a:rPr>
              <a:t>内核设计</a:t>
            </a:r>
          </a:p>
        </p:txBody>
      </p:sp>
      <p:sp>
        <p:nvSpPr>
          <p:cNvPr id="39939" name="灯片编号占位符 3"/>
          <p:cNvSpPr txBox="1">
            <a:spLocks noGrp="1"/>
          </p:cNvSpPr>
          <p:nvPr/>
        </p:nvSpPr>
        <p:spPr bwMode="auto">
          <a:xfrm>
            <a:off x="10801350" y="6405563"/>
            <a:ext cx="1390650" cy="365125"/>
          </a:xfrm>
          <a:prstGeom prst="rect">
            <a:avLst/>
          </a:prstGeom>
          <a:noFill/>
          <a:ln w="9525">
            <a:noFill/>
            <a:miter lim="800000"/>
            <a:headEnd/>
            <a:tailEnd/>
          </a:ln>
        </p:spPr>
        <p:txBody>
          <a:bodyPr anchor="ctr"/>
          <a:lstStyle/>
          <a:p>
            <a:pPr algn="ctr"/>
            <a:fld id="{CA4C5CA7-1EE6-44A0-8A18-86AB571530F4}" type="slidenum">
              <a:rPr lang="zh-CN" altLang="en-US" sz="2000" b="1">
                <a:solidFill>
                  <a:schemeClr val="bg1"/>
                </a:solidFill>
                <a:latin typeface="Verdana" pitchFamily="34" charset="0"/>
                <a:ea typeface="微软雅黑" pitchFamily="34" charset="-122"/>
              </a:rPr>
              <a:pPr algn="ctr"/>
              <a:t>16</a:t>
            </a:fld>
            <a:endParaRPr lang="en-US" altLang="zh-CN" sz="2000" b="1">
              <a:solidFill>
                <a:schemeClr val="bg1"/>
              </a:solidFill>
              <a:latin typeface="Verdana" pitchFamily="34" charset="0"/>
              <a:ea typeface="微软雅黑" pitchFamily="34" charset="-122"/>
            </a:endParaRPr>
          </a:p>
        </p:txBody>
      </p:sp>
      <p:sp>
        <p:nvSpPr>
          <p:cNvPr id="39940" name="矩形 5"/>
          <p:cNvSpPr>
            <a:spLocks noChangeArrowheads="1"/>
          </p:cNvSpPr>
          <p:nvPr/>
        </p:nvSpPr>
        <p:spPr bwMode="auto">
          <a:xfrm>
            <a:off x="1309688" y="1055688"/>
            <a:ext cx="2991380" cy="461665"/>
          </a:xfrm>
          <a:prstGeom prst="rect">
            <a:avLst/>
          </a:prstGeom>
          <a:solidFill>
            <a:schemeClr val="accent1"/>
          </a:solidFill>
          <a:ln w="9525">
            <a:noFill/>
            <a:miter lim="800000"/>
            <a:headEnd/>
            <a:tailEnd/>
          </a:ln>
        </p:spPr>
        <p:txBody>
          <a:bodyPr wrap="square">
            <a:spAutoFit/>
          </a:bodyPr>
          <a:lstStyle/>
          <a:p>
            <a:r>
              <a:rPr lang="zh-CN" altLang="en-US" sz="2400" b="1" dirty="0">
                <a:solidFill>
                  <a:schemeClr val="bg1"/>
                </a:solidFill>
                <a:latin typeface="Verdana" pitchFamily="34" charset="0"/>
                <a:ea typeface="微软雅黑" pitchFamily="34" charset="-122"/>
              </a:rPr>
              <a:t>流水线各阶段的实现</a:t>
            </a:r>
            <a:endParaRPr lang="en-US" altLang="zh-CN" sz="2400" b="1" dirty="0">
              <a:solidFill>
                <a:schemeClr val="bg1"/>
              </a:solidFill>
              <a:latin typeface="Verdana" pitchFamily="34" charset="0"/>
              <a:ea typeface="微软雅黑" pitchFamily="34" charset="-122"/>
            </a:endParaRPr>
          </a:p>
        </p:txBody>
      </p:sp>
      <p:sp>
        <p:nvSpPr>
          <p:cNvPr id="8" name="椭圆 7"/>
          <p:cNvSpPr/>
          <p:nvPr/>
        </p:nvSpPr>
        <p:spPr>
          <a:xfrm>
            <a:off x="595313" y="881063"/>
            <a:ext cx="757237" cy="757237"/>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4000" b="1" dirty="0">
                <a:solidFill>
                  <a:srgbClr val="FFFFFF"/>
                </a:solidFill>
                <a:ea typeface="宋体" charset="-122"/>
              </a:rPr>
              <a:t>3</a:t>
            </a:r>
          </a:p>
        </p:txBody>
      </p:sp>
      <p:grpSp>
        <p:nvGrpSpPr>
          <p:cNvPr id="13" name="组合 12">
            <a:extLst>
              <a:ext uri="{FF2B5EF4-FFF2-40B4-BE49-F238E27FC236}">
                <a16:creationId xmlns:a16="http://schemas.microsoft.com/office/drawing/2014/main" id="{84EECCD3-9EB5-6D40-960C-9418CE23F12F}"/>
              </a:ext>
            </a:extLst>
          </p:cNvPr>
          <p:cNvGrpSpPr>
            <a:grpSpLocks/>
          </p:cNvGrpSpPr>
          <p:nvPr/>
        </p:nvGrpSpPr>
        <p:grpSpPr bwMode="auto">
          <a:xfrm>
            <a:off x="1182291" y="1792715"/>
            <a:ext cx="4315398" cy="3930752"/>
            <a:chOff x="695323" y="2497154"/>
            <a:chExt cx="10801351" cy="1206815"/>
          </a:xfrm>
        </p:grpSpPr>
        <p:sp>
          <p:nvSpPr>
            <p:cNvPr id="14" name="矩形 13">
              <a:extLst>
                <a:ext uri="{FF2B5EF4-FFF2-40B4-BE49-F238E27FC236}">
                  <a16:creationId xmlns:a16="http://schemas.microsoft.com/office/drawing/2014/main" id="{8811FB65-E4AB-B149-AE89-30A7C939D405}"/>
                </a:ext>
              </a:extLst>
            </p:cNvPr>
            <p:cNvSpPr/>
            <p:nvPr/>
          </p:nvSpPr>
          <p:spPr>
            <a:xfrm>
              <a:off x="695323" y="2500552"/>
              <a:ext cx="10801351" cy="1203417"/>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矩形 4">
              <a:extLst>
                <a:ext uri="{FF2B5EF4-FFF2-40B4-BE49-F238E27FC236}">
                  <a16:creationId xmlns:a16="http://schemas.microsoft.com/office/drawing/2014/main" id="{F3DC46C6-16F2-B449-AD07-3364C4A13908}"/>
                </a:ext>
              </a:extLst>
            </p:cNvPr>
            <p:cNvSpPr>
              <a:spLocks noChangeArrowheads="1"/>
            </p:cNvSpPr>
            <p:nvPr/>
          </p:nvSpPr>
          <p:spPr bwMode="auto">
            <a:xfrm>
              <a:off x="695323" y="2497154"/>
              <a:ext cx="10801351" cy="1196304"/>
            </a:xfrm>
            <a:prstGeom prst="rect">
              <a:avLst/>
            </a:prstGeom>
            <a:noFill/>
            <a:ln w="9525">
              <a:noFill/>
              <a:miter lim="800000"/>
              <a:headEnd/>
              <a:tailEnd/>
            </a:ln>
          </p:spPr>
          <p:txBody>
            <a:bodyPr>
              <a:spAutoFit/>
            </a:bodyPr>
            <a:lstStyle/>
            <a:p>
              <a:pPr>
                <a:lnSpc>
                  <a:spcPct val="125000"/>
                </a:lnSpc>
              </a:pPr>
              <a:r>
                <a:rPr lang="en-US" altLang="zh-CN" sz="2000" b="1" dirty="0">
                  <a:solidFill>
                    <a:schemeClr val="accent1"/>
                  </a:solidFill>
                  <a:latin typeface="Verdana" pitchFamily="34" charset="0"/>
                  <a:ea typeface="微软雅黑" pitchFamily="34" charset="-122"/>
                </a:rPr>
                <a:t>2</a:t>
              </a:r>
              <a:r>
                <a:rPr lang="zh-CN" altLang="zh-CN" sz="2000" b="1" dirty="0">
                  <a:solidFill>
                    <a:schemeClr val="accent1"/>
                  </a:solidFill>
                  <a:latin typeface="Verdana" pitchFamily="34" charset="0"/>
                  <a:ea typeface="微软雅黑" pitchFamily="34" charset="-122"/>
                </a:rPr>
                <a:t>、</a:t>
              </a:r>
              <a:r>
                <a:rPr lang="zh-CN" altLang="en-US" sz="2000" b="1" dirty="0">
                  <a:solidFill>
                    <a:schemeClr val="accent1"/>
                  </a:solidFill>
                  <a:latin typeface="Verdana" pitchFamily="34" charset="0"/>
                  <a:ea typeface="微软雅黑" pitchFamily="34" charset="-122"/>
                </a:rPr>
                <a:t>译址</a:t>
              </a:r>
            </a:p>
            <a:p>
              <a:pPr>
                <a:lnSpc>
                  <a:spcPct val="125000"/>
                </a:lnSpc>
              </a:pPr>
              <a:r>
                <a:rPr lang="zh-CN" altLang="en-US" sz="2000" dirty="0">
                  <a:latin typeface="Verdana" pitchFamily="34" charset="0"/>
                  <a:ea typeface="微软雅黑" pitchFamily="34" charset="-122"/>
                </a:rPr>
                <a:t>      由于</a:t>
              </a:r>
              <a:r>
                <a:rPr lang="en-US" altLang="zh-CN" sz="2000" dirty="0">
                  <a:latin typeface="Verdana" pitchFamily="34" charset="0"/>
                  <a:ea typeface="微软雅黑" pitchFamily="34" charset="-122"/>
                </a:rPr>
                <a:t>RISCV</a:t>
              </a:r>
              <a:r>
                <a:rPr lang="zh-CN" altLang="en-US" sz="2000" dirty="0">
                  <a:latin typeface="Verdana" pitchFamily="34" charset="0"/>
                  <a:ea typeface="微软雅黑" pitchFamily="34" charset="-122"/>
                </a:rPr>
                <a:t>指令的高度规整性，译址阶段直接对从</a:t>
              </a:r>
              <a:r>
                <a:rPr lang="en-US" altLang="zh-CN" sz="2000" dirty="0">
                  <a:latin typeface="Verdana" pitchFamily="34" charset="0"/>
                  <a:ea typeface="微软雅黑" pitchFamily="34" charset="-122"/>
                </a:rPr>
                <a:t>IDATA</a:t>
              </a:r>
              <a:r>
                <a:rPr lang="zh-CN" altLang="en-US" sz="2000" dirty="0">
                  <a:latin typeface="Verdana" pitchFamily="34" charset="0"/>
                  <a:ea typeface="微软雅黑" pitchFamily="34" charset="-122"/>
                </a:rPr>
                <a:t>中读出的数据按照不同位进行译码即可，其中主要识别的是三段的内容：</a:t>
              </a:r>
              <a:endParaRPr lang="en-US" altLang="zh-CN" sz="2000" dirty="0">
                <a:latin typeface="Verdana" pitchFamily="34" charset="0"/>
                <a:ea typeface="微软雅黑" pitchFamily="34" charset="-122"/>
              </a:endParaRPr>
            </a:p>
            <a:p>
              <a:pPr>
                <a:lnSpc>
                  <a:spcPct val="125000"/>
                </a:lnSpc>
              </a:pPr>
              <a:r>
                <a:rPr lang="en-US" altLang="zh-CN" sz="2000" dirty="0">
                  <a:latin typeface="Verdana" pitchFamily="34" charset="0"/>
                  <a:ea typeface="微软雅黑" pitchFamily="34" charset="-122"/>
                </a:rPr>
                <a:t>a</a:t>
              </a:r>
              <a:r>
                <a:rPr lang="zh-CN" altLang="en-US" sz="2000" dirty="0">
                  <a:latin typeface="Verdana" pitchFamily="34" charset="0"/>
                  <a:ea typeface="微软雅黑" pitchFamily="34" charset="-122"/>
                </a:rPr>
                <a:t>、</a:t>
              </a:r>
              <a:r>
                <a:rPr lang="en-US" altLang="zh-CN" sz="2000" dirty="0">
                  <a:latin typeface="Verdana" pitchFamily="34" charset="0"/>
                  <a:ea typeface="微软雅黑" pitchFamily="34" charset="-122"/>
                </a:rPr>
                <a:t>opcode</a:t>
              </a:r>
              <a:r>
                <a:rPr lang="zh-CN" altLang="en-US" sz="2000" dirty="0">
                  <a:latin typeface="Verdana" pitchFamily="34" charset="0"/>
                  <a:ea typeface="微软雅黑" pitchFamily="34" charset="-122"/>
                </a:rPr>
                <a:t>（</a:t>
              </a:r>
              <a:r>
                <a:rPr lang="en-US" altLang="zh-CN" sz="2000" dirty="0">
                  <a:latin typeface="Verdana" pitchFamily="34" charset="0"/>
                  <a:ea typeface="微软雅黑" pitchFamily="34" charset="-122"/>
                </a:rPr>
                <a:t>0~6</a:t>
              </a:r>
              <a:r>
                <a:rPr lang="zh-CN" altLang="en-US" sz="2000" dirty="0">
                  <a:latin typeface="Verdana" pitchFamily="34" charset="0"/>
                  <a:ea typeface="微软雅黑" pitchFamily="34" charset="-122"/>
                </a:rPr>
                <a:t>位）</a:t>
              </a:r>
              <a:endParaRPr lang="en-US" altLang="zh-CN" sz="2000" dirty="0">
                <a:latin typeface="Verdana" pitchFamily="34" charset="0"/>
                <a:ea typeface="微软雅黑" pitchFamily="34" charset="-122"/>
              </a:endParaRPr>
            </a:p>
            <a:p>
              <a:pPr>
                <a:lnSpc>
                  <a:spcPct val="125000"/>
                </a:lnSpc>
              </a:pPr>
              <a:r>
                <a:rPr lang="en-US" altLang="zh-CN" sz="2000" dirty="0">
                  <a:latin typeface="Verdana" pitchFamily="34" charset="0"/>
                  <a:ea typeface="微软雅黑" pitchFamily="34" charset="-122"/>
                </a:rPr>
                <a:t>b</a:t>
              </a:r>
              <a:r>
                <a:rPr lang="zh-CN" altLang="en-US" sz="2000" dirty="0">
                  <a:latin typeface="Verdana" pitchFamily="34" charset="0"/>
                  <a:ea typeface="微软雅黑" pitchFamily="34" charset="-122"/>
                </a:rPr>
                <a:t>、</a:t>
              </a:r>
              <a:r>
                <a:rPr lang="en-US" altLang="zh-CN" sz="2000" dirty="0">
                  <a:latin typeface="Verdana" pitchFamily="34" charset="0"/>
                  <a:ea typeface="微软雅黑" pitchFamily="34" charset="-122"/>
                </a:rPr>
                <a:t>funct3</a:t>
              </a:r>
              <a:r>
                <a:rPr lang="zh-CN" altLang="en-US" sz="2000" dirty="0">
                  <a:latin typeface="Verdana" pitchFamily="34" charset="0"/>
                  <a:ea typeface="微软雅黑" pitchFamily="34" charset="-122"/>
                </a:rPr>
                <a:t>（</a:t>
              </a:r>
              <a:r>
                <a:rPr lang="en-US" altLang="zh-CN" sz="2000" dirty="0">
                  <a:latin typeface="Verdana" pitchFamily="34" charset="0"/>
                  <a:ea typeface="微软雅黑" pitchFamily="34" charset="-122"/>
                </a:rPr>
                <a:t>12~14</a:t>
              </a:r>
              <a:r>
                <a:rPr lang="zh-CN" altLang="en-US" sz="2000" dirty="0">
                  <a:latin typeface="Verdana" pitchFamily="34" charset="0"/>
                  <a:ea typeface="微软雅黑" pitchFamily="34" charset="-122"/>
                </a:rPr>
                <a:t>位）</a:t>
              </a:r>
              <a:endParaRPr lang="en-US" altLang="zh-CN" sz="2000" dirty="0">
                <a:latin typeface="Verdana" pitchFamily="34" charset="0"/>
                <a:ea typeface="微软雅黑" pitchFamily="34" charset="-122"/>
              </a:endParaRPr>
            </a:p>
            <a:p>
              <a:pPr>
                <a:lnSpc>
                  <a:spcPct val="125000"/>
                </a:lnSpc>
              </a:pPr>
              <a:r>
                <a:rPr lang="en-US" altLang="zh-CN" sz="2000" dirty="0">
                  <a:latin typeface="Verdana" pitchFamily="34" charset="0"/>
                  <a:ea typeface="微软雅黑" pitchFamily="34" charset="-122"/>
                </a:rPr>
                <a:t>c</a:t>
              </a:r>
              <a:r>
                <a:rPr lang="zh-CN" altLang="en-US" sz="2000" dirty="0">
                  <a:latin typeface="Verdana" pitchFamily="34" charset="0"/>
                  <a:ea typeface="微软雅黑" pitchFamily="34" charset="-122"/>
                </a:rPr>
                <a:t>、</a:t>
              </a:r>
              <a:r>
                <a:rPr lang="en-US" altLang="zh-CN" sz="2000" dirty="0">
                  <a:latin typeface="Verdana" pitchFamily="34" charset="0"/>
                  <a:ea typeface="微软雅黑" pitchFamily="34" charset="-122"/>
                </a:rPr>
                <a:t>funct7</a:t>
              </a:r>
              <a:r>
                <a:rPr lang="zh-CN" altLang="en-US" sz="2000" dirty="0">
                  <a:latin typeface="Verdana" pitchFamily="34" charset="0"/>
                  <a:ea typeface="微软雅黑" pitchFamily="34" charset="-122"/>
                </a:rPr>
                <a:t>（</a:t>
              </a:r>
              <a:r>
                <a:rPr lang="en-US" altLang="zh-CN" sz="2000" dirty="0">
                  <a:latin typeface="Verdana" pitchFamily="34" charset="0"/>
                  <a:ea typeface="微软雅黑" pitchFamily="34" charset="-122"/>
                </a:rPr>
                <a:t>25~31</a:t>
              </a:r>
              <a:r>
                <a:rPr lang="zh-CN" altLang="en-US" sz="2000" dirty="0">
                  <a:latin typeface="Verdana" pitchFamily="34" charset="0"/>
                  <a:ea typeface="微软雅黑" pitchFamily="34" charset="-122"/>
                </a:rPr>
                <a:t>位）</a:t>
              </a:r>
              <a:endParaRPr lang="en-US" altLang="zh-CN" sz="2000" dirty="0">
                <a:latin typeface="Verdana" pitchFamily="34" charset="0"/>
                <a:ea typeface="微软雅黑" pitchFamily="34" charset="-122"/>
              </a:endParaRPr>
            </a:p>
            <a:p>
              <a:pPr>
                <a:lnSpc>
                  <a:spcPct val="125000"/>
                </a:lnSpc>
              </a:pPr>
              <a:r>
                <a:rPr lang="zh-CN" altLang="en-US" sz="2000" dirty="0">
                  <a:latin typeface="Verdana" pitchFamily="34" charset="0"/>
                  <a:ea typeface="微软雅黑" pitchFamily="34" charset="-122"/>
                </a:rPr>
                <a:t>由控制单元对三者的判断来确定具体进入的数据通路。</a:t>
              </a:r>
              <a:endParaRPr lang="en-US" altLang="zh-CN" sz="2000" dirty="0">
                <a:latin typeface="Verdana" pitchFamily="34" charset="0"/>
                <a:ea typeface="微软雅黑" pitchFamily="34" charset="-122"/>
              </a:endParaRPr>
            </a:p>
          </p:txBody>
        </p:sp>
      </p:grpSp>
      <p:pic>
        <p:nvPicPr>
          <p:cNvPr id="2" name="图片 1">
            <a:extLst>
              <a:ext uri="{FF2B5EF4-FFF2-40B4-BE49-F238E27FC236}">
                <a16:creationId xmlns:a16="http://schemas.microsoft.com/office/drawing/2014/main" id="{C597416A-F9C3-EA4A-8070-02F573ACA80D}"/>
              </a:ext>
            </a:extLst>
          </p:cNvPr>
          <p:cNvPicPr>
            <a:picLocks noChangeAspect="1"/>
          </p:cNvPicPr>
          <p:nvPr/>
        </p:nvPicPr>
        <p:blipFill>
          <a:blip r:embed="rId2"/>
          <a:stretch>
            <a:fillRect/>
          </a:stretch>
        </p:blipFill>
        <p:spPr>
          <a:xfrm>
            <a:off x="5934009" y="3902105"/>
            <a:ext cx="4998126" cy="1403673"/>
          </a:xfrm>
          <a:prstGeom prst="rect">
            <a:avLst/>
          </a:prstGeom>
        </p:spPr>
      </p:pic>
      <p:pic>
        <p:nvPicPr>
          <p:cNvPr id="12" name="图片 11">
            <a:extLst>
              <a:ext uri="{FF2B5EF4-FFF2-40B4-BE49-F238E27FC236}">
                <a16:creationId xmlns:a16="http://schemas.microsoft.com/office/drawing/2014/main" id="{91E618C3-16B4-5A4D-AF50-3578E1484703}"/>
              </a:ext>
            </a:extLst>
          </p:cNvPr>
          <p:cNvPicPr>
            <a:picLocks noChangeAspect="1"/>
          </p:cNvPicPr>
          <p:nvPr/>
        </p:nvPicPr>
        <p:blipFill>
          <a:blip r:embed="rId3"/>
          <a:stretch>
            <a:fillRect/>
          </a:stretch>
        </p:blipFill>
        <p:spPr>
          <a:xfrm>
            <a:off x="5934009" y="1803783"/>
            <a:ext cx="5562666" cy="2098322"/>
          </a:xfrm>
          <a:prstGeom prst="rect">
            <a:avLst/>
          </a:prstGeom>
        </p:spPr>
      </p:pic>
    </p:spTree>
    <p:extLst>
      <p:ext uri="{BB962C8B-B14F-4D97-AF65-F5344CB8AC3E}">
        <p14:creationId xmlns:p14="http://schemas.microsoft.com/office/powerpoint/2010/main" val="291337813"/>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39940"/>
                                        </p:tgtEl>
                                        <p:attrNameLst>
                                          <p:attrName>style.visibility</p:attrName>
                                        </p:attrNameLst>
                                      </p:cBhvr>
                                      <p:to>
                                        <p:strVal val="visible"/>
                                      </p:to>
                                    </p:set>
                                    <p:animEffect transition="in" filter="wipe(left)">
                                      <p:cBhvr>
                                        <p:cTn id="12" dur="500"/>
                                        <p:tgtEl>
                                          <p:spTgt spid="39940"/>
                                        </p:tgtEl>
                                      </p:cBhvr>
                                    </p:animEffect>
                                  </p:childTnLst>
                                </p:cTn>
                              </p:par>
                              <p:par>
                                <p:cTn id="13" presetID="22" presetClass="entr" presetSubtype="8" fill="hold" nodeType="withEffect">
                                  <p:stCondLst>
                                    <p:cond delay="60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本框 10"/>
          <p:cNvSpPr txBox="1">
            <a:spLocks noChangeArrowheads="1"/>
          </p:cNvSpPr>
          <p:nvPr/>
        </p:nvSpPr>
        <p:spPr bwMode="auto">
          <a:xfrm>
            <a:off x="695325" y="287338"/>
            <a:ext cx="10801350" cy="519112"/>
          </a:xfrm>
          <a:prstGeom prst="rect">
            <a:avLst/>
          </a:prstGeom>
          <a:noFill/>
          <a:ln w="9525">
            <a:noFill/>
            <a:miter lim="800000"/>
            <a:headEnd/>
            <a:tailEnd/>
          </a:ln>
        </p:spPr>
        <p:txBody>
          <a:bodyPr>
            <a:spAutoFit/>
          </a:bodyPr>
          <a:lstStyle/>
          <a:p>
            <a:r>
              <a:rPr lang="en-US" altLang="zh-CN" sz="2800" b="1" dirty="0">
                <a:latin typeface="微软雅黑" pitchFamily="34" charset="-122"/>
                <a:ea typeface="微软雅黑" pitchFamily="34" charset="-122"/>
              </a:rPr>
              <a:t>3USTCPV</a:t>
            </a:r>
            <a:r>
              <a:rPr lang="zh-CN" altLang="en-US" sz="2800" b="1" dirty="0">
                <a:latin typeface="微软雅黑" pitchFamily="34" charset="-122"/>
                <a:ea typeface="微软雅黑" pitchFamily="34" charset="-122"/>
              </a:rPr>
              <a:t>内核设计</a:t>
            </a:r>
          </a:p>
        </p:txBody>
      </p:sp>
      <p:sp>
        <p:nvSpPr>
          <p:cNvPr id="39939" name="灯片编号占位符 3"/>
          <p:cNvSpPr txBox="1">
            <a:spLocks noGrp="1"/>
          </p:cNvSpPr>
          <p:nvPr/>
        </p:nvSpPr>
        <p:spPr bwMode="auto">
          <a:xfrm>
            <a:off x="10801350" y="6405563"/>
            <a:ext cx="1390650" cy="365125"/>
          </a:xfrm>
          <a:prstGeom prst="rect">
            <a:avLst/>
          </a:prstGeom>
          <a:noFill/>
          <a:ln w="9525">
            <a:noFill/>
            <a:miter lim="800000"/>
            <a:headEnd/>
            <a:tailEnd/>
          </a:ln>
        </p:spPr>
        <p:txBody>
          <a:bodyPr anchor="ctr"/>
          <a:lstStyle/>
          <a:p>
            <a:pPr algn="ctr"/>
            <a:fld id="{CA4C5CA7-1EE6-44A0-8A18-86AB571530F4}" type="slidenum">
              <a:rPr lang="zh-CN" altLang="en-US" sz="2000" b="1">
                <a:solidFill>
                  <a:schemeClr val="bg1"/>
                </a:solidFill>
                <a:latin typeface="Verdana" pitchFamily="34" charset="0"/>
                <a:ea typeface="微软雅黑" pitchFamily="34" charset="-122"/>
              </a:rPr>
              <a:pPr algn="ctr"/>
              <a:t>17</a:t>
            </a:fld>
            <a:endParaRPr lang="en-US" altLang="zh-CN" sz="2000" b="1">
              <a:solidFill>
                <a:schemeClr val="bg1"/>
              </a:solidFill>
              <a:latin typeface="Verdana" pitchFamily="34" charset="0"/>
              <a:ea typeface="微软雅黑" pitchFamily="34" charset="-122"/>
            </a:endParaRPr>
          </a:p>
        </p:txBody>
      </p:sp>
      <p:sp>
        <p:nvSpPr>
          <p:cNvPr id="39940" name="矩形 5"/>
          <p:cNvSpPr>
            <a:spLocks noChangeArrowheads="1"/>
          </p:cNvSpPr>
          <p:nvPr/>
        </p:nvSpPr>
        <p:spPr bwMode="auto">
          <a:xfrm>
            <a:off x="1309688" y="1055688"/>
            <a:ext cx="2991380" cy="461665"/>
          </a:xfrm>
          <a:prstGeom prst="rect">
            <a:avLst/>
          </a:prstGeom>
          <a:solidFill>
            <a:schemeClr val="accent1"/>
          </a:solidFill>
          <a:ln w="9525">
            <a:noFill/>
            <a:miter lim="800000"/>
            <a:headEnd/>
            <a:tailEnd/>
          </a:ln>
        </p:spPr>
        <p:txBody>
          <a:bodyPr wrap="square">
            <a:spAutoFit/>
          </a:bodyPr>
          <a:lstStyle/>
          <a:p>
            <a:r>
              <a:rPr lang="zh-CN" altLang="en-US" sz="2400" b="1" dirty="0">
                <a:solidFill>
                  <a:schemeClr val="bg1"/>
                </a:solidFill>
                <a:latin typeface="Verdana" pitchFamily="34" charset="0"/>
                <a:ea typeface="微软雅黑" pitchFamily="34" charset="-122"/>
              </a:rPr>
              <a:t>流水线各阶段的实现</a:t>
            </a:r>
            <a:endParaRPr lang="en-US" altLang="zh-CN" sz="2400" b="1" dirty="0">
              <a:solidFill>
                <a:schemeClr val="bg1"/>
              </a:solidFill>
              <a:latin typeface="Verdana" pitchFamily="34" charset="0"/>
              <a:ea typeface="微软雅黑" pitchFamily="34" charset="-122"/>
            </a:endParaRPr>
          </a:p>
        </p:txBody>
      </p:sp>
      <p:sp>
        <p:nvSpPr>
          <p:cNvPr id="8" name="椭圆 7"/>
          <p:cNvSpPr/>
          <p:nvPr/>
        </p:nvSpPr>
        <p:spPr>
          <a:xfrm>
            <a:off x="595313" y="881063"/>
            <a:ext cx="757237" cy="757237"/>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4000" b="1" dirty="0">
                <a:solidFill>
                  <a:srgbClr val="FFFFFF"/>
                </a:solidFill>
                <a:ea typeface="宋体" charset="-122"/>
              </a:rPr>
              <a:t>3</a:t>
            </a:r>
          </a:p>
        </p:txBody>
      </p:sp>
      <p:grpSp>
        <p:nvGrpSpPr>
          <p:cNvPr id="13" name="组合 12">
            <a:extLst>
              <a:ext uri="{FF2B5EF4-FFF2-40B4-BE49-F238E27FC236}">
                <a16:creationId xmlns:a16="http://schemas.microsoft.com/office/drawing/2014/main" id="{84EECCD3-9EB5-6D40-960C-9418CE23F12F}"/>
              </a:ext>
            </a:extLst>
          </p:cNvPr>
          <p:cNvGrpSpPr>
            <a:grpSpLocks/>
          </p:cNvGrpSpPr>
          <p:nvPr/>
        </p:nvGrpSpPr>
        <p:grpSpPr bwMode="auto">
          <a:xfrm>
            <a:off x="1182291" y="1713691"/>
            <a:ext cx="4394420" cy="4747618"/>
            <a:chOff x="695323" y="2497154"/>
            <a:chExt cx="10801351" cy="1206815"/>
          </a:xfrm>
        </p:grpSpPr>
        <p:sp>
          <p:nvSpPr>
            <p:cNvPr id="14" name="矩形 13">
              <a:extLst>
                <a:ext uri="{FF2B5EF4-FFF2-40B4-BE49-F238E27FC236}">
                  <a16:creationId xmlns:a16="http://schemas.microsoft.com/office/drawing/2014/main" id="{8811FB65-E4AB-B149-AE89-30A7C939D405}"/>
                </a:ext>
              </a:extLst>
            </p:cNvPr>
            <p:cNvSpPr/>
            <p:nvPr/>
          </p:nvSpPr>
          <p:spPr>
            <a:xfrm>
              <a:off x="695323" y="2500552"/>
              <a:ext cx="10801351" cy="1203417"/>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矩形 4">
              <a:extLst>
                <a:ext uri="{FF2B5EF4-FFF2-40B4-BE49-F238E27FC236}">
                  <a16:creationId xmlns:a16="http://schemas.microsoft.com/office/drawing/2014/main" id="{F3DC46C6-16F2-B449-AD07-3364C4A13908}"/>
                </a:ext>
              </a:extLst>
            </p:cNvPr>
            <p:cNvSpPr>
              <a:spLocks noChangeArrowheads="1"/>
            </p:cNvSpPr>
            <p:nvPr/>
          </p:nvSpPr>
          <p:spPr bwMode="auto">
            <a:xfrm>
              <a:off x="695323" y="2497154"/>
              <a:ext cx="10801351" cy="1187655"/>
            </a:xfrm>
            <a:prstGeom prst="rect">
              <a:avLst/>
            </a:prstGeom>
            <a:noFill/>
            <a:ln w="9525">
              <a:noFill/>
              <a:miter lim="800000"/>
              <a:headEnd/>
              <a:tailEnd/>
            </a:ln>
          </p:spPr>
          <p:txBody>
            <a:bodyPr wrap="square">
              <a:spAutoFit/>
            </a:bodyPr>
            <a:lstStyle/>
            <a:p>
              <a:pPr>
                <a:lnSpc>
                  <a:spcPct val="125000"/>
                </a:lnSpc>
              </a:pPr>
              <a:r>
                <a:rPr lang="en-US" altLang="zh-CN" sz="2000" b="1" dirty="0">
                  <a:solidFill>
                    <a:schemeClr val="accent1"/>
                  </a:solidFill>
                  <a:latin typeface="Verdana" pitchFamily="34" charset="0"/>
                  <a:ea typeface="微软雅黑" pitchFamily="34" charset="-122"/>
                </a:rPr>
                <a:t>3</a:t>
              </a:r>
              <a:r>
                <a:rPr lang="zh-CN" altLang="zh-CN" sz="2000" b="1" dirty="0">
                  <a:solidFill>
                    <a:schemeClr val="accent1"/>
                  </a:solidFill>
                  <a:latin typeface="Verdana" pitchFamily="34" charset="0"/>
                  <a:ea typeface="微软雅黑" pitchFamily="34" charset="-122"/>
                </a:rPr>
                <a:t>、</a:t>
              </a:r>
              <a:r>
                <a:rPr lang="zh-CN" altLang="en-US" sz="2000" b="1" dirty="0">
                  <a:solidFill>
                    <a:schemeClr val="accent1"/>
                  </a:solidFill>
                  <a:latin typeface="Verdana" pitchFamily="34" charset="0"/>
                  <a:ea typeface="微软雅黑" pitchFamily="34" charset="-122"/>
                </a:rPr>
                <a:t>执行与访存</a:t>
              </a:r>
            </a:p>
            <a:p>
              <a:pPr>
                <a:lnSpc>
                  <a:spcPct val="125000"/>
                </a:lnSpc>
              </a:pPr>
              <a:r>
                <a:rPr lang="zh-CN" altLang="en-US" sz="2000" dirty="0">
                  <a:latin typeface="Verdana" pitchFamily="34" charset="0"/>
                  <a:ea typeface="微软雅黑" pitchFamily="34" charset="-122"/>
                </a:rPr>
                <a:t>      执行阶段对不同类型指令不同：</a:t>
              </a:r>
              <a:endParaRPr lang="en-US" altLang="zh-CN" sz="2000" dirty="0">
                <a:latin typeface="Verdana" pitchFamily="34" charset="0"/>
                <a:ea typeface="微软雅黑" pitchFamily="34" charset="-122"/>
              </a:endParaRPr>
            </a:p>
            <a:p>
              <a:pPr>
                <a:lnSpc>
                  <a:spcPct val="125000"/>
                </a:lnSpc>
              </a:pPr>
              <a:r>
                <a:rPr lang="zh-CN" altLang="en-US" sz="2000" dirty="0">
                  <a:latin typeface="Verdana" pitchFamily="34" charset="0"/>
                  <a:ea typeface="微软雅黑" pitchFamily="34" charset="-122"/>
                </a:rPr>
                <a:t>（</a:t>
              </a:r>
              <a:r>
                <a:rPr lang="en-US" altLang="zh-CN" sz="2000" dirty="0">
                  <a:latin typeface="Verdana" pitchFamily="34" charset="0"/>
                  <a:ea typeface="微软雅黑" pitchFamily="34" charset="-122"/>
                </a:rPr>
                <a:t>1</a:t>
              </a:r>
              <a:r>
                <a:rPr lang="zh-CN" altLang="en-US" sz="2000" dirty="0">
                  <a:latin typeface="Verdana" pitchFamily="34" charset="0"/>
                  <a:ea typeface="微软雅黑" pitchFamily="34" charset="-122"/>
                </a:rPr>
                <a:t>）对于逻辑运算指令，对其立即数进行拓展（或使用寄存器内的值）后进行计算（类型由</a:t>
              </a:r>
              <a:r>
                <a:rPr lang="en-US" altLang="zh-CN" sz="2000" dirty="0">
                  <a:latin typeface="Verdana" pitchFamily="34" charset="0"/>
                  <a:ea typeface="微软雅黑" pitchFamily="34" charset="-122"/>
                </a:rPr>
                <a:t>FCT3</a:t>
              </a:r>
              <a:r>
                <a:rPr lang="zh-CN" altLang="en-US" sz="2000" dirty="0">
                  <a:latin typeface="Verdana" pitchFamily="34" charset="0"/>
                  <a:ea typeface="微软雅黑" pitchFamily="34" charset="-122"/>
                </a:rPr>
                <a:t>决定）。</a:t>
              </a:r>
              <a:endParaRPr lang="en-US" altLang="zh-CN" sz="2000" dirty="0">
                <a:latin typeface="Verdana" pitchFamily="34" charset="0"/>
                <a:ea typeface="微软雅黑" pitchFamily="34" charset="-122"/>
              </a:endParaRPr>
            </a:p>
            <a:p>
              <a:pPr>
                <a:lnSpc>
                  <a:spcPct val="125000"/>
                </a:lnSpc>
              </a:pPr>
              <a:r>
                <a:rPr lang="zh-CN" altLang="en-US" sz="2000" dirty="0">
                  <a:latin typeface="Verdana" pitchFamily="34" charset="0"/>
                  <a:ea typeface="微软雅黑" pitchFamily="34" charset="-122"/>
                </a:rPr>
                <a:t>（</a:t>
              </a:r>
              <a:r>
                <a:rPr lang="en-US" altLang="zh-CN" sz="2000" dirty="0">
                  <a:latin typeface="Verdana" pitchFamily="34" charset="0"/>
                  <a:ea typeface="微软雅黑" pitchFamily="34" charset="-122"/>
                </a:rPr>
                <a:t>2</a:t>
              </a:r>
              <a:r>
                <a:rPr lang="zh-CN" altLang="en-US" sz="2000" dirty="0">
                  <a:latin typeface="Verdana" pitchFamily="34" charset="0"/>
                  <a:ea typeface="微软雅黑" pitchFamily="34" charset="-122"/>
                </a:rPr>
                <a:t>）对于转跳类指令，直接根据两个寄存器内数字大小判断是否可以进行转跳。地址直接由当前</a:t>
              </a:r>
              <a:r>
                <a:rPr lang="en-US" altLang="zh-CN" sz="2000" dirty="0">
                  <a:latin typeface="Verdana" pitchFamily="34" charset="0"/>
                  <a:ea typeface="微软雅黑" pitchFamily="34" charset="-122"/>
                </a:rPr>
                <a:t>PC</a:t>
              </a:r>
              <a:r>
                <a:rPr lang="zh-CN" altLang="en-US" sz="2000" dirty="0">
                  <a:latin typeface="Verdana" pitchFamily="34" charset="0"/>
                  <a:ea typeface="微软雅黑" pitchFamily="34" charset="-122"/>
                </a:rPr>
                <a:t>地址和位移量相加产生。</a:t>
              </a:r>
              <a:endParaRPr lang="en-US" altLang="zh-CN" sz="2000" dirty="0">
                <a:latin typeface="Verdana" pitchFamily="34" charset="0"/>
                <a:ea typeface="微软雅黑" pitchFamily="34" charset="-122"/>
              </a:endParaRPr>
            </a:p>
            <a:p>
              <a:pPr>
                <a:lnSpc>
                  <a:spcPct val="125000"/>
                </a:lnSpc>
              </a:pPr>
              <a:r>
                <a:rPr lang="zh-CN" altLang="en-US" sz="2000" dirty="0">
                  <a:latin typeface="Verdana" pitchFamily="34" charset="0"/>
                  <a:ea typeface="微软雅黑" pitchFamily="34" charset="-122"/>
                </a:rPr>
                <a:t>（</a:t>
              </a:r>
              <a:r>
                <a:rPr lang="en-US" altLang="zh-CN" sz="2000" dirty="0">
                  <a:latin typeface="Verdana" pitchFamily="34" charset="0"/>
                  <a:ea typeface="微软雅黑" pitchFamily="34" charset="-122"/>
                </a:rPr>
                <a:t>3</a:t>
              </a:r>
              <a:r>
                <a:rPr lang="zh-CN" altLang="en-US" sz="2000" dirty="0">
                  <a:latin typeface="Verdana" pitchFamily="34" charset="0"/>
                  <a:ea typeface="微软雅黑" pitchFamily="34" charset="-122"/>
                </a:rPr>
                <a:t>）对于访存类指令，根据</a:t>
              </a:r>
              <a:r>
                <a:rPr lang="en-US" altLang="zh-CN" sz="2000" dirty="0">
                  <a:latin typeface="Verdana" pitchFamily="34" charset="0"/>
                  <a:ea typeface="微软雅黑" pitchFamily="34" charset="-122"/>
                </a:rPr>
                <a:t>FCT3</a:t>
              </a:r>
              <a:r>
                <a:rPr lang="zh-CN" altLang="en-US" sz="2000" dirty="0">
                  <a:latin typeface="Verdana" pitchFamily="34" charset="0"/>
                  <a:ea typeface="微软雅黑" pitchFamily="34" charset="-122"/>
                </a:rPr>
                <a:t>确定</a:t>
              </a:r>
              <a:r>
                <a:rPr lang="en-US" altLang="zh-CN" sz="2000" dirty="0">
                  <a:latin typeface="Verdana" pitchFamily="34" charset="0"/>
                  <a:ea typeface="微软雅黑" pitchFamily="34" charset="-122"/>
                </a:rPr>
                <a:t>load</a:t>
              </a:r>
              <a:r>
                <a:rPr lang="zh-CN" altLang="en-US" sz="2000" dirty="0">
                  <a:latin typeface="Verdana" pitchFamily="34" charset="0"/>
                  <a:ea typeface="微软雅黑" pitchFamily="34" charset="-122"/>
                </a:rPr>
                <a:t>或</a:t>
              </a:r>
              <a:r>
                <a:rPr lang="en-US" altLang="zh-CN" sz="2000" dirty="0">
                  <a:latin typeface="Verdana" pitchFamily="34" charset="0"/>
                  <a:ea typeface="微软雅黑" pitchFamily="34" charset="-122"/>
                </a:rPr>
                <a:t>stored</a:t>
              </a:r>
              <a:r>
                <a:rPr lang="zh-CN" altLang="en-US" sz="2000" dirty="0">
                  <a:latin typeface="Verdana" pitchFamily="34" charset="0"/>
                  <a:ea typeface="微软雅黑" pitchFamily="34" charset="-122"/>
                </a:rPr>
                <a:t>的位数，地址偏移由逻辑运算单元完成。</a:t>
              </a:r>
              <a:endParaRPr lang="en-US" altLang="zh-CN" sz="2000" dirty="0">
                <a:latin typeface="Verdana" pitchFamily="34" charset="0"/>
                <a:ea typeface="微软雅黑" pitchFamily="34" charset="-122"/>
              </a:endParaRPr>
            </a:p>
          </p:txBody>
        </p:sp>
      </p:grpSp>
      <p:pic>
        <p:nvPicPr>
          <p:cNvPr id="5" name="图片 4">
            <a:extLst>
              <a:ext uri="{FF2B5EF4-FFF2-40B4-BE49-F238E27FC236}">
                <a16:creationId xmlns:a16="http://schemas.microsoft.com/office/drawing/2014/main" id="{B9F65100-9135-E543-9476-5415D6202A21}"/>
              </a:ext>
            </a:extLst>
          </p:cNvPr>
          <p:cNvPicPr>
            <a:picLocks noChangeAspect="1"/>
          </p:cNvPicPr>
          <p:nvPr/>
        </p:nvPicPr>
        <p:blipFill>
          <a:blip r:embed="rId2"/>
          <a:stretch>
            <a:fillRect/>
          </a:stretch>
        </p:blipFill>
        <p:spPr>
          <a:xfrm>
            <a:off x="5832075" y="2466706"/>
            <a:ext cx="5777488" cy="2554816"/>
          </a:xfrm>
          <a:prstGeom prst="rect">
            <a:avLst/>
          </a:prstGeom>
        </p:spPr>
      </p:pic>
    </p:spTree>
    <p:extLst>
      <p:ext uri="{BB962C8B-B14F-4D97-AF65-F5344CB8AC3E}">
        <p14:creationId xmlns:p14="http://schemas.microsoft.com/office/powerpoint/2010/main" val="1222090163"/>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39940"/>
                                        </p:tgtEl>
                                        <p:attrNameLst>
                                          <p:attrName>style.visibility</p:attrName>
                                        </p:attrNameLst>
                                      </p:cBhvr>
                                      <p:to>
                                        <p:strVal val="visible"/>
                                      </p:to>
                                    </p:set>
                                    <p:animEffect transition="in" filter="wipe(left)">
                                      <p:cBhvr>
                                        <p:cTn id="12" dur="500"/>
                                        <p:tgtEl>
                                          <p:spTgt spid="39940"/>
                                        </p:tgtEl>
                                      </p:cBhvr>
                                    </p:animEffect>
                                  </p:childTnLst>
                                </p:cTn>
                              </p:par>
                              <p:par>
                                <p:cTn id="13" presetID="22" presetClass="entr" presetSubtype="8" fill="hold" nodeType="withEffect">
                                  <p:stCondLst>
                                    <p:cond delay="60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本框 10"/>
          <p:cNvSpPr txBox="1">
            <a:spLocks noChangeArrowheads="1"/>
          </p:cNvSpPr>
          <p:nvPr/>
        </p:nvSpPr>
        <p:spPr bwMode="auto">
          <a:xfrm>
            <a:off x="695325" y="287338"/>
            <a:ext cx="10801350" cy="519112"/>
          </a:xfrm>
          <a:prstGeom prst="rect">
            <a:avLst/>
          </a:prstGeom>
          <a:noFill/>
          <a:ln w="9525">
            <a:noFill/>
            <a:miter lim="800000"/>
            <a:headEnd/>
            <a:tailEnd/>
          </a:ln>
        </p:spPr>
        <p:txBody>
          <a:bodyPr>
            <a:spAutoFit/>
          </a:bodyPr>
          <a:lstStyle/>
          <a:p>
            <a:r>
              <a:rPr lang="en-US" altLang="zh-CN" sz="2800" b="1" dirty="0">
                <a:latin typeface="微软雅黑" pitchFamily="34" charset="-122"/>
                <a:ea typeface="微软雅黑" pitchFamily="34" charset="-122"/>
              </a:rPr>
              <a:t>3USTCPV</a:t>
            </a:r>
            <a:r>
              <a:rPr lang="zh-CN" altLang="en-US" sz="2800" b="1" dirty="0">
                <a:latin typeface="微软雅黑" pitchFamily="34" charset="-122"/>
                <a:ea typeface="微软雅黑" pitchFamily="34" charset="-122"/>
              </a:rPr>
              <a:t>内核设计</a:t>
            </a:r>
          </a:p>
        </p:txBody>
      </p:sp>
      <p:sp>
        <p:nvSpPr>
          <p:cNvPr id="39939" name="灯片编号占位符 3"/>
          <p:cNvSpPr txBox="1">
            <a:spLocks noGrp="1"/>
          </p:cNvSpPr>
          <p:nvPr/>
        </p:nvSpPr>
        <p:spPr bwMode="auto">
          <a:xfrm>
            <a:off x="10801350" y="6405563"/>
            <a:ext cx="1390650" cy="365125"/>
          </a:xfrm>
          <a:prstGeom prst="rect">
            <a:avLst/>
          </a:prstGeom>
          <a:noFill/>
          <a:ln w="9525">
            <a:noFill/>
            <a:miter lim="800000"/>
            <a:headEnd/>
            <a:tailEnd/>
          </a:ln>
        </p:spPr>
        <p:txBody>
          <a:bodyPr anchor="ctr"/>
          <a:lstStyle/>
          <a:p>
            <a:pPr algn="ctr"/>
            <a:fld id="{CA4C5CA7-1EE6-44A0-8A18-86AB571530F4}" type="slidenum">
              <a:rPr lang="zh-CN" altLang="en-US" sz="2000" b="1">
                <a:solidFill>
                  <a:schemeClr val="bg1"/>
                </a:solidFill>
                <a:latin typeface="Verdana" pitchFamily="34" charset="0"/>
                <a:ea typeface="微软雅黑" pitchFamily="34" charset="-122"/>
              </a:rPr>
              <a:pPr algn="ctr"/>
              <a:t>18</a:t>
            </a:fld>
            <a:endParaRPr lang="en-US" altLang="zh-CN" sz="2000" b="1">
              <a:solidFill>
                <a:schemeClr val="bg1"/>
              </a:solidFill>
              <a:latin typeface="Verdana" pitchFamily="34" charset="0"/>
              <a:ea typeface="微软雅黑" pitchFamily="34" charset="-122"/>
            </a:endParaRPr>
          </a:p>
        </p:txBody>
      </p:sp>
      <p:sp>
        <p:nvSpPr>
          <p:cNvPr id="39940" name="矩形 5"/>
          <p:cNvSpPr>
            <a:spLocks noChangeArrowheads="1"/>
          </p:cNvSpPr>
          <p:nvPr/>
        </p:nvSpPr>
        <p:spPr bwMode="auto">
          <a:xfrm>
            <a:off x="1309688" y="1055688"/>
            <a:ext cx="2991380" cy="461665"/>
          </a:xfrm>
          <a:prstGeom prst="rect">
            <a:avLst/>
          </a:prstGeom>
          <a:solidFill>
            <a:schemeClr val="accent1"/>
          </a:solidFill>
          <a:ln w="9525">
            <a:noFill/>
            <a:miter lim="800000"/>
            <a:headEnd/>
            <a:tailEnd/>
          </a:ln>
        </p:spPr>
        <p:txBody>
          <a:bodyPr wrap="square">
            <a:spAutoFit/>
          </a:bodyPr>
          <a:lstStyle/>
          <a:p>
            <a:r>
              <a:rPr lang="zh-CN" altLang="en-US" sz="2400" b="1" dirty="0">
                <a:solidFill>
                  <a:schemeClr val="bg1"/>
                </a:solidFill>
                <a:latin typeface="Verdana" pitchFamily="34" charset="0"/>
                <a:ea typeface="微软雅黑" pitchFamily="34" charset="-122"/>
              </a:rPr>
              <a:t>流水线各阶段的实现</a:t>
            </a:r>
            <a:endParaRPr lang="en-US" altLang="zh-CN" sz="2400" b="1" dirty="0">
              <a:solidFill>
                <a:schemeClr val="bg1"/>
              </a:solidFill>
              <a:latin typeface="Verdana" pitchFamily="34" charset="0"/>
              <a:ea typeface="微软雅黑" pitchFamily="34" charset="-122"/>
            </a:endParaRPr>
          </a:p>
        </p:txBody>
      </p:sp>
      <p:sp>
        <p:nvSpPr>
          <p:cNvPr id="8" name="椭圆 7"/>
          <p:cNvSpPr/>
          <p:nvPr/>
        </p:nvSpPr>
        <p:spPr>
          <a:xfrm>
            <a:off x="595313" y="881063"/>
            <a:ext cx="757237" cy="757237"/>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4000" b="1" dirty="0">
                <a:solidFill>
                  <a:srgbClr val="FFFFFF"/>
                </a:solidFill>
                <a:ea typeface="宋体" charset="-122"/>
              </a:rPr>
              <a:t>3</a:t>
            </a:r>
          </a:p>
        </p:txBody>
      </p:sp>
      <p:pic>
        <p:nvPicPr>
          <p:cNvPr id="11" name="图片 10">
            <a:extLst>
              <a:ext uri="{FF2B5EF4-FFF2-40B4-BE49-F238E27FC236}">
                <a16:creationId xmlns:a16="http://schemas.microsoft.com/office/drawing/2014/main" id="{A2C4FF46-57B6-FD4C-AB2D-1F033551A1DC}"/>
              </a:ext>
            </a:extLst>
          </p:cNvPr>
          <p:cNvPicPr>
            <a:picLocks noChangeAspect="1"/>
          </p:cNvPicPr>
          <p:nvPr/>
        </p:nvPicPr>
        <p:blipFill>
          <a:blip r:embed="rId2"/>
          <a:stretch>
            <a:fillRect/>
          </a:stretch>
        </p:blipFill>
        <p:spPr>
          <a:xfrm>
            <a:off x="1762871" y="1875365"/>
            <a:ext cx="8666258" cy="2741789"/>
          </a:xfrm>
          <a:prstGeom prst="rect">
            <a:avLst/>
          </a:prstGeom>
        </p:spPr>
      </p:pic>
    </p:spTree>
    <p:extLst>
      <p:ext uri="{BB962C8B-B14F-4D97-AF65-F5344CB8AC3E}">
        <p14:creationId xmlns:p14="http://schemas.microsoft.com/office/powerpoint/2010/main" val="2098404184"/>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本框 10"/>
          <p:cNvSpPr txBox="1">
            <a:spLocks noChangeArrowheads="1"/>
          </p:cNvSpPr>
          <p:nvPr/>
        </p:nvSpPr>
        <p:spPr bwMode="auto">
          <a:xfrm>
            <a:off x="695325" y="287338"/>
            <a:ext cx="10801350" cy="519112"/>
          </a:xfrm>
          <a:prstGeom prst="rect">
            <a:avLst/>
          </a:prstGeom>
          <a:noFill/>
          <a:ln w="9525">
            <a:noFill/>
            <a:miter lim="800000"/>
            <a:headEnd/>
            <a:tailEnd/>
          </a:ln>
        </p:spPr>
        <p:txBody>
          <a:bodyPr>
            <a:spAutoFit/>
          </a:bodyPr>
          <a:lstStyle/>
          <a:p>
            <a:r>
              <a:rPr lang="en-US" altLang="zh-CN" sz="2800" b="1" dirty="0">
                <a:latin typeface="微软雅黑" pitchFamily="34" charset="-122"/>
                <a:ea typeface="微软雅黑" pitchFamily="34" charset="-122"/>
              </a:rPr>
              <a:t>3USTCPV</a:t>
            </a:r>
            <a:r>
              <a:rPr lang="zh-CN" altLang="en-US" sz="2800" b="1" dirty="0">
                <a:latin typeface="微软雅黑" pitchFamily="34" charset="-122"/>
                <a:ea typeface="微软雅黑" pitchFamily="34" charset="-122"/>
              </a:rPr>
              <a:t>内核设计</a:t>
            </a:r>
          </a:p>
        </p:txBody>
      </p:sp>
      <p:sp>
        <p:nvSpPr>
          <p:cNvPr id="39939" name="灯片编号占位符 3"/>
          <p:cNvSpPr txBox="1">
            <a:spLocks noGrp="1"/>
          </p:cNvSpPr>
          <p:nvPr/>
        </p:nvSpPr>
        <p:spPr bwMode="auto">
          <a:xfrm>
            <a:off x="10801350" y="6405563"/>
            <a:ext cx="1390650" cy="365125"/>
          </a:xfrm>
          <a:prstGeom prst="rect">
            <a:avLst/>
          </a:prstGeom>
          <a:noFill/>
          <a:ln w="9525">
            <a:noFill/>
            <a:miter lim="800000"/>
            <a:headEnd/>
            <a:tailEnd/>
          </a:ln>
        </p:spPr>
        <p:txBody>
          <a:bodyPr anchor="ctr"/>
          <a:lstStyle/>
          <a:p>
            <a:pPr algn="ctr"/>
            <a:fld id="{CA4C5CA7-1EE6-44A0-8A18-86AB571530F4}" type="slidenum">
              <a:rPr lang="zh-CN" altLang="en-US" sz="2000" b="1">
                <a:solidFill>
                  <a:schemeClr val="bg1"/>
                </a:solidFill>
                <a:latin typeface="Verdana" pitchFamily="34" charset="0"/>
                <a:ea typeface="微软雅黑" pitchFamily="34" charset="-122"/>
              </a:rPr>
              <a:pPr algn="ctr"/>
              <a:t>19</a:t>
            </a:fld>
            <a:endParaRPr lang="en-US" altLang="zh-CN" sz="2000" b="1">
              <a:solidFill>
                <a:schemeClr val="bg1"/>
              </a:solidFill>
              <a:latin typeface="Verdana" pitchFamily="34" charset="0"/>
              <a:ea typeface="微软雅黑" pitchFamily="34" charset="-122"/>
            </a:endParaRPr>
          </a:p>
        </p:txBody>
      </p:sp>
      <p:sp>
        <p:nvSpPr>
          <p:cNvPr id="39940" name="矩形 5"/>
          <p:cNvSpPr>
            <a:spLocks noChangeArrowheads="1"/>
          </p:cNvSpPr>
          <p:nvPr/>
        </p:nvSpPr>
        <p:spPr bwMode="auto">
          <a:xfrm>
            <a:off x="1309688" y="1055688"/>
            <a:ext cx="2991380" cy="461665"/>
          </a:xfrm>
          <a:prstGeom prst="rect">
            <a:avLst/>
          </a:prstGeom>
          <a:solidFill>
            <a:schemeClr val="accent1"/>
          </a:solidFill>
          <a:ln w="9525">
            <a:noFill/>
            <a:miter lim="800000"/>
            <a:headEnd/>
            <a:tailEnd/>
          </a:ln>
        </p:spPr>
        <p:txBody>
          <a:bodyPr wrap="square">
            <a:spAutoFit/>
          </a:bodyPr>
          <a:lstStyle/>
          <a:p>
            <a:r>
              <a:rPr lang="zh-CN" altLang="en-US" sz="2400" b="1" dirty="0">
                <a:solidFill>
                  <a:schemeClr val="bg1"/>
                </a:solidFill>
                <a:latin typeface="Verdana" pitchFamily="34" charset="0"/>
                <a:ea typeface="微软雅黑" pitchFamily="34" charset="-122"/>
              </a:rPr>
              <a:t>流水线各阶段的实现</a:t>
            </a:r>
            <a:endParaRPr lang="en-US" altLang="zh-CN" sz="2400" b="1" dirty="0">
              <a:solidFill>
                <a:schemeClr val="bg1"/>
              </a:solidFill>
              <a:latin typeface="Verdana" pitchFamily="34" charset="0"/>
              <a:ea typeface="微软雅黑" pitchFamily="34" charset="-122"/>
            </a:endParaRPr>
          </a:p>
        </p:txBody>
      </p:sp>
      <p:sp>
        <p:nvSpPr>
          <p:cNvPr id="8" name="椭圆 7"/>
          <p:cNvSpPr/>
          <p:nvPr/>
        </p:nvSpPr>
        <p:spPr>
          <a:xfrm>
            <a:off x="595313" y="881063"/>
            <a:ext cx="757237" cy="757237"/>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4000" b="1" dirty="0">
                <a:solidFill>
                  <a:srgbClr val="FFFFFF"/>
                </a:solidFill>
                <a:ea typeface="宋体" charset="-122"/>
              </a:rPr>
              <a:t>3</a:t>
            </a:r>
          </a:p>
        </p:txBody>
      </p:sp>
      <p:pic>
        <p:nvPicPr>
          <p:cNvPr id="2" name="图片 1">
            <a:extLst>
              <a:ext uri="{FF2B5EF4-FFF2-40B4-BE49-F238E27FC236}">
                <a16:creationId xmlns:a16="http://schemas.microsoft.com/office/drawing/2014/main" id="{CD7C5E37-E829-E64D-906C-2198AA0F9C5B}"/>
              </a:ext>
            </a:extLst>
          </p:cNvPr>
          <p:cNvPicPr>
            <a:picLocks noChangeAspect="1"/>
          </p:cNvPicPr>
          <p:nvPr/>
        </p:nvPicPr>
        <p:blipFill>
          <a:blip r:embed="rId2"/>
          <a:stretch>
            <a:fillRect/>
          </a:stretch>
        </p:blipFill>
        <p:spPr>
          <a:xfrm>
            <a:off x="1309688" y="1732096"/>
            <a:ext cx="9750778" cy="3747821"/>
          </a:xfrm>
          <a:prstGeom prst="rect">
            <a:avLst/>
          </a:prstGeom>
        </p:spPr>
      </p:pic>
    </p:spTree>
    <p:extLst>
      <p:ext uri="{BB962C8B-B14F-4D97-AF65-F5344CB8AC3E}">
        <p14:creationId xmlns:p14="http://schemas.microsoft.com/office/powerpoint/2010/main" val="2240350964"/>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146" name="文本框 6"/>
          <p:cNvSpPr txBox="1">
            <a:spLocks noChangeArrowheads="1"/>
          </p:cNvSpPr>
          <p:nvPr/>
        </p:nvSpPr>
        <p:spPr bwMode="auto">
          <a:xfrm>
            <a:off x="438150" y="2422525"/>
            <a:ext cx="2320925" cy="1006475"/>
          </a:xfrm>
          <a:prstGeom prst="rect">
            <a:avLst/>
          </a:prstGeom>
          <a:noFill/>
          <a:ln w="9525">
            <a:noFill/>
            <a:miter lim="800000"/>
            <a:headEnd/>
            <a:tailEnd/>
          </a:ln>
        </p:spPr>
        <p:txBody>
          <a:bodyPr>
            <a:spAutoFit/>
          </a:bodyPr>
          <a:lstStyle/>
          <a:p>
            <a:pPr algn="ctr"/>
            <a:r>
              <a:rPr lang="zh-CN" altLang="en-US" sz="6000" b="1">
                <a:solidFill>
                  <a:schemeClr val="bg1"/>
                </a:solidFill>
                <a:latin typeface="微软雅黑" pitchFamily="34" charset="-122"/>
                <a:ea typeface="微软雅黑" pitchFamily="34" charset="-122"/>
              </a:rPr>
              <a:t>目录</a:t>
            </a:r>
          </a:p>
        </p:txBody>
      </p:sp>
      <p:sp>
        <p:nvSpPr>
          <p:cNvPr id="6147" name="文本框 7"/>
          <p:cNvSpPr txBox="1">
            <a:spLocks noChangeArrowheads="1"/>
          </p:cNvSpPr>
          <p:nvPr/>
        </p:nvSpPr>
        <p:spPr bwMode="auto">
          <a:xfrm>
            <a:off x="0" y="3556000"/>
            <a:ext cx="3168650" cy="701675"/>
          </a:xfrm>
          <a:prstGeom prst="rect">
            <a:avLst/>
          </a:prstGeom>
          <a:noFill/>
          <a:ln w="9525">
            <a:noFill/>
            <a:miter lim="800000"/>
            <a:headEnd/>
            <a:tailEnd/>
          </a:ln>
        </p:spPr>
        <p:txBody>
          <a:bodyPr>
            <a:spAutoFit/>
          </a:bodyPr>
          <a:lstStyle/>
          <a:p>
            <a:pPr algn="ctr"/>
            <a:r>
              <a:rPr lang="en-US" altLang="zh-CN" sz="4000" b="1">
                <a:solidFill>
                  <a:schemeClr val="bg1"/>
                </a:solidFill>
                <a:latin typeface="Times New Roman" pitchFamily="18" charset="0"/>
                <a:ea typeface="微软雅黑" pitchFamily="34" charset="-122"/>
                <a:cs typeface="Times New Roman" pitchFamily="18" charset="0"/>
              </a:rPr>
              <a:t>CONTENTS</a:t>
            </a:r>
            <a:endParaRPr lang="zh-CN" altLang="en-US" sz="4000" b="1">
              <a:solidFill>
                <a:schemeClr val="bg1"/>
              </a:solidFill>
              <a:latin typeface="Times New Roman" pitchFamily="18" charset="0"/>
              <a:ea typeface="微软雅黑" pitchFamily="34" charset="-122"/>
              <a:cs typeface="Times New Roman" pitchFamily="18" charset="0"/>
            </a:endParaRPr>
          </a:p>
        </p:txBody>
      </p:sp>
      <p:grpSp>
        <p:nvGrpSpPr>
          <p:cNvPr id="70" name="组合 69"/>
          <p:cNvGrpSpPr>
            <a:grpSpLocks/>
          </p:cNvGrpSpPr>
          <p:nvPr/>
        </p:nvGrpSpPr>
        <p:grpSpPr bwMode="auto">
          <a:xfrm>
            <a:off x="3910013" y="1428750"/>
            <a:ext cx="3397250" cy="862013"/>
            <a:chOff x="3909356" y="1666934"/>
            <a:chExt cx="3398314" cy="862009"/>
          </a:xfrm>
        </p:grpSpPr>
        <p:grpSp>
          <p:nvGrpSpPr>
            <p:cNvPr id="6184" name="组合 41"/>
            <p:cNvGrpSpPr>
              <a:grpSpLocks/>
            </p:cNvGrpSpPr>
            <p:nvPr/>
          </p:nvGrpSpPr>
          <p:grpSpPr bwMode="auto">
            <a:xfrm>
              <a:off x="4912812" y="1666934"/>
              <a:ext cx="2394858" cy="862009"/>
              <a:chOff x="4818742" y="1356667"/>
              <a:chExt cx="2394858" cy="862009"/>
            </a:xfrm>
          </p:grpSpPr>
          <p:sp>
            <p:nvSpPr>
              <p:cNvPr id="6188" name="文本框 18"/>
              <p:cNvSpPr txBox="1">
                <a:spLocks noChangeArrowheads="1"/>
              </p:cNvSpPr>
              <p:nvPr/>
            </p:nvSpPr>
            <p:spPr bwMode="auto">
              <a:xfrm>
                <a:off x="4818742" y="1356667"/>
                <a:ext cx="2394858" cy="519110"/>
              </a:xfrm>
              <a:prstGeom prst="rect">
                <a:avLst/>
              </a:prstGeom>
              <a:noFill/>
              <a:ln w="9525">
                <a:noFill/>
                <a:miter lim="800000"/>
                <a:headEnd/>
                <a:tailEnd/>
              </a:ln>
            </p:spPr>
            <p:txBody>
              <a:bodyPr>
                <a:spAutoFit/>
              </a:bodyPr>
              <a:lstStyle/>
              <a:p>
                <a:r>
                  <a:rPr lang="zh-CN" altLang="en-US" sz="2800" b="1" dirty="0">
                    <a:latin typeface="微软雅黑" pitchFamily="34" charset="-122"/>
                    <a:ea typeface="微软雅黑" pitchFamily="34" charset="-122"/>
                  </a:rPr>
                  <a:t>课题背景</a:t>
                </a:r>
              </a:p>
            </p:txBody>
          </p:sp>
          <p:sp>
            <p:nvSpPr>
              <p:cNvPr id="6189" name="文本框 19"/>
              <p:cNvSpPr txBox="1">
                <a:spLocks noChangeArrowheads="1"/>
              </p:cNvSpPr>
              <p:nvPr/>
            </p:nvSpPr>
            <p:spPr bwMode="auto">
              <a:xfrm>
                <a:off x="4818900" y="1851965"/>
                <a:ext cx="2394700" cy="366711"/>
              </a:xfrm>
              <a:prstGeom prst="rect">
                <a:avLst/>
              </a:prstGeom>
              <a:noFill/>
              <a:ln w="9525">
                <a:noFill/>
                <a:miter lim="800000"/>
                <a:headEnd/>
                <a:tailEnd/>
              </a:ln>
            </p:spPr>
            <p:txBody>
              <a:bodyPr>
                <a:spAutoFit/>
              </a:bodyPr>
              <a:lstStyle/>
              <a:p>
                <a:r>
                  <a:rPr lang="en-US" altLang="zh-CN">
                    <a:solidFill>
                      <a:srgbClr val="A6A6A6"/>
                    </a:solidFill>
                    <a:latin typeface="Times New Roman" pitchFamily="18" charset="0"/>
                    <a:cs typeface="Times New Roman" pitchFamily="18" charset="0"/>
                  </a:rPr>
                  <a:t>Topic Background</a:t>
                </a:r>
                <a:endParaRPr lang="zh-CN" altLang="en-US">
                  <a:solidFill>
                    <a:srgbClr val="A6A6A6"/>
                  </a:solidFill>
                  <a:latin typeface="Times New Roman" pitchFamily="18" charset="0"/>
                  <a:ea typeface="微软雅黑" pitchFamily="34" charset="-122"/>
                  <a:cs typeface="Times New Roman" pitchFamily="18" charset="0"/>
                </a:endParaRPr>
              </a:p>
            </p:txBody>
          </p:sp>
        </p:grpSp>
        <p:grpSp>
          <p:nvGrpSpPr>
            <p:cNvPr id="6185" name="组合 68"/>
            <p:cNvGrpSpPr>
              <a:grpSpLocks/>
            </p:cNvGrpSpPr>
            <p:nvPr/>
          </p:nvGrpSpPr>
          <p:grpSpPr bwMode="auto">
            <a:xfrm>
              <a:off x="3909356" y="1685526"/>
              <a:ext cx="828000" cy="828000"/>
              <a:chOff x="3909356" y="1685526"/>
              <a:chExt cx="828000" cy="828000"/>
            </a:xfrm>
          </p:grpSpPr>
          <p:sp>
            <p:nvSpPr>
              <p:cNvPr id="6186" name="文本框 16"/>
              <p:cNvSpPr txBox="1">
                <a:spLocks noChangeArrowheads="1"/>
              </p:cNvSpPr>
              <p:nvPr/>
            </p:nvSpPr>
            <p:spPr bwMode="auto">
              <a:xfrm>
                <a:off x="3909356" y="1745583"/>
                <a:ext cx="828000" cy="707886"/>
              </a:xfrm>
              <a:prstGeom prst="rect">
                <a:avLst/>
              </a:prstGeom>
              <a:noFill/>
              <a:ln w="9525">
                <a:noFill/>
                <a:miter lim="800000"/>
                <a:headEnd/>
                <a:tailEnd/>
              </a:ln>
            </p:spPr>
            <p:txBody>
              <a:bodyPr>
                <a:spAutoFit/>
              </a:bodyPr>
              <a:lstStyle/>
              <a:p>
                <a:pPr algn="ctr"/>
                <a:r>
                  <a:rPr lang="en-US" altLang="zh-CN" sz="4000" b="1">
                    <a:solidFill>
                      <a:schemeClr val="accent1"/>
                    </a:solidFill>
                    <a:latin typeface="微软雅黑" pitchFamily="34" charset="-122"/>
                    <a:ea typeface="微软雅黑" pitchFamily="34" charset="-122"/>
                  </a:rPr>
                  <a:t>01</a:t>
                </a:r>
              </a:p>
            </p:txBody>
          </p:sp>
          <p:sp>
            <p:nvSpPr>
              <p:cNvPr id="32" name="矩形 31"/>
              <p:cNvSpPr/>
              <p:nvPr/>
            </p:nvSpPr>
            <p:spPr>
              <a:xfrm>
                <a:off x="3909356" y="1685984"/>
                <a:ext cx="827346" cy="82708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grpSp>
        <p:nvGrpSpPr>
          <p:cNvPr id="71" name="组合 70"/>
          <p:cNvGrpSpPr>
            <a:grpSpLocks/>
          </p:cNvGrpSpPr>
          <p:nvPr/>
        </p:nvGrpSpPr>
        <p:grpSpPr bwMode="auto">
          <a:xfrm>
            <a:off x="8099425" y="1428750"/>
            <a:ext cx="3416300" cy="830263"/>
            <a:chOff x="8098970" y="1684028"/>
            <a:chExt cx="3416755" cy="830997"/>
          </a:xfrm>
        </p:grpSpPr>
        <p:grpSp>
          <p:nvGrpSpPr>
            <p:cNvPr id="6178" name="组合 40"/>
            <p:cNvGrpSpPr>
              <a:grpSpLocks/>
            </p:cNvGrpSpPr>
            <p:nvPr/>
          </p:nvGrpSpPr>
          <p:grpSpPr bwMode="auto">
            <a:xfrm>
              <a:off x="9120867" y="1684028"/>
              <a:ext cx="2394858" cy="830997"/>
              <a:chOff x="9042399" y="1373760"/>
              <a:chExt cx="2394858" cy="830997"/>
            </a:xfrm>
          </p:grpSpPr>
          <p:sp>
            <p:nvSpPr>
              <p:cNvPr id="6182" name="文本框 12"/>
              <p:cNvSpPr txBox="1">
                <a:spLocks noChangeArrowheads="1"/>
              </p:cNvSpPr>
              <p:nvPr/>
            </p:nvSpPr>
            <p:spPr bwMode="auto">
              <a:xfrm>
                <a:off x="9042399" y="1373760"/>
                <a:ext cx="2394858" cy="519572"/>
              </a:xfrm>
              <a:prstGeom prst="rect">
                <a:avLst/>
              </a:prstGeom>
              <a:noFill/>
              <a:ln w="9525">
                <a:noFill/>
                <a:miter lim="800000"/>
                <a:headEnd/>
                <a:tailEnd/>
              </a:ln>
            </p:spPr>
            <p:txBody>
              <a:bodyPr>
                <a:spAutoFit/>
              </a:bodyPr>
              <a:lstStyle/>
              <a:p>
                <a:r>
                  <a:rPr lang="zh-CN" altLang="en-US" sz="2800" b="1" dirty="0">
                    <a:latin typeface="微软雅黑" pitchFamily="34" charset="-122"/>
                    <a:ea typeface="微软雅黑" pitchFamily="34" charset="-122"/>
                  </a:rPr>
                  <a:t>设计目标</a:t>
                </a:r>
              </a:p>
            </p:txBody>
          </p:sp>
          <p:sp>
            <p:nvSpPr>
              <p:cNvPr id="6183" name="文本框 14"/>
              <p:cNvSpPr txBox="1">
                <a:spLocks noChangeArrowheads="1"/>
              </p:cNvSpPr>
              <p:nvPr/>
            </p:nvSpPr>
            <p:spPr bwMode="auto">
              <a:xfrm>
                <a:off x="9042988" y="1836131"/>
                <a:ext cx="2394269" cy="368626"/>
              </a:xfrm>
              <a:prstGeom prst="rect">
                <a:avLst/>
              </a:prstGeom>
              <a:noFill/>
              <a:ln w="9525">
                <a:noFill/>
                <a:miter lim="800000"/>
                <a:headEnd/>
                <a:tailEnd/>
              </a:ln>
            </p:spPr>
            <p:txBody>
              <a:bodyPr>
                <a:spAutoFit/>
              </a:bodyPr>
              <a:lstStyle/>
              <a:p>
                <a:r>
                  <a:rPr lang="en-US" altLang="en-US">
                    <a:solidFill>
                      <a:srgbClr val="A6A6A6"/>
                    </a:solidFill>
                    <a:latin typeface="Times New Roman" pitchFamily="18" charset="0"/>
                    <a:cs typeface="Times New Roman" pitchFamily="18" charset="0"/>
                  </a:rPr>
                  <a:t>Research</a:t>
                </a:r>
                <a:r>
                  <a:rPr lang="en-US" altLang="zh-CN">
                    <a:solidFill>
                      <a:srgbClr val="A6A6A6"/>
                    </a:solidFill>
                    <a:latin typeface="Times New Roman" pitchFamily="18" charset="0"/>
                    <a:cs typeface="Times New Roman" pitchFamily="18" charset="0"/>
                  </a:rPr>
                  <a:t> Purpose</a:t>
                </a:r>
                <a:endParaRPr lang="zh-CN" altLang="en-US">
                  <a:solidFill>
                    <a:srgbClr val="A6A6A6"/>
                  </a:solidFill>
                  <a:latin typeface="Times New Roman" pitchFamily="18" charset="0"/>
                  <a:cs typeface="Times New Roman" pitchFamily="18" charset="0"/>
                </a:endParaRPr>
              </a:p>
            </p:txBody>
          </p:sp>
        </p:grpSp>
        <p:grpSp>
          <p:nvGrpSpPr>
            <p:cNvPr id="6179" name="组合 63"/>
            <p:cNvGrpSpPr>
              <a:grpSpLocks/>
            </p:cNvGrpSpPr>
            <p:nvPr/>
          </p:nvGrpSpPr>
          <p:grpSpPr bwMode="auto">
            <a:xfrm>
              <a:off x="8098970" y="1685526"/>
              <a:ext cx="899886" cy="828000"/>
              <a:chOff x="8098970" y="1685526"/>
              <a:chExt cx="899886" cy="828000"/>
            </a:xfrm>
          </p:grpSpPr>
          <p:sp>
            <p:nvSpPr>
              <p:cNvPr id="6180" name="文本框 10"/>
              <p:cNvSpPr txBox="1">
                <a:spLocks noChangeArrowheads="1"/>
              </p:cNvSpPr>
              <p:nvPr/>
            </p:nvSpPr>
            <p:spPr bwMode="auto">
              <a:xfrm>
                <a:off x="8098970" y="1714806"/>
                <a:ext cx="899886" cy="769441"/>
              </a:xfrm>
              <a:prstGeom prst="rect">
                <a:avLst/>
              </a:prstGeom>
              <a:noFill/>
              <a:ln w="9525">
                <a:noFill/>
                <a:miter lim="800000"/>
                <a:headEnd/>
                <a:tailEnd/>
              </a:ln>
            </p:spPr>
            <p:txBody>
              <a:bodyPr>
                <a:spAutoFit/>
              </a:bodyPr>
              <a:lstStyle/>
              <a:p>
                <a:pPr algn="ctr"/>
                <a:r>
                  <a:rPr lang="en-US" altLang="zh-CN" sz="4400" b="1">
                    <a:solidFill>
                      <a:schemeClr val="accent1"/>
                    </a:solidFill>
                    <a:latin typeface="微软雅黑" pitchFamily="34" charset="-122"/>
                    <a:ea typeface="微软雅黑" pitchFamily="34" charset="-122"/>
                  </a:rPr>
                  <a:t>02</a:t>
                </a:r>
                <a:endParaRPr lang="zh-CN" altLang="en-US" sz="4400" b="1">
                  <a:solidFill>
                    <a:schemeClr val="accent1"/>
                  </a:solidFill>
                  <a:latin typeface="微软雅黑" pitchFamily="34" charset="-122"/>
                  <a:ea typeface="微软雅黑" pitchFamily="34" charset="-122"/>
                </a:endParaRPr>
              </a:p>
            </p:txBody>
          </p:sp>
          <p:sp>
            <p:nvSpPr>
              <p:cNvPr id="33" name="矩形 32"/>
              <p:cNvSpPr/>
              <p:nvPr/>
            </p:nvSpPr>
            <p:spPr>
              <a:xfrm>
                <a:off x="8135488" y="1685617"/>
                <a:ext cx="827197" cy="82781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grpSp>
        <p:nvGrpSpPr>
          <p:cNvPr id="75" name="组合 74"/>
          <p:cNvGrpSpPr>
            <a:grpSpLocks/>
          </p:cNvGrpSpPr>
          <p:nvPr/>
        </p:nvGrpSpPr>
        <p:grpSpPr bwMode="auto">
          <a:xfrm>
            <a:off x="3873500" y="4567240"/>
            <a:ext cx="3433763" cy="858835"/>
            <a:chOff x="3873413" y="4736173"/>
            <a:chExt cx="3434257" cy="858599"/>
          </a:xfrm>
        </p:grpSpPr>
        <p:grpSp>
          <p:nvGrpSpPr>
            <p:cNvPr id="6172" name="组合 43"/>
            <p:cNvGrpSpPr>
              <a:grpSpLocks/>
            </p:cNvGrpSpPr>
            <p:nvPr/>
          </p:nvGrpSpPr>
          <p:grpSpPr bwMode="auto">
            <a:xfrm>
              <a:off x="4912812" y="4736173"/>
              <a:ext cx="2394858" cy="858599"/>
              <a:chOff x="4818742" y="3526392"/>
              <a:chExt cx="2394858" cy="858599"/>
            </a:xfrm>
          </p:grpSpPr>
          <p:sp>
            <p:nvSpPr>
              <p:cNvPr id="6176" name="文本框 23"/>
              <p:cNvSpPr txBox="1">
                <a:spLocks noChangeArrowheads="1"/>
              </p:cNvSpPr>
              <p:nvPr/>
            </p:nvSpPr>
            <p:spPr bwMode="auto">
              <a:xfrm>
                <a:off x="4818742" y="3526392"/>
                <a:ext cx="2394858" cy="523076"/>
              </a:xfrm>
              <a:prstGeom prst="rect">
                <a:avLst/>
              </a:prstGeom>
              <a:noFill/>
              <a:ln w="9525">
                <a:noFill/>
                <a:miter lim="800000"/>
                <a:headEnd/>
                <a:tailEnd/>
              </a:ln>
            </p:spPr>
            <p:txBody>
              <a:bodyPr>
                <a:spAutoFit/>
              </a:bodyPr>
              <a:lstStyle/>
              <a:p>
                <a:r>
                  <a:rPr lang="zh-CN" altLang="en-US" sz="2800" b="1" dirty="0">
                    <a:latin typeface="微软雅黑" pitchFamily="34" charset="-122"/>
                    <a:ea typeface="微软雅黑" pitchFamily="34" charset="-122"/>
                  </a:rPr>
                  <a:t>课题拓展</a:t>
                </a:r>
              </a:p>
            </p:txBody>
          </p:sp>
          <p:sp>
            <p:nvSpPr>
              <p:cNvPr id="25" name="文本框 24"/>
              <p:cNvSpPr txBox="1"/>
              <p:nvPr/>
            </p:nvSpPr>
            <p:spPr>
              <a:xfrm>
                <a:off x="4819306" y="4018380"/>
                <a:ext cx="2394294" cy="366611"/>
              </a:xfrm>
              <a:prstGeom prst="rect">
                <a:avLst/>
              </a:prstGeom>
              <a:noFill/>
            </p:spPr>
            <p:txBody>
              <a:bodyPr>
                <a:spAutoFit/>
              </a:bodyPr>
              <a:lstStyle/>
              <a:p>
                <a:r>
                  <a:rPr lang="en-US" altLang="en-US" dirty="0">
                    <a:solidFill>
                      <a:srgbClr val="A6A6A6"/>
                    </a:solidFill>
                    <a:latin typeface="Times New Roman" pitchFamily="18" charset="0"/>
                    <a:ea typeface="微软雅黑" pitchFamily="34" charset="-122"/>
                    <a:cs typeface="Times New Roman" pitchFamily="18" charset="0"/>
                  </a:rPr>
                  <a:t>Subject </a:t>
                </a:r>
                <a:r>
                  <a:rPr lang="en-US" altLang="zh-CN" dirty="0">
                    <a:solidFill>
                      <a:srgbClr val="A6A6A6"/>
                    </a:solidFill>
                    <a:latin typeface="Times New Roman" pitchFamily="18" charset="0"/>
                    <a:ea typeface="微软雅黑" pitchFamily="34" charset="-122"/>
                    <a:cs typeface="Times New Roman" pitchFamily="18" charset="0"/>
                  </a:rPr>
                  <a:t>E</a:t>
                </a:r>
                <a:r>
                  <a:rPr lang="en-US" altLang="en-US" dirty="0">
                    <a:solidFill>
                      <a:srgbClr val="A6A6A6"/>
                    </a:solidFill>
                    <a:latin typeface="Times New Roman" pitchFamily="18" charset="0"/>
                    <a:ea typeface="微软雅黑" pitchFamily="34" charset="-122"/>
                    <a:cs typeface="Times New Roman" pitchFamily="18" charset="0"/>
                  </a:rPr>
                  <a:t>xpand</a:t>
                </a:r>
                <a:endParaRPr lang="zh-CN" altLang="en-US" dirty="0">
                  <a:solidFill>
                    <a:srgbClr val="A6A6A6"/>
                  </a:solidFill>
                  <a:latin typeface="Times New Roman" pitchFamily="18" charset="0"/>
                  <a:ea typeface="微软雅黑" pitchFamily="34" charset="-122"/>
                  <a:cs typeface="Times New Roman" pitchFamily="18" charset="0"/>
                </a:endParaRPr>
              </a:p>
            </p:txBody>
          </p:sp>
        </p:grpSp>
        <p:grpSp>
          <p:nvGrpSpPr>
            <p:cNvPr id="6173" name="组合 66"/>
            <p:cNvGrpSpPr>
              <a:grpSpLocks/>
            </p:cNvGrpSpPr>
            <p:nvPr/>
          </p:nvGrpSpPr>
          <p:grpSpPr bwMode="auto">
            <a:xfrm>
              <a:off x="3873413" y="4753058"/>
              <a:ext cx="899886" cy="828000"/>
              <a:chOff x="3873413" y="4753058"/>
              <a:chExt cx="899886" cy="828000"/>
            </a:xfrm>
          </p:grpSpPr>
          <p:sp>
            <p:nvSpPr>
              <p:cNvPr id="6174" name="文本框 21"/>
              <p:cNvSpPr txBox="1">
                <a:spLocks noChangeArrowheads="1"/>
              </p:cNvSpPr>
              <p:nvPr/>
            </p:nvSpPr>
            <p:spPr bwMode="auto">
              <a:xfrm>
                <a:off x="3873413" y="4782338"/>
                <a:ext cx="899886" cy="769441"/>
              </a:xfrm>
              <a:prstGeom prst="rect">
                <a:avLst/>
              </a:prstGeom>
              <a:noFill/>
              <a:ln w="9525">
                <a:noFill/>
                <a:miter lim="800000"/>
                <a:headEnd/>
                <a:tailEnd/>
              </a:ln>
            </p:spPr>
            <p:txBody>
              <a:bodyPr>
                <a:spAutoFit/>
              </a:bodyPr>
              <a:lstStyle/>
              <a:p>
                <a:pPr algn="ctr"/>
                <a:r>
                  <a:rPr lang="en-US" altLang="zh-CN" sz="4400" b="1">
                    <a:solidFill>
                      <a:schemeClr val="accent1"/>
                    </a:solidFill>
                    <a:latin typeface="微软雅黑" pitchFamily="34" charset="-122"/>
                    <a:ea typeface="微软雅黑" pitchFamily="34" charset="-122"/>
                  </a:rPr>
                  <a:t>05</a:t>
                </a:r>
                <a:endParaRPr lang="zh-CN" altLang="en-US" sz="4400" b="1">
                  <a:solidFill>
                    <a:schemeClr val="accent1"/>
                  </a:solidFill>
                  <a:latin typeface="微软雅黑" pitchFamily="34" charset="-122"/>
                  <a:ea typeface="微软雅黑" pitchFamily="34" charset="-122"/>
                </a:endParaRPr>
              </a:p>
            </p:txBody>
          </p:sp>
          <p:sp>
            <p:nvSpPr>
              <p:cNvPr id="34" name="矩形 33"/>
              <p:cNvSpPr/>
              <p:nvPr/>
            </p:nvSpPr>
            <p:spPr>
              <a:xfrm>
                <a:off x="3909931" y="4753628"/>
                <a:ext cx="827206" cy="82686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grpSp>
        <p:nvGrpSpPr>
          <p:cNvPr id="74" name="组合 73"/>
          <p:cNvGrpSpPr>
            <a:grpSpLocks/>
          </p:cNvGrpSpPr>
          <p:nvPr/>
        </p:nvGrpSpPr>
        <p:grpSpPr bwMode="auto">
          <a:xfrm>
            <a:off x="8099425" y="4583113"/>
            <a:ext cx="3416300" cy="830262"/>
            <a:chOff x="8098970" y="4751560"/>
            <a:chExt cx="3416755" cy="830997"/>
          </a:xfrm>
        </p:grpSpPr>
        <p:grpSp>
          <p:nvGrpSpPr>
            <p:cNvPr id="6166" name="组合 42"/>
            <p:cNvGrpSpPr>
              <a:grpSpLocks/>
            </p:cNvGrpSpPr>
            <p:nvPr/>
          </p:nvGrpSpPr>
          <p:grpSpPr bwMode="auto">
            <a:xfrm>
              <a:off x="9120867" y="4751560"/>
              <a:ext cx="2394858" cy="830997"/>
              <a:chOff x="9042399" y="3526390"/>
              <a:chExt cx="2394858" cy="830997"/>
            </a:xfrm>
          </p:grpSpPr>
          <p:sp>
            <p:nvSpPr>
              <p:cNvPr id="6170" name="文本框 28"/>
              <p:cNvSpPr txBox="1">
                <a:spLocks noChangeArrowheads="1"/>
              </p:cNvSpPr>
              <p:nvPr/>
            </p:nvSpPr>
            <p:spPr bwMode="auto">
              <a:xfrm>
                <a:off x="9042399" y="3526390"/>
                <a:ext cx="2394858" cy="519572"/>
              </a:xfrm>
              <a:prstGeom prst="rect">
                <a:avLst/>
              </a:prstGeom>
              <a:noFill/>
              <a:ln w="9525">
                <a:noFill/>
                <a:miter lim="800000"/>
                <a:headEnd/>
                <a:tailEnd/>
              </a:ln>
            </p:spPr>
            <p:txBody>
              <a:bodyPr>
                <a:spAutoFit/>
              </a:bodyPr>
              <a:lstStyle/>
              <a:p>
                <a:r>
                  <a:rPr lang="zh-CN" altLang="en-US" sz="2800" b="1">
                    <a:latin typeface="微软雅黑" pitchFamily="34" charset="-122"/>
                    <a:ea typeface="微软雅黑" pitchFamily="34" charset="-122"/>
                  </a:rPr>
                  <a:t>参考文献</a:t>
                </a:r>
              </a:p>
            </p:txBody>
          </p:sp>
          <p:sp>
            <p:nvSpPr>
              <p:cNvPr id="30" name="文本框 29"/>
              <p:cNvSpPr txBox="1"/>
              <p:nvPr/>
            </p:nvSpPr>
            <p:spPr>
              <a:xfrm>
                <a:off x="9042988" y="3988761"/>
                <a:ext cx="2394269" cy="368626"/>
              </a:xfrm>
              <a:prstGeom prst="rect">
                <a:avLst/>
              </a:prstGeom>
              <a:noFill/>
            </p:spPr>
            <p:txBody>
              <a:bodyPr>
                <a:spAutoFit/>
              </a:bodyPr>
              <a:lstStyle/>
              <a:p>
                <a:r>
                  <a:rPr lang="en-US" altLang="en-US">
                    <a:solidFill>
                      <a:srgbClr val="A6A6A6"/>
                    </a:solidFill>
                    <a:latin typeface="Times New Roman" pitchFamily="18" charset="0"/>
                    <a:ea typeface="微软雅黑" pitchFamily="34" charset="-122"/>
                    <a:cs typeface="Times New Roman" pitchFamily="18" charset="0"/>
                  </a:rPr>
                  <a:t>Reference</a:t>
                </a:r>
                <a:endParaRPr lang="zh-CN" altLang="en-US">
                  <a:solidFill>
                    <a:srgbClr val="A6A6A6"/>
                  </a:solidFill>
                  <a:latin typeface="Times New Roman" pitchFamily="18" charset="0"/>
                  <a:ea typeface="微软雅黑" pitchFamily="34" charset="-122"/>
                  <a:cs typeface="Times New Roman" pitchFamily="18" charset="0"/>
                </a:endParaRPr>
              </a:p>
            </p:txBody>
          </p:sp>
        </p:grpSp>
        <p:grpSp>
          <p:nvGrpSpPr>
            <p:cNvPr id="6167" name="组合 65"/>
            <p:cNvGrpSpPr>
              <a:grpSpLocks/>
            </p:cNvGrpSpPr>
            <p:nvPr/>
          </p:nvGrpSpPr>
          <p:grpSpPr bwMode="auto">
            <a:xfrm>
              <a:off x="8098970" y="4753058"/>
              <a:ext cx="899886" cy="828000"/>
              <a:chOff x="8098970" y="4753058"/>
              <a:chExt cx="899886" cy="828000"/>
            </a:xfrm>
          </p:grpSpPr>
          <p:sp>
            <p:nvSpPr>
              <p:cNvPr id="6168" name="文本框 26"/>
              <p:cNvSpPr txBox="1">
                <a:spLocks noChangeArrowheads="1"/>
              </p:cNvSpPr>
              <p:nvPr/>
            </p:nvSpPr>
            <p:spPr bwMode="auto">
              <a:xfrm>
                <a:off x="8098970" y="4782338"/>
                <a:ext cx="899886" cy="769441"/>
              </a:xfrm>
              <a:prstGeom prst="rect">
                <a:avLst/>
              </a:prstGeom>
              <a:noFill/>
              <a:ln w="9525">
                <a:noFill/>
                <a:miter lim="800000"/>
                <a:headEnd/>
                <a:tailEnd/>
              </a:ln>
            </p:spPr>
            <p:txBody>
              <a:bodyPr>
                <a:spAutoFit/>
              </a:bodyPr>
              <a:lstStyle/>
              <a:p>
                <a:pPr algn="ctr"/>
                <a:r>
                  <a:rPr lang="en-US" altLang="zh-CN" sz="4400" b="1">
                    <a:solidFill>
                      <a:schemeClr val="accent1"/>
                    </a:solidFill>
                    <a:latin typeface="微软雅黑" pitchFamily="34" charset="-122"/>
                    <a:ea typeface="微软雅黑" pitchFamily="34" charset="-122"/>
                  </a:rPr>
                  <a:t>06</a:t>
                </a:r>
                <a:endParaRPr lang="zh-CN" altLang="en-US" sz="4400" b="1">
                  <a:solidFill>
                    <a:schemeClr val="accent1"/>
                  </a:solidFill>
                  <a:latin typeface="微软雅黑" pitchFamily="34" charset="-122"/>
                  <a:ea typeface="微软雅黑" pitchFamily="34" charset="-122"/>
                </a:endParaRPr>
              </a:p>
            </p:txBody>
          </p:sp>
          <p:sp>
            <p:nvSpPr>
              <p:cNvPr id="35" name="矩形 34"/>
              <p:cNvSpPr/>
              <p:nvPr/>
            </p:nvSpPr>
            <p:spPr>
              <a:xfrm>
                <a:off x="8135488" y="4753148"/>
                <a:ext cx="827197" cy="82782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grpSp>
        <p:nvGrpSpPr>
          <p:cNvPr id="73" name="组合 72"/>
          <p:cNvGrpSpPr>
            <a:grpSpLocks/>
          </p:cNvGrpSpPr>
          <p:nvPr/>
        </p:nvGrpSpPr>
        <p:grpSpPr bwMode="auto">
          <a:xfrm>
            <a:off x="3873500" y="3000375"/>
            <a:ext cx="3433763" cy="860425"/>
            <a:chOff x="3873413" y="3187016"/>
            <a:chExt cx="3434257" cy="861775"/>
          </a:xfrm>
        </p:grpSpPr>
        <p:grpSp>
          <p:nvGrpSpPr>
            <p:cNvPr id="6160" name="组合 53"/>
            <p:cNvGrpSpPr>
              <a:grpSpLocks/>
            </p:cNvGrpSpPr>
            <p:nvPr/>
          </p:nvGrpSpPr>
          <p:grpSpPr bwMode="auto">
            <a:xfrm>
              <a:off x="4912812" y="3187016"/>
              <a:ext cx="2394858" cy="861775"/>
              <a:chOff x="4818742" y="3526390"/>
              <a:chExt cx="2394858" cy="861775"/>
            </a:xfrm>
          </p:grpSpPr>
          <p:sp>
            <p:nvSpPr>
              <p:cNvPr id="6164" name="文本框 54"/>
              <p:cNvSpPr txBox="1">
                <a:spLocks noChangeArrowheads="1"/>
              </p:cNvSpPr>
              <p:nvPr/>
            </p:nvSpPr>
            <p:spPr bwMode="auto">
              <a:xfrm>
                <a:off x="4818742" y="3526390"/>
                <a:ext cx="2394858" cy="519927"/>
              </a:xfrm>
              <a:prstGeom prst="rect">
                <a:avLst/>
              </a:prstGeom>
              <a:noFill/>
              <a:ln w="9525">
                <a:noFill/>
                <a:miter lim="800000"/>
                <a:headEnd/>
                <a:tailEnd/>
              </a:ln>
            </p:spPr>
            <p:txBody>
              <a:bodyPr>
                <a:spAutoFit/>
              </a:bodyPr>
              <a:lstStyle/>
              <a:p>
                <a:r>
                  <a:rPr lang="zh-CN" altLang="en-US" sz="2800" b="1" dirty="0">
                    <a:latin typeface="微软雅黑" pitchFamily="34" charset="-122"/>
                    <a:ea typeface="微软雅黑" pitchFamily="34" charset="-122"/>
                  </a:rPr>
                  <a:t>设计方案</a:t>
                </a:r>
              </a:p>
            </p:txBody>
          </p:sp>
          <p:sp>
            <p:nvSpPr>
              <p:cNvPr id="6165" name="文本框 55"/>
              <p:cNvSpPr txBox="1">
                <a:spLocks noChangeArrowheads="1"/>
              </p:cNvSpPr>
              <p:nvPr/>
            </p:nvSpPr>
            <p:spPr bwMode="auto">
              <a:xfrm>
                <a:off x="4819306" y="4019287"/>
                <a:ext cx="2394294" cy="368878"/>
              </a:xfrm>
              <a:prstGeom prst="rect">
                <a:avLst/>
              </a:prstGeom>
              <a:noFill/>
              <a:ln w="9525">
                <a:noFill/>
                <a:miter lim="800000"/>
                <a:headEnd/>
                <a:tailEnd/>
              </a:ln>
            </p:spPr>
            <p:txBody>
              <a:bodyPr>
                <a:spAutoFit/>
              </a:bodyPr>
              <a:lstStyle/>
              <a:p>
                <a:r>
                  <a:rPr lang="en-US" altLang="zh-CN" dirty="0">
                    <a:solidFill>
                      <a:srgbClr val="A6A6A6"/>
                    </a:solidFill>
                    <a:latin typeface="Times New Roman" pitchFamily="18" charset="0"/>
                    <a:cs typeface="Times New Roman" pitchFamily="18" charset="0"/>
                  </a:rPr>
                  <a:t>Design</a:t>
                </a:r>
                <a:r>
                  <a:rPr lang="en-US" altLang="en-US" dirty="0">
                    <a:solidFill>
                      <a:srgbClr val="A6A6A6"/>
                    </a:solidFill>
                    <a:latin typeface="Times New Roman" pitchFamily="18" charset="0"/>
                    <a:cs typeface="Times New Roman" pitchFamily="18" charset="0"/>
                  </a:rPr>
                  <a:t> Method</a:t>
                </a:r>
                <a:endParaRPr lang="zh-CN" altLang="en-US" dirty="0">
                  <a:solidFill>
                    <a:srgbClr val="A6A6A6"/>
                  </a:solidFill>
                  <a:latin typeface="Times New Roman" pitchFamily="18" charset="0"/>
                  <a:cs typeface="Times New Roman" pitchFamily="18" charset="0"/>
                </a:endParaRPr>
              </a:p>
            </p:txBody>
          </p:sp>
        </p:grpSp>
        <p:grpSp>
          <p:nvGrpSpPr>
            <p:cNvPr id="6161" name="组合 67"/>
            <p:cNvGrpSpPr>
              <a:grpSpLocks/>
            </p:cNvGrpSpPr>
            <p:nvPr/>
          </p:nvGrpSpPr>
          <p:grpSpPr bwMode="auto">
            <a:xfrm>
              <a:off x="3873413" y="3203903"/>
              <a:ext cx="899886" cy="828000"/>
              <a:chOff x="3873413" y="3203903"/>
              <a:chExt cx="899886" cy="828000"/>
            </a:xfrm>
          </p:grpSpPr>
          <p:sp>
            <p:nvSpPr>
              <p:cNvPr id="6162" name="文本框 56"/>
              <p:cNvSpPr txBox="1">
                <a:spLocks noChangeArrowheads="1"/>
              </p:cNvSpPr>
              <p:nvPr/>
            </p:nvSpPr>
            <p:spPr bwMode="auto">
              <a:xfrm>
                <a:off x="3873413" y="3233183"/>
                <a:ext cx="899886" cy="769441"/>
              </a:xfrm>
              <a:prstGeom prst="rect">
                <a:avLst/>
              </a:prstGeom>
              <a:noFill/>
              <a:ln w="9525">
                <a:noFill/>
                <a:miter lim="800000"/>
                <a:headEnd/>
                <a:tailEnd/>
              </a:ln>
            </p:spPr>
            <p:txBody>
              <a:bodyPr>
                <a:spAutoFit/>
              </a:bodyPr>
              <a:lstStyle/>
              <a:p>
                <a:pPr algn="ctr"/>
                <a:r>
                  <a:rPr lang="en-US" altLang="zh-CN" sz="4400" b="1">
                    <a:solidFill>
                      <a:schemeClr val="accent1"/>
                    </a:solidFill>
                    <a:latin typeface="微软雅黑" pitchFamily="34" charset="-122"/>
                    <a:ea typeface="微软雅黑" pitchFamily="34" charset="-122"/>
                  </a:rPr>
                  <a:t>03</a:t>
                </a:r>
                <a:endParaRPr lang="zh-CN" altLang="en-US" sz="4400" b="1">
                  <a:solidFill>
                    <a:schemeClr val="accent1"/>
                  </a:solidFill>
                  <a:latin typeface="微软雅黑" pitchFamily="34" charset="-122"/>
                  <a:ea typeface="微软雅黑" pitchFamily="34" charset="-122"/>
                </a:endParaRPr>
              </a:p>
            </p:txBody>
          </p:sp>
          <p:sp>
            <p:nvSpPr>
              <p:cNvPr id="58" name="矩形 57"/>
              <p:cNvSpPr/>
              <p:nvPr/>
            </p:nvSpPr>
            <p:spPr>
              <a:xfrm>
                <a:off x="3909931" y="3204506"/>
                <a:ext cx="827206" cy="82679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grpSp>
        <p:nvGrpSpPr>
          <p:cNvPr id="72" name="组合 71"/>
          <p:cNvGrpSpPr>
            <a:grpSpLocks/>
          </p:cNvGrpSpPr>
          <p:nvPr/>
        </p:nvGrpSpPr>
        <p:grpSpPr bwMode="auto">
          <a:xfrm>
            <a:off x="8099425" y="3005138"/>
            <a:ext cx="3416300" cy="830262"/>
            <a:chOff x="8098970" y="3202405"/>
            <a:chExt cx="3416755" cy="829498"/>
          </a:xfrm>
        </p:grpSpPr>
        <p:grpSp>
          <p:nvGrpSpPr>
            <p:cNvPr id="6154" name="组合 58"/>
            <p:cNvGrpSpPr>
              <a:grpSpLocks/>
            </p:cNvGrpSpPr>
            <p:nvPr/>
          </p:nvGrpSpPr>
          <p:grpSpPr bwMode="auto">
            <a:xfrm>
              <a:off x="9120867" y="3202405"/>
              <a:ext cx="2394858" cy="827825"/>
              <a:chOff x="9042399" y="3526390"/>
              <a:chExt cx="2394858" cy="827825"/>
            </a:xfrm>
          </p:grpSpPr>
          <p:sp>
            <p:nvSpPr>
              <p:cNvPr id="6158" name="文本框 59"/>
              <p:cNvSpPr txBox="1">
                <a:spLocks noChangeArrowheads="1"/>
              </p:cNvSpPr>
              <p:nvPr/>
            </p:nvSpPr>
            <p:spPr bwMode="auto">
              <a:xfrm>
                <a:off x="9042399" y="3526390"/>
                <a:ext cx="2394858" cy="518580"/>
              </a:xfrm>
              <a:prstGeom prst="rect">
                <a:avLst/>
              </a:prstGeom>
              <a:noFill/>
              <a:ln w="9525">
                <a:noFill/>
                <a:miter lim="800000"/>
                <a:headEnd/>
                <a:tailEnd/>
              </a:ln>
            </p:spPr>
            <p:txBody>
              <a:bodyPr>
                <a:spAutoFit/>
              </a:bodyPr>
              <a:lstStyle/>
              <a:p>
                <a:r>
                  <a:rPr lang="zh-CN" altLang="en-US" sz="2800" b="1" dirty="0">
                    <a:latin typeface="微软雅黑" pitchFamily="34" charset="-122"/>
                    <a:ea typeface="微软雅黑" pitchFamily="34" charset="-122"/>
                  </a:rPr>
                  <a:t>结果分析</a:t>
                </a:r>
              </a:p>
            </p:txBody>
          </p:sp>
          <p:sp>
            <p:nvSpPr>
              <p:cNvPr id="61" name="文本框 60"/>
              <p:cNvSpPr txBox="1"/>
              <p:nvPr/>
            </p:nvSpPr>
            <p:spPr>
              <a:xfrm>
                <a:off x="9042988" y="3987927"/>
                <a:ext cx="2394269" cy="366376"/>
              </a:xfrm>
              <a:prstGeom prst="rect">
                <a:avLst/>
              </a:prstGeom>
              <a:noFill/>
            </p:spPr>
            <p:txBody>
              <a:bodyPr>
                <a:spAutoFit/>
              </a:bodyPr>
              <a:lstStyle/>
              <a:p>
                <a:r>
                  <a:rPr lang="en-US" altLang="en-US" dirty="0">
                    <a:solidFill>
                      <a:srgbClr val="A6A6A6"/>
                    </a:solidFill>
                    <a:latin typeface="Times New Roman" pitchFamily="18" charset="0"/>
                    <a:ea typeface="微软雅黑" pitchFamily="34" charset="-122"/>
                    <a:cs typeface="Times New Roman" pitchFamily="18" charset="0"/>
                  </a:rPr>
                  <a:t>Result </a:t>
                </a:r>
                <a:r>
                  <a:rPr lang="en-US" altLang="zh-CN" dirty="0">
                    <a:solidFill>
                      <a:srgbClr val="A6A6A6"/>
                    </a:solidFill>
                    <a:latin typeface="Times New Roman" pitchFamily="18" charset="0"/>
                    <a:ea typeface="微软雅黑" pitchFamily="34" charset="-122"/>
                    <a:cs typeface="Times New Roman" pitchFamily="18" charset="0"/>
                  </a:rPr>
                  <a:t>A</a:t>
                </a:r>
                <a:r>
                  <a:rPr lang="en-US" altLang="en-US" dirty="0">
                    <a:solidFill>
                      <a:srgbClr val="A6A6A6"/>
                    </a:solidFill>
                    <a:latin typeface="Times New Roman" pitchFamily="18" charset="0"/>
                    <a:ea typeface="微软雅黑" pitchFamily="34" charset="-122"/>
                    <a:cs typeface="Times New Roman" pitchFamily="18" charset="0"/>
                  </a:rPr>
                  <a:t>nalysis</a:t>
                </a:r>
                <a:endParaRPr lang="zh-CN" altLang="en-US" dirty="0">
                  <a:solidFill>
                    <a:srgbClr val="A6A6A6"/>
                  </a:solidFill>
                  <a:latin typeface="Times New Roman" pitchFamily="18" charset="0"/>
                  <a:ea typeface="微软雅黑" pitchFamily="34" charset="-122"/>
                  <a:cs typeface="Times New Roman" pitchFamily="18" charset="0"/>
                </a:endParaRPr>
              </a:p>
            </p:txBody>
          </p:sp>
        </p:grpSp>
        <p:grpSp>
          <p:nvGrpSpPr>
            <p:cNvPr id="6155" name="组合 64"/>
            <p:cNvGrpSpPr>
              <a:grpSpLocks/>
            </p:cNvGrpSpPr>
            <p:nvPr/>
          </p:nvGrpSpPr>
          <p:grpSpPr bwMode="auto">
            <a:xfrm>
              <a:off x="8098970" y="3203903"/>
              <a:ext cx="899886" cy="828000"/>
              <a:chOff x="8098970" y="3203903"/>
              <a:chExt cx="899886" cy="828000"/>
            </a:xfrm>
          </p:grpSpPr>
          <p:sp>
            <p:nvSpPr>
              <p:cNvPr id="6156" name="文本框 61"/>
              <p:cNvSpPr txBox="1">
                <a:spLocks noChangeArrowheads="1"/>
              </p:cNvSpPr>
              <p:nvPr/>
            </p:nvSpPr>
            <p:spPr bwMode="auto">
              <a:xfrm>
                <a:off x="8098970" y="3233183"/>
                <a:ext cx="899886" cy="769441"/>
              </a:xfrm>
              <a:prstGeom prst="rect">
                <a:avLst/>
              </a:prstGeom>
              <a:noFill/>
              <a:ln w="9525">
                <a:noFill/>
                <a:miter lim="800000"/>
                <a:headEnd/>
                <a:tailEnd/>
              </a:ln>
            </p:spPr>
            <p:txBody>
              <a:bodyPr>
                <a:spAutoFit/>
              </a:bodyPr>
              <a:lstStyle/>
              <a:p>
                <a:pPr algn="ctr"/>
                <a:r>
                  <a:rPr lang="en-US" altLang="zh-CN" sz="4400" b="1">
                    <a:solidFill>
                      <a:schemeClr val="accent1"/>
                    </a:solidFill>
                    <a:latin typeface="微软雅黑" pitchFamily="34" charset="-122"/>
                    <a:ea typeface="微软雅黑" pitchFamily="34" charset="-122"/>
                  </a:rPr>
                  <a:t>04</a:t>
                </a:r>
                <a:endParaRPr lang="zh-CN" altLang="en-US" sz="4400" b="1">
                  <a:solidFill>
                    <a:schemeClr val="accent1"/>
                  </a:solidFill>
                  <a:latin typeface="微软雅黑" pitchFamily="34" charset="-122"/>
                  <a:ea typeface="微软雅黑" pitchFamily="34" charset="-122"/>
                </a:endParaRPr>
              </a:p>
            </p:txBody>
          </p:sp>
          <p:sp>
            <p:nvSpPr>
              <p:cNvPr id="63" name="矩形 62"/>
              <p:cNvSpPr/>
              <p:nvPr/>
            </p:nvSpPr>
            <p:spPr>
              <a:xfrm>
                <a:off x="8135488" y="3203991"/>
                <a:ext cx="827197" cy="82791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 presetClass="entr" presetSubtype="2" fill="hold" nodeType="withEffect">
                                  <p:stCondLst>
                                    <p:cond delay="300"/>
                                  </p:stCondLst>
                                  <p:childTnLst>
                                    <p:set>
                                      <p:cBhvr>
                                        <p:cTn id="9" dur="1" fill="hold">
                                          <p:stCondLst>
                                            <p:cond delay="0"/>
                                          </p:stCondLst>
                                        </p:cTn>
                                        <p:tgtEl>
                                          <p:spTgt spid="70"/>
                                        </p:tgtEl>
                                        <p:attrNameLst>
                                          <p:attrName>style.visibility</p:attrName>
                                        </p:attrNameLst>
                                      </p:cBhvr>
                                      <p:to>
                                        <p:strVal val="visible"/>
                                      </p:to>
                                    </p:set>
                                    <p:anim calcmode="lin" valueType="num">
                                      <p:cBhvr additive="base">
                                        <p:cTn id="10" dur="500" fill="hold"/>
                                        <p:tgtEl>
                                          <p:spTgt spid="70"/>
                                        </p:tgtEl>
                                        <p:attrNameLst>
                                          <p:attrName>ppt_x</p:attrName>
                                        </p:attrNameLst>
                                      </p:cBhvr>
                                      <p:tavLst>
                                        <p:tav tm="0">
                                          <p:val>
                                            <p:strVal val="1+#ppt_w/2"/>
                                          </p:val>
                                        </p:tav>
                                        <p:tav tm="100000">
                                          <p:val>
                                            <p:strVal val="#ppt_x"/>
                                          </p:val>
                                        </p:tav>
                                      </p:tavLst>
                                    </p:anim>
                                    <p:anim calcmode="lin" valueType="num">
                                      <p:cBhvr additive="base">
                                        <p:cTn id="11" dur="500" fill="hold"/>
                                        <p:tgtEl>
                                          <p:spTgt spid="70"/>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stCondLst>
                                    <p:cond delay="600"/>
                                  </p:stCondLst>
                                  <p:childTnLst>
                                    <p:set>
                                      <p:cBhvr>
                                        <p:cTn id="13" dur="1" fill="hold">
                                          <p:stCondLst>
                                            <p:cond delay="0"/>
                                          </p:stCondLst>
                                        </p:cTn>
                                        <p:tgtEl>
                                          <p:spTgt spid="71"/>
                                        </p:tgtEl>
                                        <p:attrNameLst>
                                          <p:attrName>style.visibility</p:attrName>
                                        </p:attrNameLst>
                                      </p:cBhvr>
                                      <p:to>
                                        <p:strVal val="visible"/>
                                      </p:to>
                                    </p:set>
                                    <p:anim calcmode="lin" valueType="num">
                                      <p:cBhvr additive="base">
                                        <p:cTn id="14" dur="500" fill="hold"/>
                                        <p:tgtEl>
                                          <p:spTgt spid="71"/>
                                        </p:tgtEl>
                                        <p:attrNameLst>
                                          <p:attrName>ppt_x</p:attrName>
                                        </p:attrNameLst>
                                      </p:cBhvr>
                                      <p:tavLst>
                                        <p:tav tm="0">
                                          <p:val>
                                            <p:strVal val="1+#ppt_w/2"/>
                                          </p:val>
                                        </p:tav>
                                        <p:tav tm="100000">
                                          <p:val>
                                            <p:strVal val="#ppt_x"/>
                                          </p:val>
                                        </p:tav>
                                      </p:tavLst>
                                    </p:anim>
                                    <p:anim calcmode="lin" valueType="num">
                                      <p:cBhvr additive="base">
                                        <p:cTn id="15" dur="500" fill="hold"/>
                                        <p:tgtEl>
                                          <p:spTgt spid="71"/>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900"/>
                                  </p:stCondLst>
                                  <p:childTnLst>
                                    <p:set>
                                      <p:cBhvr>
                                        <p:cTn id="17" dur="1" fill="hold">
                                          <p:stCondLst>
                                            <p:cond delay="0"/>
                                          </p:stCondLst>
                                        </p:cTn>
                                        <p:tgtEl>
                                          <p:spTgt spid="73"/>
                                        </p:tgtEl>
                                        <p:attrNameLst>
                                          <p:attrName>style.visibility</p:attrName>
                                        </p:attrNameLst>
                                      </p:cBhvr>
                                      <p:to>
                                        <p:strVal val="visible"/>
                                      </p:to>
                                    </p:set>
                                    <p:anim calcmode="lin" valueType="num">
                                      <p:cBhvr additive="base">
                                        <p:cTn id="18" dur="500" fill="hold"/>
                                        <p:tgtEl>
                                          <p:spTgt spid="73"/>
                                        </p:tgtEl>
                                        <p:attrNameLst>
                                          <p:attrName>ppt_x</p:attrName>
                                        </p:attrNameLst>
                                      </p:cBhvr>
                                      <p:tavLst>
                                        <p:tav tm="0">
                                          <p:val>
                                            <p:strVal val="1+#ppt_w/2"/>
                                          </p:val>
                                        </p:tav>
                                        <p:tav tm="100000">
                                          <p:val>
                                            <p:strVal val="#ppt_x"/>
                                          </p:val>
                                        </p:tav>
                                      </p:tavLst>
                                    </p:anim>
                                    <p:anim calcmode="lin" valueType="num">
                                      <p:cBhvr additive="base">
                                        <p:cTn id="19" dur="500" fill="hold"/>
                                        <p:tgtEl>
                                          <p:spTgt spid="73"/>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1200"/>
                                  </p:stCondLst>
                                  <p:childTnLst>
                                    <p:set>
                                      <p:cBhvr>
                                        <p:cTn id="21" dur="1" fill="hold">
                                          <p:stCondLst>
                                            <p:cond delay="0"/>
                                          </p:stCondLst>
                                        </p:cTn>
                                        <p:tgtEl>
                                          <p:spTgt spid="72"/>
                                        </p:tgtEl>
                                        <p:attrNameLst>
                                          <p:attrName>style.visibility</p:attrName>
                                        </p:attrNameLst>
                                      </p:cBhvr>
                                      <p:to>
                                        <p:strVal val="visible"/>
                                      </p:to>
                                    </p:set>
                                    <p:anim calcmode="lin" valueType="num">
                                      <p:cBhvr additive="base">
                                        <p:cTn id="22" dur="500" fill="hold"/>
                                        <p:tgtEl>
                                          <p:spTgt spid="72"/>
                                        </p:tgtEl>
                                        <p:attrNameLst>
                                          <p:attrName>ppt_x</p:attrName>
                                        </p:attrNameLst>
                                      </p:cBhvr>
                                      <p:tavLst>
                                        <p:tav tm="0">
                                          <p:val>
                                            <p:strVal val="1+#ppt_w/2"/>
                                          </p:val>
                                        </p:tav>
                                        <p:tav tm="100000">
                                          <p:val>
                                            <p:strVal val="#ppt_x"/>
                                          </p:val>
                                        </p:tav>
                                      </p:tavLst>
                                    </p:anim>
                                    <p:anim calcmode="lin" valueType="num">
                                      <p:cBhvr additive="base">
                                        <p:cTn id="23" dur="500" fill="hold"/>
                                        <p:tgtEl>
                                          <p:spTgt spid="7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1500"/>
                                  </p:stCondLst>
                                  <p:childTnLst>
                                    <p:set>
                                      <p:cBhvr>
                                        <p:cTn id="25" dur="1" fill="hold">
                                          <p:stCondLst>
                                            <p:cond delay="0"/>
                                          </p:stCondLst>
                                        </p:cTn>
                                        <p:tgtEl>
                                          <p:spTgt spid="75"/>
                                        </p:tgtEl>
                                        <p:attrNameLst>
                                          <p:attrName>style.visibility</p:attrName>
                                        </p:attrNameLst>
                                      </p:cBhvr>
                                      <p:to>
                                        <p:strVal val="visible"/>
                                      </p:to>
                                    </p:set>
                                    <p:anim calcmode="lin" valueType="num">
                                      <p:cBhvr additive="base">
                                        <p:cTn id="26" dur="500" fill="hold"/>
                                        <p:tgtEl>
                                          <p:spTgt spid="75"/>
                                        </p:tgtEl>
                                        <p:attrNameLst>
                                          <p:attrName>ppt_x</p:attrName>
                                        </p:attrNameLst>
                                      </p:cBhvr>
                                      <p:tavLst>
                                        <p:tav tm="0">
                                          <p:val>
                                            <p:strVal val="1+#ppt_w/2"/>
                                          </p:val>
                                        </p:tav>
                                        <p:tav tm="100000">
                                          <p:val>
                                            <p:strVal val="#ppt_x"/>
                                          </p:val>
                                        </p:tav>
                                      </p:tavLst>
                                    </p:anim>
                                    <p:anim calcmode="lin" valueType="num">
                                      <p:cBhvr additive="base">
                                        <p:cTn id="27" dur="500" fill="hold"/>
                                        <p:tgtEl>
                                          <p:spTgt spid="75"/>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1800"/>
                                  </p:stCondLst>
                                  <p:childTnLst>
                                    <p:set>
                                      <p:cBhvr>
                                        <p:cTn id="29" dur="1" fill="hold">
                                          <p:stCondLst>
                                            <p:cond delay="0"/>
                                          </p:stCondLst>
                                        </p:cTn>
                                        <p:tgtEl>
                                          <p:spTgt spid="74"/>
                                        </p:tgtEl>
                                        <p:attrNameLst>
                                          <p:attrName>style.visibility</p:attrName>
                                        </p:attrNameLst>
                                      </p:cBhvr>
                                      <p:to>
                                        <p:strVal val="visible"/>
                                      </p:to>
                                    </p:set>
                                    <p:anim calcmode="lin" valueType="num">
                                      <p:cBhvr additive="base">
                                        <p:cTn id="30" dur="500" fill="hold"/>
                                        <p:tgtEl>
                                          <p:spTgt spid="74"/>
                                        </p:tgtEl>
                                        <p:attrNameLst>
                                          <p:attrName>ppt_x</p:attrName>
                                        </p:attrNameLst>
                                      </p:cBhvr>
                                      <p:tavLst>
                                        <p:tav tm="0">
                                          <p:val>
                                            <p:strVal val="1+#ppt_w/2"/>
                                          </p:val>
                                        </p:tav>
                                        <p:tav tm="100000">
                                          <p:val>
                                            <p:strVal val="#ppt_x"/>
                                          </p:val>
                                        </p:tav>
                                      </p:tavLst>
                                    </p:anim>
                                    <p:anim calcmode="lin" valueType="num">
                                      <p:cBhvr additive="base">
                                        <p:cTn id="31" dur="50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本框 10"/>
          <p:cNvSpPr txBox="1">
            <a:spLocks noChangeArrowheads="1"/>
          </p:cNvSpPr>
          <p:nvPr/>
        </p:nvSpPr>
        <p:spPr bwMode="auto">
          <a:xfrm>
            <a:off x="695325" y="287338"/>
            <a:ext cx="10801350" cy="519112"/>
          </a:xfrm>
          <a:prstGeom prst="rect">
            <a:avLst/>
          </a:prstGeom>
          <a:noFill/>
          <a:ln w="9525">
            <a:noFill/>
            <a:miter lim="800000"/>
            <a:headEnd/>
            <a:tailEnd/>
          </a:ln>
        </p:spPr>
        <p:txBody>
          <a:bodyPr>
            <a:spAutoFit/>
          </a:bodyPr>
          <a:lstStyle/>
          <a:p>
            <a:r>
              <a:rPr lang="en-US" altLang="zh-CN" sz="2800" b="1" dirty="0">
                <a:latin typeface="微软雅黑" pitchFamily="34" charset="-122"/>
                <a:ea typeface="微软雅黑" pitchFamily="34" charset="-122"/>
              </a:rPr>
              <a:t>3USTCPV</a:t>
            </a:r>
            <a:r>
              <a:rPr lang="zh-CN" altLang="en-US" sz="2800" b="1" dirty="0">
                <a:latin typeface="微软雅黑" pitchFamily="34" charset="-122"/>
                <a:ea typeface="微软雅黑" pitchFamily="34" charset="-122"/>
              </a:rPr>
              <a:t>内核设计</a:t>
            </a:r>
          </a:p>
        </p:txBody>
      </p:sp>
      <p:sp>
        <p:nvSpPr>
          <p:cNvPr id="39939" name="灯片编号占位符 3"/>
          <p:cNvSpPr txBox="1">
            <a:spLocks noGrp="1"/>
          </p:cNvSpPr>
          <p:nvPr/>
        </p:nvSpPr>
        <p:spPr bwMode="auto">
          <a:xfrm>
            <a:off x="10801350" y="6405563"/>
            <a:ext cx="1390650" cy="365125"/>
          </a:xfrm>
          <a:prstGeom prst="rect">
            <a:avLst/>
          </a:prstGeom>
          <a:noFill/>
          <a:ln w="9525">
            <a:noFill/>
            <a:miter lim="800000"/>
            <a:headEnd/>
            <a:tailEnd/>
          </a:ln>
        </p:spPr>
        <p:txBody>
          <a:bodyPr anchor="ctr"/>
          <a:lstStyle/>
          <a:p>
            <a:pPr algn="ctr"/>
            <a:fld id="{CA4C5CA7-1EE6-44A0-8A18-86AB571530F4}" type="slidenum">
              <a:rPr lang="zh-CN" altLang="en-US" sz="2000" b="1">
                <a:solidFill>
                  <a:schemeClr val="bg1"/>
                </a:solidFill>
                <a:latin typeface="Verdana" pitchFamily="34" charset="0"/>
                <a:ea typeface="微软雅黑" pitchFamily="34" charset="-122"/>
              </a:rPr>
              <a:pPr algn="ctr"/>
              <a:t>20</a:t>
            </a:fld>
            <a:endParaRPr lang="en-US" altLang="zh-CN" sz="2000" b="1">
              <a:solidFill>
                <a:schemeClr val="bg1"/>
              </a:solidFill>
              <a:latin typeface="Verdana" pitchFamily="34" charset="0"/>
              <a:ea typeface="微软雅黑" pitchFamily="34" charset="-122"/>
            </a:endParaRPr>
          </a:p>
        </p:txBody>
      </p:sp>
      <p:sp>
        <p:nvSpPr>
          <p:cNvPr id="39940" name="矩形 5"/>
          <p:cNvSpPr>
            <a:spLocks noChangeArrowheads="1"/>
          </p:cNvSpPr>
          <p:nvPr/>
        </p:nvSpPr>
        <p:spPr bwMode="auto">
          <a:xfrm>
            <a:off x="1309688" y="1055688"/>
            <a:ext cx="2991380" cy="461665"/>
          </a:xfrm>
          <a:prstGeom prst="rect">
            <a:avLst/>
          </a:prstGeom>
          <a:solidFill>
            <a:schemeClr val="accent1"/>
          </a:solidFill>
          <a:ln w="9525">
            <a:noFill/>
            <a:miter lim="800000"/>
            <a:headEnd/>
            <a:tailEnd/>
          </a:ln>
        </p:spPr>
        <p:txBody>
          <a:bodyPr wrap="square">
            <a:spAutoFit/>
          </a:bodyPr>
          <a:lstStyle/>
          <a:p>
            <a:r>
              <a:rPr lang="zh-CN" altLang="en-US" sz="2400" b="1" dirty="0">
                <a:solidFill>
                  <a:schemeClr val="bg1"/>
                </a:solidFill>
                <a:latin typeface="Verdana" pitchFamily="34" charset="0"/>
                <a:ea typeface="微软雅黑" pitchFamily="34" charset="-122"/>
              </a:rPr>
              <a:t>流水线各阶段的实现</a:t>
            </a:r>
            <a:endParaRPr lang="en-US" altLang="zh-CN" sz="2400" b="1" dirty="0">
              <a:solidFill>
                <a:schemeClr val="bg1"/>
              </a:solidFill>
              <a:latin typeface="Verdana" pitchFamily="34" charset="0"/>
              <a:ea typeface="微软雅黑" pitchFamily="34" charset="-122"/>
            </a:endParaRPr>
          </a:p>
        </p:txBody>
      </p:sp>
      <p:sp>
        <p:nvSpPr>
          <p:cNvPr id="8" name="椭圆 7"/>
          <p:cNvSpPr/>
          <p:nvPr/>
        </p:nvSpPr>
        <p:spPr>
          <a:xfrm>
            <a:off x="595313" y="881063"/>
            <a:ext cx="757237" cy="757237"/>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4000" b="1" dirty="0">
                <a:solidFill>
                  <a:srgbClr val="FFFFFF"/>
                </a:solidFill>
                <a:ea typeface="宋体" charset="-122"/>
              </a:rPr>
              <a:t>3</a:t>
            </a:r>
          </a:p>
        </p:txBody>
      </p:sp>
      <p:grpSp>
        <p:nvGrpSpPr>
          <p:cNvPr id="13" name="组合 12">
            <a:extLst>
              <a:ext uri="{FF2B5EF4-FFF2-40B4-BE49-F238E27FC236}">
                <a16:creationId xmlns:a16="http://schemas.microsoft.com/office/drawing/2014/main" id="{84EECCD3-9EB5-6D40-960C-9418CE23F12F}"/>
              </a:ext>
            </a:extLst>
          </p:cNvPr>
          <p:cNvGrpSpPr>
            <a:grpSpLocks/>
          </p:cNvGrpSpPr>
          <p:nvPr/>
        </p:nvGrpSpPr>
        <p:grpSpPr bwMode="auto">
          <a:xfrm>
            <a:off x="1352550" y="1812925"/>
            <a:ext cx="3592908" cy="3047944"/>
            <a:chOff x="695323" y="2497154"/>
            <a:chExt cx="10801351" cy="1206815"/>
          </a:xfrm>
        </p:grpSpPr>
        <p:sp>
          <p:nvSpPr>
            <p:cNvPr id="14" name="矩形 13">
              <a:extLst>
                <a:ext uri="{FF2B5EF4-FFF2-40B4-BE49-F238E27FC236}">
                  <a16:creationId xmlns:a16="http://schemas.microsoft.com/office/drawing/2014/main" id="{8811FB65-E4AB-B149-AE89-30A7C939D405}"/>
                </a:ext>
              </a:extLst>
            </p:cNvPr>
            <p:cNvSpPr/>
            <p:nvPr/>
          </p:nvSpPr>
          <p:spPr>
            <a:xfrm>
              <a:off x="695323" y="2500552"/>
              <a:ext cx="10801351" cy="1203417"/>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矩形 4">
              <a:extLst>
                <a:ext uri="{FF2B5EF4-FFF2-40B4-BE49-F238E27FC236}">
                  <a16:creationId xmlns:a16="http://schemas.microsoft.com/office/drawing/2014/main" id="{F3DC46C6-16F2-B449-AD07-3364C4A13908}"/>
                </a:ext>
              </a:extLst>
            </p:cNvPr>
            <p:cNvSpPr>
              <a:spLocks noChangeArrowheads="1"/>
            </p:cNvSpPr>
            <p:nvPr/>
          </p:nvSpPr>
          <p:spPr bwMode="auto">
            <a:xfrm>
              <a:off x="695323" y="2497154"/>
              <a:ext cx="10801351" cy="657724"/>
            </a:xfrm>
            <a:prstGeom prst="rect">
              <a:avLst/>
            </a:prstGeom>
            <a:noFill/>
            <a:ln w="9525">
              <a:noFill/>
              <a:miter lim="800000"/>
              <a:headEnd/>
              <a:tailEnd/>
            </a:ln>
          </p:spPr>
          <p:txBody>
            <a:bodyPr wrap="square">
              <a:spAutoFit/>
            </a:bodyPr>
            <a:lstStyle/>
            <a:p>
              <a:pPr>
                <a:lnSpc>
                  <a:spcPct val="125000"/>
                </a:lnSpc>
              </a:pPr>
              <a:r>
                <a:rPr lang="en-US" altLang="zh-CN" sz="2000" b="1" dirty="0">
                  <a:solidFill>
                    <a:schemeClr val="accent1"/>
                  </a:solidFill>
                  <a:latin typeface="Verdana" pitchFamily="34" charset="0"/>
                  <a:ea typeface="微软雅黑" pitchFamily="34" charset="-122"/>
                </a:rPr>
                <a:t>4</a:t>
              </a:r>
              <a:r>
                <a:rPr lang="zh-CN" altLang="zh-CN" sz="2000" b="1" dirty="0">
                  <a:solidFill>
                    <a:schemeClr val="accent1"/>
                  </a:solidFill>
                  <a:latin typeface="Verdana" pitchFamily="34" charset="0"/>
                  <a:ea typeface="微软雅黑" pitchFamily="34" charset="-122"/>
                </a:rPr>
                <a:t>、</a:t>
              </a:r>
              <a:r>
                <a:rPr lang="zh-CN" altLang="en-US" sz="2000" b="1" dirty="0">
                  <a:solidFill>
                    <a:schemeClr val="accent1"/>
                  </a:solidFill>
                  <a:latin typeface="Verdana" pitchFamily="34" charset="0"/>
                  <a:ea typeface="微软雅黑" pitchFamily="34" charset="-122"/>
                </a:rPr>
                <a:t>写回</a:t>
              </a:r>
            </a:p>
            <a:p>
              <a:pPr>
                <a:lnSpc>
                  <a:spcPct val="125000"/>
                </a:lnSpc>
              </a:pPr>
              <a:r>
                <a:rPr lang="zh-CN" altLang="en-US" sz="2000" dirty="0">
                  <a:latin typeface="Verdana" pitchFamily="34" charset="0"/>
                  <a:ea typeface="微软雅黑" pitchFamily="34" charset="-122"/>
                </a:rPr>
                <a:t>      写回阶段的整体实现较为简单，目标写回的地址已在译址阶段给出，故此处只需考虑不同指令写回的数据的来源不同，因此只需要将对应指令类型的数据存回即可。</a:t>
              </a:r>
              <a:endParaRPr lang="en-US" altLang="zh-CN" sz="2000" dirty="0">
                <a:latin typeface="Verdana" pitchFamily="34" charset="0"/>
                <a:ea typeface="微软雅黑" pitchFamily="34" charset="-122"/>
              </a:endParaRPr>
            </a:p>
          </p:txBody>
        </p:sp>
      </p:grpSp>
      <p:pic>
        <p:nvPicPr>
          <p:cNvPr id="3" name="图片 2">
            <a:extLst>
              <a:ext uri="{FF2B5EF4-FFF2-40B4-BE49-F238E27FC236}">
                <a16:creationId xmlns:a16="http://schemas.microsoft.com/office/drawing/2014/main" id="{82C861F7-6AD0-034A-A9A2-EB5E7093D6DE}"/>
              </a:ext>
            </a:extLst>
          </p:cNvPr>
          <p:cNvPicPr>
            <a:picLocks noChangeAspect="1"/>
          </p:cNvPicPr>
          <p:nvPr/>
        </p:nvPicPr>
        <p:blipFill>
          <a:blip r:embed="rId2"/>
          <a:stretch>
            <a:fillRect/>
          </a:stretch>
        </p:blipFill>
        <p:spPr>
          <a:xfrm>
            <a:off x="5968999" y="1676317"/>
            <a:ext cx="4528872" cy="3843950"/>
          </a:xfrm>
          <a:prstGeom prst="rect">
            <a:avLst/>
          </a:prstGeom>
        </p:spPr>
      </p:pic>
    </p:spTree>
    <p:extLst>
      <p:ext uri="{BB962C8B-B14F-4D97-AF65-F5344CB8AC3E}">
        <p14:creationId xmlns:p14="http://schemas.microsoft.com/office/powerpoint/2010/main" val="1880281690"/>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39940"/>
                                        </p:tgtEl>
                                        <p:attrNameLst>
                                          <p:attrName>style.visibility</p:attrName>
                                        </p:attrNameLst>
                                      </p:cBhvr>
                                      <p:to>
                                        <p:strVal val="visible"/>
                                      </p:to>
                                    </p:set>
                                    <p:animEffect transition="in" filter="wipe(left)">
                                      <p:cBhvr>
                                        <p:cTn id="12" dur="500"/>
                                        <p:tgtEl>
                                          <p:spTgt spid="39940"/>
                                        </p:tgtEl>
                                      </p:cBhvr>
                                    </p:animEffect>
                                  </p:childTnLst>
                                </p:cTn>
                              </p:par>
                              <p:par>
                                <p:cTn id="13" presetID="22" presetClass="entr" presetSubtype="8" fill="hold" nodeType="withEffect">
                                  <p:stCondLst>
                                    <p:cond delay="60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3" y="1259175"/>
            <a:ext cx="7837714" cy="4339650"/>
          </a:xfrm>
          <a:prstGeom prst="rect">
            <a:avLst/>
          </a:prstGeom>
          <a:noFill/>
          <a:ln>
            <a:noFill/>
          </a:ln>
        </p:spPr>
        <p:txBody>
          <a:bodyPr>
            <a:spAutoFit/>
          </a:bodyPr>
          <a:lstStyle>
            <a:defPPr>
              <a:defRPr lang="zh-CN"/>
            </a:defPPr>
            <a:lvl1pPr algn="ctr">
              <a:defRPr sz="13800" b="1">
                <a:solidFill>
                  <a:schemeClr val="tx1">
                    <a:lumMod val="50000"/>
                    <a:lumOff val="50000"/>
                    <a:alpha val="23000"/>
                  </a:schemeClr>
                </a:solidFill>
                <a:latin typeface="微软雅黑" panose="020B0503020204020204" pitchFamily="34" charset="-122"/>
                <a:ea typeface="微软雅黑" panose="020B0503020204020204" pitchFamily="34" charset="-122"/>
              </a:defRPr>
            </a:lvl1pPr>
          </a:lstStyle>
          <a:p>
            <a:pPr fontAlgn="auto">
              <a:spcBef>
                <a:spcPts val="0"/>
              </a:spcBef>
              <a:spcAft>
                <a:spcPts val="0"/>
              </a:spcAft>
              <a:defRPr/>
            </a:pPr>
            <a:r>
              <a:rPr lang="en-US" altLang="zh-CN" dirty="0"/>
              <a:t>PART</a:t>
            </a:r>
          </a:p>
          <a:p>
            <a:pPr fontAlgn="auto">
              <a:spcBef>
                <a:spcPts val="0"/>
              </a:spcBef>
              <a:spcAft>
                <a:spcPts val="0"/>
              </a:spcAft>
              <a:defRPr/>
            </a:pPr>
            <a:r>
              <a:rPr lang="en-US" altLang="zh-CN" dirty="0"/>
              <a:t>FOUR</a:t>
            </a:r>
          </a:p>
        </p:txBody>
      </p:sp>
      <p:sp>
        <p:nvSpPr>
          <p:cNvPr id="50" name="矩形 49"/>
          <p:cNvSpPr/>
          <p:nvPr/>
        </p:nvSpPr>
        <p:spPr>
          <a:xfrm>
            <a:off x="0"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3" name="组合 2"/>
          <p:cNvGrpSpPr>
            <a:grpSpLocks/>
          </p:cNvGrpSpPr>
          <p:nvPr/>
        </p:nvGrpSpPr>
        <p:grpSpPr bwMode="auto">
          <a:xfrm>
            <a:off x="4887913" y="2220913"/>
            <a:ext cx="2416175" cy="3470295"/>
            <a:chOff x="4887549" y="1124584"/>
            <a:chExt cx="2416902" cy="3471339"/>
          </a:xfrm>
        </p:grpSpPr>
        <p:sp>
          <p:nvSpPr>
            <p:cNvPr id="16389" name="文本框 46"/>
            <p:cNvSpPr txBox="1">
              <a:spLocks noChangeArrowheads="1"/>
            </p:cNvSpPr>
            <p:nvPr/>
          </p:nvSpPr>
          <p:spPr bwMode="auto">
            <a:xfrm>
              <a:off x="4887549" y="1178575"/>
              <a:ext cx="2416902" cy="3417348"/>
            </a:xfrm>
            <a:prstGeom prst="rect">
              <a:avLst/>
            </a:prstGeom>
            <a:noFill/>
            <a:ln w="9525">
              <a:noFill/>
              <a:miter lim="800000"/>
              <a:headEnd/>
              <a:tailEnd/>
            </a:ln>
          </p:spPr>
          <p:txBody>
            <a:bodyPr>
              <a:spAutoFit/>
            </a:bodyPr>
            <a:lstStyle/>
            <a:p>
              <a:pPr algn="ctr"/>
              <a:r>
                <a:rPr lang="zh-CN" altLang="en-US" sz="7200" b="1" dirty="0">
                  <a:solidFill>
                    <a:schemeClr val="accent1"/>
                  </a:solidFill>
                  <a:latin typeface="微软雅黑" pitchFamily="34" charset="-122"/>
                  <a:ea typeface="微软雅黑" pitchFamily="34" charset="-122"/>
                </a:rPr>
                <a:t>结果分析</a:t>
              </a:r>
            </a:p>
            <a:p>
              <a:pPr algn="ctr"/>
              <a:endParaRPr lang="zh-CN" altLang="en-US" sz="7200" b="1" dirty="0">
                <a:solidFill>
                  <a:schemeClr val="accent1"/>
                </a:solidFill>
                <a:latin typeface="微软雅黑" pitchFamily="34" charset="-122"/>
                <a:ea typeface="微软雅黑" pitchFamily="34" charset="-122"/>
              </a:endParaRP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stCondLst>
                                    <p:cond delay="4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stCondLst>
                                    <p:cond delay="800"/>
                                  </p:stCondLst>
                                  <p:childTnLst>
                                    <p:animScale>
                                      <p:cBhvr>
                                        <p:cTn id="17" dur="250" fill="hold"/>
                                        <p:tgtEl>
                                          <p:spTgt spid="3"/>
                                        </p:tgtEl>
                                      </p:cBhvr>
                                      <p:by x="115000" y="115000"/>
                                    </p:animScale>
                                  </p:childTnLst>
                                </p:cTn>
                              </p:par>
                              <p:par>
                                <p:cTn id="18" presetID="50" presetClass="entr" presetSubtype="0" decel="100000" fill="hold" nodeType="withEffect">
                                  <p:stCondLst>
                                    <p:cond delay="120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本框 10"/>
          <p:cNvSpPr txBox="1">
            <a:spLocks noChangeArrowheads="1"/>
          </p:cNvSpPr>
          <p:nvPr/>
        </p:nvSpPr>
        <p:spPr bwMode="auto">
          <a:xfrm>
            <a:off x="695325" y="287338"/>
            <a:ext cx="10801350" cy="519112"/>
          </a:xfrm>
          <a:prstGeom prst="rect">
            <a:avLst/>
          </a:prstGeom>
          <a:noFill/>
          <a:ln w="9525">
            <a:noFill/>
            <a:miter lim="800000"/>
            <a:headEnd/>
            <a:tailEnd/>
          </a:ln>
        </p:spPr>
        <p:txBody>
          <a:bodyPr>
            <a:spAutoFit/>
          </a:bodyPr>
          <a:lstStyle/>
          <a:p>
            <a:r>
              <a:rPr lang="en-US" altLang="zh-CN" sz="2800" b="1" dirty="0">
                <a:latin typeface="微软雅黑" pitchFamily="34" charset="-122"/>
                <a:ea typeface="微软雅黑" pitchFamily="34" charset="-122"/>
              </a:rPr>
              <a:t>4USTCPV</a:t>
            </a:r>
            <a:r>
              <a:rPr lang="zh-CN" altLang="en-US" sz="2800" b="1" dirty="0">
                <a:latin typeface="微软雅黑" pitchFamily="34" charset="-122"/>
                <a:ea typeface="微软雅黑" pitchFamily="34" charset="-122"/>
              </a:rPr>
              <a:t>实现结果</a:t>
            </a:r>
          </a:p>
        </p:txBody>
      </p:sp>
      <p:sp>
        <p:nvSpPr>
          <p:cNvPr id="39939" name="灯片编号占位符 3"/>
          <p:cNvSpPr txBox="1">
            <a:spLocks noGrp="1"/>
          </p:cNvSpPr>
          <p:nvPr/>
        </p:nvSpPr>
        <p:spPr bwMode="auto">
          <a:xfrm>
            <a:off x="10801350" y="6405563"/>
            <a:ext cx="1390650" cy="365125"/>
          </a:xfrm>
          <a:prstGeom prst="rect">
            <a:avLst/>
          </a:prstGeom>
          <a:noFill/>
          <a:ln w="9525">
            <a:noFill/>
            <a:miter lim="800000"/>
            <a:headEnd/>
            <a:tailEnd/>
          </a:ln>
        </p:spPr>
        <p:txBody>
          <a:bodyPr anchor="ctr"/>
          <a:lstStyle/>
          <a:p>
            <a:pPr algn="ctr"/>
            <a:fld id="{CA4C5CA7-1EE6-44A0-8A18-86AB571530F4}" type="slidenum">
              <a:rPr lang="zh-CN" altLang="en-US" sz="2000" b="1">
                <a:solidFill>
                  <a:schemeClr val="bg1"/>
                </a:solidFill>
                <a:latin typeface="Verdana" pitchFamily="34" charset="0"/>
                <a:ea typeface="微软雅黑" pitchFamily="34" charset="-122"/>
              </a:rPr>
              <a:pPr algn="ctr"/>
              <a:t>22</a:t>
            </a:fld>
            <a:endParaRPr lang="en-US" altLang="zh-CN" sz="2000" b="1">
              <a:solidFill>
                <a:schemeClr val="bg1"/>
              </a:solidFill>
              <a:latin typeface="Verdana" pitchFamily="34" charset="0"/>
              <a:ea typeface="微软雅黑" pitchFamily="34" charset="-122"/>
            </a:endParaRPr>
          </a:p>
        </p:txBody>
      </p:sp>
      <p:sp>
        <p:nvSpPr>
          <p:cNvPr id="39940" name="矩形 5"/>
          <p:cNvSpPr>
            <a:spLocks noChangeArrowheads="1"/>
          </p:cNvSpPr>
          <p:nvPr/>
        </p:nvSpPr>
        <p:spPr bwMode="auto">
          <a:xfrm>
            <a:off x="1309687" y="1055688"/>
            <a:ext cx="3149423" cy="461665"/>
          </a:xfrm>
          <a:prstGeom prst="rect">
            <a:avLst/>
          </a:prstGeom>
          <a:solidFill>
            <a:schemeClr val="accent1"/>
          </a:solidFill>
          <a:ln w="9525">
            <a:noFill/>
            <a:miter lim="800000"/>
            <a:headEnd/>
            <a:tailEnd/>
          </a:ln>
        </p:spPr>
        <p:txBody>
          <a:bodyPr wrap="square">
            <a:spAutoFit/>
          </a:bodyPr>
          <a:lstStyle/>
          <a:p>
            <a:r>
              <a:rPr lang="en-US" altLang="zh-CN" sz="2400" b="1" dirty="0">
                <a:solidFill>
                  <a:schemeClr val="bg1"/>
                </a:solidFill>
                <a:latin typeface="Verdana" pitchFamily="34" charset="0"/>
                <a:ea typeface="微软雅黑" pitchFamily="34" charset="-122"/>
              </a:rPr>
              <a:t>RV32I</a:t>
            </a:r>
            <a:r>
              <a:rPr lang="zh-CN" altLang="en-US" sz="2400" b="1" dirty="0">
                <a:solidFill>
                  <a:schemeClr val="bg1"/>
                </a:solidFill>
                <a:latin typeface="Verdana" pitchFamily="34" charset="0"/>
                <a:ea typeface="微软雅黑" pitchFamily="34" charset="-122"/>
              </a:rPr>
              <a:t>指令实现结果</a:t>
            </a:r>
            <a:endParaRPr lang="en-US" altLang="zh-CN" sz="2400" b="1" dirty="0">
              <a:solidFill>
                <a:schemeClr val="bg1"/>
              </a:solidFill>
              <a:latin typeface="Verdana" pitchFamily="34" charset="0"/>
              <a:ea typeface="微软雅黑" pitchFamily="34" charset="-122"/>
            </a:endParaRPr>
          </a:p>
        </p:txBody>
      </p:sp>
      <p:sp>
        <p:nvSpPr>
          <p:cNvPr id="8" name="椭圆 7"/>
          <p:cNvSpPr/>
          <p:nvPr/>
        </p:nvSpPr>
        <p:spPr>
          <a:xfrm>
            <a:off x="595313" y="881063"/>
            <a:ext cx="757237" cy="757237"/>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4000" b="1" dirty="0">
                <a:solidFill>
                  <a:srgbClr val="FFFFFF"/>
                </a:solidFill>
                <a:ea typeface="宋体" charset="-122"/>
              </a:rPr>
              <a:t>1</a:t>
            </a:r>
          </a:p>
        </p:txBody>
      </p:sp>
      <p:grpSp>
        <p:nvGrpSpPr>
          <p:cNvPr id="13" name="组合 12">
            <a:extLst>
              <a:ext uri="{FF2B5EF4-FFF2-40B4-BE49-F238E27FC236}">
                <a16:creationId xmlns:a16="http://schemas.microsoft.com/office/drawing/2014/main" id="{84EECCD3-9EB5-6D40-960C-9418CE23F12F}"/>
              </a:ext>
            </a:extLst>
          </p:cNvPr>
          <p:cNvGrpSpPr>
            <a:grpSpLocks/>
          </p:cNvGrpSpPr>
          <p:nvPr/>
        </p:nvGrpSpPr>
        <p:grpSpPr bwMode="auto">
          <a:xfrm>
            <a:off x="1182291" y="1939471"/>
            <a:ext cx="9767931" cy="1052085"/>
            <a:chOff x="695323" y="2497153"/>
            <a:chExt cx="10801351" cy="1206816"/>
          </a:xfrm>
        </p:grpSpPr>
        <p:sp>
          <p:nvSpPr>
            <p:cNvPr id="14" name="矩形 13">
              <a:extLst>
                <a:ext uri="{FF2B5EF4-FFF2-40B4-BE49-F238E27FC236}">
                  <a16:creationId xmlns:a16="http://schemas.microsoft.com/office/drawing/2014/main" id="{8811FB65-E4AB-B149-AE89-30A7C939D405}"/>
                </a:ext>
              </a:extLst>
            </p:cNvPr>
            <p:cNvSpPr/>
            <p:nvPr/>
          </p:nvSpPr>
          <p:spPr>
            <a:xfrm>
              <a:off x="695323" y="2500552"/>
              <a:ext cx="10801351" cy="1203417"/>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5" name="矩形 4">
              <a:extLst>
                <a:ext uri="{FF2B5EF4-FFF2-40B4-BE49-F238E27FC236}">
                  <a16:creationId xmlns:a16="http://schemas.microsoft.com/office/drawing/2014/main" id="{F3DC46C6-16F2-B449-AD07-3364C4A13908}"/>
                </a:ext>
              </a:extLst>
            </p:cNvPr>
            <p:cNvSpPr>
              <a:spLocks noChangeArrowheads="1"/>
            </p:cNvSpPr>
            <p:nvPr/>
          </p:nvSpPr>
          <p:spPr bwMode="auto">
            <a:xfrm>
              <a:off x="695323" y="2497153"/>
              <a:ext cx="10801351" cy="429375"/>
            </a:xfrm>
            <a:prstGeom prst="rect">
              <a:avLst/>
            </a:prstGeom>
            <a:noFill/>
            <a:ln w="9525">
              <a:noFill/>
              <a:miter lim="800000"/>
              <a:headEnd/>
              <a:tailEnd/>
            </a:ln>
          </p:spPr>
          <p:txBody>
            <a:bodyPr>
              <a:spAutoFit/>
            </a:bodyPr>
            <a:lstStyle/>
            <a:p>
              <a:pPr>
                <a:lnSpc>
                  <a:spcPct val="125000"/>
                </a:lnSpc>
              </a:pPr>
              <a:r>
                <a:rPr lang="zh-CN" altLang="en-US" sz="2000" dirty="0">
                  <a:latin typeface="Verdana" pitchFamily="34" charset="0"/>
                  <a:ea typeface="微软雅黑" pitchFamily="34" charset="-122"/>
                </a:rPr>
                <a:t>      </a:t>
              </a:r>
              <a:r>
                <a:rPr lang="en-US" altLang="zh-CN" sz="2000" dirty="0">
                  <a:latin typeface="Verdana" pitchFamily="34" charset="0"/>
                  <a:ea typeface="微软雅黑" pitchFamily="34" charset="-122"/>
                </a:rPr>
                <a:t>USTCPV</a:t>
              </a:r>
              <a:r>
                <a:rPr lang="zh-CN" altLang="en-US" sz="2000" dirty="0">
                  <a:latin typeface="Verdana" pitchFamily="34" charset="0"/>
                  <a:ea typeface="微软雅黑" pitchFamily="34" charset="-122"/>
                </a:rPr>
                <a:t>最终实现了除</a:t>
              </a:r>
              <a:r>
                <a:rPr lang="en-US" altLang="zh-CN" sz="2000" dirty="0">
                  <a:latin typeface="Verdana" pitchFamily="34" charset="0"/>
                  <a:ea typeface="微软雅黑" pitchFamily="34" charset="-122"/>
                </a:rPr>
                <a:t>RV32I</a:t>
              </a:r>
              <a:r>
                <a:rPr lang="zh-CN" altLang="en-US" sz="2000" dirty="0">
                  <a:latin typeface="Verdana" pitchFamily="34" charset="0"/>
                  <a:ea typeface="微软雅黑" pitchFamily="34" charset="-122"/>
                </a:rPr>
                <a:t>指令集中除</a:t>
              </a:r>
              <a:r>
                <a:rPr lang="en-US" altLang="zh-CN" sz="2000" dirty="0">
                  <a:latin typeface="Verdana" pitchFamily="34" charset="0"/>
                  <a:ea typeface="微软雅黑" pitchFamily="34" charset="-122"/>
                </a:rPr>
                <a:t>CSR</a:t>
              </a:r>
              <a:r>
                <a:rPr lang="zh-CN" altLang="en-US" sz="2000" dirty="0">
                  <a:latin typeface="Verdana" pitchFamily="34" charset="0"/>
                  <a:ea typeface="微软雅黑" pitchFamily="34" charset="-122"/>
                </a:rPr>
                <a:t>类（状态寄存器类）指令外的所有指令，并经测试可以运行由</a:t>
              </a:r>
              <a:r>
                <a:rPr lang="en-US" altLang="zh-CN" sz="2000" dirty="0">
                  <a:latin typeface="Verdana" pitchFamily="34" charset="0"/>
                  <a:ea typeface="微软雅黑" pitchFamily="34" charset="-122"/>
                </a:rPr>
                <a:t>RISCV-GCC</a:t>
              </a:r>
              <a:r>
                <a:rPr lang="zh-CN" altLang="en-US" sz="2000" dirty="0">
                  <a:latin typeface="Verdana" pitchFamily="34" charset="0"/>
                  <a:ea typeface="微软雅黑" pitchFamily="34" charset="-122"/>
                </a:rPr>
                <a:t>编译链编译产生的二进制代码。</a:t>
              </a:r>
              <a:endParaRPr lang="en-US" altLang="zh-CN" sz="2000" dirty="0">
                <a:latin typeface="Verdana" pitchFamily="34" charset="0"/>
                <a:ea typeface="微软雅黑" pitchFamily="34" charset="-122"/>
              </a:endParaRPr>
            </a:p>
            <a:p>
              <a:pPr>
                <a:lnSpc>
                  <a:spcPct val="125000"/>
                </a:lnSpc>
              </a:pPr>
              <a:r>
                <a:rPr lang="zh-CN" altLang="en-US" sz="2000" dirty="0">
                  <a:latin typeface="Verdana" pitchFamily="34" charset="0"/>
                  <a:ea typeface="微软雅黑" pitchFamily="34" charset="-122"/>
                </a:rPr>
                <a:t>      </a:t>
              </a:r>
              <a:endParaRPr lang="en-US" altLang="zh-CN" sz="2000" dirty="0">
                <a:latin typeface="Verdana" pitchFamily="34" charset="0"/>
                <a:ea typeface="微软雅黑" pitchFamily="34" charset="-122"/>
              </a:endParaRPr>
            </a:p>
          </p:txBody>
        </p:sp>
      </p:grpSp>
      <p:pic>
        <p:nvPicPr>
          <p:cNvPr id="2" name="图片 1">
            <a:extLst>
              <a:ext uri="{FF2B5EF4-FFF2-40B4-BE49-F238E27FC236}">
                <a16:creationId xmlns:a16="http://schemas.microsoft.com/office/drawing/2014/main" id="{2E3FF1B5-B302-314B-879F-1A7EE3197BC6}"/>
              </a:ext>
            </a:extLst>
          </p:cNvPr>
          <p:cNvPicPr>
            <a:picLocks noChangeAspect="1"/>
          </p:cNvPicPr>
          <p:nvPr/>
        </p:nvPicPr>
        <p:blipFill>
          <a:blip r:embed="rId2"/>
          <a:stretch>
            <a:fillRect/>
          </a:stretch>
        </p:blipFill>
        <p:spPr>
          <a:xfrm>
            <a:off x="1182291" y="3201457"/>
            <a:ext cx="9820640" cy="2307522"/>
          </a:xfrm>
          <a:prstGeom prst="rect">
            <a:avLst/>
          </a:prstGeom>
        </p:spPr>
      </p:pic>
    </p:spTree>
    <p:extLst>
      <p:ext uri="{BB962C8B-B14F-4D97-AF65-F5344CB8AC3E}">
        <p14:creationId xmlns:p14="http://schemas.microsoft.com/office/powerpoint/2010/main" val="2546415226"/>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39940"/>
                                        </p:tgtEl>
                                        <p:attrNameLst>
                                          <p:attrName>style.visibility</p:attrName>
                                        </p:attrNameLst>
                                      </p:cBhvr>
                                      <p:to>
                                        <p:strVal val="visible"/>
                                      </p:to>
                                    </p:set>
                                    <p:animEffect transition="in" filter="wipe(left)">
                                      <p:cBhvr>
                                        <p:cTn id="12" dur="500"/>
                                        <p:tgtEl>
                                          <p:spTgt spid="39940"/>
                                        </p:tgtEl>
                                      </p:cBhvr>
                                    </p:animEffect>
                                  </p:childTnLst>
                                </p:cTn>
                              </p:par>
                              <p:par>
                                <p:cTn id="13" presetID="22" presetClass="entr" presetSubtype="8" fill="hold" nodeType="withEffect">
                                  <p:stCondLst>
                                    <p:cond delay="60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本框 10"/>
          <p:cNvSpPr txBox="1">
            <a:spLocks noChangeArrowheads="1"/>
          </p:cNvSpPr>
          <p:nvPr/>
        </p:nvSpPr>
        <p:spPr bwMode="auto">
          <a:xfrm>
            <a:off x="695325" y="287338"/>
            <a:ext cx="10801350" cy="519112"/>
          </a:xfrm>
          <a:prstGeom prst="rect">
            <a:avLst/>
          </a:prstGeom>
          <a:noFill/>
          <a:ln w="9525">
            <a:noFill/>
            <a:miter lim="800000"/>
            <a:headEnd/>
            <a:tailEnd/>
          </a:ln>
        </p:spPr>
        <p:txBody>
          <a:bodyPr>
            <a:spAutoFit/>
          </a:bodyPr>
          <a:lstStyle/>
          <a:p>
            <a:r>
              <a:rPr lang="en-US" altLang="zh-CN" sz="2800" b="1" dirty="0">
                <a:latin typeface="微软雅黑" pitchFamily="34" charset="-122"/>
                <a:ea typeface="微软雅黑" pitchFamily="34" charset="-122"/>
              </a:rPr>
              <a:t>4USTCPV</a:t>
            </a:r>
            <a:r>
              <a:rPr lang="zh-CN" altLang="en-US" sz="2800" b="1" dirty="0">
                <a:latin typeface="微软雅黑" pitchFamily="34" charset="-122"/>
                <a:ea typeface="微软雅黑" pitchFamily="34" charset="-122"/>
              </a:rPr>
              <a:t>实现结果</a:t>
            </a:r>
          </a:p>
        </p:txBody>
      </p:sp>
      <p:sp>
        <p:nvSpPr>
          <p:cNvPr id="39939" name="灯片编号占位符 3"/>
          <p:cNvSpPr txBox="1">
            <a:spLocks noGrp="1"/>
          </p:cNvSpPr>
          <p:nvPr/>
        </p:nvSpPr>
        <p:spPr bwMode="auto">
          <a:xfrm>
            <a:off x="10801350" y="6405563"/>
            <a:ext cx="1390650" cy="365125"/>
          </a:xfrm>
          <a:prstGeom prst="rect">
            <a:avLst/>
          </a:prstGeom>
          <a:noFill/>
          <a:ln w="9525">
            <a:noFill/>
            <a:miter lim="800000"/>
            <a:headEnd/>
            <a:tailEnd/>
          </a:ln>
        </p:spPr>
        <p:txBody>
          <a:bodyPr anchor="ctr"/>
          <a:lstStyle/>
          <a:p>
            <a:pPr algn="ctr"/>
            <a:fld id="{CA4C5CA7-1EE6-44A0-8A18-86AB571530F4}" type="slidenum">
              <a:rPr lang="zh-CN" altLang="en-US" sz="2000" b="1">
                <a:solidFill>
                  <a:schemeClr val="bg1"/>
                </a:solidFill>
                <a:latin typeface="Verdana" pitchFamily="34" charset="0"/>
                <a:ea typeface="微软雅黑" pitchFamily="34" charset="-122"/>
              </a:rPr>
              <a:pPr algn="ctr"/>
              <a:t>23</a:t>
            </a:fld>
            <a:endParaRPr lang="en-US" altLang="zh-CN" sz="2000" b="1">
              <a:solidFill>
                <a:schemeClr val="bg1"/>
              </a:solidFill>
              <a:latin typeface="Verdana" pitchFamily="34" charset="0"/>
              <a:ea typeface="微软雅黑" pitchFamily="34" charset="-122"/>
            </a:endParaRPr>
          </a:p>
        </p:txBody>
      </p:sp>
      <p:sp>
        <p:nvSpPr>
          <p:cNvPr id="39940" name="矩形 5"/>
          <p:cNvSpPr>
            <a:spLocks noChangeArrowheads="1"/>
          </p:cNvSpPr>
          <p:nvPr/>
        </p:nvSpPr>
        <p:spPr bwMode="auto">
          <a:xfrm>
            <a:off x="1309687" y="1055688"/>
            <a:ext cx="4086402" cy="461665"/>
          </a:xfrm>
          <a:prstGeom prst="rect">
            <a:avLst/>
          </a:prstGeom>
          <a:solidFill>
            <a:schemeClr val="accent1"/>
          </a:solidFill>
          <a:ln w="9525">
            <a:noFill/>
            <a:miter lim="800000"/>
            <a:headEnd/>
            <a:tailEnd/>
          </a:ln>
        </p:spPr>
        <p:txBody>
          <a:bodyPr wrap="square">
            <a:spAutoFit/>
          </a:bodyPr>
          <a:lstStyle/>
          <a:p>
            <a:r>
              <a:rPr lang="en-US" altLang="zh-CN" sz="2400" b="1" dirty="0">
                <a:solidFill>
                  <a:schemeClr val="bg1"/>
                </a:solidFill>
                <a:latin typeface="Verdana" pitchFamily="34" charset="0"/>
                <a:ea typeface="微软雅黑" pitchFamily="34" charset="-122"/>
              </a:rPr>
              <a:t>RISCV-GNU-toolchain</a:t>
            </a:r>
          </a:p>
        </p:txBody>
      </p:sp>
      <p:sp>
        <p:nvSpPr>
          <p:cNvPr id="8" name="椭圆 7"/>
          <p:cNvSpPr/>
          <p:nvPr/>
        </p:nvSpPr>
        <p:spPr>
          <a:xfrm>
            <a:off x="595313" y="881063"/>
            <a:ext cx="757237" cy="757237"/>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4000" b="1" dirty="0">
                <a:solidFill>
                  <a:srgbClr val="FFFFFF"/>
                </a:solidFill>
                <a:ea typeface="宋体" charset="-122"/>
              </a:rPr>
              <a:t>2</a:t>
            </a:r>
          </a:p>
        </p:txBody>
      </p:sp>
      <p:grpSp>
        <p:nvGrpSpPr>
          <p:cNvPr id="13" name="组合 12">
            <a:extLst>
              <a:ext uri="{FF2B5EF4-FFF2-40B4-BE49-F238E27FC236}">
                <a16:creationId xmlns:a16="http://schemas.microsoft.com/office/drawing/2014/main" id="{84EECCD3-9EB5-6D40-960C-9418CE23F12F}"/>
              </a:ext>
            </a:extLst>
          </p:cNvPr>
          <p:cNvGrpSpPr>
            <a:grpSpLocks/>
          </p:cNvGrpSpPr>
          <p:nvPr/>
        </p:nvGrpSpPr>
        <p:grpSpPr bwMode="auto">
          <a:xfrm>
            <a:off x="1103268" y="1721434"/>
            <a:ext cx="10106598" cy="4665957"/>
            <a:chOff x="695323" y="2497153"/>
            <a:chExt cx="10801351" cy="1302767"/>
          </a:xfrm>
        </p:grpSpPr>
        <p:sp>
          <p:nvSpPr>
            <p:cNvPr id="14" name="矩形 13">
              <a:extLst>
                <a:ext uri="{FF2B5EF4-FFF2-40B4-BE49-F238E27FC236}">
                  <a16:creationId xmlns:a16="http://schemas.microsoft.com/office/drawing/2014/main" id="{8811FB65-E4AB-B149-AE89-30A7C939D405}"/>
                </a:ext>
              </a:extLst>
            </p:cNvPr>
            <p:cNvSpPr/>
            <p:nvPr/>
          </p:nvSpPr>
          <p:spPr>
            <a:xfrm>
              <a:off x="695323" y="2500552"/>
              <a:ext cx="10801351" cy="1203417"/>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5" name="矩形 4">
              <a:extLst>
                <a:ext uri="{FF2B5EF4-FFF2-40B4-BE49-F238E27FC236}">
                  <a16:creationId xmlns:a16="http://schemas.microsoft.com/office/drawing/2014/main" id="{F3DC46C6-16F2-B449-AD07-3364C4A13908}"/>
                </a:ext>
              </a:extLst>
            </p:cNvPr>
            <p:cNvSpPr>
              <a:spLocks noChangeArrowheads="1"/>
            </p:cNvSpPr>
            <p:nvPr/>
          </p:nvSpPr>
          <p:spPr bwMode="auto">
            <a:xfrm>
              <a:off x="695323" y="2497153"/>
              <a:ext cx="10801351" cy="1302767"/>
            </a:xfrm>
            <a:prstGeom prst="rect">
              <a:avLst/>
            </a:prstGeom>
            <a:noFill/>
            <a:ln w="9525">
              <a:noFill/>
              <a:miter lim="800000"/>
              <a:headEnd/>
              <a:tailEnd/>
            </a:ln>
          </p:spPr>
          <p:txBody>
            <a:bodyPr>
              <a:spAutoFit/>
            </a:bodyPr>
            <a:lstStyle/>
            <a:p>
              <a:pPr>
                <a:lnSpc>
                  <a:spcPct val="125000"/>
                </a:lnSpc>
              </a:pPr>
              <a:r>
                <a:rPr lang="zh-CN" altLang="en-US" sz="2000" dirty="0">
                  <a:latin typeface="Verdana" pitchFamily="34" charset="0"/>
                  <a:ea typeface="微软雅黑" pitchFamily="34" charset="-122"/>
                </a:rPr>
                <a:t>      </a:t>
              </a:r>
              <a:r>
                <a:rPr lang="en-US" altLang="zh-CN" sz="2000" dirty="0">
                  <a:latin typeface="Verdana" pitchFamily="34" charset="0"/>
                  <a:ea typeface="微软雅黑" pitchFamily="34" charset="-122"/>
                </a:rPr>
                <a:t>RISCV</a:t>
              </a:r>
              <a:r>
                <a:rPr lang="zh-CN" altLang="en-US" sz="2000" dirty="0">
                  <a:latin typeface="Verdana" pitchFamily="34" charset="0"/>
                  <a:ea typeface="微软雅黑" pitchFamily="34" charset="-122"/>
                </a:rPr>
                <a:t>官方提供了有关</a:t>
              </a:r>
              <a:r>
                <a:rPr lang="en-US" altLang="zh-CN" sz="2000" dirty="0" err="1">
                  <a:latin typeface="Verdana" pitchFamily="34" charset="0"/>
                  <a:ea typeface="微软雅黑" pitchFamily="34" charset="-122"/>
                </a:rPr>
                <a:t>gcc</a:t>
              </a:r>
              <a:r>
                <a:rPr lang="zh-CN" altLang="en-US" sz="2000" dirty="0">
                  <a:latin typeface="Verdana" pitchFamily="34" charset="0"/>
                  <a:ea typeface="微软雅黑" pitchFamily="34" charset="-122"/>
                </a:rPr>
                <a:t>编译工具，由</a:t>
              </a:r>
              <a:r>
                <a:rPr lang="en-US" altLang="zh-CN" sz="2000" dirty="0">
                  <a:latin typeface="Verdana" pitchFamily="34" charset="0"/>
                  <a:ea typeface="微软雅黑" pitchFamily="34" charset="-122"/>
                </a:rPr>
                <a:t>git</a:t>
              </a:r>
              <a:r>
                <a:rPr lang="zh-CN" altLang="en-US" sz="2000" dirty="0">
                  <a:latin typeface="Verdana" pitchFamily="34" charset="0"/>
                  <a:ea typeface="微软雅黑" pitchFamily="34" charset="-122"/>
                </a:rPr>
                <a:t>工具安装其编译链的过程如下：</a:t>
              </a:r>
              <a:endParaRPr lang="en-US" altLang="zh-CN" sz="2000" dirty="0">
                <a:latin typeface="Verdana" pitchFamily="34" charset="0"/>
                <a:ea typeface="微软雅黑" pitchFamily="34" charset="-122"/>
              </a:endParaRPr>
            </a:p>
            <a:p>
              <a:pPr>
                <a:lnSpc>
                  <a:spcPct val="125000"/>
                </a:lnSpc>
              </a:pPr>
              <a:r>
                <a:rPr lang="zh-CN" altLang="en-US" sz="2000" dirty="0">
                  <a:latin typeface="Verdana" pitchFamily="34" charset="0"/>
                  <a:ea typeface="微软雅黑" pitchFamily="34" charset="-122"/>
                </a:rPr>
                <a:t>（</a:t>
              </a:r>
              <a:r>
                <a:rPr lang="en-US" altLang="zh-CN" sz="2000" dirty="0">
                  <a:latin typeface="Verdana" pitchFamily="34" charset="0"/>
                  <a:ea typeface="微软雅黑" pitchFamily="34" charset="-122"/>
                </a:rPr>
                <a:t>1</a:t>
              </a:r>
              <a:r>
                <a:rPr lang="zh-CN" altLang="en-US" sz="2000" dirty="0">
                  <a:latin typeface="Verdana" pitchFamily="34" charset="0"/>
                  <a:ea typeface="微软雅黑" pitchFamily="34" charset="-122"/>
                </a:rPr>
                <a:t>）</a:t>
              </a:r>
              <a:r>
                <a:rPr lang="en-US" altLang="zh-CN" sz="2000" dirty="0">
                  <a:latin typeface="Verdana" pitchFamily="34" charset="0"/>
                  <a:ea typeface="微软雅黑" pitchFamily="34" charset="-122"/>
                </a:rPr>
                <a:t>git clone --recursive </a:t>
              </a:r>
              <a:r>
                <a:rPr lang="en-US" altLang="zh-CN" sz="2000" dirty="0">
                  <a:latin typeface="Verdana" pitchFamily="34" charset="0"/>
                  <a:ea typeface="微软雅黑" pitchFamily="34" charset="-122"/>
                  <a:hlinkClick r:id="rId2"/>
                </a:rPr>
                <a:t>https://github.com/riscv/riscv-gnu-toolchain</a:t>
              </a:r>
              <a:endParaRPr lang="en-US" altLang="zh-CN" sz="2000" dirty="0">
                <a:latin typeface="Verdana" pitchFamily="34" charset="0"/>
                <a:ea typeface="微软雅黑" pitchFamily="34" charset="-122"/>
              </a:endParaRPr>
            </a:p>
            <a:p>
              <a:pPr>
                <a:lnSpc>
                  <a:spcPct val="125000"/>
                </a:lnSpc>
              </a:pPr>
              <a:r>
                <a:rPr lang="zh-CN" altLang="en-US" sz="2000" dirty="0">
                  <a:latin typeface="Verdana" pitchFamily="34" charset="0"/>
                  <a:ea typeface="微软雅黑" pitchFamily="34" charset="-122"/>
                </a:rPr>
                <a:t>（</a:t>
              </a:r>
              <a:r>
                <a:rPr lang="en-US" altLang="zh-CN" sz="2000" dirty="0">
                  <a:latin typeface="Verdana" pitchFamily="34" charset="0"/>
                  <a:ea typeface="微软雅黑" pitchFamily="34" charset="-122"/>
                </a:rPr>
                <a:t>2</a:t>
              </a:r>
              <a:r>
                <a:rPr lang="zh-CN" altLang="en-US" sz="2000" dirty="0">
                  <a:latin typeface="Verdana" pitchFamily="34" charset="0"/>
                  <a:ea typeface="微软雅黑" pitchFamily="34" charset="-122"/>
                </a:rPr>
                <a:t>）</a:t>
              </a:r>
              <a:r>
                <a:rPr lang="en-US" altLang="zh-CN" sz="2000" dirty="0">
                  <a:latin typeface="Verdana" pitchFamily="34" charset="0"/>
                  <a:ea typeface="微软雅黑" pitchFamily="34" charset="-122"/>
                </a:rPr>
                <a:t>tar -</a:t>
              </a:r>
              <a:r>
                <a:rPr lang="en-US" altLang="zh-CN" sz="2000" dirty="0" err="1">
                  <a:latin typeface="Verdana" pitchFamily="34" charset="0"/>
                  <a:ea typeface="微软雅黑" pitchFamily="34" charset="-122"/>
                </a:rPr>
                <a:t>xzvf</a:t>
              </a:r>
              <a:r>
                <a:rPr lang="en-US" altLang="zh-CN" sz="2000" dirty="0">
                  <a:latin typeface="Verdana" pitchFamily="34" charset="0"/>
                  <a:ea typeface="微软雅黑" pitchFamily="34" charset="-122"/>
                </a:rPr>
                <a:t> </a:t>
              </a:r>
              <a:r>
                <a:rPr lang="en-US" altLang="zh-CN" sz="2000" dirty="0" err="1">
                  <a:latin typeface="Verdana" pitchFamily="34" charset="0"/>
                  <a:ea typeface="微软雅黑" pitchFamily="34" charset="-122"/>
                </a:rPr>
                <a:t>riscv</a:t>
              </a:r>
              <a:r>
                <a:rPr lang="en-US" altLang="zh-CN" sz="2000" dirty="0">
                  <a:latin typeface="Verdana" pitchFamily="34" charset="0"/>
                  <a:ea typeface="微软雅黑" pitchFamily="34" charset="-122"/>
                </a:rPr>
                <a:t>-gnu-</a:t>
              </a:r>
              <a:r>
                <a:rPr lang="en-US" altLang="zh-CN" sz="2000" dirty="0" err="1">
                  <a:latin typeface="Verdana" pitchFamily="34" charset="0"/>
                  <a:ea typeface="微软雅黑" pitchFamily="34" charset="-122"/>
                </a:rPr>
                <a:t>toolchain.tar.gz</a:t>
              </a:r>
              <a:endParaRPr lang="en-US" altLang="zh-CN" sz="2000" dirty="0">
                <a:latin typeface="Verdana" pitchFamily="34" charset="0"/>
                <a:ea typeface="微软雅黑" pitchFamily="34" charset="-122"/>
              </a:endParaRPr>
            </a:p>
            <a:p>
              <a:pPr>
                <a:lnSpc>
                  <a:spcPct val="125000"/>
                </a:lnSpc>
              </a:pPr>
              <a:r>
                <a:rPr lang="zh-CN" altLang="en-US" sz="2000" dirty="0">
                  <a:latin typeface="Verdana" pitchFamily="34" charset="0"/>
                  <a:ea typeface="微软雅黑" pitchFamily="34" charset="-122"/>
                </a:rPr>
                <a:t>（</a:t>
              </a:r>
              <a:r>
                <a:rPr lang="en-US" altLang="zh-CN" sz="2000" dirty="0">
                  <a:latin typeface="Verdana" pitchFamily="34" charset="0"/>
                  <a:ea typeface="微软雅黑" pitchFamily="34" charset="-122"/>
                </a:rPr>
                <a:t>3</a:t>
              </a:r>
              <a:r>
                <a:rPr lang="zh-CN" altLang="en-US" sz="2000" dirty="0">
                  <a:latin typeface="Verdana" pitchFamily="34" charset="0"/>
                  <a:ea typeface="微软雅黑" pitchFamily="34" charset="-122"/>
                </a:rPr>
                <a:t>）</a:t>
              </a:r>
              <a:r>
                <a:rPr lang="en-US" altLang="zh-CN" sz="2000" dirty="0">
                  <a:latin typeface="Verdana" pitchFamily="34" charset="0"/>
                  <a:ea typeface="微软雅黑" pitchFamily="34" charset="-122"/>
                </a:rPr>
                <a:t>brew install gawk gnu-</a:t>
              </a:r>
              <a:r>
                <a:rPr lang="en-US" altLang="zh-CN" sz="2000" dirty="0" err="1">
                  <a:latin typeface="Verdana" pitchFamily="34" charset="0"/>
                  <a:ea typeface="微软雅黑" pitchFamily="34" charset="-122"/>
                </a:rPr>
                <a:t>sed</a:t>
              </a:r>
              <a:r>
                <a:rPr lang="en-US" altLang="zh-CN" sz="2000" dirty="0">
                  <a:latin typeface="Verdana" pitchFamily="34" charset="0"/>
                  <a:ea typeface="微软雅黑" pitchFamily="34" charset="-122"/>
                </a:rPr>
                <a:t> </a:t>
              </a:r>
              <a:r>
                <a:rPr lang="en-US" altLang="zh-CN" sz="2000" dirty="0" err="1">
                  <a:latin typeface="Verdana" pitchFamily="34" charset="0"/>
                  <a:ea typeface="微软雅黑" pitchFamily="34" charset="-122"/>
                </a:rPr>
                <a:t>gmp</a:t>
              </a:r>
              <a:r>
                <a:rPr lang="en-US" altLang="zh-CN" sz="2000" dirty="0">
                  <a:latin typeface="Verdana" pitchFamily="34" charset="0"/>
                  <a:ea typeface="微软雅黑" pitchFamily="34" charset="-122"/>
                </a:rPr>
                <a:t> </a:t>
              </a:r>
              <a:r>
                <a:rPr lang="en-US" altLang="zh-CN" sz="2000" dirty="0" err="1">
                  <a:latin typeface="Verdana" pitchFamily="34" charset="0"/>
                  <a:ea typeface="微软雅黑" pitchFamily="34" charset="-122"/>
                </a:rPr>
                <a:t>mpfr</a:t>
              </a:r>
              <a:r>
                <a:rPr lang="en-US" altLang="zh-CN" sz="2000" dirty="0">
                  <a:latin typeface="Verdana" pitchFamily="34" charset="0"/>
                  <a:ea typeface="微软雅黑" pitchFamily="34" charset="-122"/>
                </a:rPr>
                <a:t> </a:t>
              </a:r>
              <a:r>
                <a:rPr lang="en-US" altLang="zh-CN" sz="2000" dirty="0" err="1">
                  <a:latin typeface="Verdana" pitchFamily="34" charset="0"/>
                  <a:ea typeface="微软雅黑" pitchFamily="34" charset="-122"/>
                </a:rPr>
                <a:t>libmpc</a:t>
              </a:r>
              <a:r>
                <a:rPr lang="en-US" altLang="zh-CN" sz="2000" dirty="0">
                  <a:latin typeface="Verdana" pitchFamily="34" charset="0"/>
                  <a:ea typeface="微软雅黑" pitchFamily="34" charset="-122"/>
                </a:rPr>
                <a:t> </a:t>
              </a:r>
              <a:r>
                <a:rPr lang="en-US" altLang="zh-CN" sz="2000" dirty="0" err="1">
                  <a:latin typeface="Verdana" pitchFamily="34" charset="0"/>
                  <a:ea typeface="微软雅黑" pitchFamily="34" charset="-122"/>
                </a:rPr>
                <a:t>isl</a:t>
              </a:r>
              <a:r>
                <a:rPr lang="en-US" altLang="zh-CN" sz="2000" dirty="0">
                  <a:latin typeface="Verdana" pitchFamily="34" charset="0"/>
                  <a:ea typeface="微软雅黑" pitchFamily="34" charset="-122"/>
                </a:rPr>
                <a:t> </a:t>
              </a:r>
              <a:r>
                <a:rPr lang="en-US" altLang="zh-CN" sz="2000" dirty="0" err="1">
                  <a:latin typeface="Verdana" pitchFamily="34" charset="0"/>
                  <a:ea typeface="微软雅黑" pitchFamily="34" charset="-122"/>
                </a:rPr>
                <a:t>zlib</a:t>
              </a:r>
              <a:endParaRPr lang="en-US" altLang="zh-CN" sz="2000" dirty="0">
                <a:latin typeface="Verdana" pitchFamily="34" charset="0"/>
                <a:ea typeface="微软雅黑" pitchFamily="34" charset="-122"/>
              </a:endParaRPr>
            </a:p>
            <a:p>
              <a:pPr>
                <a:lnSpc>
                  <a:spcPct val="125000"/>
                </a:lnSpc>
              </a:pPr>
              <a:r>
                <a:rPr lang="zh-CN" altLang="en-US" sz="2000" dirty="0">
                  <a:latin typeface="Verdana" pitchFamily="34" charset="0"/>
                  <a:ea typeface="微软雅黑" pitchFamily="34" charset="-122"/>
                </a:rPr>
                <a:t>（</a:t>
              </a:r>
              <a:r>
                <a:rPr lang="en-US" altLang="zh-CN" sz="2000" dirty="0">
                  <a:latin typeface="Verdana" pitchFamily="34" charset="0"/>
                  <a:ea typeface="微软雅黑" pitchFamily="34" charset="-122"/>
                </a:rPr>
                <a:t>4</a:t>
              </a:r>
              <a:r>
                <a:rPr lang="zh-CN" altLang="en-US" sz="2000" dirty="0">
                  <a:latin typeface="Verdana" pitchFamily="34" charset="0"/>
                  <a:ea typeface="微软雅黑" pitchFamily="34" charset="-122"/>
                </a:rPr>
                <a:t>）</a:t>
              </a:r>
              <a:r>
                <a:rPr lang="en-US" altLang="zh-CN" sz="2000" dirty="0">
                  <a:latin typeface="Verdana" pitchFamily="34" charset="0"/>
                  <a:ea typeface="微软雅黑" pitchFamily="34" charset="-122"/>
                </a:rPr>
                <a:t>./configure --prefix=/opt/</a:t>
              </a:r>
              <a:r>
                <a:rPr lang="en-US" altLang="zh-CN" sz="2000" dirty="0" err="1">
                  <a:latin typeface="Verdana" pitchFamily="34" charset="0"/>
                  <a:ea typeface="微软雅黑" pitchFamily="34" charset="-122"/>
                </a:rPr>
                <a:t>riscv</a:t>
              </a:r>
              <a:r>
                <a:rPr lang="en-US" altLang="zh-CN" sz="2000" dirty="0">
                  <a:latin typeface="Verdana" pitchFamily="34" charset="0"/>
                  <a:ea typeface="微软雅黑" pitchFamily="34" charset="-122"/>
                </a:rPr>
                <a:t> --with-arch=rv32i --with-</a:t>
              </a:r>
              <a:r>
                <a:rPr lang="en-US" altLang="zh-CN" sz="2000" dirty="0" err="1">
                  <a:latin typeface="Verdana" pitchFamily="34" charset="0"/>
                  <a:ea typeface="微软雅黑" pitchFamily="34" charset="-122"/>
                </a:rPr>
                <a:t>abi</a:t>
              </a:r>
              <a:r>
                <a:rPr lang="en-US" altLang="zh-CN" sz="2000" dirty="0">
                  <a:latin typeface="Verdana" pitchFamily="34" charset="0"/>
                  <a:ea typeface="微软雅黑" pitchFamily="34" charset="-122"/>
                </a:rPr>
                <a:t>=ilp32</a:t>
              </a:r>
            </a:p>
            <a:p>
              <a:pPr>
                <a:lnSpc>
                  <a:spcPct val="125000"/>
                </a:lnSpc>
              </a:pPr>
              <a:r>
                <a:rPr lang="zh-CN" altLang="en-US" sz="2000" dirty="0">
                  <a:latin typeface="Verdana" pitchFamily="34" charset="0"/>
                  <a:ea typeface="微软雅黑" pitchFamily="34" charset="-122"/>
                </a:rPr>
                <a:t>（</a:t>
              </a:r>
              <a:r>
                <a:rPr lang="en-US" altLang="zh-CN" sz="2000" dirty="0">
                  <a:latin typeface="Verdana" pitchFamily="34" charset="0"/>
                  <a:ea typeface="微软雅黑" pitchFamily="34" charset="-122"/>
                </a:rPr>
                <a:t>5</a:t>
              </a:r>
              <a:r>
                <a:rPr lang="zh-CN" altLang="en-US" sz="2000" dirty="0">
                  <a:latin typeface="Verdana" pitchFamily="34" charset="0"/>
                  <a:ea typeface="微软雅黑" pitchFamily="34" charset="-122"/>
                </a:rPr>
                <a:t>）</a:t>
              </a:r>
              <a:r>
                <a:rPr lang="en-US" altLang="zh-CN" sz="2000" dirty="0" err="1">
                  <a:latin typeface="Verdana" pitchFamily="34" charset="0"/>
                  <a:ea typeface="微软雅黑" pitchFamily="34" charset="-122"/>
                </a:rPr>
                <a:t>sudo</a:t>
              </a:r>
              <a:r>
                <a:rPr lang="en-US" altLang="zh-CN" sz="2000" dirty="0">
                  <a:latin typeface="Verdana" pitchFamily="34" charset="0"/>
                  <a:ea typeface="微软雅黑" pitchFamily="34" charset="-122"/>
                </a:rPr>
                <a:t> make</a:t>
              </a:r>
            </a:p>
            <a:p>
              <a:pPr>
                <a:lnSpc>
                  <a:spcPct val="125000"/>
                </a:lnSpc>
              </a:pPr>
              <a:r>
                <a:rPr lang="zh-CN" altLang="en-US" sz="2000" dirty="0">
                  <a:latin typeface="Verdana" pitchFamily="34" charset="0"/>
                  <a:ea typeface="微软雅黑" pitchFamily="34" charset="-122"/>
                </a:rPr>
                <a:t>（</a:t>
              </a:r>
              <a:r>
                <a:rPr lang="en-US" altLang="zh-CN" sz="2000" dirty="0">
                  <a:latin typeface="Verdana" pitchFamily="34" charset="0"/>
                  <a:ea typeface="微软雅黑" pitchFamily="34" charset="-122"/>
                </a:rPr>
                <a:t>6</a:t>
              </a:r>
              <a:r>
                <a:rPr lang="zh-CN" altLang="en-US" sz="2000" dirty="0">
                  <a:latin typeface="Verdana" pitchFamily="34" charset="0"/>
                  <a:ea typeface="微软雅黑" pitchFamily="34" charset="-122"/>
                </a:rPr>
                <a:t>）</a:t>
              </a:r>
              <a:r>
                <a:rPr lang="en-US" altLang="zh-CN" sz="2000" dirty="0">
                  <a:latin typeface="Verdana" pitchFamily="34" charset="0"/>
                  <a:ea typeface="微软雅黑" pitchFamily="34" charset="-122"/>
                </a:rPr>
                <a:t>PATH=$PATH:/opt/</a:t>
              </a:r>
              <a:r>
                <a:rPr lang="en-US" altLang="zh-CN" sz="2000" dirty="0" err="1">
                  <a:latin typeface="Verdana" pitchFamily="34" charset="0"/>
                  <a:ea typeface="微软雅黑" pitchFamily="34" charset="-122"/>
                </a:rPr>
                <a:t>riscv</a:t>
              </a:r>
              <a:r>
                <a:rPr lang="en-US" altLang="zh-CN" sz="2000" dirty="0">
                  <a:latin typeface="Verdana" pitchFamily="34" charset="0"/>
                  <a:ea typeface="微软雅黑" pitchFamily="34" charset="-122"/>
                </a:rPr>
                <a:t>/bin/</a:t>
              </a:r>
            </a:p>
            <a:p>
              <a:pPr>
                <a:lnSpc>
                  <a:spcPct val="125000"/>
                </a:lnSpc>
              </a:pPr>
              <a:r>
                <a:rPr lang="zh-CN" altLang="en-US" sz="2000" dirty="0">
                  <a:latin typeface="Verdana" pitchFamily="34" charset="0"/>
                  <a:ea typeface="微软雅黑" pitchFamily="34" charset="-122"/>
                </a:rPr>
                <a:t>     如此即可使用以下的指令将</a:t>
              </a:r>
              <a:r>
                <a:rPr lang="en-US" altLang="zh-CN" sz="2000" dirty="0">
                  <a:latin typeface="Verdana" pitchFamily="34" charset="0"/>
                  <a:ea typeface="微软雅黑" pitchFamily="34" charset="-122"/>
                </a:rPr>
                <a:t>c</a:t>
              </a:r>
              <a:r>
                <a:rPr lang="zh-CN" altLang="en-US" sz="2000" dirty="0">
                  <a:latin typeface="Verdana" pitchFamily="34" charset="0"/>
                  <a:ea typeface="微软雅黑" pitchFamily="34" charset="-122"/>
                </a:rPr>
                <a:t>程序编译为</a:t>
              </a:r>
              <a:r>
                <a:rPr lang="en-US" altLang="zh-CN" sz="2000" dirty="0" err="1">
                  <a:latin typeface="Verdana" pitchFamily="34" charset="0"/>
                  <a:ea typeface="微软雅黑" pitchFamily="34" charset="-122"/>
                </a:rPr>
                <a:t>riscv</a:t>
              </a:r>
              <a:r>
                <a:rPr lang="zh-CN" altLang="en-US" sz="2000" dirty="0">
                  <a:latin typeface="Verdana" pitchFamily="34" charset="0"/>
                  <a:ea typeface="微软雅黑" pitchFamily="34" charset="-122"/>
                </a:rPr>
                <a:t>的汇编</a:t>
              </a:r>
              <a:r>
                <a:rPr lang="en-US" altLang="zh-CN" sz="2000" dirty="0">
                  <a:latin typeface="Verdana" pitchFamily="34" charset="0"/>
                  <a:ea typeface="微软雅黑" pitchFamily="34" charset="-122"/>
                </a:rPr>
                <a:t>/</a:t>
              </a:r>
              <a:r>
                <a:rPr lang="zh-CN" altLang="en-US" sz="2000" dirty="0">
                  <a:latin typeface="Verdana" pitchFamily="34" charset="0"/>
                  <a:ea typeface="微软雅黑" pitchFamily="34" charset="-122"/>
                </a:rPr>
                <a:t>可执行程序：</a:t>
              </a:r>
              <a:endParaRPr lang="en-US" altLang="zh-CN" sz="2000" dirty="0">
                <a:latin typeface="Verdana" pitchFamily="34" charset="0"/>
                <a:ea typeface="微软雅黑" pitchFamily="34" charset="-122"/>
              </a:endParaRPr>
            </a:p>
            <a:p>
              <a:pPr>
                <a:lnSpc>
                  <a:spcPct val="125000"/>
                </a:lnSpc>
              </a:pPr>
              <a:r>
                <a:rPr lang="zh-CN" altLang="en-US" sz="2000" dirty="0">
                  <a:latin typeface="Verdana" pitchFamily="34" charset="0"/>
                  <a:ea typeface="微软雅黑" pitchFamily="34" charset="-122"/>
                </a:rPr>
                <a:t>（</a:t>
              </a:r>
              <a:r>
                <a:rPr lang="en-US" altLang="zh-CN" sz="2000" dirty="0">
                  <a:latin typeface="Verdana" pitchFamily="34" charset="0"/>
                  <a:ea typeface="微软雅黑" pitchFamily="34" charset="-122"/>
                </a:rPr>
                <a:t>1</a:t>
              </a:r>
              <a:r>
                <a:rPr lang="zh-CN" altLang="en-US" sz="2000" dirty="0">
                  <a:latin typeface="Verdana" pitchFamily="34" charset="0"/>
                  <a:ea typeface="微软雅黑" pitchFamily="34" charset="-122"/>
                </a:rPr>
                <a:t>）汇编成</a:t>
              </a:r>
              <a:r>
                <a:rPr lang="en-US" altLang="zh-CN" sz="2000" dirty="0">
                  <a:latin typeface="Verdana" pitchFamily="34" charset="0"/>
                  <a:ea typeface="微软雅黑" pitchFamily="34" charset="-122"/>
                </a:rPr>
                <a:t>.o</a:t>
              </a:r>
              <a:r>
                <a:rPr lang="zh-CN" altLang="en-US" sz="2000" dirty="0">
                  <a:latin typeface="Verdana" pitchFamily="34" charset="0"/>
                  <a:ea typeface="微软雅黑" pitchFamily="34" charset="-122"/>
                </a:rPr>
                <a:t>文件：</a:t>
              </a:r>
              <a:r>
                <a:rPr lang="en-US" altLang="zh-CN" sz="2000" dirty="0">
                  <a:latin typeface="Verdana" pitchFamily="34" charset="0"/>
                  <a:ea typeface="微软雅黑" pitchFamily="34" charset="-122"/>
                </a:rPr>
                <a:t>riscv32-unknown-elf-as</a:t>
              </a:r>
            </a:p>
            <a:p>
              <a:pPr>
                <a:lnSpc>
                  <a:spcPct val="125000"/>
                </a:lnSpc>
              </a:pPr>
              <a:r>
                <a:rPr lang="zh-CN" altLang="en-US" sz="2000" dirty="0">
                  <a:latin typeface="Verdana" pitchFamily="34" charset="0"/>
                  <a:ea typeface="微软雅黑" pitchFamily="34" charset="-122"/>
                </a:rPr>
                <a:t>（</a:t>
              </a:r>
              <a:r>
                <a:rPr lang="en-US" altLang="zh-CN" sz="2000" dirty="0">
                  <a:latin typeface="Verdana" pitchFamily="34" charset="0"/>
                  <a:ea typeface="微软雅黑" pitchFamily="34" charset="-122"/>
                </a:rPr>
                <a:t>2</a:t>
              </a:r>
              <a:r>
                <a:rPr lang="zh-CN" altLang="en-US" sz="2000" dirty="0">
                  <a:latin typeface="Verdana" pitchFamily="34" charset="0"/>
                  <a:ea typeface="微软雅黑" pitchFamily="34" charset="-122"/>
                </a:rPr>
                <a:t>）链接为</a:t>
              </a:r>
              <a:r>
                <a:rPr lang="en-US" altLang="zh-CN" sz="2000" dirty="0">
                  <a:latin typeface="Verdana" pitchFamily="34" charset="0"/>
                  <a:ea typeface="微软雅黑" pitchFamily="34" charset="-122"/>
                </a:rPr>
                <a:t>.om</a:t>
              </a:r>
              <a:r>
                <a:rPr lang="zh-CN" altLang="en-US" sz="2000" dirty="0">
                  <a:latin typeface="Verdana" pitchFamily="34" charset="0"/>
                  <a:ea typeface="微软雅黑" pitchFamily="34" charset="-122"/>
                </a:rPr>
                <a:t>文件：</a:t>
              </a:r>
              <a:r>
                <a:rPr lang="en-US" altLang="zh-CN" sz="2000" dirty="0">
                  <a:latin typeface="Verdana" pitchFamily="34" charset="0"/>
                  <a:ea typeface="微软雅黑" pitchFamily="34" charset="-122"/>
                </a:rPr>
                <a:t>riscv32-unknown-elf-ld</a:t>
              </a:r>
            </a:p>
            <a:p>
              <a:pPr>
                <a:lnSpc>
                  <a:spcPct val="125000"/>
                </a:lnSpc>
              </a:pPr>
              <a:r>
                <a:rPr lang="zh-CN" altLang="en-US" sz="2000" dirty="0">
                  <a:latin typeface="Verdana" pitchFamily="34" charset="0"/>
                  <a:ea typeface="微软雅黑" pitchFamily="34" charset="-122"/>
                </a:rPr>
                <a:t>（</a:t>
              </a:r>
              <a:r>
                <a:rPr lang="en-US" altLang="zh-CN" sz="2000" dirty="0">
                  <a:latin typeface="Verdana" pitchFamily="34" charset="0"/>
                  <a:ea typeface="微软雅黑" pitchFamily="34" charset="-122"/>
                </a:rPr>
                <a:t>3</a:t>
              </a:r>
              <a:r>
                <a:rPr lang="zh-CN" altLang="en-US" sz="2000" dirty="0">
                  <a:latin typeface="Verdana" pitchFamily="34" charset="0"/>
                  <a:ea typeface="微软雅黑" pitchFamily="34" charset="-122"/>
                </a:rPr>
                <a:t>）转化为二进制</a:t>
              </a:r>
              <a:r>
                <a:rPr lang="en-US" altLang="zh-CN" sz="2000" dirty="0">
                  <a:latin typeface="Verdana" pitchFamily="34" charset="0"/>
                  <a:ea typeface="微软雅黑" pitchFamily="34" charset="-122"/>
                </a:rPr>
                <a:t>.bin</a:t>
              </a:r>
              <a:r>
                <a:rPr lang="zh-CN" altLang="en-US" sz="2000" dirty="0">
                  <a:latin typeface="Verdana" pitchFamily="34" charset="0"/>
                  <a:ea typeface="微软雅黑" pitchFamily="34" charset="-122"/>
                </a:rPr>
                <a:t>文件：</a:t>
              </a:r>
              <a:r>
                <a:rPr lang="en-US" altLang="zh-CN" sz="2000" dirty="0">
                  <a:latin typeface="Verdana" pitchFamily="34" charset="0"/>
                  <a:ea typeface="微软雅黑" pitchFamily="34" charset="-122"/>
                </a:rPr>
                <a:t>riscv32-unknown-elf-objcopy</a:t>
              </a:r>
            </a:p>
            <a:p>
              <a:pPr>
                <a:lnSpc>
                  <a:spcPct val="125000"/>
                </a:lnSpc>
              </a:pPr>
              <a:endParaRPr lang="en-US" altLang="zh-CN" sz="2000" dirty="0">
                <a:latin typeface="Verdana" pitchFamily="34" charset="0"/>
                <a:ea typeface="微软雅黑" pitchFamily="34" charset="-122"/>
              </a:endParaRPr>
            </a:p>
          </p:txBody>
        </p:sp>
      </p:grpSp>
    </p:spTree>
    <p:extLst>
      <p:ext uri="{BB962C8B-B14F-4D97-AF65-F5344CB8AC3E}">
        <p14:creationId xmlns:p14="http://schemas.microsoft.com/office/powerpoint/2010/main" val="183220379"/>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39940"/>
                                        </p:tgtEl>
                                        <p:attrNameLst>
                                          <p:attrName>style.visibility</p:attrName>
                                        </p:attrNameLst>
                                      </p:cBhvr>
                                      <p:to>
                                        <p:strVal val="visible"/>
                                      </p:to>
                                    </p:set>
                                    <p:animEffect transition="in" filter="wipe(left)">
                                      <p:cBhvr>
                                        <p:cTn id="12" dur="500"/>
                                        <p:tgtEl>
                                          <p:spTgt spid="39940"/>
                                        </p:tgtEl>
                                      </p:cBhvr>
                                    </p:animEffect>
                                  </p:childTnLst>
                                </p:cTn>
                              </p:par>
                              <p:par>
                                <p:cTn id="13" presetID="22" presetClass="entr" presetSubtype="8" fill="hold" nodeType="withEffect">
                                  <p:stCondLst>
                                    <p:cond delay="60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本框 10"/>
          <p:cNvSpPr txBox="1">
            <a:spLocks noChangeArrowheads="1"/>
          </p:cNvSpPr>
          <p:nvPr/>
        </p:nvSpPr>
        <p:spPr bwMode="auto">
          <a:xfrm>
            <a:off x="695325" y="287338"/>
            <a:ext cx="10801350" cy="519112"/>
          </a:xfrm>
          <a:prstGeom prst="rect">
            <a:avLst/>
          </a:prstGeom>
          <a:noFill/>
          <a:ln w="9525">
            <a:noFill/>
            <a:miter lim="800000"/>
            <a:headEnd/>
            <a:tailEnd/>
          </a:ln>
        </p:spPr>
        <p:txBody>
          <a:bodyPr>
            <a:spAutoFit/>
          </a:bodyPr>
          <a:lstStyle/>
          <a:p>
            <a:r>
              <a:rPr lang="en-US" altLang="zh-CN" sz="2800" b="1" dirty="0">
                <a:latin typeface="微软雅黑" pitchFamily="34" charset="-122"/>
                <a:ea typeface="微软雅黑" pitchFamily="34" charset="-122"/>
              </a:rPr>
              <a:t>4USTCPV</a:t>
            </a:r>
            <a:r>
              <a:rPr lang="zh-CN" altLang="en-US" sz="2800" b="1" dirty="0">
                <a:latin typeface="微软雅黑" pitchFamily="34" charset="-122"/>
                <a:ea typeface="微软雅黑" pitchFamily="34" charset="-122"/>
              </a:rPr>
              <a:t>实现结果</a:t>
            </a:r>
          </a:p>
        </p:txBody>
      </p:sp>
      <p:sp>
        <p:nvSpPr>
          <p:cNvPr id="39939" name="灯片编号占位符 3"/>
          <p:cNvSpPr txBox="1">
            <a:spLocks noGrp="1"/>
          </p:cNvSpPr>
          <p:nvPr/>
        </p:nvSpPr>
        <p:spPr bwMode="auto">
          <a:xfrm>
            <a:off x="10801350" y="6405563"/>
            <a:ext cx="1390650" cy="365125"/>
          </a:xfrm>
          <a:prstGeom prst="rect">
            <a:avLst/>
          </a:prstGeom>
          <a:noFill/>
          <a:ln w="9525">
            <a:noFill/>
            <a:miter lim="800000"/>
            <a:headEnd/>
            <a:tailEnd/>
          </a:ln>
        </p:spPr>
        <p:txBody>
          <a:bodyPr anchor="ctr"/>
          <a:lstStyle/>
          <a:p>
            <a:pPr algn="ctr"/>
            <a:fld id="{CA4C5CA7-1EE6-44A0-8A18-86AB571530F4}" type="slidenum">
              <a:rPr lang="zh-CN" altLang="en-US" sz="2000" b="1">
                <a:solidFill>
                  <a:schemeClr val="bg1"/>
                </a:solidFill>
                <a:latin typeface="Verdana" pitchFamily="34" charset="0"/>
                <a:ea typeface="微软雅黑" pitchFamily="34" charset="-122"/>
              </a:rPr>
              <a:pPr algn="ctr"/>
              <a:t>24</a:t>
            </a:fld>
            <a:endParaRPr lang="en-US" altLang="zh-CN" sz="2000" b="1">
              <a:solidFill>
                <a:schemeClr val="bg1"/>
              </a:solidFill>
              <a:latin typeface="Verdana" pitchFamily="34" charset="0"/>
              <a:ea typeface="微软雅黑" pitchFamily="34" charset="-122"/>
            </a:endParaRPr>
          </a:p>
        </p:txBody>
      </p:sp>
      <p:sp>
        <p:nvSpPr>
          <p:cNvPr id="39940" name="矩形 5"/>
          <p:cNvSpPr>
            <a:spLocks noChangeArrowheads="1"/>
          </p:cNvSpPr>
          <p:nvPr/>
        </p:nvSpPr>
        <p:spPr bwMode="auto">
          <a:xfrm>
            <a:off x="1309687" y="1055688"/>
            <a:ext cx="3725157" cy="461665"/>
          </a:xfrm>
          <a:prstGeom prst="rect">
            <a:avLst/>
          </a:prstGeom>
          <a:solidFill>
            <a:schemeClr val="accent1"/>
          </a:solidFill>
          <a:ln w="9525">
            <a:noFill/>
            <a:miter lim="800000"/>
            <a:headEnd/>
            <a:tailEnd/>
          </a:ln>
        </p:spPr>
        <p:txBody>
          <a:bodyPr wrap="square">
            <a:spAutoFit/>
          </a:bodyPr>
          <a:lstStyle/>
          <a:p>
            <a:r>
              <a:rPr lang="en-US" altLang="zh-CN" sz="2400" b="1" dirty="0">
                <a:solidFill>
                  <a:schemeClr val="bg1"/>
                </a:solidFill>
                <a:latin typeface="Verdana" pitchFamily="34" charset="0"/>
                <a:ea typeface="微软雅黑" pitchFamily="34" charset="-122"/>
              </a:rPr>
              <a:t>Hello</a:t>
            </a:r>
            <a:r>
              <a:rPr lang="zh-CN" altLang="en-US" sz="2400" b="1" dirty="0">
                <a:solidFill>
                  <a:schemeClr val="bg1"/>
                </a:solidFill>
                <a:latin typeface="Verdana" pitchFamily="34" charset="0"/>
                <a:ea typeface="微软雅黑" pitchFamily="34" charset="-122"/>
              </a:rPr>
              <a:t> </a:t>
            </a:r>
            <a:r>
              <a:rPr lang="en-US" altLang="zh-CN" sz="2400" b="1" dirty="0">
                <a:solidFill>
                  <a:schemeClr val="bg1"/>
                </a:solidFill>
                <a:latin typeface="Verdana" pitchFamily="34" charset="0"/>
                <a:ea typeface="微软雅黑" pitchFamily="34" charset="-122"/>
              </a:rPr>
              <a:t>world</a:t>
            </a:r>
            <a:r>
              <a:rPr lang="zh-CN" altLang="en-US" sz="2400" b="1" dirty="0">
                <a:solidFill>
                  <a:schemeClr val="bg1"/>
                </a:solidFill>
                <a:latin typeface="Verdana" pitchFamily="34" charset="0"/>
                <a:ea typeface="微软雅黑" pitchFamily="34" charset="-122"/>
              </a:rPr>
              <a:t>程序的运行</a:t>
            </a:r>
            <a:endParaRPr lang="en-US" altLang="zh-CN" sz="2400" b="1" dirty="0">
              <a:solidFill>
                <a:schemeClr val="bg1"/>
              </a:solidFill>
              <a:latin typeface="Verdana" pitchFamily="34" charset="0"/>
              <a:ea typeface="微软雅黑" pitchFamily="34" charset="-122"/>
            </a:endParaRPr>
          </a:p>
        </p:txBody>
      </p:sp>
      <p:sp>
        <p:nvSpPr>
          <p:cNvPr id="8" name="椭圆 7"/>
          <p:cNvSpPr/>
          <p:nvPr/>
        </p:nvSpPr>
        <p:spPr>
          <a:xfrm>
            <a:off x="595313" y="881063"/>
            <a:ext cx="757237" cy="757237"/>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4000" b="1" dirty="0">
                <a:solidFill>
                  <a:srgbClr val="FFFFFF"/>
                </a:solidFill>
                <a:ea typeface="宋体" charset="-122"/>
              </a:rPr>
              <a:t>3</a:t>
            </a:r>
          </a:p>
        </p:txBody>
      </p:sp>
      <p:pic>
        <p:nvPicPr>
          <p:cNvPr id="9" name="图片 8">
            <a:extLst>
              <a:ext uri="{FF2B5EF4-FFF2-40B4-BE49-F238E27FC236}">
                <a16:creationId xmlns:a16="http://schemas.microsoft.com/office/drawing/2014/main" id="{C018A2C4-D407-674F-AD9A-B18A47136CFC}"/>
              </a:ext>
            </a:extLst>
          </p:cNvPr>
          <p:cNvPicPr>
            <a:picLocks noChangeAspect="1"/>
          </p:cNvPicPr>
          <p:nvPr/>
        </p:nvPicPr>
        <p:blipFill>
          <a:blip r:embed="rId2"/>
          <a:stretch>
            <a:fillRect/>
          </a:stretch>
        </p:blipFill>
        <p:spPr>
          <a:xfrm>
            <a:off x="2331864" y="1789169"/>
            <a:ext cx="3922182" cy="4352291"/>
          </a:xfrm>
          <a:prstGeom prst="rect">
            <a:avLst/>
          </a:prstGeom>
        </p:spPr>
      </p:pic>
      <p:pic>
        <p:nvPicPr>
          <p:cNvPr id="3" name="图片 2">
            <a:extLst>
              <a:ext uri="{FF2B5EF4-FFF2-40B4-BE49-F238E27FC236}">
                <a16:creationId xmlns:a16="http://schemas.microsoft.com/office/drawing/2014/main" id="{AD62D4F4-9CF8-B343-91B4-DFECE48E394B}"/>
              </a:ext>
            </a:extLst>
          </p:cNvPr>
          <p:cNvPicPr>
            <a:picLocks noChangeAspect="1"/>
          </p:cNvPicPr>
          <p:nvPr/>
        </p:nvPicPr>
        <p:blipFill rotWithShape="1">
          <a:blip r:embed="rId3"/>
          <a:srcRect l="1805" t="-33983" r="-1805" b="33983"/>
          <a:stretch/>
        </p:blipFill>
        <p:spPr>
          <a:xfrm>
            <a:off x="7029824" y="-457200"/>
            <a:ext cx="2235200" cy="6576082"/>
          </a:xfrm>
          <a:prstGeom prst="rect">
            <a:avLst/>
          </a:prstGeom>
        </p:spPr>
      </p:pic>
    </p:spTree>
    <p:extLst>
      <p:ext uri="{BB962C8B-B14F-4D97-AF65-F5344CB8AC3E}">
        <p14:creationId xmlns:p14="http://schemas.microsoft.com/office/powerpoint/2010/main" val="2822548278"/>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本框 10"/>
          <p:cNvSpPr txBox="1">
            <a:spLocks noChangeArrowheads="1"/>
          </p:cNvSpPr>
          <p:nvPr/>
        </p:nvSpPr>
        <p:spPr bwMode="auto">
          <a:xfrm>
            <a:off x="695325" y="287338"/>
            <a:ext cx="10801350" cy="519112"/>
          </a:xfrm>
          <a:prstGeom prst="rect">
            <a:avLst/>
          </a:prstGeom>
          <a:noFill/>
          <a:ln w="9525">
            <a:noFill/>
            <a:miter lim="800000"/>
            <a:headEnd/>
            <a:tailEnd/>
          </a:ln>
        </p:spPr>
        <p:txBody>
          <a:bodyPr>
            <a:spAutoFit/>
          </a:bodyPr>
          <a:lstStyle/>
          <a:p>
            <a:r>
              <a:rPr lang="en-US" altLang="zh-CN" sz="2800" b="1" dirty="0">
                <a:latin typeface="微软雅黑" pitchFamily="34" charset="-122"/>
                <a:ea typeface="微软雅黑" pitchFamily="34" charset="-122"/>
              </a:rPr>
              <a:t>4USTCPV</a:t>
            </a:r>
            <a:r>
              <a:rPr lang="zh-CN" altLang="en-US" sz="2800" b="1" dirty="0">
                <a:latin typeface="微软雅黑" pitchFamily="34" charset="-122"/>
                <a:ea typeface="微软雅黑" pitchFamily="34" charset="-122"/>
              </a:rPr>
              <a:t>实现结果</a:t>
            </a:r>
          </a:p>
        </p:txBody>
      </p:sp>
      <p:sp>
        <p:nvSpPr>
          <p:cNvPr id="39939" name="灯片编号占位符 3"/>
          <p:cNvSpPr txBox="1">
            <a:spLocks noGrp="1"/>
          </p:cNvSpPr>
          <p:nvPr/>
        </p:nvSpPr>
        <p:spPr bwMode="auto">
          <a:xfrm>
            <a:off x="10801350" y="6405563"/>
            <a:ext cx="1390650" cy="365125"/>
          </a:xfrm>
          <a:prstGeom prst="rect">
            <a:avLst/>
          </a:prstGeom>
          <a:noFill/>
          <a:ln w="9525">
            <a:noFill/>
            <a:miter lim="800000"/>
            <a:headEnd/>
            <a:tailEnd/>
          </a:ln>
        </p:spPr>
        <p:txBody>
          <a:bodyPr anchor="ctr"/>
          <a:lstStyle/>
          <a:p>
            <a:pPr algn="ctr"/>
            <a:fld id="{CA4C5CA7-1EE6-44A0-8A18-86AB571530F4}" type="slidenum">
              <a:rPr lang="zh-CN" altLang="en-US" sz="2000" b="1">
                <a:solidFill>
                  <a:schemeClr val="bg1"/>
                </a:solidFill>
                <a:latin typeface="Verdana" pitchFamily="34" charset="0"/>
                <a:ea typeface="微软雅黑" pitchFamily="34" charset="-122"/>
              </a:rPr>
              <a:pPr algn="ctr"/>
              <a:t>25</a:t>
            </a:fld>
            <a:endParaRPr lang="en-US" altLang="zh-CN" sz="2000" b="1">
              <a:solidFill>
                <a:schemeClr val="bg1"/>
              </a:solidFill>
              <a:latin typeface="Verdana" pitchFamily="34" charset="0"/>
              <a:ea typeface="微软雅黑" pitchFamily="34" charset="-122"/>
            </a:endParaRPr>
          </a:p>
        </p:txBody>
      </p:sp>
      <p:sp>
        <p:nvSpPr>
          <p:cNvPr id="39940" name="矩形 5"/>
          <p:cNvSpPr>
            <a:spLocks noChangeArrowheads="1"/>
          </p:cNvSpPr>
          <p:nvPr/>
        </p:nvSpPr>
        <p:spPr bwMode="auto">
          <a:xfrm>
            <a:off x="1309688" y="1055688"/>
            <a:ext cx="3804180" cy="461665"/>
          </a:xfrm>
          <a:prstGeom prst="rect">
            <a:avLst/>
          </a:prstGeom>
          <a:solidFill>
            <a:schemeClr val="accent1"/>
          </a:solidFill>
          <a:ln w="9525">
            <a:noFill/>
            <a:miter lim="800000"/>
            <a:headEnd/>
            <a:tailEnd/>
          </a:ln>
        </p:spPr>
        <p:txBody>
          <a:bodyPr wrap="square">
            <a:spAutoFit/>
          </a:bodyPr>
          <a:lstStyle/>
          <a:p>
            <a:r>
              <a:rPr lang="en-US" altLang="zh-CN" sz="2400" b="1" dirty="0">
                <a:solidFill>
                  <a:schemeClr val="bg1"/>
                </a:solidFill>
                <a:latin typeface="Verdana" pitchFamily="34" charset="0"/>
                <a:ea typeface="微软雅黑" pitchFamily="34" charset="-122"/>
              </a:rPr>
              <a:t>Hello world</a:t>
            </a:r>
            <a:r>
              <a:rPr lang="zh-CN" altLang="en-US" sz="2400" b="1" dirty="0">
                <a:solidFill>
                  <a:schemeClr val="bg1"/>
                </a:solidFill>
                <a:latin typeface="Verdana" pitchFamily="34" charset="0"/>
                <a:ea typeface="微软雅黑" pitchFamily="34" charset="-122"/>
              </a:rPr>
              <a:t>程序的运行</a:t>
            </a:r>
          </a:p>
        </p:txBody>
      </p:sp>
      <p:sp>
        <p:nvSpPr>
          <p:cNvPr id="8" name="椭圆 7"/>
          <p:cNvSpPr/>
          <p:nvPr/>
        </p:nvSpPr>
        <p:spPr>
          <a:xfrm>
            <a:off x="595313" y="881063"/>
            <a:ext cx="757237" cy="757237"/>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4000" b="1" dirty="0">
                <a:solidFill>
                  <a:srgbClr val="FFFFFF"/>
                </a:solidFill>
                <a:ea typeface="宋体" charset="-122"/>
              </a:rPr>
              <a:t>3</a:t>
            </a:r>
          </a:p>
        </p:txBody>
      </p:sp>
      <p:grpSp>
        <p:nvGrpSpPr>
          <p:cNvPr id="13" name="组合 12">
            <a:extLst>
              <a:ext uri="{FF2B5EF4-FFF2-40B4-BE49-F238E27FC236}">
                <a16:creationId xmlns:a16="http://schemas.microsoft.com/office/drawing/2014/main" id="{84EECCD3-9EB5-6D40-960C-9418CE23F12F}"/>
              </a:ext>
            </a:extLst>
          </p:cNvPr>
          <p:cNvGrpSpPr>
            <a:grpSpLocks/>
          </p:cNvGrpSpPr>
          <p:nvPr/>
        </p:nvGrpSpPr>
        <p:grpSpPr bwMode="auto">
          <a:xfrm>
            <a:off x="2180586" y="1911780"/>
            <a:ext cx="3644234" cy="2483403"/>
            <a:chOff x="695323" y="2497153"/>
            <a:chExt cx="10801351" cy="1206816"/>
          </a:xfrm>
        </p:grpSpPr>
        <p:sp>
          <p:nvSpPr>
            <p:cNvPr id="14" name="矩形 13">
              <a:extLst>
                <a:ext uri="{FF2B5EF4-FFF2-40B4-BE49-F238E27FC236}">
                  <a16:creationId xmlns:a16="http://schemas.microsoft.com/office/drawing/2014/main" id="{8811FB65-E4AB-B149-AE89-30A7C939D405}"/>
                </a:ext>
              </a:extLst>
            </p:cNvPr>
            <p:cNvSpPr/>
            <p:nvPr/>
          </p:nvSpPr>
          <p:spPr>
            <a:xfrm>
              <a:off x="695323" y="2500552"/>
              <a:ext cx="10801351" cy="1203417"/>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5" name="矩形 4">
              <a:extLst>
                <a:ext uri="{FF2B5EF4-FFF2-40B4-BE49-F238E27FC236}">
                  <a16:creationId xmlns:a16="http://schemas.microsoft.com/office/drawing/2014/main" id="{F3DC46C6-16F2-B449-AD07-3364C4A13908}"/>
                </a:ext>
              </a:extLst>
            </p:cNvPr>
            <p:cNvSpPr>
              <a:spLocks noChangeArrowheads="1"/>
            </p:cNvSpPr>
            <p:nvPr/>
          </p:nvSpPr>
          <p:spPr bwMode="auto">
            <a:xfrm>
              <a:off x="695323" y="2497153"/>
              <a:ext cx="10801351" cy="1032794"/>
            </a:xfrm>
            <a:prstGeom prst="rect">
              <a:avLst/>
            </a:prstGeom>
            <a:noFill/>
            <a:ln w="9525">
              <a:noFill/>
              <a:miter lim="800000"/>
              <a:headEnd/>
              <a:tailEnd/>
            </a:ln>
          </p:spPr>
          <p:txBody>
            <a:bodyPr>
              <a:spAutoFit/>
            </a:bodyPr>
            <a:lstStyle/>
            <a:p>
              <a:pPr>
                <a:lnSpc>
                  <a:spcPct val="125000"/>
                </a:lnSpc>
              </a:pPr>
              <a:r>
                <a:rPr lang="zh-CN" altLang="en-US" sz="2000" dirty="0">
                  <a:latin typeface="Verdana" pitchFamily="34" charset="0"/>
                  <a:ea typeface="微软雅黑" pitchFamily="34" charset="-122"/>
                </a:rPr>
                <a:t>      编写如上图的</a:t>
              </a:r>
              <a:r>
                <a:rPr lang="en-US" altLang="zh-CN" sz="2000" dirty="0">
                  <a:latin typeface="Verdana" pitchFamily="34" charset="0"/>
                  <a:ea typeface="微软雅黑" pitchFamily="34" charset="-122"/>
                </a:rPr>
                <a:t>c</a:t>
              </a:r>
              <a:r>
                <a:rPr lang="zh-CN" altLang="en-US" sz="2000" dirty="0">
                  <a:latin typeface="Verdana" pitchFamily="34" charset="0"/>
                  <a:ea typeface="微软雅黑" pitchFamily="34" charset="-122"/>
                </a:rPr>
                <a:t>程序，保证</a:t>
              </a:r>
              <a:r>
                <a:rPr lang="en-US" altLang="zh-CN" sz="2000" dirty="0">
                  <a:latin typeface="Verdana" pitchFamily="34" charset="0"/>
                  <a:ea typeface="微软雅黑" pitchFamily="34" charset="-122"/>
                </a:rPr>
                <a:t>RISCV-CPU</a:t>
              </a:r>
              <a:r>
                <a:rPr lang="zh-CN" altLang="en-US" sz="2000" dirty="0">
                  <a:latin typeface="Verdana" pitchFamily="34" charset="0"/>
                  <a:ea typeface="微软雅黑" pitchFamily="34" charset="-122"/>
                </a:rPr>
                <a:t>能够完成对应内容的输出，实现时在</a:t>
              </a:r>
              <a:r>
                <a:rPr lang="en-US" altLang="zh-CN" sz="2000" dirty="0" err="1">
                  <a:latin typeface="Verdana" pitchFamily="34" charset="0"/>
                  <a:ea typeface="微软雅黑" pitchFamily="34" charset="-122"/>
                </a:rPr>
                <a:t>ise</a:t>
              </a:r>
              <a:r>
                <a:rPr lang="zh-CN" altLang="en-US" sz="2000" dirty="0">
                  <a:latin typeface="Verdana" pitchFamily="34" charset="0"/>
                  <a:ea typeface="微软雅黑" pitchFamily="34" charset="-122"/>
                </a:rPr>
                <a:t>运行界面的输出界面内显示如下图。</a:t>
              </a:r>
              <a:endParaRPr lang="en-US" altLang="zh-CN" sz="2000" dirty="0">
                <a:latin typeface="Verdana" pitchFamily="34" charset="0"/>
                <a:ea typeface="微软雅黑" pitchFamily="34" charset="-122"/>
              </a:endParaRPr>
            </a:p>
          </p:txBody>
        </p:sp>
      </p:grpSp>
      <p:pic>
        <p:nvPicPr>
          <p:cNvPr id="9" name="图片 8">
            <a:extLst>
              <a:ext uri="{FF2B5EF4-FFF2-40B4-BE49-F238E27FC236}">
                <a16:creationId xmlns:a16="http://schemas.microsoft.com/office/drawing/2014/main" id="{5A42811E-A677-BF4C-86F4-1C64749D8D93}"/>
              </a:ext>
            </a:extLst>
          </p:cNvPr>
          <p:cNvPicPr>
            <a:picLocks noChangeAspect="1"/>
          </p:cNvPicPr>
          <p:nvPr/>
        </p:nvPicPr>
        <p:blipFill>
          <a:blip r:embed="rId2"/>
          <a:stretch>
            <a:fillRect/>
          </a:stretch>
        </p:blipFill>
        <p:spPr>
          <a:xfrm>
            <a:off x="2165375" y="4810252"/>
            <a:ext cx="4120442" cy="881101"/>
          </a:xfrm>
          <a:prstGeom prst="rect">
            <a:avLst/>
          </a:prstGeom>
        </p:spPr>
      </p:pic>
      <p:pic>
        <p:nvPicPr>
          <p:cNvPr id="2" name="图片 1">
            <a:extLst>
              <a:ext uri="{FF2B5EF4-FFF2-40B4-BE49-F238E27FC236}">
                <a16:creationId xmlns:a16="http://schemas.microsoft.com/office/drawing/2014/main" id="{DBBFCA78-7B8D-D249-89B4-56354B0D12DE}"/>
              </a:ext>
            </a:extLst>
          </p:cNvPr>
          <p:cNvPicPr>
            <a:picLocks noChangeAspect="1"/>
          </p:cNvPicPr>
          <p:nvPr/>
        </p:nvPicPr>
        <p:blipFill rotWithShape="1">
          <a:blip r:embed="rId3"/>
          <a:srcRect b="20560"/>
          <a:stretch/>
        </p:blipFill>
        <p:spPr>
          <a:xfrm>
            <a:off x="6746814" y="806450"/>
            <a:ext cx="2908173" cy="5333406"/>
          </a:xfrm>
          <a:prstGeom prst="rect">
            <a:avLst/>
          </a:prstGeom>
        </p:spPr>
      </p:pic>
    </p:spTree>
    <p:extLst>
      <p:ext uri="{BB962C8B-B14F-4D97-AF65-F5344CB8AC3E}">
        <p14:creationId xmlns:p14="http://schemas.microsoft.com/office/powerpoint/2010/main" val="185890890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39940"/>
                                        </p:tgtEl>
                                        <p:attrNameLst>
                                          <p:attrName>style.visibility</p:attrName>
                                        </p:attrNameLst>
                                      </p:cBhvr>
                                      <p:to>
                                        <p:strVal val="visible"/>
                                      </p:to>
                                    </p:set>
                                    <p:animEffect transition="in" filter="wipe(left)">
                                      <p:cBhvr>
                                        <p:cTn id="12" dur="500"/>
                                        <p:tgtEl>
                                          <p:spTgt spid="39940"/>
                                        </p:tgtEl>
                                      </p:cBhvr>
                                    </p:animEffect>
                                  </p:childTnLst>
                                </p:cTn>
                              </p:par>
                              <p:par>
                                <p:cTn id="13" presetID="22" presetClass="entr" presetSubtype="8" fill="hold" nodeType="withEffect">
                                  <p:stCondLst>
                                    <p:cond delay="60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3" y="1259175"/>
            <a:ext cx="7837714" cy="4339650"/>
          </a:xfrm>
          <a:prstGeom prst="rect">
            <a:avLst/>
          </a:prstGeom>
          <a:noFill/>
          <a:ln>
            <a:noFill/>
          </a:ln>
        </p:spPr>
        <p:txBody>
          <a:bodyPr>
            <a:spAutoFit/>
          </a:bodyPr>
          <a:lstStyle>
            <a:defPPr>
              <a:defRPr lang="zh-CN"/>
            </a:defPPr>
            <a:lvl1pPr algn="ctr">
              <a:defRPr sz="13800" b="1">
                <a:solidFill>
                  <a:schemeClr val="tx1">
                    <a:lumMod val="50000"/>
                    <a:lumOff val="50000"/>
                    <a:alpha val="23000"/>
                  </a:schemeClr>
                </a:solidFill>
                <a:latin typeface="微软雅黑" panose="020B0503020204020204" pitchFamily="34" charset="-122"/>
                <a:ea typeface="微软雅黑" panose="020B0503020204020204" pitchFamily="34" charset="-122"/>
              </a:defRPr>
            </a:lvl1pPr>
          </a:lstStyle>
          <a:p>
            <a:pPr fontAlgn="auto">
              <a:spcBef>
                <a:spcPts val="0"/>
              </a:spcBef>
              <a:spcAft>
                <a:spcPts val="0"/>
              </a:spcAft>
              <a:defRPr/>
            </a:pPr>
            <a:r>
              <a:rPr lang="en-US" altLang="zh-CN" dirty="0"/>
              <a:t>PART</a:t>
            </a:r>
          </a:p>
          <a:p>
            <a:pPr fontAlgn="auto">
              <a:spcBef>
                <a:spcPts val="0"/>
              </a:spcBef>
              <a:spcAft>
                <a:spcPts val="0"/>
              </a:spcAft>
              <a:defRPr/>
            </a:pPr>
            <a:r>
              <a:rPr lang="en-US" altLang="zh-CN" dirty="0"/>
              <a:t>FIVE</a:t>
            </a:r>
          </a:p>
        </p:txBody>
      </p:sp>
      <p:sp>
        <p:nvSpPr>
          <p:cNvPr id="50" name="矩形 49"/>
          <p:cNvSpPr/>
          <p:nvPr/>
        </p:nvSpPr>
        <p:spPr>
          <a:xfrm>
            <a:off x="0"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3" name="组合 2"/>
          <p:cNvGrpSpPr>
            <a:grpSpLocks/>
          </p:cNvGrpSpPr>
          <p:nvPr/>
        </p:nvGrpSpPr>
        <p:grpSpPr bwMode="auto">
          <a:xfrm>
            <a:off x="4887913" y="2220913"/>
            <a:ext cx="2416175" cy="3470295"/>
            <a:chOff x="4887549" y="1124584"/>
            <a:chExt cx="2416902" cy="3471339"/>
          </a:xfrm>
        </p:grpSpPr>
        <p:sp>
          <p:nvSpPr>
            <p:cNvPr id="27653" name="文本框 46"/>
            <p:cNvSpPr txBox="1">
              <a:spLocks noChangeArrowheads="1"/>
            </p:cNvSpPr>
            <p:nvPr/>
          </p:nvSpPr>
          <p:spPr bwMode="auto">
            <a:xfrm>
              <a:off x="4887549" y="1178575"/>
              <a:ext cx="2416902" cy="3417348"/>
            </a:xfrm>
            <a:prstGeom prst="rect">
              <a:avLst/>
            </a:prstGeom>
            <a:noFill/>
            <a:ln w="9525">
              <a:noFill/>
              <a:miter lim="800000"/>
              <a:headEnd/>
              <a:tailEnd/>
            </a:ln>
          </p:spPr>
          <p:txBody>
            <a:bodyPr>
              <a:spAutoFit/>
            </a:bodyPr>
            <a:lstStyle/>
            <a:p>
              <a:pPr algn="ctr"/>
              <a:r>
                <a:rPr lang="zh-CN" altLang="en-US" sz="7200" b="1" dirty="0">
                  <a:solidFill>
                    <a:schemeClr val="accent1"/>
                  </a:solidFill>
                  <a:latin typeface="微软雅黑" pitchFamily="34" charset="-122"/>
                  <a:ea typeface="微软雅黑" pitchFamily="34" charset="-122"/>
                </a:rPr>
                <a:t>课题拓展</a:t>
              </a:r>
            </a:p>
            <a:p>
              <a:pPr algn="ctr"/>
              <a:endParaRPr lang="zh-CN" altLang="en-US" sz="7200" b="1" dirty="0">
                <a:solidFill>
                  <a:schemeClr val="accent1"/>
                </a:solidFill>
                <a:latin typeface="微软雅黑" pitchFamily="34" charset="-122"/>
                <a:ea typeface="微软雅黑" pitchFamily="34" charset="-122"/>
              </a:endParaRP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extLst>
      <p:ext uri="{BB962C8B-B14F-4D97-AF65-F5344CB8AC3E}">
        <p14:creationId xmlns:p14="http://schemas.microsoft.com/office/powerpoint/2010/main" val="3386853843"/>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stCondLst>
                                    <p:cond delay="4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stCondLst>
                                    <p:cond delay="800"/>
                                  </p:stCondLst>
                                  <p:childTnLst>
                                    <p:animScale>
                                      <p:cBhvr>
                                        <p:cTn id="17" dur="250" fill="hold"/>
                                        <p:tgtEl>
                                          <p:spTgt spid="3"/>
                                        </p:tgtEl>
                                      </p:cBhvr>
                                      <p:by x="115000" y="115000"/>
                                    </p:animScale>
                                  </p:childTnLst>
                                </p:cTn>
                              </p:par>
                              <p:par>
                                <p:cTn id="18" presetID="50" presetClass="entr" presetSubtype="0" decel="100000" fill="hold" nodeType="withEffect">
                                  <p:stCondLst>
                                    <p:cond delay="120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文本框 10"/>
          <p:cNvSpPr txBox="1">
            <a:spLocks noChangeArrowheads="1"/>
          </p:cNvSpPr>
          <p:nvPr/>
        </p:nvSpPr>
        <p:spPr bwMode="auto">
          <a:xfrm>
            <a:off x="695325" y="287338"/>
            <a:ext cx="10801350" cy="519112"/>
          </a:xfrm>
          <a:prstGeom prst="rect">
            <a:avLst/>
          </a:prstGeom>
          <a:noFill/>
          <a:ln w="9525">
            <a:noFill/>
            <a:miter lim="800000"/>
            <a:headEnd/>
            <a:tailEnd/>
          </a:ln>
        </p:spPr>
        <p:txBody>
          <a:bodyPr>
            <a:spAutoFit/>
          </a:bodyPr>
          <a:lstStyle/>
          <a:p>
            <a:r>
              <a:rPr lang="en-US" altLang="zh-CN" sz="2800" b="1" dirty="0">
                <a:latin typeface="微软雅黑" pitchFamily="34" charset="-122"/>
                <a:ea typeface="微软雅黑" pitchFamily="34" charset="-122"/>
              </a:rPr>
              <a:t>5</a:t>
            </a:r>
            <a:r>
              <a:rPr lang="zh-CN" altLang="en-US" sz="2800" b="1" dirty="0">
                <a:latin typeface="微软雅黑" pitchFamily="34" charset="-122"/>
                <a:ea typeface="微软雅黑" pitchFamily="34" charset="-122"/>
              </a:rPr>
              <a:t>课题拓展</a:t>
            </a:r>
          </a:p>
        </p:txBody>
      </p:sp>
      <p:sp>
        <p:nvSpPr>
          <p:cNvPr id="44035" name="灯片编号占位符 3"/>
          <p:cNvSpPr txBox="1">
            <a:spLocks noGrp="1"/>
          </p:cNvSpPr>
          <p:nvPr/>
        </p:nvSpPr>
        <p:spPr bwMode="auto">
          <a:xfrm>
            <a:off x="10801350" y="6405563"/>
            <a:ext cx="1390650" cy="365125"/>
          </a:xfrm>
          <a:prstGeom prst="rect">
            <a:avLst/>
          </a:prstGeom>
          <a:noFill/>
          <a:ln w="9525">
            <a:noFill/>
            <a:miter lim="800000"/>
            <a:headEnd/>
            <a:tailEnd/>
          </a:ln>
        </p:spPr>
        <p:txBody>
          <a:bodyPr anchor="ctr"/>
          <a:lstStyle/>
          <a:p>
            <a:pPr algn="ctr"/>
            <a:fld id="{7FFA95B1-B652-4A4D-B02F-8B18D696E703}" type="slidenum">
              <a:rPr lang="zh-CN" altLang="en-US" sz="2000" b="1">
                <a:solidFill>
                  <a:schemeClr val="bg1"/>
                </a:solidFill>
                <a:latin typeface="Verdana" pitchFamily="34" charset="0"/>
                <a:ea typeface="微软雅黑" pitchFamily="34" charset="-122"/>
              </a:rPr>
              <a:pPr algn="ctr"/>
              <a:t>27</a:t>
            </a:fld>
            <a:endParaRPr lang="en-US" altLang="zh-CN" sz="2000" b="1">
              <a:solidFill>
                <a:schemeClr val="bg1"/>
              </a:solidFill>
              <a:latin typeface="Verdana" pitchFamily="34" charset="0"/>
              <a:ea typeface="微软雅黑" pitchFamily="34" charset="-122"/>
            </a:endParaRPr>
          </a:p>
        </p:txBody>
      </p:sp>
      <p:grpSp>
        <p:nvGrpSpPr>
          <p:cNvPr id="3" name="组合 2"/>
          <p:cNvGrpSpPr>
            <a:grpSpLocks/>
          </p:cNvGrpSpPr>
          <p:nvPr/>
        </p:nvGrpSpPr>
        <p:grpSpPr bwMode="auto">
          <a:xfrm>
            <a:off x="1555750" y="1419225"/>
            <a:ext cx="1987550" cy="1987550"/>
            <a:chOff x="1457739" y="1828800"/>
            <a:chExt cx="1987826" cy="1987826"/>
          </a:xfrm>
        </p:grpSpPr>
        <p:sp>
          <p:nvSpPr>
            <p:cNvPr id="2" name="椭圆 1"/>
            <p:cNvSpPr/>
            <p:nvPr/>
          </p:nvSpPr>
          <p:spPr>
            <a:xfrm>
              <a:off x="1537125" y="1908186"/>
              <a:ext cx="1829054" cy="182905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6000" b="1">
                  <a:solidFill>
                    <a:srgbClr val="FFFFFF"/>
                  </a:solidFill>
                  <a:ea typeface="宋体" charset="-122"/>
                </a:rPr>
                <a:t>1</a:t>
              </a:r>
            </a:p>
          </p:txBody>
        </p:sp>
        <p:sp>
          <p:nvSpPr>
            <p:cNvPr id="6" name="椭圆 5"/>
            <p:cNvSpPr/>
            <p:nvPr/>
          </p:nvSpPr>
          <p:spPr>
            <a:xfrm>
              <a:off x="1457739" y="1828800"/>
              <a:ext cx="1987826" cy="198782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8" name="组合 7"/>
          <p:cNvGrpSpPr>
            <a:grpSpLocks/>
          </p:cNvGrpSpPr>
          <p:nvPr/>
        </p:nvGrpSpPr>
        <p:grpSpPr bwMode="auto">
          <a:xfrm>
            <a:off x="5318125" y="1419225"/>
            <a:ext cx="1987550" cy="1987550"/>
            <a:chOff x="1457739" y="1828800"/>
            <a:chExt cx="1987826" cy="1987826"/>
          </a:xfrm>
        </p:grpSpPr>
        <p:sp>
          <p:nvSpPr>
            <p:cNvPr id="9" name="椭圆 8"/>
            <p:cNvSpPr/>
            <p:nvPr/>
          </p:nvSpPr>
          <p:spPr>
            <a:xfrm>
              <a:off x="1537125" y="1908186"/>
              <a:ext cx="1829054" cy="182905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6000" b="1">
                  <a:solidFill>
                    <a:srgbClr val="FFFFFF"/>
                  </a:solidFill>
                  <a:ea typeface="宋体" charset="-122"/>
                </a:rPr>
                <a:t>2</a:t>
              </a:r>
              <a:endParaRPr lang="zh-CN" altLang="en-US" sz="6000" b="1">
                <a:solidFill>
                  <a:srgbClr val="FFFFFF"/>
                </a:solidFill>
                <a:ea typeface="宋体" charset="-122"/>
              </a:endParaRPr>
            </a:p>
          </p:txBody>
        </p:sp>
        <p:sp>
          <p:nvSpPr>
            <p:cNvPr id="10" name="椭圆 9"/>
            <p:cNvSpPr/>
            <p:nvPr/>
          </p:nvSpPr>
          <p:spPr>
            <a:xfrm>
              <a:off x="1457739" y="1828800"/>
              <a:ext cx="1987826" cy="198782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12" name="组合 11"/>
          <p:cNvGrpSpPr>
            <a:grpSpLocks/>
          </p:cNvGrpSpPr>
          <p:nvPr/>
        </p:nvGrpSpPr>
        <p:grpSpPr bwMode="auto">
          <a:xfrm>
            <a:off x="9080500" y="1419225"/>
            <a:ext cx="1987550" cy="1987550"/>
            <a:chOff x="1457739" y="1828800"/>
            <a:chExt cx="1987826" cy="1987826"/>
          </a:xfrm>
        </p:grpSpPr>
        <p:sp>
          <p:nvSpPr>
            <p:cNvPr id="13" name="椭圆 12"/>
            <p:cNvSpPr/>
            <p:nvPr/>
          </p:nvSpPr>
          <p:spPr>
            <a:xfrm>
              <a:off x="1537125" y="1908186"/>
              <a:ext cx="1829054" cy="182905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6000" b="1">
                  <a:solidFill>
                    <a:srgbClr val="FFFFFF"/>
                  </a:solidFill>
                  <a:ea typeface="宋体" charset="-122"/>
                </a:rPr>
                <a:t>3</a:t>
              </a:r>
              <a:endParaRPr lang="zh-CN" altLang="en-US" sz="6000" b="1">
                <a:solidFill>
                  <a:srgbClr val="FFFFFF"/>
                </a:solidFill>
                <a:ea typeface="宋体" charset="-122"/>
              </a:endParaRPr>
            </a:p>
          </p:txBody>
        </p:sp>
        <p:sp>
          <p:nvSpPr>
            <p:cNvPr id="14" name="椭圆 13"/>
            <p:cNvSpPr/>
            <p:nvPr/>
          </p:nvSpPr>
          <p:spPr>
            <a:xfrm>
              <a:off x="1457739" y="1828800"/>
              <a:ext cx="1987826" cy="198782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7" name="矩形 16"/>
          <p:cNvSpPr/>
          <p:nvPr/>
        </p:nvSpPr>
        <p:spPr>
          <a:xfrm>
            <a:off x="1380939" y="3660775"/>
            <a:ext cx="2365376" cy="523220"/>
          </a:xfrm>
          <a:prstGeom prst="rect">
            <a:avLst/>
          </a:prstGeom>
        </p:spPr>
        <p:txBody>
          <a:bodyPr wrap="square">
            <a:spAutoFit/>
          </a:bodyPr>
          <a:lstStyle/>
          <a:p>
            <a:pPr algn="ctr"/>
            <a:r>
              <a:rPr lang="en-US" altLang="zh-CN" sz="2800" b="1" dirty="0" err="1">
                <a:solidFill>
                  <a:schemeClr val="accent1"/>
                </a:solidFill>
              </a:rPr>
              <a:t>Soc</a:t>
            </a:r>
            <a:r>
              <a:rPr lang="zh-CN" altLang="en-US" sz="2800" b="1" dirty="0">
                <a:solidFill>
                  <a:schemeClr val="accent1"/>
                </a:solidFill>
              </a:rPr>
              <a:t>其他部分</a:t>
            </a:r>
            <a:endParaRPr lang="en-US" altLang="zh-CN" sz="2800" b="1" dirty="0">
              <a:solidFill>
                <a:schemeClr val="accent1"/>
              </a:solidFill>
            </a:endParaRPr>
          </a:p>
        </p:txBody>
      </p:sp>
      <p:sp>
        <p:nvSpPr>
          <p:cNvPr id="18" name="矩形 17"/>
          <p:cNvSpPr/>
          <p:nvPr/>
        </p:nvSpPr>
        <p:spPr>
          <a:xfrm>
            <a:off x="4960938" y="3660775"/>
            <a:ext cx="2701925" cy="523220"/>
          </a:xfrm>
          <a:prstGeom prst="rect">
            <a:avLst/>
          </a:prstGeom>
        </p:spPr>
        <p:txBody>
          <a:bodyPr>
            <a:spAutoFit/>
          </a:bodyPr>
          <a:lstStyle/>
          <a:p>
            <a:pPr algn="ctr"/>
            <a:r>
              <a:rPr lang="zh-CN" altLang="en-US" sz="2800" b="1" dirty="0">
                <a:solidFill>
                  <a:schemeClr val="accent1"/>
                </a:solidFill>
              </a:rPr>
              <a:t>完成控制指令</a:t>
            </a:r>
            <a:endParaRPr lang="en-US" altLang="zh-CN" sz="2800" b="1" dirty="0">
              <a:solidFill>
                <a:schemeClr val="accent1"/>
              </a:solidFill>
            </a:endParaRPr>
          </a:p>
        </p:txBody>
      </p:sp>
      <p:sp>
        <p:nvSpPr>
          <p:cNvPr id="44047" name="矩形 18"/>
          <p:cNvSpPr>
            <a:spLocks noChangeArrowheads="1"/>
          </p:cNvSpPr>
          <p:nvPr/>
        </p:nvSpPr>
        <p:spPr bwMode="auto">
          <a:xfrm>
            <a:off x="8702675" y="3660775"/>
            <a:ext cx="2773363" cy="519113"/>
          </a:xfrm>
          <a:prstGeom prst="rect">
            <a:avLst/>
          </a:prstGeom>
          <a:noFill/>
          <a:ln w="9525">
            <a:noFill/>
            <a:miter lim="800000"/>
            <a:headEnd/>
            <a:tailEnd/>
          </a:ln>
        </p:spPr>
        <p:txBody>
          <a:bodyPr>
            <a:spAutoFit/>
          </a:bodyPr>
          <a:lstStyle/>
          <a:p>
            <a:pPr algn="ctr"/>
            <a:r>
              <a:rPr lang="en-US" altLang="zh-CN" sz="2800" b="1" dirty="0">
                <a:solidFill>
                  <a:schemeClr val="accent1"/>
                </a:solidFill>
              </a:rPr>
              <a:t>Linux</a:t>
            </a:r>
            <a:r>
              <a:rPr lang="zh-CN" altLang="en-US" sz="2800" b="1" dirty="0">
                <a:solidFill>
                  <a:schemeClr val="accent1"/>
                </a:solidFill>
              </a:rPr>
              <a:t>移植</a:t>
            </a:r>
            <a:endParaRPr lang="en-US" altLang="zh-CN" sz="2800" b="1" dirty="0">
              <a:solidFill>
                <a:schemeClr val="accent1"/>
              </a:solidFill>
            </a:endParaRPr>
          </a:p>
        </p:txBody>
      </p:sp>
      <p:sp>
        <p:nvSpPr>
          <p:cNvPr id="20" name="矩形 19"/>
          <p:cNvSpPr/>
          <p:nvPr/>
        </p:nvSpPr>
        <p:spPr>
          <a:xfrm>
            <a:off x="1198563" y="4298950"/>
            <a:ext cx="2701925" cy="1431930"/>
          </a:xfrm>
          <a:prstGeom prst="rect">
            <a:avLst/>
          </a:prstGeom>
        </p:spPr>
        <p:txBody>
          <a:bodyPr>
            <a:spAutoFit/>
          </a:bodyPr>
          <a:lstStyle/>
          <a:p>
            <a:pPr algn="ctr">
              <a:lnSpc>
                <a:spcPct val="125000"/>
              </a:lnSpc>
            </a:pPr>
            <a:r>
              <a:rPr lang="zh-CN" altLang="en-US" sz="2400" dirty="0"/>
              <a:t>实现除了</a:t>
            </a:r>
            <a:r>
              <a:rPr lang="en-US" altLang="zh-CN" sz="2400" dirty="0"/>
              <a:t>CPU</a:t>
            </a:r>
            <a:r>
              <a:rPr lang="zh-CN" altLang="en-US" sz="2400" dirty="0"/>
              <a:t>核之外的其他部分，如总线、</a:t>
            </a:r>
            <a:r>
              <a:rPr lang="en-US" altLang="zh-CN" sz="2400" dirty="0"/>
              <a:t>cache</a:t>
            </a:r>
            <a:r>
              <a:rPr lang="zh-CN" altLang="en-US" sz="2400" dirty="0"/>
              <a:t>等</a:t>
            </a:r>
            <a:endParaRPr lang="en-US" altLang="zh-CN" sz="2400" dirty="0"/>
          </a:p>
        </p:txBody>
      </p:sp>
      <p:sp>
        <p:nvSpPr>
          <p:cNvPr id="21" name="矩形 20"/>
          <p:cNvSpPr/>
          <p:nvPr/>
        </p:nvSpPr>
        <p:spPr>
          <a:xfrm>
            <a:off x="4960938" y="4298950"/>
            <a:ext cx="2701925" cy="970266"/>
          </a:xfrm>
          <a:prstGeom prst="rect">
            <a:avLst/>
          </a:prstGeom>
        </p:spPr>
        <p:txBody>
          <a:bodyPr>
            <a:spAutoFit/>
          </a:bodyPr>
          <a:lstStyle/>
          <a:p>
            <a:pPr algn="ctr">
              <a:lnSpc>
                <a:spcPct val="125000"/>
              </a:lnSpc>
            </a:pPr>
            <a:r>
              <a:rPr lang="zh-CN" altLang="en-US" sz="2400" dirty="0"/>
              <a:t>加入状态寄存器及对应控制指令</a:t>
            </a:r>
            <a:endParaRPr lang="en-US" altLang="zh-CN" sz="2400" dirty="0"/>
          </a:p>
        </p:txBody>
      </p:sp>
      <p:sp>
        <p:nvSpPr>
          <p:cNvPr id="22" name="矩形 21"/>
          <p:cNvSpPr/>
          <p:nvPr/>
        </p:nvSpPr>
        <p:spPr>
          <a:xfrm>
            <a:off x="8616577" y="4256088"/>
            <a:ext cx="2974788" cy="1428661"/>
          </a:xfrm>
          <a:prstGeom prst="rect">
            <a:avLst/>
          </a:prstGeom>
        </p:spPr>
        <p:txBody>
          <a:bodyPr wrap="square">
            <a:spAutoFit/>
          </a:bodyPr>
          <a:lstStyle/>
          <a:p>
            <a:pPr algn="ctr">
              <a:lnSpc>
                <a:spcPct val="125000"/>
              </a:lnSpc>
            </a:pPr>
            <a:r>
              <a:rPr lang="zh-CN" altLang="en-US" sz="2400" dirty="0"/>
              <a:t>从</a:t>
            </a:r>
            <a:r>
              <a:rPr lang="en-US" altLang="zh-CN" sz="2400" dirty="0"/>
              <a:t>RISCV-TOOL</a:t>
            </a:r>
            <a:r>
              <a:rPr lang="zh-CN" altLang="en-US" sz="2400" dirty="0"/>
              <a:t>中下载编译得到二进制文件形成</a:t>
            </a:r>
            <a:r>
              <a:rPr lang="en-US" altLang="zh-CN" sz="2400" dirty="0" err="1"/>
              <a:t>linux</a:t>
            </a:r>
            <a:r>
              <a:rPr lang="zh-CN" altLang="en-US" sz="2400" dirty="0"/>
              <a:t>的移植</a:t>
            </a:r>
            <a:endParaRPr lang="en-US" altLang="zh-CN" sz="2400" dirty="0"/>
          </a:p>
        </p:txBody>
      </p:sp>
    </p:spTree>
    <p:extLst>
      <p:ext uri="{BB962C8B-B14F-4D97-AF65-F5344CB8AC3E}">
        <p14:creationId xmlns:p14="http://schemas.microsoft.com/office/powerpoint/2010/main" val="2919661990"/>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nodeType="withEffect">
                                  <p:stCondLst>
                                    <p:cond delay="30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nodeType="withEffect">
                                  <p:stCondLst>
                                    <p:cond delay="6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12" presetClass="entr" presetSubtype="4" fill="hold" grpId="0" nodeType="withEffect">
                                  <p:stCondLst>
                                    <p:cond delay="90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p:tgtEl>
                                          <p:spTgt spid="17"/>
                                        </p:tgtEl>
                                        <p:attrNameLst>
                                          <p:attrName>ppt_y</p:attrName>
                                        </p:attrNameLst>
                                      </p:cBhvr>
                                      <p:tavLst>
                                        <p:tav tm="0">
                                          <p:val>
                                            <p:strVal val="#ppt_y+#ppt_h*1.125000"/>
                                          </p:val>
                                        </p:tav>
                                        <p:tav tm="100000">
                                          <p:val>
                                            <p:strVal val="#ppt_y"/>
                                          </p:val>
                                        </p:tav>
                                      </p:tavLst>
                                    </p:anim>
                                    <p:animEffect transition="in" filter="wipe(up)">
                                      <p:cBhvr>
                                        <p:cTn id="23" dur="500"/>
                                        <p:tgtEl>
                                          <p:spTgt spid="17"/>
                                        </p:tgtEl>
                                      </p:cBhvr>
                                    </p:animEffect>
                                  </p:childTnLst>
                                </p:cTn>
                              </p:par>
                              <p:par>
                                <p:cTn id="24" presetID="12" presetClass="entr" presetSubtype="1" fill="hold" grpId="0" nodeType="withEffect">
                                  <p:stCondLst>
                                    <p:cond delay="900"/>
                                  </p:st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down)">
                                      <p:cBhvr>
                                        <p:cTn id="27" dur="500"/>
                                        <p:tgtEl>
                                          <p:spTgt spid="20"/>
                                        </p:tgtEl>
                                      </p:cBhvr>
                                    </p:animEffect>
                                  </p:childTnLst>
                                </p:cTn>
                              </p:par>
                              <p:par>
                                <p:cTn id="28" presetID="12" presetClass="entr" presetSubtype="4" fill="hold" grpId="0" nodeType="withEffect">
                                  <p:stCondLst>
                                    <p:cond delay="120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p:tgtEl>
                                          <p:spTgt spid="18"/>
                                        </p:tgtEl>
                                        <p:attrNameLst>
                                          <p:attrName>ppt_y</p:attrName>
                                        </p:attrNameLst>
                                      </p:cBhvr>
                                      <p:tavLst>
                                        <p:tav tm="0">
                                          <p:val>
                                            <p:strVal val="#ppt_y+#ppt_h*1.125000"/>
                                          </p:val>
                                        </p:tav>
                                        <p:tav tm="100000">
                                          <p:val>
                                            <p:strVal val="#ppt_y"/>
                                          </p:val>
                                        </p:tav>
                                      </p:tavLst>
                                    </p:anim>
                                    <p:animEffect transition="in" filter="wipe(up)">
                                      <p:cBhvr>
                                        <p:cTn id="31" dur="500"/>
                                        <p:tgtEl>
                                          <p:spTgt spid="18"/>
                                        </p:tgtEl>
                                      </p:cBhvr>
                                    </p:animEffect>
                                  </p:childTnLst>
                                </p:cTn>
                              </p:par>
                              <p:par>
                                <p:cTn id="32" presetID="12" presetClass="entr" presetSubtype="1" fill="hold" grpId="0" nodeType="withEffect">
                                  <p:stCondLst>
                                    <p:cond delay="120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p:tgtEl>
                                          <p:spTgt spid="21"/>
                                        </p:tgtEl>
                                        <p:attrNameLst>
                                          <p:attrName>ppt_y</p:attrName>
                                        </p:attrNameLst>
                                      </p:cBhvr>
                                      <p:tavLst>
                                        <p:tav tm="0">
                                          <p:val>
                                            <p:strVal val="#ppt_y-#ppt_h*1.125000"/>
                                          </p:val>
                                        </p:tav>
                                        <p:tav tm="100000">
                                          <p:val>
                                            <p:strVal val="#ppt_y"/>
                                          </p:val>
                                        </p:tav>
                                      </p:tavLst>
                                    </p:anim>
                                    <p:animEffect transition="in" filter="wipe(down)">
                                      <p:cBhvr>
                                        <p:cTn id="35" dur="500"/>
                                        <p:tgtEl>
                                          <p:spTgt spid="21"/>
                                        </p:tgtEl>
                                      </p:cBhvr>
                                    </p:animEffect>
                                  </p:childTnLst>
                                </p:cTn>
                              </p:par>
                              <p:par>
                                <p:cTn id="36" presetID="12" presetClass="entr" presetSubtype="4" fill="hold" grpId="0" nodeType="withEffect">
                                  <p:stCondLst>
                                    <p:cond delay="1500"/>
                                  </p:stCondLst>
                                  <p:childTnLst>
                                    <p:set>
                                      <p:cBhvr>
                                        <p:cTn id="37" dur="1" fill="hold">
                                          <p:stCondLst>
                                            <p:cond delay="0"/>
                                          </p:stCondLst>
                                        </p:cTn>
                                        <p:tgtEl>
                                          <p:spTgt spid="44047"/>
                                        </p:tgtEl>
                                        <p:attrNameLst>
                                          <p:attrName>style.visibility</p:attrName>
                                        </p:attrNameLst>
                                      </p:cBhvr>
                                      <p:to>
                                        <p:strVal val="visible"/>
                                      </p:to>
                                    </p:set>
                                    <p:anim calcmode="lin" valueType="num">
                                      <p:cBhvr additive="base">
                                        <p:cTn id="38" dur="500"/>
                                        <p:tgtEl>
                                          <p:spTgt spid="44047"/>
                                        </p:tgtEl>
                                        <p:attrNameLst>
                                          <p:attrName>ppt_y</p:attrName>
                                        </p:attrNameLst>
                                      </p:cBhvr>
                                      <p:tavLst>
                                        <p:tav tm="0">
                                          <p:val>
                                            <p:strVal val="#ppt_y+#ppt_h*1.125000"/>
                                          </p:val>
                                        </p:tav>
                                        <p:tav tm="100000">
                                          <p:val>
                                            <p:strVal val="#ppt_y"/>
                                          </p:val>
                                        </p:tav>
                                      </p:tavLst>
                                    </p:anim>
                                    <p:animEffect transition="in" filter="wipe(up)">
                                      <p:cBhvr>
                                        <p:cTn id="39" dur="500"/>
                                        <p:tgtEl>
                                          <p:spTgt spid="44047"/>
                                        </p:tgtEl>
                                      </p:cBhvr>
                                    </p:animEffect>
                                  </p:childTnLst>
                                </p:cTn>
                              </p:par>
                              <p:par>
                                <p:cTn id="40" presetID="12" presetClass="entr" presetSubtype="1" fill="hold" grpId="0" nodeType="withEffect">
                                  <p:stCondLst>
                                    <p:cond delay="150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p:tgtEl>
                                          <p:spTgt spid="22"/>
                                        </p:tgtEl>
                                        <p:attrNameLst>
                                          <p:attrName>ppt_y</p:attrName>
                                        </p:attrNameLst>
                                      </p:cBhvr>
                                      <p:tavLst>
                                        <p:tav tm="0">
                                          <p:val>
                                            <p:strVal val="#ppt_y-#ppt_h*1.125000"/>
                                          </p:val>
                                        </p:tav>
                                        <p:tav tm="100000">
                                          <p:val>
                                            <p:strVal val="#ppt_y"/>
                                          </p:val>
                                        </p:tav>
                                      </p:tavLst>
                                    </p:anim>
                                    <p:animEffect transition="in" filter="wipe(down)">
                                      <p:cBhvr>
                                        <p:cTn id="4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44047" grpId="0"/>
      <p:bldP spid="20" grpId="0"/>
      <p:bldP spid="21" grpId="0"/>
      <p:bldP spid="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3" y="1259175"/>
            <a:ext cx="7837714" cy="4339650"/>
          </a:xfrm>
          <a:prstGeom prst="rect">
            <a:avLst/>
          </a:prstGeom>
          <a:noFill/>
          <a:ln>
            <a:noFill/>
          </a:ln>
        </p:spPr>
        <p:txBody>
          <a:bodyPr>
            <a:spAutoFit/>
          </a:bodyPr>
          <a:lstStyle>
            <a:defPPr>
              <a:defRPr lang="zh-CN"/>
            </a:defPPr>
            <a:lvl1pPr algn="ctr">
              <a:defRPr sz="13800" b="1">
                <a:solidFill>
                  <a:schemeClr val="tx1">
                    <a:lumMod val="50000"/>
                    <a:lumOff val="50000"/>
                    <a:alpha val="23000"/>
                  </a:schemeClr>
                </a:solidFill>
                <a:latin typeface="微软雅黑" panose="020B0503020204020204" pitchFamily="34" charset="-122"/>
                <a:ea typeface="微软雅黑" panose="020B0503020204020204" pitchFamily="34" charset="-122"/>
              </a:defRPr>
            </a:lvl1pPr>
          </a:lstStyle>
          <a:p>
            <a:pPr fontAlgn="auto">
              <a:spcBef>
                <a:spcPts val="0"/>
              </a:spcBef>
              <a:spcAft>
                <a:spcPts val="0"/>
              </a:spcAft>
              <a:defRPr/>
            </a:pPr>
            <a:r>
              <a:rPr lang="en-US" altLang="zh-CN" dirty="0"/>
              <a:t>PART</a:t>
            </a:r>
          </a:p>
          <a:p>
            <a:pPr fontAlgn="auto">
              <a:spcBef>
                <a:spcPts val="0"/>
              </a:spcBef>
              <a:spcAft>
                <a:spcPts val="0"/>
              </a:spcAft>
              <a:defRPr/>
            </a:pPr>
            <a:r>
              <a:rPr lang="en-US" altLang="zh-CN" dirty="0"/>
              <a:t>SIX</a:t>
            </a:r>
          </a:p>
        </p:txBody>
      </p:sp>
      <p:sp>
        <p:nvSpPr>
          <p:cNvPr id="50" name="矩形 49"/>
          <p:cNvSpPr/>
          <p:nvPr/>
        </p:nvSpPr>
        <p:spPr>
          <a:xfrm>
            <a:off x="0"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3" name="组合 2"/>
          <p:cNvGrpSpPr>
            <a:grpSpLocks/>
          </p:cNvGrpSpPr>
          <p:nvPr/>
        </p:nvGrpSpPr>
        <p:grpSpPr bwMode="auto">
          <a:xfrm>
            <a:off x="4887913" y="2220913"/>
            <a:ext cx="2416175" cy="2416175"/>
            <a:chOff x="4887549" y="1124584"/>
            <a:chExt cx="2416902" cy="2416902"/>
          </a:xfrm>
        </p:grpSpPr>
        <p:sp>
          <p:nvSpPr>
            <p:cNvPr id="30725" name="文本框 46"/>
            <p:cNvSpPr txBox="1">
              <a:spLocks noChangeArrowheads="1"/>
            </p:cNvSpPr>
            <p:nvPr/>
          </p:nvSpPr>
          <p:spPr bwMode="auto">
            <a:xfrm>
              <a:off x="4887549" y="1178575"/>
              <a:ext cx="2416902" cy="2286688"/>
            </a:xfrm>
            <a:prstGeom prst="rect">
              <a:avLst/>
            </a:prstGeom>
            <a:noFill/>
            <a:ln w="9525">
              <a:noFill/>
              <a:miter lim="800000"/>
              <a:headEnd/>
              <a:tailEnd/>
            </a:ln>
          </p:spPr>
          <p:txBody>
            <a:bodyPr>
              <a:spAutoFit/>
            </a:bodyPr>
            <a:lstStyle/>
            <a:p>
              <a:pPr algn="ctr"/>
              <a:r>
                <a:rPr lang="zh-CN" altLang="zh-CN" sz="7200" b="1">
                  <a:solidFill>
                    <a:schemeClr val="accent1"/>
                  </a:solidFill>
                  <a:latin typeface="微软雅黑" pitchFamily="34" charset="-122"/>
                  <a:ea typeface="微软雅黑" pitchFamily="34" charset="-122"/>
                </a:rPr>
                <a:t>参考文献</a:t>
              </a:r>
              <a:endParaRPr lang="zh-CN" altLang="en-US" sz="7200" b="1">
                <a:solidFill>
                  <a:schemeClr val="accent1"/>
                </a:solidFill>
                <a:latin typeface="微软雅黑" pitchFamily="34" charset="-122"/>
                <a:ea typeface="微软雅黑" pitchFamily="34" charset="-122"/>
              </a:endParaRP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extLst>
      <p:ext uri="{BB962C8B-B14F-4D97-AF65-F5344CB8AC3E}">
        <p14:creationId xmlns:p14="http://schemas.microsoft.com/office/powerpoint/2010/main" val="167985872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stCondLst>
                                    <p:cond delay="4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stCondLst>
                                    <p:cond delay="800"/>
                                  </p:stCondLst>
                                  <p:childTnLst>
                                    <p:animScale>
                                      <p:cBhvr>
                                        <p:cTn id="17" dur="250" fill="hold"/>
                                        <p:tgtEl>
                                          <p:spTgt spid="3"/>
                                        </p:tgtEl>
                                      </p:cBhvr>
                                      <p:by x="115000" y="115000"/>
                                    </p:animScale>
                                  </p:childTnLst>
                                </p:cTn>
                              </p:par>
                              <p:par>
                                <p:cTn id="18" presetID="50" presetClass="entr" presetSubtype="0" decel="100000" fill="hold" nodeType="withEffect">
                                  <p:stCondLst>
                                    <p:cond delay="120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文本框 10"/>
          <p:cNvSpPr txBox="1">
            <a:spLocks noChangeArrowheads="1"/>
          </p:cNvSpPr>
          <p:nvPr/>
        </p:nvSpPr>
        <p:spPr bwMode="auto">
          <a:xfrm>
            <a:off x="695325" y="287338"/>
            <a:ext cx="5400675" cy="519112"/>
          </a:xfrm>
          <a:prstGeom prst="rect">
            <a:avLst/>
          </a:prstGeom>
          <a:noFill/>
          <a:ln w="9525">
            <a:noFill/>
            <a:miter lim="800000"/>
            <a:headEnd/>
            <a:tailEnd/>
          </a:ln>
        </p:spPr>
        <p:txBody>
          <a:bodyPr>
            <a:spAutoFit/>
          </a:bodyPr>
          <a:lstStyle/>
          <a:p>
            <a:r>
              <a:rPr lang="en-US" altLang="zh-CN" sz="2800" b="1">
                <a:latin typeface="微软雅黑" pitchFamily="34" charset="-122"/>
                <a:ea typeface="微软雅黑" pitchFamily="34" charset="-122"/>
              </a:rPr>
              <a:t>6</a:t>
            </a:r>
            <a:r>
              <a:rPr lang="zh-CN" altLang="en-US" sz="2800" b="1">
                <a:latin typeface="微软雅黑" pitchFamily="34" charset="-122"/>
                <a:ea typeface="微软雅黑" pitchFamily="34" charset="-122"/>
              </a:rPr>
              <a:t>参考文献</a:t>
            </a:r>
          </a:p>
        </p:txBody>
      </p:sp>
      <p:sp>
        <p:nvSpPr>
          <p:cNvPr id="73731" name="灯片编号占位符 3"/>
          <p:cNvSpPr txBox="1">
            <a:spLocks noGrp="1"/>
          </p:cNvSpPr>
          <p:nvPr/>
        </p:nvSpPr>
        <p:spPr bwMode="auto">
          <a:xfrm>
            <a:off x="10801350" y="6405563"/>
            <a:ext cx="1390650" cy="365125"/>
          </a:xfrm>
          <a:prstGeom prst="rect">
            <a:avLst/>
          </a:prstGeom>
          <a:noFill/>
          <a:ln w="9525">
            <a:noFill/>
            <a:miter lim="800000"/>
            <a:headEnd/>
            <a:tailEnd/>
          </a:ln>
        </p:spPr>
        <p:txBody>
          <a:bodyPr anchor="ctr"/>
          <a:lstStyle/>
          <a:p>
            <a:pPr algn="ctr"/>
            <a:fld id="{C82BE916-AC46-41C0-AF03-B60A4785EA81}" type="slidenum">
              <a:rPr lang="zh-CN" altLang="en-US" sz="2000" b="1">
                <a:solidFill>
                  <a:schemeClr val="bg1"/>
                </a:solidFill>
                <a:latin typeface="Verdana" pitchFamily="34" charset="0"/>
                <a:ea typeface="微软雅黑" pitchFamily="34" charset="-122"/>
              </a:rPr>
              <a:pPr algn="ctr"/>
              <a:t>29</a:t>
            </a:fld>
            <a:endParaRPr lang="en-US" altLang="zh-CN" sz="2000" b="1">
              <a:solidFill>
                <a:schemeClr val="bg1"/>
              </a:solidFill>
              <a:latin typeface="Verdana" pitchFamily="34" charset="0"/>
              <a:ea typeface="微软雅黑" pitchFamily="34" charset="-122"/>
            </a:endParaRPr>
          </a:p>
        </p:txBody>
      </p:sp>
      <p:grpSp>
        <p:nvGrpSpPr>
          <p:cNvPr id="4" name="组合 2"/>
          <p:cNvGrpSpPr>
            <a:grpSpLocks/>
          </p:cNvGrpSpPr>
          <p:nvPr/>
        </p:nvGrpSpPr>
        <p:grpSpPr bwMode="auto">
          <a:xfrm>
            <a:off x="681038" y="915988"/>
            <a:ext cx="10856912" cy="5287962"/>
            <a:chOff x="695323" y="2497154"/>
            <a:chExt cx="10801351" cy="1207018"/>
          </a:xfrm>
        </p:grpSpPr>
        <p:sp>
          <p:nvSpPr>
            <p:cNvPr id="7" name="矩形 6"/>
            <p:cNvSpPr/>
            <p:nvPr/>
          </p:nvSpPr>
          <p:spPr>
            <a:xfrm>
              <a:off x="695323" y="2500053"/>
              <a:ext cx="10801351" cy="1204119"/>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3737" name="矩形 4"/>
            <p:cNvSpPr>
              <a:spLocks noChangeArrowheads="1"/>
            </p:cNvSpPr>
            <p:nvPr/>
          </p:nvSpPr>
          <p:spPr bwMode="auto">
            <a:xfrm>
              <a:off x="695323" y="2497154"/>
              <a:ext cx="10801351" cy="250655"/>
            </a:xfrm>
            <a:prstGeom prst="rect">
              <a:avLst/>
            </a:prstGeom>
            <a:noFill/>
            <a:ln w="9525">
              <a:noFill/>
              <a:miter lim="800000"/>
              <a:headEnd/>
              <a:tailEnd/>
            </a:ln>
          </p:spPr>
          <p:txBody>
            <a:bodyPr>
              <a:spAutoFit/>
            </a:bodyPr>
            <a:lstStyle/>
            <a:p>
              <a:pPr>
                <a:lnSpc>
                  <a:spcPct val="125000"/>
                </a:lnSpc>
              </a:pPr>
              <a:r>
                <a:rPr lang="zh-CN" altLang="zh-CN" dirty="0">
                  <a:latin typeface="Verdana" pitchFamily="34" charset="0"/>
                  <a:ea typeface="微软雅黑" pitchFamily="34" charset="-122"/>
                </a:rPr>
                <a:t>[1]</a:t>
              </a:r>
              <a:r>
                <a:rPr lang="en-US" altLang="zh-CN" dirty="0">
                  <a:latin typeface="Verdana" pitchFamily="34" charset="0"/>
                  <a:ea typeface="微软雅黑" pitchFamily="34" charset="-122"/>
                </a:rPr>
                <a:t>《Computer Organization and Design RISC-V Edition》</a:t>
              </a:r>
              <a:endParaRPr lang="zh-CN" altLang="zh-CN" dirty="0">
                <a:latin typeface="Verdana" pitchFamily="34" charset="0"/>
                <a:ea typeface="微软雅黑" pitchFamily="34" charset="-122"/>
              </a:endParaRPr>
            </a:p>
            <a:p>
              <a:pPr>
                <a:lnSpc>
                  <a:spcPct val="125000"/>
                </a:lnSpc>
              </a:pPr>
              <a:r>
                <a:rPr lang="zh-CN" altLang="zh-CN" dirty="0">
                  <a:latin typeface="Verdana" pitchFamily="34" charset="0"/>
                  <a:ea typeface="微软雅黑" pitchFamily="34" charset="-122"/>
                </a:rPr>
                <a:t>[2]</a:t>
              </a:r>
              <a:r>
                <a:rPr lang="en-US" altLang="zh-CN" dirty="0">
                  <a:latin typeface="Verdana" pitchFamily="34" charset="0"/>
                  <a:ea typeface="微软雅黑" pitchFamily="34" charset="-122"/>
                </a:rPr>
                <a:t>《The RISC-V Instruction Set Manual</a:t>
              </a:r>
              <a:r>
                <a:rPr lang="zh-CN" altLang="en-US" dirty="0">
                  <a:latin typeface="Verdana" pitchFamily="34" charset="0"/>
                  <a:ea typeface="微软雅黑" pitchFamily="34" charset="-122"/>
                </a:rPr>
                <a:t> </a:t>
              </a:r>
              <a:r>
                <a:rPr lang="en-US" altLang="zh-CN" dirty="0">
                  <a:latin typeface="Verdana" pitchFamily="34" charset="0"/>
                  <a:ea typeface="微软雅黑" pitchFamily="34" charset="-122"/>
                </a:rPr>
                <a:t>Volume I: User-Level ISA</a:t>
              </a:r>
              <a:r>
                <a:rPr lang="zh-CN" altLang="en-US" dirty="0">
                  <a:latin typeface="Verdana" pitchFamily="34" charset="0"/>
                  <a:ea typeface="微软雅黑" pitchFamily="34" charset="-122"/>
                </a:rPr>
                <a:t> </a:t>
              </a:r>
              <a:r>
                <a:rPr lang="en-US" altLang="zh-CN" dirty="0">
                  <a:latin typeface="Verdana" pitchFamily="34" charset="0"/>
                  <a:ea typeface="微软雅黑" pitchFamily="34" charset="-122"/>
                </a:rPr>
                <a:t>Document Version 2.1》</a:t>
              </a:r>
              <a:r>
                <a:rPr lang="zh-CN" altLang="zh-CN" dirty="0">
                  <a:latin typeface="Verdana" pitchFamily="34" charset="0"/>
                  <a:ea typeface="微软雅黑" pitchFamily="34" charset="-122"/>
                </a:rPr>
                <a:t>[3] </a:t>
              </a:r>
              <a:r>
                <a:rPr lang="en-US" altLang="zh-CN" dirty="0" err="1">
                  <a:latin typeface="Verdana" pitchFamily="34" charset="0"/>
                  <a:ea typeface="微软雅黑" pitchFamily="34" charset="-122"/>
                </a:rPr>
                <a:t>riscv</a:t>
              </a:r>
              <a:r>
                <a:rPr lang="en-US" altLang="zh-CN" dirty="0">
                  <a:latin typeface="Verdana" pitchFamily="34" charset="0"/>
                  <a:ea typeface="微软雅黑" pitchFamily="34" charset="-122"/>
                </a:rPr>
                <a:t>/</a:t>
              </a:r>
              <a:r>
                <a:rPr lang="en-US" altLang="zh-CN" dirty="0" err="1">
                  <a:latin typeface="Verdana" pitchFamily="34" charset="0"/>
                  <a:ea typeface="微软雅黑" pitchFamily="34" charset="-122"/>
                </a:rPr>
                <a:t>riscv</a:t>
              </a:r>
              <a:r>
                <a:rPr lang="en-US" altLang="zh-CN" dirty="0">
                  <a:latin typeface="Verdana" pitchFamily="34" charset="0"/>
                  <a:ea typeface="微软雅黑" pitchFamily="34" charset="-122"/>
                </a:rPr>
                <a:t>-tools</a:t>
              </a:r>
              <a:r>
                <a:rPr lang="zh-CN" altLang="en-US" dirty="0">
                  <a:latin typeface="Verdana" pitchFamily="34" charset="0"/>
                  <a:ea typeface="微软雅黑" pitchFamily="34" charset="-122"/>
                </a:rPr>
                <a:t> </a:t>
              </a:r>
              <a:endParaRPr lang="zh-CN" altLang="zh-CN" dirty="0">
                <a:latin typeface="Verdana" pitchFamily="34" charset="0"/>
                <a:ea typeface="微软雅黑" pitchFamily="34" charset="-122"/>
              </a:endParaRPr>
            </a:p>
          </p:txBody>
        </p:sp>
      </p:grpSp>
    </p:spTree>
    <p:extLst>
      <p:ext uri="{BB962C8B-B14F-4D97-AF65-F5344CB8AC3E}">
        <p14:creationId xmlns:p14="http://schemas.microsoft.com/office/powerpoint/2010/main" val="351211521"/>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6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3" y="1259175"/>
            <a:ext cx="7837714" cy="4339650"/>
          </a:xfrm>
          <a:prstGeom prst="rect">
            <a:avLst/>
          </a:prstGeom>
          <a:noFill/>
          <a:ln>
            <a:noFill/>
          </a:ln>
        </p:spPr>
        <p:txBody>
          <a:bodyPr>
            <a:spAutoFit/>
          </a:bodyPr>
          <a:lstStyle/>
          <a:p>
            <a:pPr algn="ctr" fontAlgn="auto">
              <a:spcBef>
                <a:spcPts val="0"/>
              </a:spcBef>
              <a:spcAft>
                <a:spcPts val="0"/>
              </a:spcAft>
              <a:defRPr/>
            </a:pPr>
            <a:r>
              <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rPr>
              <a:t>PART</a:t>
            </a:r>
          </a:p>
          <a:p>
            <a:pPr algn="ctr" fontAlgn="auto">
              <a:spcBef>
                <a:spcPts val="0"/>
              </a:spcBef>
              <a:spcAft>
                <a:spcPts val="0"/>
              </a:spcAft>
              <a:defRPr/>
            </a:pPr>
            <a:r>
              <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rPr>
              <a:t>ONE</a:t>
            </a:r>
          </a:p>
        </p:txBody>
      </p:sp>
      <p:sp>
        <p:nvSpPr>
          <p:cNvPr id="50" name="矩形 49"/>
          <p:cNvSpPr/>
          <p:nvPr/>
        </p:nvSpPr>
        <p:spPr>
          <a:xfrm>
            <a:off x="0"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3" name="组合 2"/>
          <p:cNvGrpSpPr>
            <a:grpSpLocks/>
          </p:cNvGrpSpPr>
          <p:nvPr/>
        </p:nvGrpSpPr>
        <p:grpSpPr bwMode="auto">
          <a:xfrm>
            <a:off x="4887913" y="2220913"/>
            <a:ext cx="2416175" cy="2416175"/>
            <a:chOff x="4887549" y="1124584"/>
            <a:chExt cx="2416902" cy="2416902"/>
          </a:xfrm>
        </p:grpSpPr>
        <p:sp>
          <p:nvSpPr>
            <p:cNvPr id="7173" name="文本框 46"/>
            <p:cNvSpPr txBox="1">
              <a:spLocks noChangeArrowheads="1"/>
            </p:cNvSpPr>
            <p:nvPr/>
          </p:nvSpPr>
          <p:spPr bwMode="auto">
            <a:xfrm>
              <a:off x="4887549" y="1178575"/>
              <a:ext cx="2416902" cy="2286688"/>
            </a:xfrm>
            <a:prstGeom prst="rect">
              <a:avLst/>
            </a:prstGeom>
            <a:noFill/>
            <a:ln w="9525">
              <a:noFill/>
              <a:miter lim="800000"/>
              <a:headEnd/>
              <a:tailEnd/>
            </a:ln>
          </p:spPr>
          <p:txBody>
            <a:bodyPr>
              <a:spAutoFit/>
            </a:bodyPr>
            <a:lstStyle/>
            <a:p>
              <a:pPr algn="ctr"/>
              <a:r>
                <a:rPr lang="zh-CN" altLang="zh-CN" sz="7200" b="1">
                  <a:solidFill>
                    <a:schemeClr val="accent1"/>
                  </a:solidFill>
                  <a:latin typeface="微软雅黑" pitchFamily="34" charset="-122"/>
                  <a:ea typeface="微软雅黑" pitchFamily="34" charset="-122"/>
                </a:rPr>
                <a:t>课题背景</a:t>
              </a:r>
              <a:endParaRPr lang="en-US" altLang="zh-CN" sz="7200" b="1">
                <a:solidFill>
                  <a:schemeClr val="accent1"/>
                </a:solidFill>
                <a:latin typeface="微软雅黑" pitchFamily="34" charset="-122"/>
                <a:ea typeface="微软雅黑" pitchFamily="34" charset="-122"/>
              </a:endParaRP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stCondLst>
                                    <p:cond delay="4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stCondLst>
                                    <p:cond delay="800"/>
                                  </p:stCondLst>
                                  <p:childTnLst>
                                    <p:animScale>
                                      <p:cBhvr>
                                        <p:cTn id="17" dur="250" fill="hold"/>
                                        <p:tgtEl>
                                          <p:spTgt spid="3"/>
                                        </p:tgtEl>
                                      </p:cBhvr>
                                      <p:by x="115000" y="115000"/>
                                    </p:animScale>
                                  </p:childTnLst>
                                </p:cTn>
                              </p:par>
                              <p:par>
                                <p:cTn id="18" presetID="50" presetClass="entr" presetSubtype="0" decel="100000" fill="hold" nodeType="withEffect">
                                  <p:stCondLst>
                                    <p:cond delay="120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2009775"/>
            <a:ext cx="12192000" cy="519113"/>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0" y="1038225"/>
            <a:ext cx="12192000" cy="971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文本框 10"/>
          <p:cNvSpPr txBox="1">
            <a:spLocks noChangeArrowheads="1"/>
          </p:cNvSpPr>
          <p:nvPr/>
        </p:nvSpPr>
        <p:spPr bwMode="auto">
          <a:xfrm>
            <a:off x="3216275" y="1139825"/>
            <a:ext cx="8280400" cy="1446550"/>
          </a:xfrm>
          <a:prstGeom prst="rect">
            <a:avLst/>
          </a:prstGeom>
          <a:noFill/>
          <a:ln w="9525">
            <a:noFill/>
            <a:miter lim="800000"/>
            <a:headEnd/>
            <a:tailEnd/>
          </a:ln>
        </p:spPr>
        <p:txBody>
          <a:bodyPr>
            <a:spAutoFit/>
          </a:bodyPr>
          <a:lstStyle/>
          <a:p>
            <a:r>
              <a:rPr lang="en-US" altLang="zh-CN" sz="4400" b="1" dirty="0">
                <a:solidFill>
                  <a:schemeClr val="bg1"/>
                </a:solidFill>
                <a:latin typeface="Verdana" pitchFamily="34" charset="0"/>
                <a:ea typeface="微软雅黑" pitchFamily="34" charset="-122"/>
              </a:rPr>
              <a:t>RISCV</a:t>
            </a:r>
            <a:r>
              <a:rPr lang="zh-CN" altLang="en-US" sz="4400" b="1" dirty="0">
                <a:solidFill>
                  <a:schemeClr val="bg1"/>
                </a:solidFill>
                <a:latin typeface="Verdana" pitchFamily="34" charset="0"/>
                <a:ea typeface="微软雅黑" pitchFamily="34" charset="-122"/>
              </a:rPr>
              <a:t>指令集</a:t>
            </a:r>
            <a:r>
              <a:rPr lang="en-US" altLang="zh-CN" sz="4400" b="1" dirty="0">
                <a:solidFill>
                  <a:schemeClr val="bg1"/>
                </a:solidFill>
                <a:latin typeface="Verdana" pitchFamily="34" charset="0"/>
                <a:ea typeface="微软雅黑" pitchFamily="34" charset="-122"/>
              </a:rPr>
              <a:t>CPU</a:t>
            </a:r>
            <a:r>
              <a:rPr lang="zh-CN" altLang="en-US" sz="4400" b="1" dirty="0">
                <a:solidFill>
                  <a:schemeClr val="bg1"/>
                </a:solidFill>
                <a:latin typeface="Verdana" pitchFamily="34" charset="0"/>
                <a:ea typeface="微软雅黑" pitchFamily="34" charset="-122"/>
              </a:rPr>
              <a:t>设计</a:t>
            </a:r>
          </a:p>
          <a:p>
            <a:endParaRPr lang="zh-CN" altLang="en-US" sz="4400" b="1" dirty="0">
              <a:solidFill>
                <a:schemeClr val="bg1"/>
              </a:solidFill>
              <a:latin typeface="Verdana" pitchFamily="34" charset="0"/>
              <a:ea typeface="微软雅黑" pitchFamily="34" charset="-122"/>
            </a:endParaRPr>
          </a:p>
        </p:txBody>
      </p:sp>
      <p:sp>
        <p:nvSpPr>
          <p:cNvPr id="74757" name="文本框 11"/>
          <p:cNvSpPr txBox="1">
            <a:spLocks noChangeArrowheads="1"/>
          </p:cNvSpPr>
          <p:nvPr/>
        </p:nvSpPr>
        <p:spPr bwMode="auto">
          <a:xfrm>
            <a:off x="6770688" y="5364163"/>
            <a:ext cx="4832350" cy="701675"/>
          </a:xfrm>
          <a:prstGeom prst="rect">
            <a:avLst/>
          </a:prstGeom>
          <a:noFill/>
          <a:ln w="9525">
            <a:noFill/>
            <a:miter lim="800000"/>
            <a:headEnd/>
            <a:tailEnd/>
          </a:ln>
        </p:spPr>
        <p:txBody>
          <a:bodyPr>
            <a:spAutoFit/>
          </a:bodyPr>
          <a:lstStyle/>
          <a:p>
            <a:pPr algn="ctr"/>
            <a:r>
              <a:rPr lang="zh-CN" altLang="en-US" sz="2000" dirty="0">
                <a:latin typeface="Verdana" pitchFamily="34" charset="0"/>
                <a:ea typeface="微软雅黑" pitchFamily="34" charset="-122"/>
              </a:rPr>
              <a:t>答辩人：唐凯成</a:t>
            </a:r>
          </a:p>
          <a:p>
            <a:pPr algn="ctr"/>
            <a:r>
              <a:rPr lang="en-US" altLang="zh-CN" sz="2000" dirty="0">
                <a:latin typeface="Verdana" pitchFamily="34" charset="0"/>
                <a:ea typeface="微软雅黑" pitchFamily="34" charset="-122"/>
              </a:rPr>
              <a:t>2018</a:t>
            </a:r>
            <a:r>
              <a:rPr lang="zh-CN" altLang="en-US" sz="2000" dirty="0">
                <a:latin typeface="Verdana" pitchFamily="34" charset="0"/>
                <a:ea typeface="微软雅黑" pitchFamily="34" charset="-122"/>
              </a:rPr>
              <a:t>年</a:t>
            </a:r>
            <a:r>
              <a:rPr lang="en-US" altLang="zh-CN" sz="2000" dirty="0">
                <a:latin typeface="Verdana" pitchFamily="34" charset="0"/>
                <a:ea typeface="微软雅黑" pitchFamily="34" charset="-122"/>
              </a:rPr>
              <a:t>12</a:t>
            </a:r>
            <a:r>
              <a:rPr lang="zh-CN" altLang="en-US" sz="2000" dirty="0">
                <a:latin typeface="Verdana" pitchFamily="34" charset="0"/>
                <a:ea typeface="微软雅黑" pitchFamily="34" charset="-122"/>
              </a:rPr>
              <a:t>月</a:t>
            </a:r>
            <a:r>
              <a:rPr lang="en-US" altLang="zh-CN" sz="2000" dirty="0">
                <a:latin typeface="Verdana" pitchFamily="34" charset="0"/>
                <a:ea typeface="微软雅黑" pitchFamily="34" charset="-122"/>
              </a:rPr>
              <a:t>29</a:t>
            </a:r>
            <a:r>
              <a:rPr lang="zh-CN" altLang="en-US" sz="2000" dirty="0">
                <a:latin typeface="Verdana" pitchFamily="34" charset="0"/>
                <a:ea typeface="微软雅黑" pitchFamily="34" charset="-122"/>
              </a:rPr>
              <a:t>日</a:t>
            </a:r>
          </a:p>
        </p:txBody>
      </p:sp>
      <p:sp>
        <p:nvSpPr>
          <p:cNvPr id="15" name="矩形 14"/>
          <p:cNvSpPr/>
          <p:nvPr/>
        </p:nvSpPr>
        <p:spPr>
          <a:xfrm>
            <a:off x="11172825" y="603250"/>
            <a:ext cx="32385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矩形 15"/>
          <p:cNvSpPr/>
          <p:nvPr/>
        </p:nvSpPr>
        <p:spPr>
          <a:xfrm>
            <a:off x="10920413" y="350838"/>
            <a:ext cx="252412" cy="25241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文本框 9"/>
          <p:cNvSpPr txBox="1">
            <a:spLocks noChangeArrowheads="1"/>
          </p:cNvSpPr>
          <p:nvPr/>
        </p:nvSpPr>
        <p:spPr bwMode="auto">
          <a:xfrm>
            <a:off x="3216275" y="2070100"/>
            <a:ext cx="8280400" cy="1015663"/>
          </a:xfrm>
          <a:prstGeom prst="rect">
            <a:avLst/>
          </a:prstGeom>
          <a:noFill/>
          <a:ln w="9525">
            <a:noFill/>
            <a:miter lim="800000"/>
            <a:headEnd/>
            <a:tailEnd/>
          </a:ln>
        </p:spPr>
        <p:txBody>
          <a:bodyPr>
            <a:spAutoFit/>
          </a:bodyPr>
          <a:lstStyle/>
          <a:p>
            <a:r>
              <a:rPr lang="zh-CN" altLang="en-US" sz="2000" b="1" dirty="0">
                <a:solidFill>
                  <a:schemeClr val="bg1"/>
                </a:solidFill>
                <a:latin typeface="Times New Roman" pitchFamily="18" charset="0"/>
                <a:ea typeface="微软雅黑" pitchFamily="34" charset="-122"/>
                <a:cs typeface="Times New Roman" pitchFamily="18" charset="0"/>
              </a:rPr>
              <a:t>“高性能体系结构处理器”课程结题答辩</a:t>
            </a:r>
          </a:p>
          <a:p>
            <a:endParaRPr lang="zh-CN" altLang="en-US" sz="2000" b="1" dirty="0">
              <a:solidFill>
                <a:schemeClr val="bg1"/>
              </a:solidFill>
              <a:latin typeface="Times New Roman" pitchFamily="18" charset="0"/>
              <a:ea typeface="微软雅黑" pitchFamily="34" charset="-122"/>
              <a:cs typeface="Times New Roman" pitchFamily="18" charset="0"/>
            </a:endParaRPr>
          </a:p>
          <a:p>
            <a:endParaRPr lang="zh-CN" altLang="en-US" sz="2000" b="1" dirty="0">
              <a:solidFill>
                <a:schemeClr val="bg1"/>
              </a:solidFill>
              <a:latin typeface="Times New Roman" pitchFamily="18" charset="0"/>
              <a:ea typeface="微软雅黑" pitchFamily="34" charset="-122"/>
              <a:cs typeface="Times New Roman" pitchFamily="18" charset="0"/>
            </a:endParaRPr>
          </a:p>
        </p:txBody>
      </p:sp>
      <p:sp>
        <p:nvSpPr>
          <p:cNvPr id="5" name="Freeform 5"/>
          <p:cNvSpPr>
            <a:spLocks noEditPoints="1"/>
          </p:cNvSpPr>
          <p:nvPr/>
        </p:nvSpPr>
        <p:spPr bwMode="auto">
          <a:xfrm>
            <a:off x="10201275" y="1279525"/>
            <a:ext cx="555625" cy="488950"/>
          </a:xfrm>
          <a:custGeom>
            <a:avLst/>
            <a:gdLst>
              <a:gd name="T0" fmla="*/ 2147483647 w 68"/>
              <a:gd name="T1" fmla="*/ 2147483647 h 60"/>
              <a:gd name="T2" fmla="*/ 2147483647 w 68"/>
              <a:gd name="T3" fmla="*/ 2147483647 h 60"/>
              <a:gd name="T4" fmla="*/ 2147483647 w 68"/>
              <a:gd name="T5" fmla="*/ 2147483647 h 60"/>
              <a:gd name="T6" fmla="*/ 2147483647 w 68"/>
              <a:gd name="T7" fmla="*/ 2147483647 h 60"/>
              <a:gd name="T8" fmla="*/ 2147483647 w 68"/>
              <a:gd name="T9" fmla="*/ 2147483647 h 60"/>
              <a:gd name="T10" fmla="*/ 2147483647 w 68"/>
              <a:gd name="T11" fmla="*/ 2147483647 h 60"/>
              <a:gd name="T12" fmla="*/ 2147483647 w 68"/>
              <a:gd name="T13" fmla="*/ 2147483647 h 60"/>
              <a:gd name="T14" fmla="*/ 2147483647 w 68"/>
              <a:gd name="T15" fmla="*/ 2147483647 h 60"/>
              <a:gd name="T16" fmla="*/ 2147483647 w 68"/>
              <a:gd name="T17" fmla="*/ 2147483647 h 60"/>
              <a:gd name="T18" fmla="*/ 2147483647 w 68"/>
              <a:gd name="T19" fmla="*/ 2147483647 h 60"/>
              <a:gd name="T20" fmla="*/ 2147483647 w 68"/>
              <a:gd name="T21" fmla="*/ 2147483647 h 60"/>
              <a:gd name="T22" fmla="*/ 2147483647 w 68"/>
              <a:gd name="T23" fmla="*/ 2147483647 h 60"/>
              <a:gd name="T24" fmla="*/ 2147483647 w 68"/>
              <a:gd name="T25" fmla="*/ 2147483647 h 60"/>
              <a:gd name="T26" fmla="*/ 2147483647 w 68"/>
              <a:gd name="T27" fmla="*/ 2147483647 h 60"/>
              <a:gd name="T28" fmla="*/ 2147483647 w 68"/>
              <a:gd name="T29" fmla="*/ 2147483647 h 60"/>
              <a:gd name="T30" fmla="*/ 2147483647 w 68"/>
              <a:gd name="T31" fmla="*/ 2147483647 h 60"/>
              <a:gd name="T32" fmla="*/ 2147483647 w 68"/>
              <a:gd name="T33" fmla="*/ 2147483647 h 60"/>
              <a:gd name="T34" fmla="*/ 2147483647 w 68"/>
              <a:gd name="T35" fmla="*/ 2147483647 h 60"/>
              <a:gd name="T36" fmla="*/ 2147483647 w 68"/>
              <a:gd name="T37" fmla="*/ 2147483647 h 60"/>
              <a:gd name="T38" fmla="*/ 2147483647 w 68"/>
              <a:gd name="T39" fmla="*/ 2147483647 h 60"/>
              <a:gd name="T40" fmla="*/ 2147483647 w 68"/>
              <a:gd name="T41" fmla="*/ 0 h 60"/>
              <a:gd name="T42" fmla="*/ 2147483647 w 68"/>
              <a:gd name="T43" fmla="*/ 2147483647 h 60"/>
              <a:gd name="T44" fmla="*/ 2147483647 w 68"/>
              <a:gd name="T45" fmla="*/ 2147483647 h 60"/>
              <a:gd name="T46" fmla="*/ 2147483647 w 68"/>
              <a:gd name="T47" fmla="*/ 2147483647 h 60"/>
              <a:gd name="T48" fmla="*/ 2147483647 w 68"/>
              <a:gd name="T49" fmla="*/ 2147483647 h 60"/>
              <a:gd name="T50" fmla="*/ 2147483647 w 68"/>
              <a:gd name="T51" fmla="*/ 2147483647 h 60"/>
              <a:gd name="T52" fmla="*/ 2147483647 w 68"/>
              <a:gd name="T53" fmla="*/ 2147483647 h 60"/>
              <a:gd name="T54" fmla="*/ 2147483647 w 68"/>
              <a:gd name="T55" fmla="*/ 2147483647 h 60"/>
              <a:gd name="T56" fmla="*/ 2147483647 w 68"/>
              <a:gd name="T57" fmla="*/ 2147483647 h 60"/>
              <a:gd name="T58" fmla="*/ 2147483647 w 68"/>
              <a:gd name="T59" fmla="*/ 2147483647 h 60"/>
              <a:gd name="T60" fmla="*/ 2147483647 w 68"/>
              <a:gd name="T61" fmla="*/ 2147483647 h 60"/>
              <a:gd name="T62" fmla="*/ 2147483647 w 68"/>
              <a:gd name="T63" fmla="*/ 2147483647 h 60"/>
              <a:gd name="T64" fmla="*/ 2147483647 w 68"/>
              <a:gd name="T65" fmla="*/ 2147483647 h 60"/>
              <a:gd name="T66" fmla="*/ 2147483647 w 68"/>
              <a:gd name="T67" fmla="*/ 2147483647 h 60"/>
              <a:gd name="T68" fmla="*/ 2147483647 w 68"/>
              <a:gd name="T69" fmla="*/ 2147483647 h 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8"/>
              <a:gd name="T106" fmla="*/ 0 h 60"/>
              <a:gd name="T107" fmla="*/ 68 w 68"/>
              <a:gd name="T108" fmla="*/ 60 h 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w="9525">
            <a:noFill/>
            <a:round/>
            <a:headEnd/>
            <a:tailEnd/>
          </a:ln>
        </p:spPr>
        <p:txBody>
          <a:bodyPr/>
          <a:lstStyle/>
          <a:p>
            <a:endParaRPr lang="zh-CN" altLang="en-US"/>
          </a:p>
        </p:txBody>
      </p:sp>
      <p:grpSp>
        <p:nvGrpSpPr>
          <p:cNvPr id="6163" name="Group 19"/>
          <p:cNvGrpSpPr>
            <a:grpSpLocks/>
          </p:cNvGrpSpPr>
          <p:nvPr/>
        </p:nvGrpSpPr>
        <p:grpSpPr bwMode="auto">
          <a:xfrm>
            <a:off x="452438" y="652463"/>
            <a:ext cx="2352675" cy="2360612"/>
            <a:chOff x="285" y="1455"/>
            <a:chExt cx="1482" cy="1487"/>
          </a:xfrm>
        </p:grpSpPr>
        <p:sp>
          <p:nvSpPr>
            <p:cNvPr id="74764" name="Oval 15"/>
            <p:cNvSpPr>
              <a:spLocks noChangeArrowheads="1"/>
            </p:cNvSpPr>
            <p:nvPr/>
          </p:nvSpPr>
          <p:spPr bwMode="auto">
            <a:xfrm>
              <a:off x="323" y="1472"/>
              <a:ext cx="1436" cy="1436"/>
            </a:xfrm>
            <a:prstGeom prst="ellipse">
              <a:avLst/>
            </a:prstGeom>
            <a:solidFill>
              <a:schemeClr val="bg1"/>
            </a:solidFill>
            <a:ln w="9525">
              <a:noFill/>
              <a:round/>
              <a:headEnd/>
              <a:tailEnd/>
            </a:ln>
          </p:spPr>
          <p:txBody>
            <a:bodyPr wrap="none" anchor="ctr"/>
            <a:lstStyle/>
            <a:p>
              <a:endParaRPr lang="zh-CN" altLang="en-US"/>
            </a:p>
          </p:txBody>
        </p:sp>
        <p:pic>
          <p:nvPicPr>
            <p:cNvPr id="74765" name="Picture 14" descr="W020100921772164456594"/>
            <p:cNvPicPr>
              <a:picLocks noChangeAspect="1" noChangeArrowheads="1"/>
            </p:cNvPicPr>
            <p:nvPr/>
          </p:nvPicPr>
          <p:blipFill>
            <a:blip r:embed="rId2">
              <a:clrChange>
                <a:clrFrom>
                  <a:srgbClr val="FFFFFF"/>
                </a:clrFrom>
                <a:clrTo>
                  <a:srgbClr val="FFFFFF">
                    <a:alpha val="0"/>
                  </a:srgbClr>
                </a:clrTo>
              </a:clrChange>
            </a:blip>
            <a:srcRect l="18672" t="5859" r="21396" b="4077"/>
            <a:stretch>
              <a:fillRect/>
            </a:stretch>
          </p:blipFill>
          <p:spPr bwMode="auto">
            <a:xfrm>
              <a:off x="285" y="1455"/>
              <a:ext cx="1482" cy="1487"/>
            </a:xfrm>
            <a:prstGeom prst="rect">
              <a:avLst/>
            </a:prstGeom>
            <a:noFill/>
            <a:ln w="9525">
              <a:noFill/>
              <a:miter lim="800000"/>
              <a:headEnd/>
              <a:tailEnd/>
            </a:ln>
          </p:spPr>
        </p:pic>
      </p:grpSp>
      <p:sp>
        <p:nvSpPr>
          <p:cNvPr id="2" name="文本框 9"/>
          <p:cNvSpPr txBox="1">
            <a:spLocks noChangeArrowheads="1"/>
          </p:cNvSpPr>
          <p:nvPr/>
        </p:nvSpPr>
        <p:spPr bwMode="auto">
          <a:xfrm>
            <a:off x="695325" y="3076575"/>
            <a:ext cx="10801350" cy="1098550"/>
          </a:xfrm>
          <a:prstGeom prst="rect">
            <a:avLst/>
          </a:prstGeom>
          <a:noFill/>
          <a:ln w="9525">
            <a:noFill/>
            <a:miter lim="800000"/>
            <a:headEnd/>
            <a:tailEnd/>
          </a:ln>
        </p:spPr>
        <p:txBody>
          <a:bodyPr>
            <a:spAutoFit/>
          </a:bodyPr>
          <a:lstStyle/>
          <a:p>
            <a:pPr algn="ctr"/>
            <a:r>
              <a:rPr lang="en-US" altLang="zh-CN" sz="6600" b="1">
                <a:latin typeface="Verdana" pitchFamily="34" charset="0"/>
                <a:ea typeface="微软雅黑" pitchFamily="34" charset="-122"/>
              </a:rPr>
              <a:t>Thanks </a:t>
            </a:r>
            <a:endParaRPr lang="zh-CN" altLang="en-US" sz="6600" b="1">
              <a:latin typeface="Verdana" pitchFamily="34" charset="0"/>
              <a:ea typeface="微软雅黑" pitchFamily="34" charset="-122"/>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500"/>
                                        <p:tgtEl>
                                          <p:spTgt spid="8"/>
                                        </p:tgtEl>
                                      </p:cBhvr>
                                    </p:animEffect>
                                  </p:childTnLst>
                                </p:cTn>
                              </p:par>
                              <p:par>
                                <p:cTn id="11" presetID="53" presetClass="entr" presetSubtype="0" fill="hold" nodeType="withEffect">
                                  <p:stCondLst>
                                    <p:cond delay="0"/>
                                  </p:stCondLst>
                                  <p:childTnLst>
                                    <p:set>
                                      <p:cBhvr>
                                        <p:cTn id="12" dur="1" fill="hold">
                                          <p:stCondLst>
                                            <p:cond delay="0"/>
                                          </p:stCondLst>
                                        </p:cTn>
                                        <p:tgtEl>
                                          <p:spTgt spid="6163"/>
                                        </p:tgtEl>
                                        <p:attrNameLst>
                                          <p:attrName>style.visibility</p:attrName>
                                        </p:attrNameLst>
                                      </p:cBhvr>
                                      <p:to>
                                        <p:strVal val="visible"/>
                                      </p:to>
                                    </p:set>
                                    <p:anim calcmode="lin" valueType="num">
                                      <p:cBhvr>
                                        <p:cTn id="13" dur="500" fill="hold"/>
                                        <p:tgtEl>
                                          <p:spTgt spid="6163"/>
                                        </p:tgtEl>
                                        <p:attrNameLst>
                                          <p:attrName>ppt_w</p:attrName>
                                        </p:attrNameLst>
                                      </p:cBhvr>
                                      <p:tavLst>
                                        <p:tav tm="0">
                                          <p:val>
                                            <p:fltVal val="0"/>
                                          </p:val>
                                        </p:tav>
                                        <p:tav tm="100000">
                                          <p:val>
                                            <p:strVal val="#ppt_w"/>
                                          </p:val>
                                        </p:tav>
                                      </p:tavLst>
                                    </p:anim>
                                    <p:anim calcmode="lin" valueType="num">
                                      <p:cBhvr>
                                        <p:cTn id="14" dur="500" fill="hold"/>
                                        <p:tgtEl>
                                          <p:spTgt spid="6163"/>
                                        </p:tgtEl>
                                        <p:attrNameLst>
                                          <p:attrName>ppt_h</p:attrName>
                                        </p:attrNameLst>
                                      </p:cBhvr>
                                      <p:tavLst>
                                        <p:tav tm="0">
                                          <p:val>
                                            <p:fltVal val="0"/>
                                          </p:val>
                                        </p:tav>
                                        <p:tav tm="100000">
                                          <p:val>
                                            <p:strVal val="#ppt_h"/>
                                          </p:val>
                                        </p:tav>
                                      </p:tavLst>
                                    </p:anim>
                                    <p:animEffect transition="in" filter="fade">
                                      <p:cBhvr>
                                        <p:cTn id="15" dur="500"/>
                                        <p:tgtEl>
                                          <p:spTgt spid="6163"/>
                                        </p:tgtEl>
                                      </p:cBhvr>
                                    </p:animEffect>
                                  </p:childTnLst>
                                </p:cTn>
                              </p:par>
                              <p:par>
                                <p:cTn id="16" presetID="22" presetClass="entr" presetSubtype="8" fill="hold" grpId="0" nodeType="withEffect">
                                  <p:stCondLst>
                                    <p:cond delay="120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22" presetClass="entr" presetSubtype="8" fill="hold" grpId="0" nodeType="withEffect">
                                  <p:stCondLst>
                                    <p:cond delay="120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par>
                                <p:cTn id="22" presetID="42" presetClass="entr" presetSubtype="0" fill="hold" grpId="0" nodeType="withEffect">
                                  <p:stCondLst>
                                    <p:cond delay="120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ppt_y+.1"/>
                                          </p:val>
                                        </p:tav>
                                        <p:tav tm="100000">
                                          <p:val>
                                            <p:strVal val="#ppt_y"/>
                                          </p:val>
                                        </p:tav>
                                      </p:tavLst>
                                    </p:anim>
                                  </p:childTnLst>
                                </p:cTn>
                              </p:par>
                              <p:par>
                                <p:cTn id="27" presetID="10" presetClass="entr" presetSubtype="0" fill="hold" grpId="0" nodeType="withEffect">
                                  <p:stCondLst>
                                    <p:cond delay="1600"/>
                                  </p:stCondLst>
                                  <p:childTnLst>
                                    <p:set>
                                      <p:cBhvr>
                                        <p:cTn id="28" dur="1" fill="hold">
                                          <p:stCondLst>
                                            <p:cond delay="0"/>
                                          </p:stCondLst>
                                        </p:cTn>
                                        <p:tgtEl>
                                          <p:spTgt spid="74757"/>
                                        </p:tgtEl>
                                        <p:attrNameLst>
                                          <p:attrName>style.visibility</p:attrName>
                                        </p:attrNameLst>
                                      </p:cBhvr>
                                      <p:to>
                                        <p:strVal val="visible"/>
                                      </p:to>
                                    </p:set>
                                    <p:animEffect transition="in" filter="fade">
                                      <p:cBhvr>
                                        <p:cTn id="29" dur="500"/>
                                        <p:tgtEl>
                                          <p:spTgt spid="74757"/>
                                        </p:tgtEl>
                                      </p:cBhvr>
                                    </p:animEffect>
                                  </p:childTnLst>
                                </p:cTn>
                              </p:par>
                              <p:par>
                                <p:cTn id="30" presetID="10" presetClass="entr" presetSubtype="0" fill="hold" grpId="0" nodeType="withEffect">
                                  <p:stCondLst>
                                    <p:cond delay="160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ntr" presetSubtype="0" fill="hold" grpId="0" nodeType="withEffect">
                                  <p:stCondLst>
                                    <p:cond delay="200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par>
                                <p:cTn id="36" presetID="53" presetClass="entr" presetSubtype="16" fill="hold" grpId="0" nodeType="withEffect">
                                  <p:stCondLst>
                                    <p:cond delay="1000"/>
                                  </p:stCondLst>
                                  <p:childTnLst>
                                    <p:set>
                                      <p:cBhvr>
                                        <p:cTn id="37" dur="1" fill="hold">
                                          <p:stCondLst>
                                            <p:cond delay="0"/>
                                          </p:stCondLst>
                                        </p:cTn>
                                        <p:tgtEl>
                                          <p:spTgt spid="2"/>
                                        </p:tgtEl>
                                        <p:attrNameLst>
                                          <p:attrName>style.visibility</p:attrName>
                                        </p:attrNameLst>
                                      </p:cBhvr>
                                      <p:to>
                                        <p:strVal val="visible"/>
                                      </p:to>
                                    </p:set>
                                    <p:anim calcmode="lin" valueType="num">
                                      <p:cBhvr>
                                        <p:cTn id="38" dur="500" fill="hold"/>
                                        <p:tgtEl>
                                          <p:spTgt spid="2"/>
                                        </p:tgtEl>
                                        <p:attrNameLst>
                                          <p:attrName>ppt_w</p:attrName>
                                        </p:attrNameLst>
                                      </p:cBhvr>
                                      <p:tavLst>
                                        <p:tav tm="0">
                                          <p:val>
                                            <p:fltVal val="0"/>
                                          </p:val>
                                        </p:tav>
                                        <p:tav tm="100000">
                                          <p:val>
                                            <p:strVal val="#ppt_w"/>
                                          </p:val>
                                        </p:tav>
                                      </p:tavLst>
                                    </p:anim>
                                    <p:anim calcmode="lin" valueType="num">
                                      <p:cBhvr>
                                        <p:cTn id="39" dur="500" fill="hold"/>
                                        <p:tgtEl>
                                          <p:spTgt spid="2"/>
                                        </p:tgtEl>
                                        <p:attrNameLst>
                                          <p:attrName>ppt_h</p:attrName>
                                        </p:attrNameLst>
                                      </p:cBhvr>
                                      <p:tavLst>
                                        <p:tav tm="0">
                                          <p:val>
                                            <p:fltVal val="0"/>
                                          </p:val>
                                        </p:tav>
                                        <p:tav tm="100000">
                                          <p:val>
                                            <p:strVal val="#ppt_h"/>
                                          </p:val>
                                        </p:tav>
                                      </p:tavLst>
                                    </p:anim>
                                    <p:animEffect transition="in" filter="fade">
                                      <p:cBhvr>
                                        <p:cTn id="40" dur="500"/>
                                        <p:tgtEl>
                                          <p:spTgt spid="2"/>
                                        </p:tgtEl>
                                      </p:cBhvr>
                                    </p:animEffect>
                                  </p:childTnLst>
                                </p:cTn>
                              </p:par>
                              <p:par>
                                <p:cTn id="41" presetID="6" presetClass="emph" presetSubtype="0" autoRev="1" fill="hold" grpId="1" nodeType="withEffect">
                                  <p:stCondLst>
                                    <p:cond delay="800"/>
                                  </p:stCondLst>
                                  <p:childTnLst>
                                    <p:animScale>
                                      <p:cBhvr>
                                        <p:cTn id="42" dur="250" fill="hold"/>
                                        <p:tgtEl>
                                          <p:spTgt spid="2"/>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11" grpId="0"/>
      <p:bldP spid="74757" grpId="0"/>
      <p:bldP spid="15" grpId="0" animBg="1"/>
      <p:bldP spid="16" grpId="0" animBg="1"/>
      <p:bldP spid="10" grpId="0"/>
      <p:bldP spid="5" grpId="0" animBg="1"/>
      <p:bldP spid="2"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文本框 10"/>
          <p:cNvSpPr txBox="1">
            <a:spLocks noChangeArrowheads="1"/>
          </p:cNvSpPr>
          <p:nvPr/>
        </p:nvSpPr>
        <p:spPr bwMode="auto">
          <a:xfrm>
            <a:off x="695325" y="287338"/>
            <a:ext cx="5400675" cy="519112"/>
          </a:xfrm>
          <a:prstGeom prst="rect">
            <a:avLst/>
          </a:prstGeom>
          <a:noFill/>
          <a:ln w="9525">
            <a:noFill/>
            <a:miter lim="800000"/>
            <a:headEnd/>
            <a:tailEnd/>
          </a:ln>
        </p:spPr>
        <p:txBody>
          <a:bodyPr>
            <a:spAutoFit/>
          </a:bodyPr>
          <a:lstStyle/>
          <a:p>
            <a:r>
              <a:rPr lang="en-US" altLang="zh-CN" sz="2800" b="1">
                <a:latin typeface="微软雅黑" pitchFamily="34" charset="-122"/>
                <a:ea typeface="微软雅黑" pitchFamily="34" charset="-122"/>
              </a:rPr>
              <a:t>1</a:t>
            </a:r>
            <a:r>
              <a:rPr lang="zh-CN" altLang="en-US" sz="2800" b="1">
                <a:latin typeface="微软雅黑" pitchFamily="34" charset="-122"/>
                <a:ea typeface="微软雅黑" pitchFamily="34" charset="-122"/>
              </a:rPr>
              <a:t>课题背景</a:t>
            </a:r>
          </a:p>
        </p:txBody>
      </p:sp>
      <p:sp>
        <p:nvSpPr>
          <p:cNvPr id="8194" name="灯片编号占位符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D5C3E7D-3ACB-4467-8A3E-EDBD13CF12AF}" type="slidenum">
              <a:rPr lang="zh-CN" altLang="en-US" smtClean="0">
                <a:latin typeface="Verdana" pitchFamily="34" charset="0"/>
                <a:ea typeface="微软雅黑" pitchFamily="34" charset="-122"/>
              </a:rPr>
              <a:pPr fontAlgn="base">
                <a:spcBef>
                  <a:spcPct val="0"/>
                </a:spcBef>
                <a:spcAft>
                  <a:spcPct val="0"/>
                </a:spcAft>
              </a:pPr>
              <a:t>4</a:t>
            </a:fld>
            <a:endParaRPr lang="en-US" altLang="zh-CN">
              <a:latin typeface="Verdana" pitchFamily="34" charset="0"/>
              <a:ea typeface="微软雅黑" pitchFamily="34" charset="-122"/>
            </a:endParaRPr>
          </a:p>
        </p:txBody>
      </p:sp>
      <p:sp>
        <p:nvSpPr>
          <p:cNvPr id="8196" name="AutoShape 13" descr="u=122763652,3554880515&amp;fm=23&amp;gp=0"/>
          <p:cNvSpPr>
            <a:spLocks noChangeAspect="1" noChangeArrowheads="1"/>
          </p:cNvSpPr>
          <p:nvPr/>
        </p:nvSpPr>
        <p:spPr bwMode="auto">
          <a:xfrm>
            <a:off x="5943600" y="3276600"/>
            <a:ext cx="304800" cy="304800"/>
          </a:xfrm>
          <a:prstGeom prst="rect">
            <a:avLst/>
          </a:prstGeom>
          <a:noFill/>
          <a:ln w="9525">
            <a:noFill/>
            <a:miter lim="800000"/>
            <a:headEnd/>
            <a:tailEnd/>
          </a:ln>
        </p:spPr>
        <p:txBody>
          <a:bodyPr/>
          <a:lstStyle/>
          <a:p>
            <a:endParaRPr lang="zh-CN" altLang="en-US"/>
          </a:p>
        </p:txBody>
      </p:sp>
      <p:sp>
        <p:nvSpPr>
          <p:cNvPr id="8197" name="AutoShape 15" descr="u=122763652,3554880515&amp;fm=23&amp;gp=0"/>
          <p:cNvSpPr>
            <a:spLocks noChangeAspect="1" noChangeArrowheads="1"/>
          </p:cNvSpPr>
          <p:nvPr/>
        </p:nvSpPr>
        <p:spPr bwMode="auto">
          <a:xfrm>
            <a:off x="5943600" y="3276600"/>
            <a:ext cx="304800" cy="304800"/>
          </a:xfrm>
          <a:prstGeom prst="rect">
            <a:avLst/>
          </a:prstGeom>
          <a:noFill/>
          <a:ln w="9525">
            <a:noFill/>
            <a:miter lim="800000"/>
            <a:headEnd/>
            <a:tailEnd/>
          </a:ln>
        </p:spPr>
        <p:txBody>
          <a:bodyPr/>
          <a:lstStyle/>
          <a:p>
            <a:endParaRPr lang="zh-CN" altLang="en-US"/>
          </a:p>
        </p:txBody>
      </p:sp>
      <p:sp>
        <p:nvSpPr>
          <p:cNvPr id="8198" name="AutoShape 17" descr="u=122763652,3554880515&amp;fm=23&amp;gp=0"/>
          <p:cNvSpPr>
            <a:spLocks noChangeAspect="1" noChangeArrowheads="1"/>
          </p:cNvSpPr>
          <p:nvPr/>
        </p:nvSpPr>
        <p:spPr bwMode="auto">
          <a:xfrm>
            <a:off x="5943600" y="3276600"/>
            <a:ext cx="304800" cy="304800"/>
          </a:xfrm>
          <a:prstGeom prst="rect">
            <a:avLst/>
          </a:prstGeom>
          <a:noFill/>
          <a:ln w="9525">
            <a:noFill/>
            <a:miter lim="800000"/>
            <a:headEnd/>
            <a:tailEnd/>
          </a:ln>
        </p:spPr>
        <p:txBody>
          <a:bodyPr/>
          <a:lstStyle/>
          <a:p>
            <a:endParaRPr lang="zh-CN" altLang="en-US"/>
          </a:p>
        </p:txBody>
      </p:sp>
      <p:pic>
        <p:nvPicPr>
          <p:cNvPr id="2" name="图片 1">
            <a:extLst>
              <a:ext uri="{FF2B5EF4-FFF2-40B4-BE49-F238E27FC236}">
                <a16:creationId xmlns:a16="http://schemas.microsoft.com/office/drawing/2014/main" id="{35AC3000-10A0-0A4A-98A8-8E4D53361D9D}"/>
              </a:ext>
            </a:extLst>
          </p:cNvPr>
          <p:cNvPicPr>
            <a:picLocks noChangeAspect="1"/>
          </p:cNvPicPr>
          <p:nvPr/>
        </p:nvPicPr>
        <p:blipFill rotWithShape="1">
          <a:blip r:embed="rId2"/>
          <a:srcRect r="707"/>
          <a:stretch/>
        </p:blipFill>
        <p:spPr>
          <a:xfrm>
            <a:off x="3173601" y="1067648"/>
            <a:ext cx="5500842" cy="1617876"/>
          </a:xfrm>
          <a:prstGeom prst="rect">
            <a:avLst/>
          </a:prstGeom>
        </p:spPr>
      </p:pic>
      <p:grpSp>
        <p:nvGrpSpPr>
          <p:cNvPr id="13" name="组合 12">
            <a:extLst>
              <a:ext uri="{FF2B5EF4-FFF2-40B4-BE49-F238E27FC236}">
                <a16:creationId xmlns:a16="http://schemas.microsoft.com/office/drawing/2014/main" id="{EE250C62-DBEF-3D4E-BA46-BA387C954DA2}"/>
              </a:ext>
            </a:extLst>
          </p:cNvPr>
          <p:cNvGrpSpPr>
            <a:grpSpLocks/>
          </p:cNvGrpSpPr>
          <p:nvPr/>
        </p:nvGrpSpPr>
        <p:grpSpPr bwMode="auto">
          <a:xfrm>
            <a:off x="1438275" y="2932628"/>
            <a:ext cx="9363075" cy="2413418"/>
            <a:chOff x="695323" y="2497154"/>
            <a:chExt cx="10801351" cy="1206815"/>
          </a:xfrm>
        </p:grpSpPr>
        <p:sp>
          <p:nvSpPr>
            <p:cNvPr id="14" name="矩形 13">
              <a:extLst>
                <a:ext uri="{FF2B5EF4-FFF2-40B4-BE49-F238E27FC236}">
                  <a16:creationId xmlns:a16="http://schemas.microsoft.com/office/drawing/2014/main" id="{7AE73CCC-2CCD-3F4C-BE48-39AE647C514C}"/>
                </a:ext>
              </a:extLst>
            </p:cNvPr>
            <p:cNvSpPr/>
            <p:nvPr/>
          </p:nvSpPr>
          <p:spPr>
            <a:xfrm>
              <a:off x="695323" y="2500559"/>
              <a:ext cx="10801351" cy="1203410"/>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矩形 4">
              <a:extLst>
                <a:ext uri="{FF2B5EF4-FFF2-40B4-BE49-F238E27FC236}">
                  <a16:creationId xmlns:a16="http://schemas.microsoft.com/office/drawing/2014/main" id="{382E2ABA-937F-8849-867B-D6EF5D57C295}"/>
                </a:ext>
              </a:extLst>
            </p:cNvPr>
            <p:cNvSpPr>
              <a:spLocks noChangeArrowheads="1"/>
            </p:cNvSpPr>
            <p:nvPr/>
          </p:nvSpPr>
          <p:spPr bwMode="auto">
            <a:xfrm>
              <a:off x="695323" y="2497154"/>
              <a:ext cx="10801351" cy="722103"/>
            </a:xfrm>
            <a:prstGeom prst="rect">
              <a:avLst/>
            </a:prstGeom>
            <a:noFill/>
            <a:ln w="9525">
              <a:noFill/>
              <a:miter lim="800000"/>
              <a:headEnd/>
              <a:tailEnd/>
            </a:ln>
          </p:spPr>
          <p:txBody>
            <a:bodyPr>
              <a:spAutoFit/>
            </a:bodyPr>
            <a:lstStyle/>
            <a:p>
              <a:pPr>
                <a:lnSpc>
                  <a:spcPct val="125000"/>
                </a:lnSpc>
              </a:pPr>
              <a:r>
                <a:rPr lang="zh-CN" altLang="en-US" sz="2400" dirty="0">
                  <a:latin typeface="Verdana" pitchFamily="34" charset="0"/>
                  <a:ea typeface="微软雅黑" pitchFamily="34" charset="-122"/>
                </a:rPr>
                <a:t>      </a:t>
              </a:r>
              <a:r>
                <a:rPr lang="en-US" altLang="zh-CN" sz="2400" dirty="0">
                  <a:latin typeface="Verdana" pitchFamily="34" charset="0"/>
                  <a:ea typeface="微软雅黑" pitchFamily="34" charset="-122"/>
                </a:rPr>
                <a:t>RISC-V</a:t>
              </a:r>
              <a:r>
                <a:rPr lang="zh-CN" altLang="en-US" sz="2400" dirty="0">
                  <a:latin typeface="Verdana" pitchFamily="34" charset="0"/>
                  <a:ea typeface="微软雅黑" pitchFamily="34" charset="-122"/>
                </a:rPr>
                <a:t>指令集是基于精简指令集计算</a:t>
              </a:r>
              <a:r>
                <a:rPr lang="en-US" altLang="zh-CN" sz="2400" dirty="0">
                  <a:latin typeface="Verdana" pitchFamily="34" charset="0"/>
                  <a:ea typeface="微软雅黑" pitchFamily="34" charset="-122"/>
                </a:rPr>
                <a:t>(RISC)</a:t>
              </a:r>
              <a:r>
                <a:rPr lang="zh-CN" altLang="en-US" sz="2400" dirty="0">
                  <a:latin typeface="Verdana" pitchFamily="34" charset="0"/>
                  <a:ea typeface="微软雅黑" pitchFamily="34" charset="-122"/>
                </a:rPr>
                <a:t>原理建立的开放指令集架构</a:t>
              </a:r>
              <a:r>
                <a:rPr lang="en-US" altLang="zh-CN" sz="2400" dirty="0">
                  <a:latin typeface="Verdana" pitchFamily="34" charset="0"/>
                  <a:ea typeface="微软雅黑" pitchFamily="34" charset="-122"/>
                </a:rPr>
                <a:t>(ISA)</a:t>
              </a:r>
              <a:r>
                <a:rPr lang="zh-CN" altLang="en-US" sz="2400" dirty="0">
                  <a:latin typeface="Verdana" pitchFamily="34" charset="0"/>
                  <a:ea typeface="微软雅黑" pitchFamily="34" charset="-122"/>
                </a:rPr>
                <a:t>，</a:t>
              </a:r>
              <a:r>
                <a:rPr lang="en-US" altLang="zh-CN" sz="2400" dirty="0">
                  <a:latin typeface="Verdana" pitchFamily="34" charset="0"/>
                  <a:ea typeface="微软雅黑" pitchFamily="34" charset="-122"/>
                </a:rPr>
                <a:t>RISC-V</a:t>
              </a:r>
              <a:r>
                <a:rPr lang="zh-CN" altLang="en-US" sz="2400" dirty="0">
                  <a:latin typeface="Verdana" pitchFamily="34" charset="0"/>
                  <a:ea typeface="微软雅黑" pitchFamily="34" charset="-122"/>
                </a:rPr>
                <a:t>是在指令集不断发展和成熟的基础上建立的全新指令。</a:t>
              </a:r>
              <a:r>
                <a:rPr lang="en-US" altLang="zh-CN" sz="2400" dirty="0">
                  <a:latin typeface="Verdana" pitchFamily="34" charset="0"/>
                  <a:ea typeface="微软雅黑" pitchFamily="34" charset="-122"/>
                </a:rPr>
                <a:t>RISC-V</a:t>
              </a:r>
              <a:r>
                <a:rPr lang="zh-CN" altLang="en-US" sz="2400" dirty="0">
                  <a:latin typeface="Verdana" pitchFamily="34" charset="0"/>
                  <a:ea typeface="微软雅黑" pitchFamily="34" charset="-122"/>
                </a:rPr>
                <a:t>指令集完全开源，设计简单，易于移植</a:t>
              </a:r>
              <a:r>
                <a:rPr lang="en-US" altLang="zh-CN" sz="2400" dirty="0">
                  <a:latin typeface="Verdana" pitchFamily="34" charset="0"/>
                  <a:ea typeface="微软雅黑" pitchFamily="34" charset="-122"/>
                </a:rPr>
                <a:t>Unix</a:t>
              </a:r>
              <a:r>
                <a:rPr lang="zh-CN" altLang="en-US" sz="2400" dirty="0">
                  <a:latin typeface="Verdana" pitchFamily="34" charset="0"/>
                  <a:ea typeface="微软雅黑" pitchFamily="34" charset="-122"/>
                </a:rPr>
                <a:t>系统，模块化设计，完整工具链，同时有大量的开源实现和流片案例，已在社区得到大力支持。</a:t>
              </a:r>
            </a:p>
          </p:txBody>
        </p:sp>
      </p:gr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文本框 10"/>
          <p:cNvSpPr txBox="1">
            <a:spLocks noChangeArrowheads="1"/>
          </p:cNvSpPr>
          <p:nvPr/>
        </p:nvSpPr>
        <p:spPr bwMode="auto">
          <a:xfrm>
            <a:off x="695325" y="287338"/>
            <a:ext cx="10801350" cy="519112"/>
          </a:xfrm>
          <a:prstGeom prst="rect">
            <a:avLst/>
          </a:prstGeom>
          <a:noFill/>
          <a:ln w="9525">
            <a:noFill/>
            <a:miter lim="800000"/>
            <a:headEnd/>
            <a:tailEnd/>
          </a:ln>
        </p:spPr>
        <p:txBody>
          <a:bodyPr>
            <a:spAutoFit/>
          </a:bodyPr>
          <a:lstStyle/>
          <a:p>
            <a:r>
              <a:rPr lang="en-US" altLang="zh-CN" sz="2800" b="1" dirty="0">
                <a:latin typeface="微软雅黑" pitchFamily="34" charset="-122"/>
                <a:ea typeface="微软雅黑" pitchFamily="34" charset="-122"/>
              </a:rPr>
              <a:t>1</a:t>
            </a:r>
            <a:r>
              <a:rPr lang="zh-CN" altLang="en-US" sz="2800" b="1" dirty="0">
                <a:latin typeface="微软雅黑" pitchFamily="34" charset="-122"/>
                <a:ea typeface="微软雅黑" pitchFamily="34" charset="-122"/>
              </a:rPr>
              <a:t>课题背景</a:t>
            </a:r>
          </a:p>
        </p:txBody>
      </p:sp>
      <p:sp>
        <p:nvSpPr>
          <p:cNvPr id="59395" name="灯片编号占位符 3"/>
          <p:cNvSpPr txBox="1">
            <a:spLocks noGrp="1"/>
          </p:cNvSpPr>
          <p:nvPr/>
        </p:nvSpPr>
        <p:spPr bwMode="auto">
          <a:xfrm>
            <a:off x="10801350" y="6405563"/>
            <a:ext cx="1390650" cy="365125"/>
          </a:xfrm>
          <a:prstGeom prst="rect">
            <a:avLst/>
          </a:prstGeom>
          <a:noFill/>
          <a:ln w="9525">
            <a:noFill/>
            <a:miter lim="800000"/>
            <a:headEnd/>
            <a:tailEnd/>
          </a:ln>
        </p:spPr>
        <p:txBody>
          <a:bodyPr anchor="ctr"/>
          <a:lstStyle/>
          <a:p>
            <a:pPr algn="ctr"/>
            <a:fld id="{B5829154-9DFD-407F-A333-63FD26D76457}" type="slidenum">
              <a:rPr lang="zh-CN" altLang="en-US" sz="2000" b="1">
                <a:solidFill>
                  <a:schemeClr val="bg1"/>
                </a:solidFill>
                <a:latin typeface="Verdana" pitchFamily="34" charset="0"/>
                <a:ea typeface="微软雅黑" pitchFamily="34" charset="-122"/>
              </a:rPr>
              <a:pPr algn="ctr"/>
              <a:t>5</a:t>
            </a:fld>
            <a:endParaRPr lang="en-US" altLang="zh-CN" sz="2000" b="1">
              <a:solidFill>
                <a:schemeClr val="bg1"/>
              </a:solidFill>
              <a:latin typeface="Verdana" pitchFamily="34" charset="0"/>
              <a:ea typeface="微软雅黑" pitchFamily="34" charset="-122"/>
            </a:endParaRPr>
          </a:p>
        </p:txBody>
      </p:sp>
      <p:sp>
        <p:nvSpPr>
          <p:cNvPr id="59396" name="矩形 5"/>
          <p:cNvSpPr>
            <a:spLocks noChangeArrowheads="1"/>
          </p:cNvSpPr>
          <p:nvPr/>
        </p:nvSpPr>
        <p:spPr bwMode="auto">
          <a:xfrm>
            <a:off x="1309689" y="969963"/>
            <a:ext cx="3246814" cy="457200"/>
          </a:xfrm>
          <a:prstGeom prst="rect">
            <a:avLst/>
          </a:prstGeom>
          <a:solidFill>
            <a:schemeClr val="accent1"/>
          </a:solidFill>
          <a:ln w="9525">
            <a:noFill/>
            <a:miter lim="800000"/>
            <a:headEnd/>
            <a:tailEnd/>
          </a:ln>
        </p:spPr>
        <p:txBody>
          <a:bodyPr wrap="square">
            <a:spAutoFit/>
          </a:bodyPr>
          <a:lstStyle/>
          <a:p>
            <a:r>
              <a:rPr lang="en-US" altLang="zh-CN" sz="2400" b="1" dirty="0">
                <a:solidFill>
                  <a:schemeClr val="bg1"/>
                </a:solidFill>
                <a:latin typeface="Verdana" pitchFamily="34" charset="0"/>
                <a:ea typeface="微软雅黑" pitchFamily="34" charset="-122"/>
              </a:rPr>
              <a:t>RISCV</a:t>
            </a:r>
            <a:r>
              <a:rPr lang="zh-CN" altLang="en-US" sz="2400" b="1" dirty="0">
                <a:solidFill>
                  <a:schemeClr val="bg1"/>
                </a:solidFill>
                <a:latin typeface="Verdana" pitchFamily="34" charset="0"/>
                <a:ea typeface="微软雅黑" pitchFamily="34" charset="-122"/>
              </a:rPr>
              <a:t>指令集的特色</a:t>
            </a:r>
            <a:endParaRPr lang="en-US" altLang="zh-CN" sz="2400" b="1" dirty="0">
              <a:solidFill>
                <a:schemeClr val="bg1"/>
              </a:solidFill>
              <a:latin typeface="Verdana" pitchFamily="34" charset="0"/>
              <a:ea typeface="微软雅黑" pitchFamily="34" charset="-122"/>
            </a:endParaRPr>
          </a:p>
        </p:txBody>
      </p:sp>
      <p:sp>
        <p:nvSpPr>
          <p:cNvPr id="8" name="椭圆 7"/>
          <p:cNvSpPr/>
          <p:nvPr/>
        </p:nvSpPr>
        <p:spPr>
          <a:xfrm>
            <a:off x="595313" y="795338"/>
            <a:ext cx="757237" cy="757237"/>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4000" b="1" dirty="0">
                <a:solidFill>
                  <a:srgbClr val="FFFFFF"/>
                </a:solidFill>
                <a:ea typeface="宋体" charset="-122"/>
              </a:rPr>
              <a:t>2</a:t>
            </a:r>
          </a:p>
        </p:txBody>
      </p:sp>
      <p:grpSp>
        <p:nvGrpSpPr>
          <p:cNvPr id="33" name="组合 32"/>
          <p:cNvGrpSpPr>
            <a:grpSpLocks/>
          </p:cNvGrpSpPr>
          <p:nvPr/>
        </p:nvGrpSpPr>
        <p:grpSpPr bwMode="auto">
          <a:xfrm>
            <a:off x="766763" y="1689100"/>
            <a:ext cx="1141412" cy="1141413"/>
            <a:chOff x="794881" y="1048888"/>
            <a:chExt cx="1142022" cy="1142022"/>
          </a:xfrm>
        </p:grpSpPr>
        <p:sp>
          <p:nvSpPr>
            <p:cNvPr id="9" name="椭圆 8"/>
            <p:cNvSpPr/>
            <p:nvPr/>
          </p:nvSpPr>
          <p:spPr>
            <a:xfrm>
              <a:off x="794881" y="1048888"/>
              <a:ext cx="1142022" cy="1142022"/>
            </a:xfrm>
            <a:prstGeom prst="ellipse">
              <a:avLst/>
            </a:prstGeom>
            <a:solidFill>
              <a:schemeClr val="accent1"/>
            </a:solid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59400" name="组合 9"/>
            <p:cNvGrpSpPr>
              <a:grpSpLocks/>
            </p:cNvGrpSpPr>
            <p:nvPr/>
          </p:nvGrpSpPr>
          <p:grpSpPr bwMode="auto">
            <a:xfrm>
              <a:off x="1027705" y="1277340"/>
              <a:ext cx="676374" cy="685120"/>
              <a:chOff x="7639243" y="2325084"/>
              <a:chExt cx="726802" cy="736201"/>
            </a:xfrm>
          </p:grpSpPr>
          <p:sp>
            <p:nvSpPr>
              <p:cNvPr id="59401" name="Freeform 9"/>
              <p:cNvSpPr>
                <a:spLocks noEditPoints="1"/>
              </p:cNvSpPr>
              <p:nvPr/>
            </p:nvSpPr>
            <p:spPr bwMode="auto">
              <a:xfrm>
                <a:off x="7639243" y="2621131"/>
                <a:ext cx="440154" cy="440154"/>
              </a:xfrm>
              <a:custGeom>
                <a:avLst/>
                <a:gdLst>
                  <a:gd name="T0" fmla="*/ 2147483647 w 562"/>
                  <a:gd name="T1" fmla="*/ 2147483647 h 562"/>
                  <a:gd name="T2" fmla="*/ 2147483647 w 562"/>
                  <a:gd name="T3" fmla="*/ 2147483647 h 562"/>
                  <a:gd name="T4" fmla="*/ 2147483647 w 562"/>
                  <a:gd name="T5" fmla="*/ 2147483647 h 562"/>
                  <a:gd name="T6" fmla="*/ 2147483647 w 562"/>
                  <a:gd name="T7" fmla="*/ 2147483647 h 562"/>
                  <a:gd name="T8" fmla="*/ 2147483647 w 562"/>
                  <a:gd name="T9" fmla="*/ 0 h 562"/>
                  <a:gd name="T10" fmla="*/ 2147483647 w 562"/>
                  <a:gd name="T11" fmla="*/ 2147483647 h 562"/>
                  <a:gd name="T12" fmla="*/ 2147483647 w 562"/>
                  <a:gd name="T13" fmla="*/ 2147483647 h 562"/>
                  <a:gd name="T14" fmla="*/ 2147483647 w 562"/>
                  <a:gd name="T15" fmla="*/ 2147483647 h 562"/>
                  <a:gd name="T16" fmla="*/ 2147483647 w 562"/>
                  <a:gd name="T17" fmla="*/ 2147483647 h 562"/>
                  <a:gd name="T18" fmla="*/ 2147483647 w 562"/>
                  <a:gd name="T19" fmla="*/ 2147483647 h 562"/>
                  <a:gd name="T20" fmla="*/ 2147483647 w 562"/>
                  <a:gd name="T21" fmla="*/ 2147483647 h 562"/>
                  <a:gd name="T22" fmla="*/ 2147483647 w 562"/>
                  <a:gd name="T23" fmla="*/ 2147483647 h 562"/>
                  <a:gd name="T24" fmla="*/ 0 w 562"/>
                  <a:gd name="T25" fmla="*/ 2147483647 h 562"/>
                  <a:gd name="T26" fmla="*/ 2147483647 w 562"/>
                  <a:gd name="T27" fmla="*/ 2147483647 h 562"/>
                  <a:gd name="T28" fmla="*/ 2147483647 w 562"/>
                  <a:gd name="T29" fmla="*/ 2147483647 h 562"/>
                  <a:gd name="T30" fmla="*/ 2147483647 w 562"/>
                  <a:gd name="T31" fmla="*/ 2147483647 h 562"/>
                  <a:gd name="T32" fmla="*/ 2147483647 w 562"/>
                  <a:gd name="T33" fmla="*/ 2147483647 h 562"/>
                  <a:gd name="T34" fmla="*/ 2147483647 w 562"/>
                  <a:gd name="T35" fmla="*/ 2147483647 h 562"/>
                  <a:gd name="T36" fmla="*/ 2147483647 w 562"/>
                  <a:gd name="T37" fmla="*/ 2147483647 h 562"/>
                  <a:gd name="T38" fmla="*/ 2147483647 w 562"/>
                  <a:gd name="T39" fmla="*/ 2147483647 h 562"/>
                  <a:gd name="T40" fmla="*/ 2147483647 w 562"/>
                  <a:gd name="T41" fmla="*/ 2147483647 h 562"/>
                  <a:gd name="T42" fmla="*/ 2147483647 w 562"/>
                  <a:gd name="T43" fmla="*/ 2147483647 h 562"/>
                  <a:gd name="T44" fmla="*/ 2147483647 w 562"/>
                  <a:gd name="T45" fmla="*/ 2147483647 h 562"/>
                  <a:gd name="T46" fmla="*/ 2147483647 w 562"/>
                  <a:gd name="T47" fmla="*/ 2147483647 h 562"/>
                  <a:gd name="T48" fmla="*/ 2147483647 w 562"/>
                  <a:gd name="T49" fmla="*/ 2147483647 h 562"/>
                  <a:gd name="T50" fmla="*/ 2147483647 w 562"/>
                  <a:gd name="T51" fmla="*/ 2147483647 h 562"/>
                  <a:gd name="T52" fmla="*/ 2147483647 w 562"/>
                  <a:gd name="T53" fmla="*/ 2147483647 h 562"/>
                  <a:gd name="T54" fmla="*/ 2147483647 w 562"/>
                  <a:gd name="T55" fmla="*/ 2147483647 h 562"/>
                  <a:gd name="T56" fmla="*/ 2147483647 w 562"/>
                  <a:gd name="T57" fmla="*/ 2147483647 h 562"/>
                  <a:gd name="T58" fmla="*/ 2147483647 w 562"/>
                  <a:gd name="T59" fmla="*/ 2147483647 h 562"/>
                  <a:gd name="T60" fmla="*/ 2147483647 w 562"/>
                  <a:gd name="T61" fmla="*/ 2147483647 h 562"/>
                  <a:gd name="T62" fmla="*/ 2147483647 w 562"/>
                  <a:gd name="T63" fmla="*/ 2147483647 h 562"/>
                  <a:gd name="T64" fmla="*/ 2147483647 w 562"/>
                  <a:gd name="T65" fmla="*/ 2147483647 h 562"/>
                  <a:gd name="T66" fmla="*/ 2147483647 w 562"/>
                  <a:gd name="T67" fmla="*/ 2147483647 h 562"/>
                  <a:gd name="T68" fmla="*/ 2147483647 w 562"/>
                  <a:gd name="T69" fmla="*/ 2147483647 h 562"/>
                  <a:gd name="T70" fmla="*/ 2147483647 w 562"/>
                  <a:gd name="T71" fmla="*/ 2147483647 h 562"/>
                  <a:gd name="T72" fmla="*/ 2147483647 w 562"/>
                  <a:gd name="T73" fmla="*/ 2147483647 h 562"/>
                  <a:gd name="T74" fmla="*/ 2147483647 w 562"/>
                  <a:gd name="T75" fmla="*/ 2147483647 h 562"/>
                  <a:gd name="T76" fmla="*/ 2147483647 w 562"/>
                  <a:gd name="T77" fmla="*/ 2147483647 h 562"/>
                  <a:gd name="T78" fmla="*/ 2147483647 w 562"/>
                  <a:gd name="T79" fmla="*/ 2147483647 h 562"/>
                  <a:gd name="T80" fmla="*/ 2147483647 w 562"/>
                  <a:gd name="T81" fmla="*/ 2147483647 h 562"/>
                  <a:gd name="T82" fmla="*/ 2147483647 w 562"/>
                  <a:gd name="T83" fmla="*/ 2147483647 h 562"/>
                  <a:gd name="T84" fmla="*/ 2147483647 w 562"/>
                  <a:gd name="T85" fmla="*/ 2147483647 h 562"/>
                  <a:gd name="T86" fmla="*/ 2147483647 w 562"/>
                  <a:gd name="T87" fmla="*/ 2147483647 h 562"/>
                  <a:gd name="T88" fmla="*/ 2147483647 w 562"/>
                  <a:gd name="T89" fmla="*/ 2147483647 h 562"/>
                  <a:gd name="T90" fmla="*/ 2147483647 w 562"/>
                  <a:gd name="T91" fmla="*/ 2147483647 h 562"/>
                  <a:gd name="T92" fmla="*/ 2147483647 w 562"/>
                  <a:gd name="T93" fmla="*/ 2147483647 h 562"/>
                  <a:gd name="T94" fmla="*/ 2147483647 w 562"/>
                  <a:gd name="T95" fmla="*/ 2147483647 h 562"/>
                  <a:gd name="T96" fmla="*/ 2147483647 w 562"/>
                  <a:gd name="T97" fmla="*/ 2147483647 h 562"/>
                  <a:gd name="T98" fmla="*/ 2147483647 w 562"/>
                  <a:gd name="T99" fmla="*/ 2147483647 h 562"/>
                  <a:gd name="T100" fmla="*/ 2147483647 w 562"/>
                  <a:gd name="T101" fmla="*/ 2147483647 h 562"/>
                  <a:gd name="T102" fmla="*/ 2147483647 w 562"/>
                  <a:gd name="T103" fmla="*/ 2147483647 h 56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62"/>
                  <a:gd name="T157" fmla="*/ 0 h 562"/>
                  <a:gd name="T158" fmla="*/ 562 w 562"/>
                  <a:gd name="T159" fmla="*/ 562 h 56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62" h="562">
                    <a:moveTo>
                      <a:pt x="452" y="164"/>
                    </a:moveTo>
                    <a:lnTo>
                      <a:pt x="508" y="110"/>
                    </a:lnTo>
                    <a:lnTo>
                      <a:pt x="452" y="54"/>
                    </a:lnTo>
                    <a:lnTo>
                      <a:pt x="398" y="108"/>
                    </a:lnTo>
                    <a:lnTo>
                      <a:pt x="380" y="98"/>
                    </a:lnTo>
                    <a:lnTo>
                      <a:pt x="360" y="88"/>
                    </a:lnTo>
                    <a:lnTo>
                      <a:pt x="340" y="82"/>
                    </a:lnTo>
                    <a:lnTo>
                      <a:pt x="320" y="76"/>
                    </a:lnTo>
                    <a:lnTo>
                      <a:pt x="320" y="0"/>
                    </a:lnTo>
                    <a:lnTo>
                      <a:pt x="242" y="0"/>
                    </a:lnTo>
                    <a:lnTo>
                      <a:pt x="242" y="76"/>
                    </a:lnTo>
                    <a:lnTo>
                      <a:pt x="220" y="82"/>
                    </a:lnTo>
                    <a:lnTo>
                      <a:pt x="202" y="88"/>
                    </a:lnTo>
                    <a:lnTo>
                      <a:pt x="182" y="98"/>
                    </a:lnTo>
                    <a:lnTo>
                      <a:pt x="164" y="108"/>
                    </a:lnTo>
                    <a:lnTo>
                      <a:pt x="110" y="54"/>
                    </a:lnTo>
                    <a:lnTo>
                      <a:pt x="54" y="110"/>
                    </a:lnTo>
                    <a:lnTo>
                      <a:pt x="108" y="164"/>
                    </a:lnTo>
                    <a:lnTo>
                      <a:pt x="98" y="182"/>
                    </a:lnTo>
                    <a:lnTo>
                      <a:pt x="90" y="200"/>
                    </a:lnTo>
                    <a:lnTo>
                      <a:pt x="82" y="220"/>
                    </a:lnTo>
                    <a:lnTo>
                      <a:pt x="78" y="242"/>
                    </a:lnTo>
                    <a:lnTo>
                      <a:pt x="0" y="242"/>
                    </a:lnTo>
                    <a:lnTo>
                      <a:pt x="0" y="320"/>
                    </a:lnTo>
                    <a:lnTo>
                      <a:pt x="78" y="320"/>
                    </a:lnTo>
                    <a:lnTo>
                      <a:pt x="82" y="340"/>
                    </a:lnTo>
                    <a:lnTo>
                      <a:pt x="90" y="360"/>
                    </a:lnTo>
                    <a:lnTo>
                      <a:pt x="98" y="378"/>
                    </a:lnTo>
                    <a:lnTo>
                      <a:pt x="108" y="396"/>
                    </a:lnTo>
                    <a:lnTo>
                      <a:pt x="54" y="452"/>
                    </a:lnTo>
                    <a:lnTo>
                      <a:pt x="110" y="506"/>
                    </a:lnTo>
                    <a:lnTo>
                      <a:pt x="164" y="452"/>
                    </a:lnTo>
                    <a:lnTo>
                      <a:pt x="182" y="464"/>
                    </a:lnTo>
                    <a:lnTo>
                      <a:pt x="202" y="472"/>
                    </a:lnTo>
                    <a:lnTo>
                      <a:pt x="220" y="480"/>
                    </a:lnTo>
                    <a:lnTo>
                      <a:pt x="242" y="484"/>
                    </a:lnTo>
                    <a:lnTo>
                      <a:pt x="242" y="562"/>
                    </a:lnTo>
                    <a:lnTo>
                      <a:pt x="320" y="562"/>
                    </a:lnTo>
                    <a:lnTo>
                      <a:pt x="320" y="484"/>
                    </a:lnTo>
                    <a:lnTo>
                      <a:pt x="340" y="478"/>
                    </a:lnTo>
                    <a:lnTo>
                      <a:pt x="360" y="472"/>
                    </a:lnTo>
                    <a:lnTo>
                      <a:pt x="380" y="464"/>
                    </a:lnTo>
                    <a:lnTo>
                      <a:pt x="398" y="452"/>
                    </a:lnTo>
                    <a:lnTo>
                      <a:pt x="452" y="506"/>
                    </a:lnTo>
                    <a:lnTo>
                      <a:pt x="508" y="452"/>
                    </a:lnTo>
                    <a:lnTo>
                      <a:pt x="452" y="396"/>
                    </a:lnTo>
                    <a:lnTo>
                      <a:pt x="464" y="378"/>
                    </a:lnTo>
                    <a:lnTo>
                      <a:pt x="472" y="360"/>
                    </a:lnTo>
                    <a:lnTo>
                      <a:pt x="480" y="340"/>
                    </a:lnTo>
                    <a:lnTo>
                      <a:pt x="484" y="320"/>
                    </a:lnTo>
                    <a:lnTo>
                      <a:pt x="562" y="320"/>
                    </a:lnTo>
                    <a:lnTo>
                      <a:pt x="562" y="240"/>
                    </a:lnTo>
                    <a:lnTo>
                      <a:pt x="484" y="240"/>
                    </a:lnTo>
                    <a:lnTo>
                      <a:pt x="480" y="220"/>
                    </a:lnTo>
                    <a:lnTo>
                      <a:pt x="472" y="200"/>
                    </a:lnTo>
                    <a:lnTo>
                      <a:pt x="464" y="182"/>
                    </a:lnTo>
                    <a:lnTo>
                      <a:pt x="452" y="164"/>
                    </a:lnTo>
                    <a:close/>
                    <a:moveTo>
                      <a:pt x="280" y="366"/>
                    </a:moveTo>
                    <a:lnTo>
                      <a:pt x="280" y="366"/>
                    </a:lnTo>
                    <a:lnTo>
                      <a:pt x="264" y="364"/>
                    </a:lnTo>
                    <a:lnTo>
                      <a:pt x="248" y="360"/>
                    </a:lnTo>
                    <a:lnTo>
                      <a:pt x="232" y="352"/>
                    </a:lnTo>
                    <a:lnTo>
                      <a:pt x="220" y="342"/>
                    </a:lnTo>
                    <a:lnTo>
                      <a:pt x="210" y="328"/>
                    </a:lnTo>
                    <a:lnTo>
                      <a:pt x="202" y="314"/>
                    </a:lnTo>
                    <a:lnTo>
                      <a:pt x="196" y="298"/>
                    </a:lnTo>
                    <a:lnTo>
                      <a:pt x="194" y="280"/>
                    </a:lnTo>
                    <a:lnTo>
                      <a:pt x="196" y="262"/>
                    </a:lnTo>
                    <a:lnTo>
                      <a:pt x="202" y="246"/>
                    </a:lnTo>
                    <a:lnTo>
                      <a:pt x="210" y="232"/>
                    </a:lnTo>
                    <a:lnTo>
                      <a:pt x="220" y="220"/>
                    </a:lnTo>
                    <a:lnTo>
                      <a:pt x="232" y="210"/>
                    </a:lnTo>
                    <a:lnTo>
                      <a:pt x="248" y="202"/>
                    </a:lnTo>
                    <a:lnTo>
                      <a:pt x="264" y="196"/>
                    </a:lnTo>
                    <a:lnTo>
                      <a:pt x="280" y="194"/>
                    </a:lnTo>
                    <a:lnTo>
                      <a:pt x="298" y="196"/>
                    </a:lnTo>
                    <a:lnTo>
                      <a:pt x="314" y="202"/>
                    </a:lnTo>
                    <a:lnTo>
                      <a:pt x="328" y="210"/>
                    </a:lnTo>
                    <a:lnTo>
                      <a:pt x="342" y="220"/>
                    </a:lnTo>
                    <a:lnTo>
                      <a:pt x="352" y="232"/>
                    </a:lnTo>
                    <a:lnTo>
                      <a:pt x="360" y="246"/>
                    </a:lnTo>
                    <a:lnTo>
                      <a:pt x="366" y="262"/>
                    </a:lnTo>
                    <a:lnTo>
                      <a:pt x="366" y="280"/>
                    </a:lnTo>
                    <a:lnTo>
                      <a:pt x="366" y="298"/>
                    </a:lnTo>
                    <a:lnTo>
                      <a:pt x="360" y="314"/>
                    </a:lnTo>
                    <a:lnTo>
                      <a:pt x="352" y="328"/>
                    </a:lnTo>
                    <a:lnTo>
                      <a:pt x="342" y="342"/>
                    </a:lnTo>
                    <a:lnTo>
                      <a:pt x="328" y="352"/>
                    </a:lnTo>
                    <a:lnTo>
                      <a:pt x="314" y="360"/>
                    </a:lnTo>
                    <a:lnTo>
                      <a:pt x="298" y="364"/>
                    </a:lnTo>
                    <a:lnTo>
                      <a:pt x="280" y="366"/>
                    </a:lnTo>
                    <a:close/>
                  </a:path>
                </a:pathLst>
              </a:custGeom>
              <a:solidFill>
                <a:schemeClr val="bg1"/>
              </a:solidFill>
              <a:ln w="9525">
                <a:noFill/>
                <a:round/>
                <a:headEnd/>
                <a:tailEnd/>
              </a:ln>
            </p:spPr>
            <p:txBody>
              <a:bodyPr/>
              <a:lstStyle/>
              <a:p>
                <a:endParaRPr lang="zh-CN" altLang="en-US"/>
              </a:p>
            </p:txBody>
          </p:sp>
          <p:sp>
            <p:nvSpPr>
              <p:cNvPr id="59402" name="Freeform 10"/>
              <p:cNvSpPr>
                <a:spLocks noEditPoints="1"/>
              </p:cNvSpPr>
              <p:nvPr/>
            </p:nvSpPr>
            <p:spPr bwMode="auto">
              <a:xfrm>
                <a:off x="7799014" y="2325084"/>
                <a:ext cx="567031" cy="570164"/>
              </a:xfrm>
              <a:custGeom>
                <a:avLst/>
                <a:gdLst>
                  <a:gd name="T0" fmla="*/ 2147483647 w 724"/>
                  <a:gd name="T1" fmla="*/ 2147483647 h 728"/>
                  <a:gd name="T2" fmla="*/ 2147483647 w 724"/>
                  <a:gd name="T3" fmla="*/ 2147483647 h 728"/>
                  <a:gd name="T4" fmla="*/ 2147483647 w 724"/>
                  <a:gd name="T5" fmla="*/ 2147483647 h 728"/>
                  <a:gd name="T6" fmla="*/ 2147483647 w 724"/>
                  <a:gd name="T7" fmla="*/ 2147483647 h 728"/>
                  <a:gd name="T8" fmla="*/ 2147483647 w 724"/>
                  <a:gd name="T9" fmla="*/ 0 h 728"/>
                  <a:gd name="T10" fmla="*/ 2147483647 w 724"/>
                  <a:gd name="T11" fmla="*/ 2147483647 h 728"/>
                  <a:gd name="T12" fmla="*/ 2147483647 w 724"/>
                  <a:gd name="T13" fmla="*/ 2147483647 h 728"/>
                  <a:gd name="T14" fmla="*/ 2147483647 w 724"/>
                  <a:gd name="T15" fmla="*/ 2147483647 h 728"/>
                  <a:gd name="T16" fmla="*/ 2147483647 w 724"/>
                  <a:gd name="T17" fmla="*/ 2147483647 h 728"/>
                  <a:gd name="T18" fmla="*/ 0 w 724"/>
                  <a:gd name="T19" fmla="*/ 2147483647 h 728"/>
                  <a:gd name="T20" fmla="*/ 2147483647 w 724"/>
                  <a:gd name="T21" fmla="*/ 2147483647 h 728"/>
                  <a:gd name="T22" fmla="*/ 2147483647 w 724"/>
                  <a:gd name="T23" fmla="*/ 2147483647 h 728"/>
                  <a:gd name="T24" fmla="*/ 2147483647 w 724"/>
                  <a:gd name="T25" fmla="*/ 2147483647 h 728"/>
                  <a:gd name="T26" fmla="*/ 2147483647 w 724"/>
                  <a:gd name="T27" fmla="*/ 2147483647 h 728"/>
                  <a:gd name="T28" fmla="*/ 2147483647 w 724"/>
                  <a:gd name="T29" fmla="*/ 2147483647 h 728"/>
                  <a:gd name="T30" fmla="*/ 2147483647 w 724"/>
                  <a:gd name="T31" fmla="*/ 2147483647 h 728"/>
                  <a:gd name="T32" fmla="*/ 2147483647 w 724"/>
                  <a:gd name="T33" fmla="*/ 2147483647 h 728"/>
                  <a:gd name="T34" fmla="*/ 2147483647 w 724"/>
                  <a:gd name="T35" fmla="*/ 2147483647 h 728"/>
                  <a:gd name="T36" fmla="*/ 2147483647 w 724"/>
                  <a:gd name="T37" fmla="*/ 2147483647 h 728"/>
                  <a:gd name="T38" fmla="*/ 2147483647 w 724"/>
                  <a:gd name="T39" fmla="*/ 2147483647 h 728"/>
                  <a:gd name="T40" fmla="*/ 2147483647 w 724"/>
                  <a:gd name="T41" fmla="*/ 2147483647 h 728"/>
                  <a:gd name="T42" fmla="*/ 2147483647 w 724"/>
                  <a:gd name="T43" fmla="*/ 2147483647 h 728"/>
                  <a:gd name="T44" fmla="*/ 2147483647 w 724"/>
                  <a:gd name="T45" fmla="*/ 2147483647 h 728"/>
                  <a:gd name="T46" fmla="*/ 2147483647 w 724"/>
                  <a:gd name="T47" fmla="*/ 2147483647 h 728"/>
                  <a:gd name="T48" fmla="*/ 2147483647 w 724"/>
                  <a:gd name="T49" fmla="*/ 2147483647 h 728"/>
                  <a:gd name="T50" fmla="*/ 2147483647 w 724"/>
                  <a:gd name="T51" fmla="*/ 2147483647 h 728"/>
                  <a:gd name="T52" fmla="*/ 2147483647 w 724"/>
                  <a:gd name="T53" fmla="*/ 2147483647 h 728"/>
                  <a:gd name="T54" fmla="*/ 2147483647 w 724"/>
                  <a:gd name="T55" fmla="*/ 2147483647 h 728"/>
                  <a:gd name="T56" fmla="*/ 2147483647 w 724"/>
                  <a:gd name="T57" fmla="*/ 2147483647 h 728"/>
                  <a:gd name="T58" fmla="*/ 2147483647 w 724"/>
                  <a:gd name="T59" fmla="*/ 2147483647 h 728"/>
                  <a:gd name="T60" fmla="*/ 2147483647 w 724"/>
                  <a:gd name="T61" fmla="*/ 2147483647 h 728"/>
                  <a:gd name="T62" fmla="*/ 2147483647 w 724"/>
                  <a:gd name="T63" fmla="*/ 2147483647 h 728"/>
                  <a:gd name="T64" fmla="*/ 2147483647 w 724"/>
                  <a:gd name="T65" fmla="*/ 2147483647 h 728"/>
                  <a:gd name="T66" fmla="*/ 2147483647 w 724"/>
                  <a:gd name="T67" fmla="*/ 2147483647 h 728"/>
                  <a:gd name="T68" fmla="*/ 2147483647 w 724"/>
                  <a:gd name="T69" fmla="*/ 2147483647 h 728"/>
                  <a:gd name="T70" fmla="*/ 2147483647 w 724"/>
                  <a:gd name="T71" fmla="*/ 2147483647 h 728"/>
                  <a:gd name="T72" fmla="*/ 2147483647 w 724"/>
                  <a:gd name="T73" fmla="*/ 2147483647 h 728"/>
                  <a:gd name="T74" fmla="*/ 2147483647 w 724"/>
                  <a:gd name="T75" fmla="*/ 2147483647 h 728"/>
                  <a:gd name="T76" fmla="*/ 2147483647 w 724"/>
                  <a:gd name="T77" fmla="*/ 2147483647 h 728"/>
                  <a:gd name="T78" fmla="*/ 2147483647 w 724"/>
                  <a:gd name="T79" fmla="*/ 2147483647 h 728"/>
                  <a:gd name="T80" fmla="*/ 2147483647 w 724"/>
                  <a:gd name="T81" fmla="*/ 2147483647 h 728"/>
                  <a:gd name="T82" fmla="*/ 2147483647 w 724"/>
                  <a:gd name="T83" fmla="*/ 2147483647 h 728"/>
                  <a:gd name="T84" fmla="*/ 2147483647 w 724"/>
                  <a:gd name="T85" fmla="*/ 2147483647 h 728"/>
                  <a:gd name="T86" fmla="*/ 2147483647 w 724"/>
                  <a:gd name="T87" fmla="*/ 2147483647 h 728"/>
                  <a:gd name="T88" fmla="*/ 2147483647 w 724"/>
                  <a:gd name="T89" fmla="*/ 2147483647 h 728"/>
                  <a:gd name="T90" fmla="*/ 2147483647 w 724"/>
                  <a:gd name="T91" fmla="*/ 2147483647 h 728"/>
                  <a:gd name="T92" fmla="*/ 2147483647 w 724"/>
                  <a:gd name="T93" fmla="*/ 2147483647 h 728"/>
                  <a:gd name="T94" fmla="*/ 2147483647 w 724"/>
                  <a:gd name="T95" fmla="*/ 2147483647 h 728"/>
                  <a:gd name="T96" fmla="*/ 2147483647 w 724"/>
                  <a:gd name="T97" fmla="*/ 2147483647 h 728"/>
                  <a:gd name="T98" fmla="*/ 2147483647 w 724"/>
                  <a:gd name="T99" fmla="*/ 2147483647 h 728"/>
                  <a:gd name="T100" fmla="*/ 2147483647 w 724"/>
                  <a:gd name="T101" fmla="*/ 2147483647 h 728"/>
                  <a:gd name="T102" fmla="*/ 2147483647 w 724"/>
                  <a:gd name="T103" fmla="*/ 2147483647 h 728"/>
                  <a:gd name="T104" fmla="*/ 2147483647 w 724"/>
                  <a:gd name="T105" fmla="*/ 2147483647 h 728"/>
                  <a:gd name="T106" fmla="*/ 2147483647 w 724"/>
                  <a:gd name="T107" fmla="*/ 2147483647 h 728"/>
                  <a:gd name="T108" fmla="*/ 2147483647 w 724"/>
                  <a:gd name="T109" fmla="*/ 2147483647 h 728"/>
                  <a:gd name="T110" fmla="*/ 2147483647 w 724"/>
                  <a:gd name="T111" fmla="*/ 2147483647 h 728"/>
                  <a:gd name="T112" fmla="*/ 2147483647 w 724"/>
                  <a:gd name="T113" fmla="*/ 2147483647 h 728"/>
                  <a:gd name="T114" fmla="*/ 2147483647 w 724"/>
                  <a:gd name="T115" fmla="*/ 2147483647 h 7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24"/>
                  <a:gd name="T175" fmla="*/ 0 h 728"/>
                  <a:gd name="T176" fmla="*/ 724 w 724"/>
                  <a:gd name="T177" fmla="*/ 728 h 7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24" h="728">
                    <a:moveTo>
                      <a:pt x="704" y="616"/>
                    </a:moveTo>
                    <a:lnTo>
                      <a:pt x="706" y="616"/>
                    </a:lnTo>
                    <a:lnTo>
                      <a:pt x="322" y="232"/>
                    </a:lnTo>
                    <a:lnTo>
                      <a:pt x="322" y="50"/>
                    </a:lnTo>
                    <a:lnTo>
                      <a:pt x="136" y="0"/>
                    </a:lnTo>
                    <a:lnTo>
                      <a:pt x="116" y="20"/>
                    </a:lnTo>
                    <a:lnTo>
                      <a:pt x="214" y="118"/>
                    </a:lnTo>
                    <a:lnTo>
                      <a:pt x="118" y="214"/>
                    </a:lnTo>
                    <a:lnTo>
                      <a:pt x="20" y="116"/>
                    </a:lnTo>
                    <a:lnTo>
                      <a:pt x="0" y="136"/>
                    </a:lnTo>
                    <a:lnTo>
                      <a:pt x="50" y="322"/>
                    </a:lnTo>
                    <a:lnTo>
                      <a:pt x="226" y="322"/>
                    </a:lnTo>
                    <a:lnTo>
                      <a:pt x="610" y="710"/>
                    </a:lnTo>
                    <a:lnTo>
                      <a:pt x="612" y="710"/>
                    </a:lnTo>
                    <a:lnTo>
                      <a:pt x="622" y="718"/>
                    </a:lnTo>
                    <a:lnTo>
                      <a:pt x="634" y="724"/>
                    </a:lnTo>
                    <a:lnTo>
                      <a:pt x="646" y="728"/>
                    </a:lnTo>
                    <a:lnTo>
                      <a:pt x="658" y="728"/>
                    </a:lnTo>
                    <a:lnTo>
                      <a:pt x="670" y="728"/>
                    </a:lnTo>
                    <a:lnTo>
                      <a:pt x="682" y="724"/>
                    </a:lnTo>
                    <a:lnTo>
                      <a:pt x="694" y="718"/>
                    </a:lnTo>
                    <a:lnTo>
                      <a:pt x="704" y="710"/>
                    </a:lnTo>
                    <a:lnTo>
                      <a:pt x="712" y="700"/>
                    </a:lnTo>
                    <a:lnTo>
                      <a:pt x="718" y="688"/>
                    </a:lnTo>
                    <a:lnTo>
                      <a:pt x="722" y="676"/>
                    </a:lnTo>
                    <a:lnTo>
                      <a:pt x="724" y="664"/>
                    </a:lnTo>
                    <a:lnTo>
                      <a:pt x="722" y="652"/>
                    </a:lnTo>
                    <a:lnTo>
                      <a:pt x="718" y="638"/>
                    </a:lnTo>
                    <a:lnTo>
                      <a:pt x="712" y="628"/>
                    </a:lnTo>
                    <a:lnTo>
                      <a:pt x="704" y="616"/>
                    </a:lnTo>
                    <a:close/>
                    <a:moveTo>
                      <a:pt x="680" y="686"/>
                    </a:moveTo>
                    <a:lnTo>
                      <a:pt x="680" y="686"/>
                    </a:lnTo>
                    <a:lnTo>
                      <a:pt x="670" y="692"/>
                    </a:lnTo>
                    <a:lnTo>
                      <a:pt x="658" y="694"/>
                    </a:lnTo>
                    <a:lnTo>
                      <a:pt x="648" y="692"/>
                    </a:lnTo>
                    <a:lnTo>
                      <a:pt x="642" y="690"/>
                    </a:lnTo>
                    <a:lnTo>
                      <a:pt x="638" y="686"/>
                    </a:lnTo>
                    <a:lnTo>
                      <a:pt x="632" y="676"/>
                    </a:lnTo>
                    <a:lnTo>
                      <a:pt x="630" y="664"/>
                    </a:lnTo>
                    <a:lnTo>
                      <a:pt x="632" y="654"/>
                    </a:lnTo>
                    <a:lnTo>
                      <a:pt x="638" y="644"/>
                    </a:lnTo>
                    <a:lnTo>
                      <a:pt x="648" y="638"/>
                    </a:lnTo>
                    <a:lnTo>
                      <a:pt x="658" y="636"/>
                    </a:lnTo>
                    <a:lnTo>
                      <a:pt x="670" y="638"/>
                    </a:lnTo>
                    <a:lnTo>
                      <a:pt x="680" y="644"/>
                    </a:lnTo>
                    <a:lnTo>
                      <a:pt x="686" y="654"/>
                    </a:lnTo>
                    <a:lnTo>
                      <a:pt x="688" y="664"/>
                    </a:lnTo>
                    <a:lnTo>
                      <a:pt x="686" y="676"/>
                    </a:lnTo>
                    <a:lnTo>
                      <a:pt x="684" y="680"/>
                    </a:lnTo>
                    <a:lnTo>
                      <a:pt x="680" y="686"/>
                    </a:lnTo>
                    <a:close/>
                  </a:path>
                </a:pathLst>
              </a:custGeom>
              <a:solidFill>
                <a:schemeClr val="bg1"/>
              </a:solidFill>
              <a:ln w="9525">
                <a:noFill/>
                <a:round/>
                <a:headEnd/>
                <a:tailEnd/>
              </a:ln>
            </p:spPr>
            <p:txBody>
              <a:bodyPr/>
              <a:lstStyle/>
              <a:p>
                <a:endParaRPr lang="zh-CN" altLang="en-US"/>
              </a:p>
            </p:txBody>
          </p:sp>
        </p:grpSp>
      </p:grpSp>
      <p:sp>
        <p:nvSpPr>
          <p:cNvPr id="5" name="矩形 4"/>
          <p:cNvSpPr>
            <a:spLocks noChangeArrowheads="1"/>
          </p:cNvSpPr>
          <p:nvPr/>
        </p:nvSpPr>
        <p:spPr bwMode="auto">
          <a:xfrm>
            <a:off x="2057400" y="1985963"/>
            <a:ext cx="9410700" cy="1120775"/>
          </a:xfrm>
          <a:prstGeom prst="rect">
            <a:avLst/>
          </a:prstGeom>
          <a:noFill/>
          <a:ln w="9525">
            <a:noFill/>
            <a:miter lim="800000"/>
            <a:headEnd/>
            <a:tailEnd/>
          </a:ln>
        </p:spPr>
        <p:txBody>
          <a:bodyPr>
            <a:spAutoFit/>
          </a:bodyPr>
          <a:lstStyle/>
          <a:p>
            <a:pPr>
              <a:lnSpc>
                <a:spcPct val="125000"/>
              </a:lnSpc>
            </a:pPr>
            <a:r>
              <a:rPr lang="zh-CN" altLang="en-US" dirty="0">
                <a:latin typeface="Verdana" pitchFamily="34" charset="0"/>
                <a:ea typeface="微软雅黑" pitchFamily="34" charset="-122"/>
              </a:rPr>
              <a:t>      </a:t>
            </a:r>
            <a:r>
              <a:rPr lang="en-US" altLang="zh-CN" dirty="0">
                <a:latin typeface="Verdana" pitchFamily="34" charset="0"/>
                <a:ea typeface="微软雅黑" pitchFamily="34" charset="-122"/>
              </a:rPr>
              <a:t>RISC-V</a:t>
            </a:r>
            <a:r>
              <a:rPr lang="zh-CN" altLang="en-US" dirty="0">
                <a:latin typeface="Verdana" pitchFamily="34" charset="0"/>
                <a:ea typeface="微软雅黑" pitchFamily="34" charset="-122"/>
              </a:rPr>
              <a:t>架构秉承简单的设计哲学</a:t>
            </a:r>
            <a:r>
              <a:rPr lang="en-US" altLang="zh-CN" dirty="0">
                <a:latin typeface="Verdana" pitchFamily="34" charset="0"/>
                <a:ea typeface="微软雅黑" pitchFamily="34" charset="-122"/>
              </a:rPr>
              <a:t>,RISC-V</a:t>
            </a:r>
            <a:r>
              <a:rPr lang="zh-CN" altLang="en-US" dirty="0">
                <a:latin typeface="Verdana" pitchFamily="34" charset="0"/>
                <a:ea typeface="微软雅黑" pitchFamily="34" charset="-122"/>
              </a:rPr>
              <a:t>架构则能完全抛弃包袱，借助计算机体系结构经过多年的发展已经成为比较成熟的技术的优势，从轻上路。</a:t>
            </a:r>
            <a:r>
              <a:rPr lang="en-US" altLang="zh-CN" dirty="0">
                <a:latin typeface="Verdana" pitchFamily="34" charset="0"/>
                <a:ea typeface="微软雅黑" pitchFamily="34" charset="-122"/>
              </a:rPr>
              <a:t>RISC-V</a:t>
            </a:r>
            <a:r>
              <a:rPr lang="zh-CN" altLang="en-US" dirty="0">
                <a:latin typeface="Verdana" pitchFamily="34" charset="0"/>
                <a:ea typeface="微软雅黑" pitchFamily="34" charset="-122"/>
              </a:rPr>
              <a:t>基础指令集则只有</a:t>
            </a:r>
            <a:r>
              <a:rPr lang="en-US" altLang="zh-CN" dirty="0">
                <a:latin typeface="Verdana" pitchFamily="34" charset="0"/>
                <a:ea typeface="微软雅黑" pitchFamily="34" charset="-122"/>
              </a:rPr>
              <a:t>40</a:t>
            </a:r>
            <a:r>
              <a:rPr lang="zh-CN" altLang="en-US" dirty="0">
                <a:latin typeface="Verdana" pitchFamily="34" charset="0"/>
                <a:ea typeface="微软雅黑" pitchFamily="34" charset="-122"/>
              </a:rPr>
              <a:t>多条，加上其他的模块化扩展指令总共几十条指令。</a:t>
            </a:r>
            <a:endParaRPr lang="en-US" altLang="zh-CN" dirty="0">
              <a:latin typeface="Verdana" pitchFamily="34" charset="0"/>
              <a:ea typeface="微软雅黑" pitchFamily="34" charset="-122"/>
            </a:endParaRPr>
          </a:p>
        </p:txBody>
      </p:sp>
      <p:sp>
        <p:nvSpPr>
          <p:cNvPr id="14" name="矩形 13"/>
          <p:cNvSpPr>
            <a:spLocks noChangeArrowheads="1"/>
          </p:cNvSpPr>
          <p:nvPr/>
        </p:nvSpPr>
        <p:spPr bwMode="auto">
          <a:xfrm>
            <a:off x="2057400" y="1585913"/>
            <a:ext cx="1486304" cy="400110"/>
          </a:xfrm>
          <a:prstGeom prst="rect">
            <a:avLst/>
          </a:prstGeom>
          <a:solidFill>
            <a:schemeClr val="accent1"/>
          </a:solidFill>
          <a:ln w="9525">
            <a:noFill/>
            <a:miter lim="800000"/>
            <a:headEnd/>
            <a:tailEnd/>
          </a:ln>
        </p:spPr>
        <p:txBody>
          <a:bodyPr wrap="none">
            <a:spAutoFit/>
          </a:bodyPr>
          <a:lstStyle/>
          <a:p>
            <a:r>
              <a:rPr lang="zh-CN" altLang="en-US" sz="2000" b="1" dirty="0">
                <a:solidFill>
                  <a:schemeClr val="bg1"/>
                </a:solidFill>
                <a:latin typeface="Verdana" pitchFamily="34" charset="0"/>
                <a:ea typeface="微软雅黑" pitchFamily="34" charset="-122"/>
              </a:rPr>
              <a:t>1</a:t>
            </a:r>
            <a:r>
              <a:rPr lang="en-US" altLang="zh-CN" sz="2000" b="1" dirty="0">
                <a:solidFill>
                  <a:schemeClr val="bg1"/>
                </a:solidFill>
                <a:latin typeface="Verdana" pitchFamily="34" charset="0"/>
                <a:ea typeface="微软雅黑" pitchFamily="34" charset="-122"/>
              </a:rPr>
              <a:t>.</a:t>
            </a:r>
            <a:r>
              <a:rPr lang="zh-CN" altLang="en-US" sz="2000" b="1" dirty="0">
                <a:solidFill>
                  <a:schemeClr val="bg1"/>
                </a:solidFill>
                <a:latin typeface="Verdana" pitchFamily="34" charset="0"/>
                <a:ea typeface="微软雅黑" pitchFamily="34" charset="-122"/>
              </a:rPr>
              <a:t>架构简单</a:t>
            </a:r>
            <a:endParaRPr lang="en-US" altLang="zh-CN" sz="2000" b="1" dirty="0">
              <a:solidFill>
                <a:schemeClr val="bg1"/>
              </a:solidFill>
              <a:latin typeface="Verdana" pitchFamily="34" charset="0"/>
              <a:ea typeface="微软雅黑" pitchFamily="34" charset="-122"/>
            </a:endParaRPr>
          </a:p>
        </p:txBody>
      </p:sp>
      <p:grpSp>
        <p:nvGrpSpPr>
          <p:cNvPr id="32" name="组合 31"/>
          <p:cNvGrpSpPr>
            <a:grpSpLocks/>
          </p:cNvGrpSpPr>
          <p:nvPr/>
        </p:nvGrpSpPr>
        <p:grpSpPr bwMode="auto">
          <a:xfrm>
            <a:off x="766763" y="3259138"/>
            <a:ext cx="1141412" cy="1143000"/>
            <a:chOff x="794881" y="2597323"/>
            <a:chExt cx="1142022" cy="1142022"/>
          </a:xfrm>
        </p:grpSpPr>
        <p:sp>
          <p:nvSpPr>
            <p:cNvPr id="15" name="椭圆 14"/>
            <p:cNvSpPr/>
            <p:nvPr/>
          </p:nvSpPr>
          <p:spPr>
            <a:xfrm>
              <a:off x="794881" y="2597323"/>
              <a:ext cx="1142022" cy="1142022"/>
            </a:xfrm>
            <a:prstGeom prst="ellipse">
              <a:avLst/>
            </a:prstGeom>
            <a:solidFill>
              <a:schemeClr val="accent1"/>
            </a:solid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9407" name="Freeform 5"/>
            <p:cNvSpPr>
              <a:spLocks noEditPoints="1"/>
            </p:cNvSpPr>
            <p:nvPr/>
          </p:nvSpPr>
          <p:spPr bwMode="auto">
            <a:xfrm>
              <a:off x="1025651" y="2880589"/>
              <a:ext cx="680482" cy="575490"/>
            </a:xfrm>
            <a:custGeom>
              <a:avLst/>
              <a:gdLst>
                <a:gd name="T0" fmla="*/ 2147483647 w 175"/>
                <a:gd name="T1" fmla="*/ 2147483647 h 148"/>
                <a:gd name="T2" fmla="*/ 2147483647 w 175"/>
                <a:gd name="T3" fmla="*/ 2147483647 h 148"/>
                <a:gd name="T4" fmla="*/ 2147483647 w 175"/>
                <a:gd name="T5" fmla="*/ 2147483647 h 148"/>
                <a:gd name="T6" fmla="*/ 0 w 175"/>
                <a:gd name="T7" fmla="*/ 2147483647 h 148"/>
                <a:gd name="T8" fmla="*/ 2147483647 w 175"/>
                <a:gd name="T9" fmla="*/ 0 h 148"/>
                <a:gd name="T10" fmla="*/ 2147483647 w 175"/>
                <a:gd name="T11" fmla="*/ 2147483647 h 148"/>
                <a:gd name="T12" fmla="*/ 2147483647 w 175"/>
                <a:gd name="T13" fmla="*/ 2147483647 h 148"/>
                <a:gd name="T14" fmla="*/ 2147483647 w 175"/>
                <a:gd name="T15" fmla="*/ 2147483647 h 148"/>
                <a:gd name="T16" fmla="*/ 2147483647 w 175"/>
                <a:gd name="T17" fmla="*/ 2147483647 h 148"/>
                <a:gd name="T18" fmla="*/ 2147483647 w 175"/>
                <a:gd name="T19" fmla="*/ 2147483647 h 148"/>
                <a:gd name="T20" fmla="*/ 2147483647 w 175"/>
                <a:gd name="T21" fmla="*/ 2147483647 h 148"/>
                <a:gd name="T22" fmla="*/ 2147483647 w 175"/>
                <a:gd name="T23" fmla="*/ 2147483647 h 148"/>
                <a:gd name="T24" fmla="*/ 2147483647 w 175"/>
                <a:gd name="T25" fmla="*/ 2147483647 h 148"/>
                <a:gd name="T26" fmla="*/ 2147483647 w 175"/>
                <a:gd name="T27" fmla="*/ 2147483647 h 148"/>
                <a:gd name="T28" fmla="*/ 2147483647 w 175"/>
                <a:gd name="T29" fmla="*/ 2147483647 h 148"/>
                <a:gd name="T30" fmla="*/ 2147483647 w 175"/>
                <a:gd name="T31" fmla="*/ 2147483647 h 148"/>
                <a:gd name="T32" fmla="*/ 2147483647 w 175"/>
                <a:gd name="T33" fmla="*/ 2147483647 h 1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5"/>
                <a:gd name="T52" fmla="*/ 0 h 148"/>
                <a:gd name="T53" fmla="*/ 175 w 175"/>
                <a:gd name="T54" fmla="*/ 148 h 1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5" h="148">
                  <a:moveTo>
                    <a:pt x="103" y="64"/>
                  </a:moveTo>
                  <a:lnTo>
                    <a:pt x="51" y="64"/>
                  </a:lnTo>
                  <a:lnTo>
                    <a:pt x="51" y="84"/>
                  </a:lnTo>
                  <a:lnTo>
                    <a:pt x="0" y="42"/>
                  </a:lnTo>
                  <a:lnTo>
                    <a:pt x="51" y="0"/>
                  </a:lnTo>
                  <a:lnTo>
                    <a:pt x="51" y="22"/>
                  </a:lnTo>
                  <a:lnTo>
                    <a:pt x="103" y="22"/>
                  </a:lnTo>
                  <a:lnTo>
                    <a:pt x="103" y="64"/>
                  </a:lnTo>
                  <a:close/>
                  <a:moveTo>
                    <a:pt x="74" y="126"/>
                  </a:moveTo>
                  <a:lnTo>
                    <a:pt x="126" y="126"/>
                  </a:lnTo>
                  <a:lnTo>
                    <a:pt x="126" y="148"/>
                  </a:lnTo>
                  <a:lnTo>
                    <a:pt x="175" y="106"/>
                  </a:lnTo>
                  <a:lnTo>
                    <a:pt x="126" y="64"/>
                  </a:lnTo>
                  <a:lnTo>
                    <a:pt x="126" y="84"/>
                  </a:lnTo>
                  <a:lnTo>
                    <a:pt x="74" y="84"/>
                  </a:lnTo>
                  <a:lnTo>
                    <a:pt x="74" y="126"/>
                  </a:lnTo>
                  <a:close/>
                </a:path>
              </a:pathLst>
            </a:custGeom>
            <a:solidFill>
              <a:schemeClr val="bg1"/>
            </a:solidFill>
            <a:ln w="9525">
              <a:noFill/>
              <a:round/>
              <a:headEnd/>
              <a:tailEnd/>
            </a:ln>
          </p:spPr>
          <p:txBody>
            <a:bodyPr/>
            <a:lstStyle/>
            <a:p>
              <a:endParaRPr lang="zh-CN" altLang="en-US"/>
            </a:p>
          </p:txBody>
        </p:sp>
      </p:grpSp>
      <p:sp>
        <p:nvSpPr>
          <p:cNvPr id="21" name="矩形 20"/>
          <p:cNvSpPr>
            <a:spLocks noChangeArrowheads="1"/>
          </p:cNvSpPr>
          <p:nvPr/>
        </p:nvSpPr>
        <p:spPr bwMode="auto">
          <a:xfrm>
            <a:off x="2057400" y="3200400"/>
            <a:ext cx="1486304" cy="400110"/>
          </a:xfrm>
          <a:prstGeom prst="rect">
            <a:avLst/>
          </a:prstGeom>
          <a:solidFill>
            <a:schemeClr val="accent1"/>
          </a:solidFill>
          <a:ln w="9525">
            <a:noFill/>
            <a:miter lim="800000"/>
            <a:headEnd/>
            <a:tailEnd/>
          </a:ln>
        </p:spPr>
        <p:txBody>
          <a:bodyPr wrap="none">
            <a:spAutoFit/>
          </a:bodyPr>
          <a:lstStyle/>
          <a:p>
            <a:r>
              <a:rPr lang="zh-CN" altLang="en-US" sz="2000" b="1" dirty="0">
                <a:solidFill>
                  <a:schemeClr val="bg1"/>
                </a:solidFill>
                <a:latin typeface="Verdana" pitchFamily="34" charset="0"/>
                <a:ea typeface="微软雅黑" pitchFamily="34" charset="-122"/>
              </a:rPr>
              <a:t>2</a:t>
            </a:r>
            <a:r>
              <a:rPr lang="en-US" altLang="zh-CN" sz="2000" b="1" dirty="0">
                <a:solidFill>
                  <a:schemeClr val="bg1"/>
                </a:solidFill>
                <a:latin typeface="Verdana" pitchFamily="34" charset="0"/>
                <a:ea typeface="微软雅黑" pitchFamily="34" charset="-122"/>
              </a:rPr>
              <a:t>.</a:t>
            </a:r>
            <a:r>
              <a:rPr lang="zh-CN" altLang="en-US" sz="2000" b="1" dirty="0">
                <a:solidFill>
                  <a:schemeClr val="bg1"/>
                </a:solidFill>
                <a:latin typeface="Verdana" pitchFamily="34" charset="0"/>
                <a:ea typeface="微软雅黑" pitchFamily="34" charset="-122"/>
              </a:rPr>
              <a:t>完全开源</a:t>
            </a:r>
            <a:endParaRPr lang="en-US" altLang="zh-CN" sz="2000" b="1" dirty="0">
              <a:solidFill>
                <a:schemeClr val="bg1"/>
              </a:solidFill>
              <a:latin typeface="Verdana" pitchFamily="34" charset="0"/>
              <a:ea typeface="微软雅黑" pitchFamily="34" charset="-122"/>
            </a:endParaRPr>
          </a:p>
        </p:txBody>
      </p:sp>
      <p:sp>
        <p:nvSpPr>
          <p:cNvPr id="22" name="矩形 21"/>
          <p:cNvSpPr>
            <a:spLocks noChangeArrowheads="1"/>
          </p:cNvSpPr>
          <p:nvPr/>
        </p:nvSpPr>
        <p:spPr bwMode="auto">
          <a:xfrm>
            <a:off x="2057400" y="3627438"/>
            <a:ext cx="9410700" cy="751872"/>
          </a:xfrm>
          <a:prstGeom prst="rect">
            <a:avLst/>
          </a:prstGeom>
          <a:noFill/>
          <a:ln w="9525">
            <a:noFill/>
            <a:miter lim="800000"/>
            <a:headEnd/>
            <a:tailEnd/>
          </a:ln>
        </p:spPr>
        <p:txBody>
          <a:bodyPr>
            <a:spAutoFit/>
          </a:bodyPr>
          <a:lstStyle/>
          <a:p>
            <a:pPr>
              <a:lnSpc>
                <a:spcPct val="125000"/>
              </a:lnSpc>
            </a:pPr>
            <a:r>
              <a:rPr lang="zh-CN" altLang="en-US" dirty="0">
                <a:latin typeface="Verdana" pitchFamily="34" charset="0"/>
                <a:ea typeface="微软雅黑" pitchFamily="34" charset="-122"/>
              </a:rPr>
              <a:t>     对指令集使用，</a:t>
            </a:r>
            <a:r>
              <a:rPr lang="en-US" altLang="zh-CN" dirty="0">
                <a:latin typeface="Verdana" pitchFamily="34" charset="0"/>
                <a:ea typeface="微软雅黑" pitchFamily="34" charset="-122"/>
              </a:rPr>
              <a:t>RISC-V</a:t>
            </a:r>
            <a:r>
              <a:rPr lang="zh-CN" altLang="en-US" dirty="0">
                <a:latin typeface="Verdana" pitchFamily="34" charset="0"/>
                <a:ea typeface="微软雅黑" pitchFamily="34" charset="-122"/>
              </a:rPr>
              <a:t>基金会不收取高额的授权费。开源采用宽松的</a:t>
            </a:r>
            <a:r>
              <a:rPr lang="en-US" altLang="zh-CN" dirty="0">
                <a:latin typeface="Verdana" pitchFamily="34" charset="0"/>
                <a:ea typeface="微软雅黑" pitchFamily="34" charset="-122"/>
              </a:rPr>
              <a:t>BSD</a:t>
            </a:r>
            <a:r>
              <a:rPr lang="zh-CN" altLang="en-US" dirty="0">
                <a:latin typeface="Verdana" pitchFamily="34" charset="0"/>
                <a:ea typeface="微软雅黑" pitchFamily="34" charset="-122"/>
              </a:rPr>
              <a:t>协议，企业完全自有免费使用，同时也容许企业添加自有指令集拓展而不必开放共享以实现差异化发展。</a:t>
            </a:r>
          </a:p>
        </p:txBody>
      </p:sp>
      <p:sp>
        <p:nvSpPr>
          <p:cNvPr id="25" name="矩形 24"/>
          <p:cNvSpPr>
            <a:spLocks noChangeArrowheads="1"/>
          </p:cNvSpPr>
          <p:nvPr/>
        </p:nvSpPr>
        <p:spPr bwMode="auto">
          <a:xfrm>
            <a:off x="2057400" y="4568825"/>
            <a:ext cx="1742785" cy="400110"/>
          </a:xfrm>
          <a:prstGeom prst="rect">
            <a:avLst/>
          </a:prstGeom>
          <a:solidFill>
            <a:schemeClr val="accent1"/>
          </a:solidFill>
          <a:ln w="9525">
            <a:noFill/>
            <a:miter lim="800000"/>
            <a:headEnd/>
            <a:tailEnd/>
          </a:ln>
        </p:spPr>
        <p:txBody>
          <a:bodyPr wrap="none">
            <a:spAutoFit/>
          </a:bodyPr>
          <a:lstStyle/>
          <a:p>
            <a:r>
              <a:rPr lang="zh-CN" altLang="en-US" sz="2000" b="1" dirty="0">
                <a:solidFill>
                  <a:schemeClr val="bg1"/>
                </a:solidFill>
                <a:latin typeface="Verdana" pitchFamily="34" charset="0"/>
                <a:ea typeface="微软雅黑" pitchFamily="34" charset="-122"/>
              </a:rPr>
              <a:t>3</a:t>
            </a:r>
            <a:r>
              <a:rPr lang="en-US" altLang="zh-CN" sz="2000" b="1" dirty="0">
                <a:solidFill>
                  <a:schemeClr val="bg1"/>
                </a:solidFill>
                <a:latin typeface="Verdana" pitchFamily="34" charset="0"/>
                <a:ea typeface="微软雅黑" pitchFamily="34" charset="-122"/>
              </a:rPr>
              <a:t>.</a:t>
            </a:r>
            <a:r>
              <a:rPr lang="zh-CN" altLang="en-US" sz="2000" b="1" dirty="0">
                <a:solidFill>
                  <a:schemeClr val="bg1"/>
                </a:solidFill>
                <a:latin typeface="Verdana" pitchFamily="34" charset="0"/>
                <a:ea typeface="微软雅黑" pitchFamily="34" charset="-122"/>
              </a:rPr>
              <a:t>模块化设计</a:t>
            </a:r>
            <a:endParaRPr lang="en-US" altLang="zh-CN" sz="2000" b="1" dirty="0">
              <a:solidFill>
                <a:schemeClr val="bg1"/>
              </a:solidFill>
              <a:latin typeface="Verdana" pitchFamily="34" charset="0"/>
              <a:ea typeface="微软雅黑" pitchFamily="34" charset="-122"/>
            </a:endParaRPr>
          </a:p>
        </p:txBody>
      </p:sp>
      <p:sp>
        <p:nvSpPr>
          <p:cNvPr id="26" name="矩形 25"/>
          <p:cNvSpPr>
            <a:spLocks noChangeArrowheads="1"/>
          </p:cNvSpPr>
          <p:nvPr/>
        </p:nvSpPr>
        <p:spPr bwMode="auto">
          <a:xfrm>
            <a:off x="2057400" y="5024438"/>
            <a:ext cx="9410700" cy="1120775"/>
          </a:xfrm>
          <a:prstGeom prst="rect">
            <a:avLst/>
          </a:prstGeom>
          <a:noFill/>
          <a:ln w="9525">
            <a:noFill/>
            <a:miter lim="800000"/>
            <a:headEnd/>
            <a:tailEnd/>
          </a:ln>
        </p:spPr>
        <p:txBody>
          <a:bodyPr>
            <a:spAutoFit/>
          </a:bodyPr>
          <a:lstStyle/>
          <a:p>
            <a:pPr>
              <a:lnSpc>
                <a:spcPct val="125000"/>
              </a:lnSpc>
            </a:pPr>
            <a:r>
              <a:rPr lang="zh-CN" altLang="en-US" dirty="0">
                <a:latin typeface="Verdana" pitchFamily="34" charset="0"/>
                <a:ea typeface="微软雅黑" pitchFamily="34" charset="-122"/>
              </a:rPr>
              <a:t>      </a:t>
            </a:r>
            <a:r>
              <a:rPr lang="en-US" altLang="zh-CN" dirty="0">
                <a:latin typeface="Verdana" pitchFamily="34" charset="0"/>
                <a:ea typeface="微软雅黑" pitchFamily="34" charset="-122"/>
              </a:rPr>
              <a:t>RISC-V</a:t>
            </a:r>
            <a:r>
              <a:rPr lang="zh-CN" altLang="en-US" dirty="0">
                <a:latin typeface="Verdana" pitchFamily="34" charset="0"/>
                <a:ea typeface="微软雅黑" pitchFamily="34" charset="-122"/>
              </a:rPr>
              <a:t>架构不仅短小精悍，而且其不同的部分还能以模块化的方式组织在一起，从而试图通过一套统一的架构满足各种不同的应用场景。用户能够灵活选择不同的模块组合，来实现自己定制化设备的需要。</a:t>
            </a:r>
          </a:p>
        </p:txBody>
      </p:sp>
      <p:grpSp>
        <p:nvGrpSpPr>
          <p:cNvPr id="31" name="组合 30"/>
          <p:cNvGrpSpPr>
            <a:grpSpLocks/>
          </p:cNvGrpSpPr>
          <p:nvPr/>
        </p:nvGrpSpPr>
        <p:grpSpPr bwMode="auto">
          <a:xfrm>
            <a:off x="766763" y="4714875"/>
            <a:ext cx="1141412" cy="1141413"/>
            <a:chOff x="794881" y="4198540"/>
            <a:chExt cx="1142022" cy="1142022"/>
          </a:xfrm>
        </p:grpSpPr>
        <p:sp>
          <p:nvSpPr>
            <p:cNvPr id="23" name="椭圆 22"/>
            <p:cNvSpPr/>
            <p:nvPr/>
          </p:nvSpPr>
          <p:spPr>
            <a:xfrm>
              <a:off x="794881" y="4198540"/>
              <a:ext cx="1142022" cy="1142022"/>
            </a:xfrm>
            <a:prstGeom prst="ellipse">
              <a:avLst/>
            </a:prstGeom>
            <a:solidFill>
              <a:schemeClr val="accent1"/>
            </a:solid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9414" name="Freeform 9"/>
            <p:cNvSpPr>
              <a:spLocks noEditPoints="1"/>
            </p:cNvSpPr>
            <p:nvPr/>
          </p:nvSpPr>
          <p:spPr bwMode="auto">
            <a:xfrm>
              <a:off x="1117748" y="4506592"/>
              <a:ext cx="496288" cy="525917"/>
            </a:xfrm>
            <a:custGeom>
              <a:avLst/>
              <a:gdLst>
                <a:gd name="T0" fmla="*/ 2147483647 w 134"/>
                <a:gd name="T1" fmla="*/ 2147483647 h 142"/>
                <a:gd name="T2" fmla="*/ 2147483647 w 134"/>
                <a:gd name="T3" fmla="*/ 2147483647 h 142"/>
                <a:gd name="T4" fmla="*/ 0 w 134"/>
                <a:gd name="T5" fmla="*/ 2147483647 h 142"/>
                <a:gd name="T6" fmla="*/ 2147483647 w 134"/>
                <a:gd name="T7" fmla="*/ 0 h 142"/>
                <a:gd name="T8" fmla="*/ 2147483647 w 134"/>
                <a:gd name="T9" fmla="*/ 2147483647 h 142"/>
                <a:gd name="T10" fmla="*/ 2147483647 w 134"/>
                <a:gd name="T11" fmla="*/ 2147483647 h 142"/>
                <a:gd name="T12" fmla="*/ 2147483647 w 134"/>
                <a:gd name="T13" fmla="*/ 2147483647 h 142"/>
                <a:gd name="T14" fmla="*/ 2147483647 w 134"/>
                <a:gd name="T15" fmla="*/ 2147483647 h 142"/>
                <a:gd name="T16" fmla="*/ 2147483647 w 134"/>
                <a:gd name="T17" fmla="*/ 2147483647 h 142"/>
                <a:gd name="T18" fmla="*/ 2147483647 w 134"/>
                <a:gd name="T19" fmla="*/ 2147483647 h 142"/>
                <a:gd name="T20" fmla="*/ 2147483647 w 134"/>
                <a:gd name="T21" fmla="*/ 2147483647 h 142"/>
                <a:gd name="T22" fmla="*/ 2147483647 w 134"/>
                <a:gd name="T23" fmla="*/ 2147483647 h 142"/>
                <a:gd name="T24" fmla="*/ 2147483647 w 134"/>
                <a:gd name="T25" fmla="*/ 2147483647 h 142"/>
                <a:gd name="T26" fmla="*/ 2147483647 w 134"/>
                <a:gd name="T27" fmla="*/ 2147483647 h 142"/>
                <a:gd name="T28" fmla="*/ 2147483647 w 134"/>
                <a:gd name="T29" fmla="*/ 2147483647 h 1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4"/>
                <a:gd name="T46" fmla="*/ 0 h 142"/>
                <a:gd name="T47" fmla="*/ 134 w 134"/>
                <a:gd name="T48" fmla="*/ 142 h 14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4" h="142">
                  <a:moveTo>
                    <a:pt x="35" y="142"/>
                  </a:moveTo>
                  <a:lnTo>
                    <a:pt x="35" y="73"/>
                  </a:lnTo>
                  <a:lnTo>
                    <a:pt x="0" y="73"/>
                  </a:lnTo>
                  <a:lnTo>
                    <a:pt x="67" y="0"/>
                  </a:lnTo>
                  <a:lnTo>
                    <a:pt x="134" y="73"/>
                  </a:lnTo>
                  <a:lnTo>
                    <a:pt x="102" y="73"/>
                  </a:lnTo>
                  <a:lnTo>
                    <a:pt x="102" y="142"/>
                  </a:lnTo>
                  <a:lnTo>
                    <a:pt x="35" y="142"/>
                  </a:lnTo>
                  <a:close/>
                  <a:moveTo>
                    <a:pt x="65" y="20"/>
                  </a:moveTo>
                  <a:lnTo>
                    <a:pt x="30" y="60"/>
                  </a:lnTo>
                  <a:lnTo>
                    <a:pt x="47" y="60"/>
                  </a:lnTo>
                  <a:lnTo>
                    <a:pt x="47" y="105"/>
                  </a:lnTo>
                  <a:lnTo>
                    <a:pt x="57" y="105"/>
                  </a:lnTo>
                  <a:lnTo>
                    <a:pt x="65" y="20"/>
                  </a:lnTo>
                  <a:close/>
                </a:path>
              </a:pathLst>
            </a:custGeom>
            <a:solidFill>
              <a:schemeClr val="bg1"/>
            </a:solidFill>
            <a:ln w="9525">
              <a:noFill/>
              <a:round/>
              <a:headEnd/>
              <a:tailEnd/>
            </a:ln>
          </p:spPr>
          <p:txBody>
            <a:bodyPr/>
            <a:lstStyle/>
            <a:p>
              <a:endParaRPr lang="zh-CN" altLang="en-US"/>
            </a:p>
          </p:txBody>
        </p:sp>
      </p:grpSp>
    </p:spTree>
    <p:extLst>
      <p:ext uri="{BB962C8B-B14F-4D97-AF65-F5344CB8AC3E}">
        <p14:creationId xmlns:p14="http://schemas.microsoft.com/office/powerpoint/2010/main" val="1175132490"/>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59396"/>
                                        </p:tgtEl>
                                        <p:attrNameLst>
                                          <p:attrName>style.visibility</p:attrName>
                                        </p:attrNameLst>
                                      </p:cBhvr>
                                      <p:to>
                                        <p:strVal val="visible"/>
                                      </p:to>
                                    </p:set>
                                    <p:animEffect transition="in" filter="wipe(left)">
                                      <p:cBhvr>
                                        <p:cTn id="12" dur="500"/>
                                        <p:tgtEl>
                                          <p:spTgt spid="59396"/>
                                        </p:tgtEl>
                                      </p:cBhvr>
                                    </p:animEffect>
                                  </p:childTnLst>
                                </p:cTn>
                              </p:par>
                              <p:par>
                                <p:cTn id="13" presetID="23" presetClass="entr" presetSubtype="288" fill="hold" nodeType="withEffect">
                                  <p:stCondLst>
                                    <p:cond delay="500"/>
                                  </p:stCondLst>
                                  <p:childTnLst>
                                    <p:set>
                                      <p:cBhvr>
                                        <p:cTn id="14" dur="1" fill="hold">
                                          <p:stCondLst>
                                            <p:cond delay="0"/>
                                          </p:stCondLst>
                                        </p:cTn>
                                        <p:tgtEl>
                                          <p:spTgt spid="33"/>
                                        </p:tgtEl>
                                        <p:attrNameLst>
                                          <p:attrName>style.visibility</p:attrName>
                                        </p:attrNameLst>
                                      </p:cBhvr>
                                      <p:to>
                                        <p:strVal val="visible"/>
                                      </p:to>
                                    </p:set>
                                    <p:anim calcmode="lin" valueType="num">
                                      <p:cBhvr>
                                        <p:cTn id="15" dur="500" fill="hold"/>
                                        <p:tgtEl>
                                          <p:spTgt spid="33"/>
                                        </p:tgtEl>
                                        <p:attrNameLst>
                                          <p:attrName>ppt_w</p:attrName>
                                        </p:attrNameLst>
                                      </p:cBhvr>
                                      <p:tavLst>
                                        <p:tav tm="0">
                                          <p:val>
                                            <p:strVal val="4/3*#ppt_w"/>
                                          </p:val>
                                        </p:tav>
                                        <p:tav tm="100000">
                                          <p:val>
                                            <p:strVal val="#ppt_w"/>
                                          </p:val>
                                        </p:tav>
                                      </p:tavLst>
                                    </p:anim>
                                    <p:anim calcmode="lin" valueType="num">
                                      <p:cBhvr>
                                        <p:cTn id="16" dur="500" fill="hold"/>
                                        <p:tgtEl>
                                          <p:spTgt spid="33"/>
                                        </p:tgtEl>
                                        <p:attrNameLst>
                                          <p:attrName>ppt_h</p:attrName>
                                        </p:attrNameLst>
                                      </p:cBhvr>
                                      <p:tavLst>
                                        <p:tav tm="0">
                                          <p:val>
                                            <p:strVal val="4/3*#ppt_h"/>
                                          </p:val>
                                        </p:tav>
                                        <p:tav tm="100000">
                                          <p:val>
                                            <p:strVal val="#ppt_h"/>
                                          </p:val>
                                        </p:tav>
                                      </p:tavLst>
                                    </p:anim>
                                  </p:childTnLst>
                                </p:cTn>
                              </p:par>
                              <p:par>
                                <p:cTn id="17" presetID="23" presetClass="entr" presetSubtype="288" fill="hold" nodeType="withEffect">
                                  <p:stCondLst>
                                    <p:cond delay="500"/>
                                  </p:stCondLst>
                                  <p:childTnLst>
                                    <p:set>
                                      <p:cBhvr>
                                        <p:cTn id="18" dur="1" fill="hold">
                                          <p:stCondLst>
                                            <p:cond delay="0"/>
                                          </p:stCondLst>
                                        </p:cTn>
                                        <p:tgtEl>
                                          <p:spTgt spid="32"/>
                                        </p:tgtEl>
                                        <p:attrNameLst>
                                          <p:attrName>style.visibility</p:attrName>
                                        </p:attrNameLst>
                                      </p:cBhvr>
                                      <p:to>
                                        <p:strVal val="visible"/>
                                      </p:to>
                                    </p:set>
                                    <p:anim calcmode="lin" valueType="num">
                                      <p:cBhvr>
                                        <p:cTn id="19" dur="500" fill="hold"/>
                                        <p:tgtEl>
                                          <p:spTgt spid="32"/>
                                        </p:tgtEl>
                                        <p:attrNameLst>
                                          <p:attrName>ppt_w</p:attrName>
                                        </p:attrNameLst>
                                      </p:cBhvr>
                                      <p:tavLst>
                                        <p:tav tm="0">
                                          <p:val>
                                            <p:strVal val="4/3*#ppt_w"/>
                                          </p:val>
                                        </p:tav>
                                        <p:tav tm="100000">
                                          <p:val>
                                            <p:strVal val="#ppt_w"/>
                                          </p:val>
                                        </p:tav>
                                      </p:tavLst>
                                    </p:anim>
                                    <p:anim calcmode="lin" valueType="num">
                                      <p:cBhvr>
                                        <p:cTn id="20" dur="500" fill="hold"/>
                                        <p:tgtEl>
                                          <p:spTgt spid="32"/>
                                        </p:tgtEl>
                                        <p:attrNameLst>
                                          <p:attrName>ppt_h</p:attrName>
                                        </p:attrNameLst>
                                      </p:cBhvr>
                                      <p:tavLst>
                                        <p:tav tm="0">
                                          <p:val>
                                            <p:strVal val="4/3*#ppt_h"/>
                                          </p:val>
                                        </p:tav>
                                        <p:tav tm="100000">
                                          <p:val>
                                            <p:strVal val="#ppt_h"/>
                                          </p:val>
                                        </p:tav>
                                      </p:tavLst>
                                    </p:anim>
                                  </p:childTnLst>
                                </p:cTn>
                              </p:par>
                              <p:par>
                                <p:cTn id="21" presetID="23" presetClass="entr" presetSubtype="288" fill="hold" nodeType="withEffect">
                                  <p:stCondLst>
                                    <p:cond delay="500"/>
                                  </p:stCondLst>
                                  <p:childTnLst>
                                    <p:set>
                                      <p:cBhvr>
                                        <p:cTn id="22" dur="1" fill="hold">
                                          <p:stCondLst>
                                            <p:cond delay="0"/>
                                          </p:stCondLst>
                                        </p:cTn>
                                        <p:tgtEl>
                                          <p:spTgt spid="31"/>
                                        </p:tgtEl>
                                        <p:attrNameLst>
                                          <p:attrName>style.visibility</p:attrName>
                                        </p:attrNameLst>
                                      </p:cBhvr>
                                      <p:to>
                                        <p:strVal val="visible"/>
                                      </p:to>
                                    </p:set>
                                    <p:anim calcmode="lin" valueType="num">
                                      <p:cBhvr>
                                        <p:cTn id="23" dur="500" fill="hold"/>
                                        <p:tgtEl>
                                          <p:spTgt spid="31"/>
                                        </p:tgtEl>
                                        <p:attrNameLst>
                                          <p:attrName>ppt_w</p:attrName>
                                        </p:attrNameLst>
                                      </p:cBhvr>
                                      <p:tavLst>
                                        <p:tav tm="0">
                                          <p:val>
                                            <p:strVal val="4/3*#ppt_w"/>
                                          </p:val>
                                        </p:tav>
                                        <p:tav tm="100000">
                                          <p:val>
                                            <p:strVal val="#ppt_w"/>
                                          </p:val>
                                        </p:tav>
                                      </p:tavLst>
                                    </p:anim>
                                    <p:anim calcmode="lin" valueType="num">
                                      <p:cBhvr>
                                        <p:cTn id="24" dur="500" fill="hold"/>
                                        <p:tgtEl>
                                          <p:spTgt spid="31"/>
                                        </p:tgtEl>
                                        <p:attrNameLst>
                                          <p:attrName>ppt_h</p:attrName>
                                        </p:attrNameLst>
                                      </p:cBhvr>
                                      <p:tavLst>
                                        <p:tav tm="0">
                                          <p:val>
                                            <p:strVal val="4/3*#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par>
                                <p:cTn id="30" presetID="22" presetClass="entr" presetSubtype="8" fill="hold" grpId="0" nodeType="withEffect">
                                  <p:stCondLst>
                                    <p:cond delay="60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par>
                                <p:cTn id="38" presetID="22" presetClass="entr" presetSubtype="8" fill="hold" grpId="0" nodeType="withEffect">
                                  <p:stCondLst>
                                    <p:cond delay="600"/>
                                  </p:stCondLst>
                                  <p:childTnLst>
                                    <p:set>
                                      <p:cBhvr>
                                        <p:cTn id="39" dur="1" fill="hold">
                                          <p:stCondLst>
                                            <p:cond delay="0"/>
                                          </p:stCondLst>
                                        </p:cTn>
                                        <p:tgtEl>
                                          <p:spTgt spid="22"/>
                                        </p:tgtEl>
                                        <p:attrNameLst>
                                          <p:attrName>style.visibility</p:attrName>
                                        </p:attrNameLst>
                                      </p:cBhvr>
                                      <p:to>
                                        <p:strVal val="visible"/>
                                      </p:to>
                                    </p:set>
                                    <p:animEffect transition="in" filter="wipe(left)">
                                      <p:cBhvr>
                                        <p:cTn id="40" dur="500"/>
                                        <p:tgtEl>
                                          <p:spTgt spid="2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left)">
                                      <p:cBhvr>
                                        <p:cTn id="45" dur="500"/>
                                        <p:tgtEl>
                                          <p:spTgt spid="25"/>
                                        </p:tgtEl>
                                      </p:cBhvr>
                                    </p:animEffect>
                                  </p:childTnLst>
                                </p:cTn>
                              </p:par>
                              <p:par>
                                <p:cTn id="46" presetID="22" presetClass="entr" presetSubtype="8" fill="hold" grpId="0" nodeType="withEffect">
                                  <p:stCondLst>
                                    <p:cond delay="600"/>
                                  </p:stCondLst>
                                  <p:childTnLst>
                                    <p:set>
                                      <p:cBhvr>
                                        <p:cTn id="47" dur="1" fill="hold">
                                          <p:stCondLst>
                                            <p:cond delay="0"/>
                                          </p:stCondLst>
                                        </p:cTn>
                                        <p:tgtEl>
                                          <p:spTgt spid="26"/>
                                        </p:tgtEl>
                                        <p:attrNameLst>
                                          <p:attrName>style.visibility</p:attrName>
                                        </p:attrNameLst>
                                      </p:cBhvr>
                                      <p:to>
                                        <p:strVal val="visible"/>
                                      </p:to>
                                    </p:set>
                                    <p:animEffect transition="in" filter="wipe(left)">
                                      <p:cBhvr>
                                        <p:cTn id="4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animBg="1"/>
      <p:bldP spid="8" grpId="0" animBg="1"/>
      <p:bldP spid="5" grpId="0"/>
      <p:bldP spid="14" grpId="0" animBg="1"/>
      <p:bldP spid="21" grpId="0" animBg="1"/>
      <p:bldP spid="22" grpId="0"/>
      <p:bldP spid="25" grpId="0" animBg="1"/>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3" y="1259175"/>
            <a:ext cx="7837714" cy="4339650"/>
          </a:xfrm>
          <a:prstGeom prst="rect">
            <a:avLst/>
          </a:prstGeom>
          <a:noFill/>
          <a:ln>
            <a:noFill/>
          </a:ln>
        </p:spPr>
        <p:txBody>
          <a:bodyPr>
            <a:spAutoFit/>
          </a:bodyPr>
          <a:lstStyle>
            <a:defPPr>
              <a:defRPr lang="zh-CN"/>
            </a:defPPr>
            <a:lvl1pPr algn="ctr">
              <a:defRPr sz="13800" b="1">
                <a:solidFill>
                  <a:schemeClr val="tx1">
                    <a:lumMod val="50000"/>
                    <a:lumOff val="50000"/>
                    <a:alpha val="23000"/>
                  </a:schemeClr>
                </a:solidFill>
                <a:latin typeface="微软雅黑" panose="020B0503020204020204" pitchFamily="34" charset="-122"/>
                <a:ea typeface="微软雅黑" panose="020B0503020204020204" pitchFamily="34" charset="-122"/>
              </a:defRPr>
            </a:lvl1pPr>
          </a:lstStyle>
          <a:p>
            <a:pPr fontAlgn="auto">
              <a:spcBef>
                <a:spcPts val="0"/>
              </a:spcBef>
              <a:spcAft>
                <a:spcPts val="0"/>
              </a:spcAft>
              <a:defRPr/>
            </a:pPr>
            <a:r>
              <a:rPr lang="en-US" altLang="zh-CN" dirty="0"/>
              <a:t>PART</a:t>
            </a:r>
          </a:p>
          <a:p>
            <a:pPr fontAlgn="auto">
              <a:spcBef>
                <a:spcPts val="0"/>
              </a:spcBef>
              <a:spcAft>
                <a:spcPts val="0"/>
              </a:spcAft>
              <a:defRPr/>
            </a:pPr>
            <a:r>
              <a:rPr lang="en-US" altLang="zh-CN" dirty="0"/>
              <a:t>TWO</a:t>
            </a:r>
          </a:p>
        </p:txBody>
      </p:sp>
      <p:sp>
        <p:nvSpPr>
          <p:cNvPr id="50" name="矩形 49"/>
          <p:cNvSpPr/>
          <p:nvPr/>
        </p:nvSpPr>
        <p:spPr>
          <a:xfrm>
            <a:off x="0"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3" name="组合 2"/>
          <p:cNvGrpSpPr>
            <a:grpSpLocks/>
          </p:cNvGrpSpPr>
          <p:nvPr/>
        </p:nvGrpSpPr>
        <p:grpSpPr bwMode="auto">
          <a:xfrm>
            <a:off x="4887913" y="2220913"/>
            <a:ext cx="2416175" cy="2416175"/>
            <a:chOff x="4887549" y="1124584"/>
            <a:chExt cx="2416902" cy="2416902"/>
          </a:xfrm>
        </p:grpSpPr>
        <p:sp>
          <p:nvSpPr>
            <p:cNvPr id="11269" name="文本框 46"/>
            <p:cNvSpPr txBox="1">
              <a:spLocks noChangeArrowheads="1"/>
            </p:cNvSpPr>
            <p:nvPr/>
          </p:nvSpPr>
          <p:spPr bwMode="auto">
            <a:xfrm>
              <a:off x="4887549" y="1178575"/>
              <a:ext cx="2416902" cy="2286688"/>
            </a:xfrm>
            <a:prstGeom prst="rect">
              <a:avLst/>
            </a:prstGeom>
            <a:noFill/>
            <a:ln w="9525">
              <a:noFill/>
              <a:miter lim="800000"/>
              <a:headEnd/>
              <a:tailEnd/>
            </a:ln>
          </p:spPr>
          <p:txBody>
            <a:bodyPr>
              <a:spAutoFit/>
            </a:bodyPr>
            <a:lstStyle/>
            <a:p>
              <a:pPr algn="ctr"/>
              <a:r>
                <a:rPr lang="zh-CN" altLang="zh-CN" sz="7200" b="1">
                  <a:solidFill>
                    <a:schemeClr val="accent1"/>
                  </a:solidFill>
                  <a:latin typeface="微软雅黑" pitchFamily="34" charset="-122"/>
                  <a:ea typeface="微软雅黑" pitchFamily="34" charset="-122"/>
                </a:rPr>
                <a:t>研究目标</a:t>
              </a: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stCondLst>
                                    <p:cond delay="4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stCondLst>
                                    <p:cond delay="800"/>
                                  </p:stCondLst>
                                  <p:childTnLst>
                                    <p:animScale>
                                      <p:cBhvr>
                                        <p:cTn id="17" dur="250" fill="hold"/>
                                        <p:tgtEl>
                                          <p:spTgt spid="3"/>
                                        </p:tgtEl>
                                      </p:cBhvr>
                                      <p:by x="115000" y="115000"/>
                                    </p:animScale>
                                  </p:childTnLst>
                                </p:cTn>
                              </p:par>
                              <p:par>
                                <p:cTn id="18" presetID="50" presetClass="entr" presetSubtype="0" decel="100000" fill="hold" nodeType="withEffect">
                                  <p:stCondLst>
                                    <p:cond delay="120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文本框 10"/>
          <p:cNvSpPr txBox="1">
            <a:spLocks noChangeArrowheads="1"/>
          </p:cNvSpPr>
          <p:nvPr/>
        </p:nvSpPr>
        <p:spPr bwMode="auto">
          <a:xfrm>
            <a:off x="695325" y="287338"/>
            <a:ext cx="10801350" cy="519112"/>
          </a:xfrm>
          <a:prstGeom prst="rect">
            <a:avLst/>
          </a:prstGeom>
          <a:noFill/>
          <a:ln w="9525">
            <a:noFill/>
            <a:miter lim="800000"/>
            <a:headEnd/>
            <a:tailEnd/>
          </a:ln>
        </p:spPr>
        <p:txBody>
          <a:bodyPr>
            <a:spAutoFit/>
          </a:bodyPr>
          <a:lstStyle/>
          <a:p>
            <a:r>
              <a:rPr lang="en-US" altLang="zh-CN" sz="2800" b="1">
                <a:latin typeface="微软雅黑" pitchFamily="34" charset="-122"/>
                <a:ea typeface="微软雅黑" pitchFamily="34" charset="-122"/>
              </a:rPr>
              <a:t>2</a:t>
            </a:r>
            <a:r>
              <a:rPr lang="zh-CN" altLang="en-US" sz="2800" b="1">
                <a:latin typeface="微软雅黑" pitchFamily="34" charset="-122"/>
                <a:ea typeface="微软雅黑" pitchFamily="34" charset="-122"/>
              </a:rPr>
              <a:t>研究目标</a:t>
            </a:r>
          </a:p>
        </p:txBody>
      </p:sp>
      <p:sp>
        <p:nvSpPr>
          <p:cNvPr id="10" name="椭圆 9"/>
          <p:cNvSpPr/>
          <p:nvPr/>
        </p:nvSpPr>
        <p:spPr>
          <a:xfrm>
            <a:off x="2009775" y="1060450"/>
            <a:ext cx="858838" cy="8572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a:solidFill>
                  <a:srgbClr val="FFFFFF"/>
                </a:solidFill>
                <a:ea typeface="宋体" charset="-122"/>
              </a:rPr>
              <a:t>1</a:t>
            </a:r>
            <a:endParaRPr lang="zh-CN" altLang="en-US" sz="2400" b="1">
              <a:solidFill>
                <a:srgbClr val="FFFFFF"/>
              </a:solidFill>
              <a:ea typeface="宋体" charset="-122"/>
            </a:endParaRPr>
          </a:p>
        </p:txBody>
      </p:sp>
      <p:sp>
        <p:nvSpPr>
          <p:cNvPr id="13" name="椭圆 12"/>
          <p:cNvSpPr/>
          <p:nvPr/>
        </p:nvSpPr>
        <p:spPr>
          <a:xfrm>
            <a:off x="2025650" y="2089150"/>
            <a:ext cx="858838" cy="8588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a:solidFill>
                  <a:srgbClr val="FFFFFF"/>
                </a:solidFill>
                <a:ea typeface="宋体" charset="-122"/>
              </a:rPr>
              <a:t>2</a:t>
            </a:r>
            <a:endParaRPr lang="zh-CN" altLang="en-US" sz="2400" b="1">
              <a:solidFill>
                <a:srgbClr val="FFFFFF"/>
              </a:solidFill>
              <a:ea typeface="宋体" charset="-122"/>
            </a:endParaRPr>
          </a:p>
        </p:txBody>
      </p:sp>
      <p:sp>
        <p:nvSpPr>
          <p:cNvPr id="14" name="椭圆 13"/>
          <p:cNvSpPr/>
          <p:nvPr/>
        </p:nvSpPr>
        <p:spPr>
          <a:xfrm>
            <a:off x="2009775" y="3067050"/>
            <a:ext cx="858838" cy="8572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a:solidFill>
                  <a:srgbClr val="FFFFFF"/>
                </a:solidFill>
                <a:ea typeface="宋体" charset="-122"/>
              </a:rPr>
              <a:t>3</a:t>
            </a:r>
            <a:endParaRPr lang="zh-CN" altLang="en-US" sz="2400" b="1">
              <a:solidFill>
                <a:srgbClr val="FFFFFF"/>
              </a:solidFill>
              <a:ea typeface="宋体" charset="-122"/>
            </a:endParaRPr>
          </a:p>
        </p:txBody>
      </p:sp>
      <p:sp>
        <p:nvSpPr>
          <p:cNvPr id="15" name="椭圆 14"/>
          <p:cNvSpPr/>
          <p:nvPr/>
        </p:nvSpPr>
        <p:spPr>
          <a:xfrm>
            <a:off x="1995488" y="4029075"/>
            <a:ext cx="858837" cy="8588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a:solidFill>
                  <a:srgbClr val="FFFFFF"/>
                </a:solidFill>
                <a:ea typeface="宋体" charset="-122"/>
              </a:rPr>
              <a:t>4</a:t>
            </a:r>
            <a:endParaRPr lang="zh-CN" altLang="en-US" sz="2400" b="1">
              <a:solidFill>
                <a:srgbClr val="FFFFFF"/>
              </a:solidFill>
              <a:ea typeface="宋体" charset="-122"/>
            </a:endParaRPr>
          </a:p>
        </p:txBody>
      </p:sp>
      <p:grpSp>
        <p:nvGrpSpPr>
          <p:cNvPr id="2" name="组合 12"/>
          <p:cNvGrpSpPr>
            <a:grpSpLocks/>
          </p:cNvGrpSpPr>
          <p:nvPr/>
        </p:nvGrpSpPr>
        <p:grpSpPr bwMode="auto">
          <a:xfrm>
            <a:off x="3040063" y="1247775"/>
            <a:ext cx="7300912" cy="523875"/>
            <a:chOff x="695323" y="5459177"/>
            <a:chExt cx="10801351" cy="825272"/>
          </a:xfrm>
        </p:grpSpPr>
        <p:sp>
          <p:nvSpPr>
            <p:cNvPr id="3" name="矩形 9"/>
            <p:cNvSpPr/>
            <p:nvPr/>
          </p:nvSpPr>
          <p:spPr>
            <a:xfrm>
              <a:off x="695323" y="5459177"/>
              <a:ext cx="10801351" cy="825272"/>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309" name="矩形 11"/>
            <p:cNvSpPr>
              <a:spLocks noChangeArrowheads="1"/>
            </p:cNvSpPr>
            <p:nvPr/>
          </p:nvSpPr>
          <p:spPr bwMode="auto">
            <a:xfrm>
              <a:off x="695323" y="5459177"/>
              <a:ext cx="10801351" cy="693635"/>
            </a:xfrm>
            <a:prstGeom prst="rect">
              <a:avLst/>
            </a:prstGeom>
            <a:noFill/>
            <a:ln w="9525">
              <a:noFill/>
              <a:miter lim="800000"/>
              <a:headEnd/>
              <a:tailEnd/>
            </a:ln>
          </p:spPr>
          <p:txBody>
            <a:bodyPr>
              <a:spAutoFit/>
            </a:bodyPr>
            <a:lstStyle/>
            <a:p>
              <a:pPr>
                <a:lnSpc>
                  <a:spcPct val="125000"/>
                </a:lnSpc>
              </a:pPr>
              <a:r>
                <a:rPr lang="zh-CN" altLang="en-US" sz="2000" dirty="0">
                  <a:latin typeface="Verdana" pitchFamily="34" charset="0"/>
                  <a:ea typeface="微软雅黑" pitchFamily="34" charset="-122"/>
                </a:rPr>
                <a:t>学习了解</a:t>
              </a:r>
              <a:r>
                <a:rPr lang="en-US" altLang="zh-CN" sz="2000" dirty="0">
                  <a:latin typeface="Verdana" pitchFamily="34" charset="0"/>
                  <a:ea typeface="微软雅黑" pitchFamily="34" charset="-122"/>
                </a:rPr>
                <a:t>RISCV</a:t>
              </a:r>
              <a:r>
                <a:rPr lang="zh-CN" altLang="en-US" sz="2000" dirty="0">
                  <a:latin typeface="Verdana" pitchFamily="34" charset="0"/>
                  <a:ea typeface="微软雅黑" pitchFamily="34" charset="-122"/>
                </a:rPr>
                <a:t>的基本指令集及构架</a:t>
              </a:r>
            </a:p>
          </p:txBody>
        </p:sp>
      </p:grpSp>
      <p:sp>
        <p:nvSpPr>
          <p:cNvPr id="4" name="椭圆 14"/>
          <p:cNvSpPr/>
          <p:nvPr/>
        </p:nvSpPr>
        <p:spPr>
          <a:xfrm>
            <a:off x="1981200" y="5030788"/>
            <a:ext cx="858838" cy="8588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a:solidFill>
                  <a:srgbClr val="FFFFFF"/>
                </a:solidFill>
                <a:ea typeface="宋体" charset="-122"/>
              </a:rPr>
              <a:t>5</a:t>
            </a:r>
            <a:endParaRPr lang="zh-CN" altLang="en-US" sz="2400" b="1">
              <a:solidFill>
                <a:srgbClr val="FFFFFF"/>
              </a:solidFill>
              <a:ea typeface="宋体" charset="-122"/>
            </a:endParaRPr>
          </a:p>
        </p:txBody>
      </p:sp>
      <p:grpSp>
        <p:nvGrpSpPr>
          <p:cNvPr id="5" name="组合 12"/>
          <p:cNvGrpSpPr>
            <a:grpSpLocks/>
          </p:cNvGrpSpPr>
          <p:nvPr/>
        </p:nvGrpSpPr>
        <p:grpSpPr bwMode="auto">
          <a:xfrm>
            <a:off x="3011488" y="2249488"/>
            <a:ext cx="7346950" cy="523875"/>
            <a:chOff x="695323" y="5459177"/>
            <a:chExt cx="10801351" cy="825272"/>
          </a:xfrm>
        </p:grpSpPr>
        <p:sp>
          <p:nvSpPr>
            <p:cNvPr id="6" name="矩形 9"/>
            <p:cNvSpPr/>
            <p:nvPr/>
          </p:nvSpPr>
          <p:spPr>
            <a:xfrm>
              <a:off x="695323" y="5459177"/>
              <a:ext cx="10801351" cy="825272"/>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307" name="矩形 11"/>
            <p:cNvSpPr>
              <a:spLocks noChangeArrowheads="1"/>
            </p:cNvSpPr>
            <p:nvPr/>
          </p:nvSpPr>
          <p:spPr bwMode="auto">
            <a:xfrm>
              <a:off x="695323" y="5459177"/>
              <a:ext cx="10801351" cy="693635"/>
            </a:xfrm>
            <a:prstGeom prst="rect">
              <a:avLst/>
            </a:prstGeom>
            <a:noFill/>
            <a:ln w="9525">
              <a:noFill/>
              <a:miter lim="800000"/>
              <a:headEnd/>
              <a:tailEnd/>
            </a:ln>
          </p:spPr>
          <p:txBody>
            <a:bodyPr>
              <a:spAutoFit/>
            </a:bodyPr>
            <a:lstStyle/>
            <a:p>
              <a:pPr>
                <a:lnSpc>
                  <a:spcPct val="125000"/>
                </a:lnSpc>
              </a:pPr>
              <a:r>
                <a:rPr lang="zh-CN" altLang="en-US" sz="2000" dirty="0">
                  <a:latin typeface="Verdana" pitchFamily="34" charset="0"/>
                  <a:ea typeface="微软雅黑" pitchFamily="34" charset="-122"/>
                </a:rPr>
                <a:t>调研目前开源的</a:t>
              </a:r>
              <a:r>
                <a:rPr lang="en-US" altLang="zh-CN" sz="2000" dirty="0">
                  <a:latin typeface="Verdana" pitchFamily="34" charset="0"/>
                  <a:ea typeface="微软雅黑" pitchFamily="34" charset="-122"/>
                </a:rPr>
                <a:t>RISCV</a:t>
              </a:r>
              <a:r>
                <a:rPr lang="zh-CN" altLang="en-US" sz="2000" dirty="0">
                  <a:latin typeface="Verdana" pitchFamily="34" charset="0"/>
                  <a:ea typeface="微软雅黑" pitchFamily="34" charset="-122"/>
                </a:rPr>
                <a:t>项目</a:t>
              </a:r>
            </a:p>
          </p:txBody>
        </p:sp>
      </p:grpSp>
      <p:grpSp>
        <p:nvGrpSpPr>
          <p:cNvPr id="7" name="组合 12"/>
          <p:cNvGrpSpPr>
            <a:grpSpLocks/>
          </p:cNvGrpSpPr>
          <p:nvPr/>
        </p:nvGrpSpPr>
        <p:grpSpPr bwMode="auto">
          <a:xfrm>
            <a:off x="3011488" y="3279775"/>
            <a:ext cx="7346950" cy="523875"/>
            <a:chOff x="695323" y="5459177"/>
            <a:chExt cx="10801351" cy="825272"/>
          </a:xfrm>
        </p:grpSpPr>
        <p:sp>
          <p:nvSpPr>
            <p:cNvPr id="8" name="矩形 9"/>
            <p:cNvSpPr/>
            <p:nvPr/>
          </p:nvSpPr>
          <p:spPr>
            <a:xfrm>
              <a:off x="695323" y="5459177"/>
              <a:ext cx="10801351" cy="825272"/>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305" name="矩形 11"/>
            <p:cNvSpPr>
              <a:spLocks noChangeArrowheads="1"/>
            </p:cNvSpPr>
            <p:nvPr/>
          </p:nvSpPr>
          <p:spPr bwMode="auto">
            <a:xfrm>
              <a:off x="695323" y="5459177"/>
              <a:ext cx="10801351" cy="693635"/>
            </a:xfrm>
            <a:prstGeom prst="rect">
              <a:avLst/>
            </a:prstGeom>
            <a:noFill/>
            <a:ln w="9525">
              <a:noFill/>
              <a:miter lim="800000"/>
              <a:headEnd/>
              <a:tailEnd/>
            </a:ln>
          </p:spPr>
          <p:txBody>
            <a:bodyPr>
              <a:spAutoFit/>
            </a:bodyPr>
            <a:lstStyle/>
            <a:p>
              <a:pPr>
                <a:lnSpc>
                  <a:spcPct val="125000"/>
                </a:lnSpc>
              </a:pPr>
              <a:r>
                <a:rPr lang="zh-CN" altLang="en-US" sz="2000" dirty="0">
                  <a:latin typeface="Verdana" pitchFamily="34" charset="0"/>
                  <a:ea typeface="微软雅黑" pitchFamily="34" charset="-122"/>
                </a:rPr>
                <a:t>自主实现</a:t>
              </a:r>
              <a:r>
                <a:rPr lang="en-US" altLang="zh-CN" sz="2000" dirty="0">
                  <a:latin typeface="Verdana" pitchFamily="34" charset="0"/>
                  <a:ea typeface="微软雅黑" pitchFamily="34" charset="-122"/>
                </a:rPr>
                <a:t>RV32I</a:t>
              </a:r>
              <a:r>
                <a:rPr lang="zh-CN" altLang="en-US" sz="2000" dirty="0">
                  <a:latin typeface="Verdana" pitchFamily="34" charset="0"/>
                  <a:ea typeface="微软雅黑" pitchFamily="34" charset="-122"/>
                </a:rPr>
                <a:t>基础指令集的</a:t>
              </a:r>
              <a:r>
                <a:rPr lang="en-US" altLang="zh-CN" sz="2000" dirty="0">
                  <a:latin typeface="Verdana" pitchFamily="34" charset="0"/>
                  <a:ea typeface="微软雅黑" pitchFamily="34" charset="-122"/>
                </a:rPr>
                <a:t>RISCV</a:t>
              </a:r>
              <a:r>
                <a:rPr lang="zh-CN" altLang="en-US" sz="2000" dirty="0">
                  <a:latin typeface="Verdana" pitchFamily="34" charset="0"/>
                  <a:ea typeface="微软雅黑" pitchFamily="34" charset="-122"/>
                </a:rPr>
                <a:t>指令集内核</a:t>
              </a:r>
            </a:p>
          </p:txBody>
        </p:sp>
      </p:grpSp>
      <p:grpSp>
        <p:nvGrpSpPr>
          <p:cNvPr id="9" name="组合 12"/>
          <p:cNvGrpSpPr>
            <a:grpSpLocks/>
          </p:cNvGrpSpPr>
          <p:nvPr/>
        </p:nvGrpSpPr>
        <p:grpSpPr bwMode="auto">
          <a:xfrm>
            <a:off x="3011488" y="4238625"/>
            <a:ext cx="7359650" cy="523875"/>
            <a:chOff x="695323" y="5459177"/>
            <a:chExt cx="10801351" cy="825272"/>
          </a:xfrm>
        </p:grpSpPr>
        <p:sp>
          <p:nvSpPr>
            <p:cNvPr id="11" name="矩形 9"/>
            <p:cNvSpPr/>
            <p:nvPr/>
          </p:nvSpPr>
          <p:spPr>
            <a:xfrm>
              <a:off x="695323" y="5459177"/>
              <a:ext cx="10801351" cy="825272"/>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303" name="矩形 11"/>
            <p:cNvSpPr>
              <a:spLocks noChangeArrowheads="1"/>
            </p:cNvSpPr>
            <p:nvPr/>
          </p:nvSpPr>
          <p:spPr bwMode="auto">
            <a:xfrm>
              <a:off x="695323" y="5459177"/>
              <a:ext cx="10801351" cy="693635"/>
            </a:xfrm>
            <a:prstGeom prst="rect">
              <a:avLst/>
            </a:prstGeom>
            <a:noFill/>
            <a:ln w="9525">
              <a:noFill/>
              <a:miter lim="800000"/>
              <a:headEnd/>
              <a:tailEnd/>
            </a:ln>
          </p:spPr>
          <p:txBody>
            <a:bodyPr>
              <a:spAutoFit/>
            </a:bodyPr>
            <a:lstStyle/>
            <a:p>
              <a:pPr>
                <a:lnSpc>
                  <a:spcPct val="125000"/>
                </a:lnSpc>
              </a:pPr>
              <a:r>
                <a:rPr lang="zh-CN" altLang="en-US" sz="2000" dirty="0">
                  <a:latin typeface="Verdana" pitchFamily="34" charset="0"/>
                  <a:ea typeface="微软雅黑" pitchFamily="34" charset="-122"/>
                </a:rPr>
                <a:t>实现内核上运行</a:t>
              </a:r>
              <a:r>
                <a:rPr lang="en-US" altLang="zh-CN" sz="2000" dirty="0">
                  <a:latin typeface="Verdana" pitchFamily="34" charset="0"/>
                  <a:ea typeface="微软雅黑" pitchFamily="34" charset="-122"/>
                </a:rPr>
                <a:t>RISCV</a:t>
              </a:r>
              <a:r>
                <a:rPr lang="zh-CN" altLang="en-US" sz="2000" dirty="0">
                  <a:latin typeface="Verdana" pitchFamily="34" charset="0"/>
                  <a:ea typeface="微软雅黑" pitchFamily="34" charset="-122"/>
                </a:rPr>
                <a:t>工具链</a:t>
              </a:r>
              <a:r>
                <a:rPr lang="en-US" altLang="zh-CN" sz="2000" dirty="0">
                  <a:latin typeface="Verdana" pitchFamily="34" charset="0"/>
                  <a:ea typeface="微软雅黑" pitchFamily="34" charset="-122"/>
                </a:rPr>
                <a:t>GCC</a:t>
              </a:r>
              <a:r>
                <a:rPr lang="zh-CN" altLang="en-US" sz="2000" dirty="0">
                  <a:latin typeface="Verdana" pitchFamily="34" charset="0"/>
                  <a:ea typeface="微软雅黑" pitchFamily="34" charset="-122"/>
                </a:rPr>
                <a:t>编译结果</a:t>
              </a:r>
            </a:p>
          </p:txBody>
        </p:sp>
      </p:grpSp>
      <p:grpSp>
        <p:nvGrpSpPr>
          <p:cNvPr id="12" name="组合 12"/>
          <p:cNvGrpSpPr>
            <a:grpSpLocks/>
          </p:cNvGrpSpPr>
          <p:nvPr/>
        </p:nvGrpSpPr>
        <p:grpSpPr bwMode="auto">
          <a:xfrm>
            <a:off x="3011488" y="5195888"/>
            <a:ext cx="7405687" cy="523875"/>
            <a:chOff x="695323" y="5459177"/>
            <a:chExt cx="10801351" cy="825272"/>
          </a:xfrm>
        </p:grpSpPr>
        <p:sp>
          <p:nvSpPr>
            <p:cNvPr id="16" name="矩形 9"/>
            <p:cNvSpPr/>
            <p:nvPr/>
          </p:nvSpPr>
          <p:spPr>
            <a:xfrm>
              <a:off x="695323" y="5459177"/>
              <a:ext cx="10801351" cy="825272"/>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301" name="矩形 11"/>
            <p:cNvSpPr>
              <a:spLocks noChangeArrowheads="1"/>
            </p:cNvSpPr>
            <p:nvPr/>
          </p:nvSpPr>
          <p:spPr bwMode="auto">
            <a:xfrm>
              <a:off x="695323" y="5459177"/>
              <a:ext cx="10801351" cy="693635"/>
            </a:xfrm>
            <a:prstGeom prst="rect">
              <a:avLst/>
            </a:prstGeom>
            <a:noFill/>
            <a:ln w="9525">
              <a:noFill/>
              <a:miter lim="800000"/>
              <a:headEnd/>
              <a:tailEnd/>
            </a:ln>
          </p:spPr>
          <p:txBody>
            <a:bodyPr>
              <a:spAutoFit/>
            </a:bodyPr>
            <a:lstStyle/>
            <a:p>
              <a:pPr>
                <a:lnSpc>
                  <a:spcPct val="125000"/>
                </a:lnSpc>
              </a:pPr>
              <a:r>
                <a:rPr lang="en-US" altLang="zh-CN" sz="2000" dirty="0">
                  <a:latin typeface="Verdana" pitchFamily="34" charset="0"/>
                  <a:ea typeface="微软雅黑" pitchFamily="34" charset="-122"/>
                </a:rPr>
                <a:t>RISCV</a:t>
              </a:r>
              <a:r>
                <a:rPr lang="zh-CN" altLang="en-US" sz="2000" dirty="0">
                  <a:latin typeface="Verdana" pitchFamily="34" charset="0"/>
                  <a:ea typeface="微软雅黑" pitchFamily="34" charset="-122"/>
                </a:rPr>
                <a:t>上</a:t>
              </a:r>
              <a:r>
                <a:rPr lang="en-US" altLang="zh-CN" sz="2000" dirty="0" err="1">
                  <a:latin typeface="Verdana" pitchFamily="34" charset="0"/>
                  <a:ea typeface="微软雅黑" pitchFamily="34" charset="-122"/>
                </a:rPr>
                <a:t>linux</a:t>
              </a:r>
              <a:r>
                <a:rPr lang="zh-CN" altLang="en-US" sz="2000" dirty="0">
                  <a:latin typeface="Verdana" pitchFamily="34" charset="0"/>
                  <a:ea typeface="微软雅黑" pitchFamily="34" charset="-122"/>
                </a:rPr>
                <a:t>系统的移植</a:t>
              </a:r>
            </a:p>
          </p:txBody>
        </p:sp>
      </p:grpSp>
      <p:sp>
        <p:nvSpPr>
          <p:cNvPr id="12311" name="灯片编号占位符 3"/>
          <p:cNvSpPr txBox="1">
            <a:spLocks noGrp="1"/>
          </p:cNvSpPr>
          <p:nvPr/>
        </p:nvSpPr>
        <p:spPr bwMode="auto">
          <a:xfrm>
            <a:off x="10801350" y="6405563"/>
            <a:ext cx="1390650" cy="365125"/>
          </a:xfrm>
          <a:prstGeom prst="rect">
            <a:avLst/>
          </a:prstGeom>
          <a:noFill/>
          <a:ln w="9525">
            <a:noFill/>
            <a:miter lim="800000"/>
            <a:headEnd/>
            <a:tailEnd/>
          </a:ln>
        </p:spPr>
        <p:txBody>
          <a:bodyPr anchor="ctr"/>
          <a:lstStyle/>
          <a:p>
            <a:pPr algn="ctr"/>
            <a:fld id="{672568EB-0F1C-46CC-BF4C-D81DA9C2F9F0}" type="slidenum">
              <a:rPr lang="zh-CN" altLang="en-US" sz="2000" b="1">
                <a:solidFill>
                  <a:schemeClr val="bg1"/>
                </a:solidFill>
                <a:latin typeface="Verdana" pitchFamily="34" charset="0"/>
                <a:ea typeface="微软雅黑" pitchFamily="34" charset="-122"/>
              </a:rPr>
              <a:pPr algn="ctr"/>
              <a:t>7</a:t>
            </a:fld>
            <a:endParaRPr lang="en-US" altLang="zh-CN" sz="2000" b="1">
              <a:solidFill>
                <a:schemeClr val="bg1"/>
              </a:solidFill>
              <a:latin typeface="Verdana" pitchFamily="34" charset="0"/>
              <a:ea typeface="微软雅黑" pitchFamily="34" charset="-122"/>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Effect transition="in" filter="fade">
                                      <p:cBhvr>
                                        <p:cTn id="29" dur="500"/>
                                        <p:tgtEl>
                                          <p:spTgt spid="14"/>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p:cTn id="37" dur="500" fill="hold"/>
                                        <p:tgtEl>
                                          <p:spTgt spid="15"/>
                                        </p:tgtEl>
                                        <p:attrNameLst>
                                          <p:attrName>ppt_w</p:attrName>
                                        </p:attrNameLst>
                                      </p:cBhvr>
                                      <p:tavLst>
                                        <p:tav tm="0">
                                          <p:val>
                                            <p:fltVal val="0"/>
                                          </p:val>
                                        </p:tav>
                                        <p:tav tm="100000">
                                          <p:val>
                                            <p:strVal val="#ppt_w"/>
                                          </p:val>
                                        </p:tav>
                                      </p:tavLst>
                                    </p:anim>
                                    <p:anim calcmode="lin" valueType="num">
                                      <p:cBhvr>
                                        <p:cTn id="38" dur="500" fill="hold"/>
                                        <p:tgtEl>
                                          <p:spTgt spid="15"/>
                                        </p:tgtEl>
                                        <p:attrNameLst>
                                          <p:attrName>ppt_h</p:attrName>
                                        </p:attrNameLst>
                                      </p:cBhvr>
                                      <p:tavLst>
                                        <p:tav tm="0">
                                          <p:val>
                                            <p:fltVal val="0"/>
                                          </p:val>
                                        </p:tav>
                                        <p:tav tm="100000">
                                          <p:val>
                                            <p:strVal val="#ppt_h"/>
                                          </p:val>
                                        </p:tav>
                                      </p:tavLst>
                                    </p:anim>
                                    <p:animEffect transition="in" filter="fade">
                                      <p:cBhvr>
                                        <p:cTn id="39" dur="500"/>
                                        <p:tgtEl>
                                          <p:spTgt spid="15"/>
                                        </p:tgtEl>
                                      </p:cBhvr>
                                    </p:animEffect>
                                  </p:childTnLst>
                                </p:cTn>
                              </p:par>
                            </p:childTnLst>
                          </p:cTn>
                        </p:par>
                        <p:par>
                          <p:cTn id="40" fill="hold">
                            <p:stCondLst>
                              <p:cond delay="3500"/>
                            </p:stCondLst>
                            <p:childTnLst>
                              <p:par>
                                <p:cTn id="41" presetID="22" presetClass="entr" presetSubtype="8" fill="hold"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left)">
                                      <p:cBhvr>
                                        <p:cTn id="43" dur="500"/>
                                        <p:tgtEl>
                                          <p:spTgt spid="9"/>
                                        </p:tgtEl>
                                      </p:cBhvr>
                                    </p:animEffect>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p:cTn id="47" dur="500" fill="hold"/>
                                        <p:tgtEl>
                                          <p:spTgt spid="4"/>
                                        </p:tgtEl>
                                        <p:attrNameLst>
                                          <p:attrName>ppt_w</p:attrName>
                                        </p:attrNameLst>
                                      </p:cBhvr>
                                      <p:tavLst>
                                        <p:tav tm="0">
                                          <p:val>
                                            <p:fltVal val="0"/>
                                          </p:val>
                                        </p:tav>
                                        <p:tav tm="100000">
                                          <p:val>
                                            <p:strVal val="#ppt_w"/>
                                          </p:val>
                                        </p:tav>
                                      </p:tavLst>
                                    </p:anim>
                                    <p:anim calcmode="lin" valueType="num">
                                      <p:cBhvr>
                                        <p:cTn id="48" dur="500" fill="hold"/>
                                        <p:tgtEl>
                                          <p:spTgt spid="4"/>
                                        </p:tgtEl>
                                        <p:attrNameLst>
                                          <p:attrName>ppt_h</p:attrName>
                                        </p:attrNameLst>
                                      </p:cBhvr>
                                      <p:tavLst>
                                        <p:tav tm="0">
                                          <p:val>
                                            <p:fltVal val="0"/>
                                          </p:val>
                                        </p:tav>
                                        <p:tav tm="100000">
                                          <p:val>
                                            <p:strVal val="#ppt_h"/>
                                          </p:val>
                                        </p:tav>
                                      </p:tavLst>
                                    </p:anim>
                                    <p:animEffect transition="in" filter="fade">
                                      <p:cBhvr>
                                        <p:cTn id="49" dur="500"/>
                                        <p:tgtEl>
                                          <p:spTgt spid="4"/>
                                        </p:tgtEl>
                                      </p:cBhvr>
                                    </p:animEffect>
                                  </p:childTnLst>
                                </p:cTn>
                              </p:par>
                            </p:childTnLst>
                          </p:cTn>
                        </p:par>
                        <p:par>
                          <p:cTn id="50" fill="hold">
                            <p:stCondLst>
                              <p:cond delay="4500"/>
                            </p:stCondLst>
                            <p:childTnLst>
                              <p:par>
                                <p:cTn id="51" presetID="22" presetClass="entr" presetSubtype="8" fill="hold" nodeType="after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left)">
                                      <p:cBhvr>
                                        <p:cTn id="5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15" grpId="0" animBg="1"/>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3" y="1259175"/>
            <a:ext cx="7837714" cy="4339650"/>
          </a:xfrm>
          <a:prstGeom prst="rect">
            <a:avLst/>
          </a:prstGeom>
          <a:noFill/>
          <a:ln>
            <a:noFill/>
          </a:ln>
        </p:spPr>
        <p:txBody>
          <a:bodyPr>
            <a:spAutoFit/>
          </a:bodyPr>
          <a:lstStyle>
            <a:defPPr>
              <a:defRPr lang="zh-CN"/>
            </a:defPPr>
            <a:lvl1pPr algn="ctr">
              <a:defRPr sz="13800" b="1">
                <a:solidFill>
                  <a:schemeClr val="tx1">
                    <a:lumMod val="50000"/>
                    <a:lumOff val="50000"/>
                    <a:alpha val="23000"/>
                  </a:schemeClr>
                </a:solidFill>
                <a:latin typeface="微软雅黑" panose="020B0503020204020204" pitchFamily="34" charset="-122"/>
                <a:ea typeface="微软雅黑" panose="020B0503020204020204" pitchFamily="34" charset="-122"/>
              </a:defRPr>
            </a:lvl1pPr>
          </a:lstStyle>
          <a:p>
            <a:pPr fontAlgn="auto">
              <a:spcBef>
                <a:spcPts val="0"/>
              </a:spcBef>
              <a:spcAft>
                <a:spcPts val="0"/>
              </a:spcAft>
              <a:defRPr/>
            </a:pPr>
            <a:r>
              <a:rPr lang="en-US" altLang="zh-CN" dirty="0"/>
              <a:t>PART</a:t>
            </a:r>
          </a:p>
          <a:p>
            <a:pPr fontAlgn="auto">
              <a:spcBef>
                <a:spcPts val="0"/>
              </a:spcBef>
              <a:spcAft>
                <a:spcPts val="0"/>
              </a:spcAft>
              <a:defRPr/>
            </a:pPr>
            <a:r>
              <a:rPr lang="en-US" altLang="zh-CN" dirty="0"/>
              <a:t>THREE</a:t>
            </a:r>
          </a:p>
        </p:txBody>
      </p:sp>
      <p:sp>
        <p:nvSpPr>
          <p:cNvPr id="50" name="矩形 49"/>
          <p:cNvSpPr/>
          <p:nvPr/>
        </p:nvSpPr>
        <p:spPr>
          <a:xfrm>
            <a:off x="0"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3" name="组合 2"/>
          <p:cNvGrpSpPr>
            <a:grpSpLocks/>
          </p:cNvGrpSpPr>
          <p:nvPr/>
        </p:nvGrpSpPr>
        <p:grpSpPr bwMode="auto">
          <a:xfrm>
            <a:off x="4887913" y="2220913"/>
            <a:ext cx="2416175" cy="3470295"/>
            <a:chOff x="4887549" y="1124584"/>
            <a:chExt cx="2416902" cy="3471339"/>
          </a:xfrm>
        </p:grpSpPr>
        <p:sp>
          <p:nvSpPr>
            <p:cNvPr id="13317" name="文本框 46"/>
            <p:cNvSpPr txBox="1">
              <a:spLocks noChangeArrowheads="1"/>
            </p:cNvSpPr>
            <p:nvPr/>
          </p:nvSpPr>
          <p:spPr bwMode="auto">
            <a:xfrm>
              <a:off x="4887549" y="1178575"/>
              <a:ext cx="2416902" cy="3417348"/>
            </a:xfrm>
            <a:prstGeom prst="rect">
              <a:avLst/>
            </a:prstGeom>
            <a:noFill/>
            <a:ln w="9525">
              <a:noFill/>
              <a:miter lim="800000"/>
              <a:headEnd/>
              <a:tailEnd/>
            </a:ln>
          </p:spPr>
          <p:txBody>
            <a:bodyPr>
              <a:spAutoFit/>
            </a:bodyPr>
            <a:lstStyle/>
            <a:p>
              <a:pPr algn="ctr"/>
              <a:r>
                <a:rPr lang="zh-CN" altLang="en-US" sz="7200" b="1" dirty="0">
                  <a:solidFill>
                    <a:schemeClr val="accent1"/>
                  </a:solidFill>
                  <a:latin typeface="微软雅黑" pitchFamily="34" charset="-122"/>
                  <a:ea typeface="微软雅黑" pitchFamily="34" charset="-122"/>
                </a:rPr>
                <a:t>设计方案</a:t>
              </a:r>
            </a:p>
            <a:p>
              <a:pPr algn="ctr"/>
              <a:endParaRPr lang="zh-CN" altLang="en-US" sz="7200" b="1" dirty="0">
                <a:solidFill>
                  <a:schemeClr val="accent1"/>
                </a:solidFill>
                <a:latin typeface="微软雅黑" pitchFamily="34" charset="-122"/>
                <a:ea typeface="微软雅黑" pitchFamily="34" charset="-122"/>
              </a:endParaRP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stCondLst>
                                    <p:cond delay="4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stCondLst>
                                    <p:cond delay="800"/>
                                  </p:stCondLst>
                                  <p:childTnLst>
                                    <p:animScale>
                                      <p:cBhvr>
                                        <p:cTn id="17" dur="250" fill="hold"/>
                                        <p:tgtEl>
                                          <p:spTgt spid="3"/>
                                        </p:tgtEl>
                                      </p:cBhvr>
                                      <p:by x="115000" y="115000"/>
                                    </p:animScale>
                                  </p:childTnLst>
                                </p:cTn>
                              </p:par>
                              <p:par>
                                <p:cTn id="18" presetID="50" presetClass="entr" presetSubtype="0" decel="100000" fill="hold" nodeType="withEffect">
                                  <p:stCondLst>
                                    <p:cond delay="120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本框 10"/>
          <p:cNvSpPr txBox="1">
            <a:spLocks noChangeArrowheads="1"/>
          </p:cNvSpPr>
          <p:nvPr/>
        </p:nvSpPr>
        <p:spPr bwMode="auto">
          <a:xfrm>
            <a:off x="695325" y="287338"/>
            <a:ext cx="10801350" cy="519112"/>
          </a:xfrm>
          <a:prstGeom prst="rect">
            <a:avLst/>
          </a:prstGeom>
          <a:noFill/>
          <a:ln w="9525">
            <a:noFill/>
            <a:miter lim="800000"/>
            <a:headEnd/>
            <a:tailEnd/>
          </a:ln>
        </p:spPr>
        <p:txBody>
          <a:bodyPr>
            <a:spAutoFit/>
          </a:bodyPr>
          <a:lstStyle/>
          <a:p>
            <a:r>
              <a:rPr lang="en-US" altLang="zh-CN" sz="2800" b="1" dirty="0">
                <a:latin typeface="微软雅黑" pitchFamily="34" charset="-122"/>
                <a:ea typeface="微软雅黑" pitchFamily="34" charset="-122"/>
              </a:rPr>
              <a:t>3USTCPV</a:t>
            </a:r>
            <a:r>
              <a:rPr lang="zh-CN" altLang="en-US" sz="2800" b="1" dirty="0">
                <a:latin typeface="微软雅黑" pitchFamily="34" charset="-122"/>
                <a:ea typeface="微软雅黑" pitchFamily="34" charset="-122"/>
              </a:rPr>
              <a:t>内核设计</a:t>
            </a:r>
          </a:p>
        </p:txBody>
      </p:sp>
      <p:sp>
        <p:nvSpPr>
          <p:cNvPr id="39939" name="灯片编号占位符 3"/>
          <p:cNvSpPr txBox="1">
            <a:spLocks noGrp="1"/>
          </p:cNvSpPr>
          <p:nvPr/>
        </p:nvSpPr>
        <p:spPr bwMode="auto">
          <a:xfrm>
            <a:off x="10801350" y="6405563"/>
            <a:ext cx="1390650" cy="365125"/>
          </a:xfrm>
          <a:prstGeom prst="rect">
            <a:avLst/>
          </a:prstGeom>
          <a:noFill/>
          <a:ln w="9525">
            <a:noFill/>
            <a:miter lim="800000"/>
            <a:headEnd/>
            <a:tailEnd/>
          </a:ln>
        </p:spPr>
        <p:txBody>
          <a:bodyPr anchor="ctr"/>
          <a:lstStyle/>
          <a:p>
            <a:pPr algn="ctr"/>
            <a:fld id="{CA4C5CA7-1EE6-44A0-8A18-86AB571530F4}" type="slidenum">
              <a:rPr lang="zh-CN" altLang="en-US" sz="2000" b="1">
                <a:solidFill>
                  <a:schemeClr val="bg1"/>
                </a:solidFill>
                <a:latin typeface="Verdana" pitchFamily="34" charset="0"/>
                <a:ea typeface="微软雅黑" pitchFamily="34" charset="-122"/>
              </a:rPr>
              <a:pPr algn="ctr"/>
              <a:t>9</a:t>
            </a:fld>
            <a:endParaRPr lang="en-US" altLang="zh-CN" sz="2000" b="1">
              <a:solidFill>
                <a:schemeClr val="bg1"/>
              </a:solidFill>
              <a:latin typeface="Verdana" pitchFamily="34" charset="0"/>
              <a:ea typeface="微软雅黑" pitchFamily="34" charset="-122"/>
            </a:endParaRPr>
          </a:p>
        </p:txBody>
      </p:sp>
      <p:sp>
        <p:nvSpPr>
          <p:cNvPr id="39940" name="矩形 5"/>
          <p:cNvSpPr>
            <a:spLocks noChangeArrowheads="1"/>
          </p:cNvSpPr>
          <p:nvPr/>
        </p:nvSpPr>
        <p:spPr bwMode="auto">
          <a:xfrm>
            <a:off x="1309688" y="1055688"/>
            <a:ext cx="2502895" cy="457200"/>
          </a:xfrm>
          <a:prstGeom prst="rect">
            <a:avLst/>
          </a:prstGeom>
          <a:solidFill>
            <a:schemeClr val="accent1"/>
          </a:solidFill>
          <a:ln w="9525">
            <a:noFill/>
            <a:miter lim="800000"/>
            <a:headEnd/>
            <a:tailEnd/>
          </a:ln>
        </p:spPr>
        <p:txBody>
          <a:bodyPr wrap="square">
            <a:spAutoFit/>
          </a:bodyPr>
          <a:lstStyle/>
          <a:p>
            <a:r>
              <a:rPr lang="zh-CN" altLang="en-US" sz="2400" b="1" dirty="0">
                <a:solidFill>
                  <a:schemeClr val="bg1"/>
                </a:solidFill>
                <a:latin typeface="Verdana" pitchFamily="34" charset="0"/>
                <a:ea typeface="微软雅黑" pitchFamily="34" charset="-122"/>
              </a:rPr>
              <a:t>基本流水线结构</a:t>
            </a:r>
            <a:endParaRPr lang="en-US" altLang="zh-CN" sz="2400" b="1" dirty="0">
              <a:solidFill>
                <a:schemeClr val="bg1"/>
              </a:solidFill>
              <a:latin typeface="Verdana" pitchFamily="34" charset="0"/>
              <a:ea typeface="微软雅黑" pitchFamily="34" charset="-122"/>
            </a:endParaRPr>
          </a:p>
        </p:txBody>
      </p:sp>
      <p:sp>
        <p:nvSpPr>
          <p:cNvPr id="8" name="椭圆 7"/>
          <p:cNvSpPr/>
          <p:nvPr/>
        </p:nvSpPr>
        <p:spPr>
          <a:xfrm>
            <a:off x="595313" y="881063"/>
            <a:ext cx="757237" cy="757237"/>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4000" b="1">
                <a:solidFill>
                  <a:srgbClr val="FFFFFF"/>
                </a:solidFill>
                <a:ea typeface="宋体" charset="-122"/>
              </a:rPr>
              <a:t>1</a:t>
            </a:r>
          </a:p>
        </p:txBody>
      </p:sp>
      <p:grpSp>
        <p:nvGrpSpPr>
          <p:cNvPr id="9" name="组合 8">
            <a:extLst>
              <a:ext uri="{FF2B5EF4-FFF2-40B4-BE49-F238E27FC236}">
                <a16:creationId xmlns:a16="http://schemas.microsoft.com/office/drawing/2014/main" id="{F3C94216-5D36-B84E-B117-87B5E65A9AF5}"/>
              </a:ext>
            </a:extLst>
          </p:cNvPr>
          <p:cNvGrpSpPr>
            <a:grpSpLocks/>
          </p:cNvGrpSpPr>
          <p:nvPr/>
        </p:nvGrpSpPr>
        <p:grpSpPr bwMode="auto">
          <a:xfrm>
            <a:off x="1575859" y="1763537"/>
            <a:ext cx="4046008" cy="4656843"/>
            <a:chOff x="695323" y="2497154"/>
            <a:chExt cx="10801351" cy="1317740"/>
          </a:xfrm>
        </p:grpSpPr>
        <p:sp>
          <p:nvSpPr>
            <p:cNvPr id="10" name="矩形 9">
              <a:extLst>
                <a:ext uri="{FF2B5EF4-FFF2-40B4-BE49-F238E27FC236}">
                  <a16:creationId xmlns:a16="http://schemas.microsoft.com/office/drawing/2014/main" id="{B3C9F8C0-2ABB-D44F-A8F5-E5B6FED8F993}"/>
                </a:ext>
              </a:extLst>
            </p:cNvPr>
            <p:cNvSpPr/>
            <p:nvPr/>
          </p:nvSpPr>
          <p:spPr>
            <a:xfrm>
              <a:off x="695323" y="2500298"/>
              <a:ext cx="10801351" cy="1203671"/>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4">
              <a:extLst>
                <a:ext uri="{FF2B5EF4-FFF2-40B4-BE49-F238E27FC236}">
                  <a16:creationId xmlns:a16="http://schemas.microsoft.com/office/drawing/2014/main" id="{3DF30AB9-DD05-8347-A88C-26755957D20D}"/>
                </a:ext>
              </a:extLst>
            </p:cNvPr>
            <p:cNvSpPr>
              <a:spLocks noChangeArrowheads="1"/>
            </p:cNvSpPr>
            <p:nvPr/>
          </p:nvSpPr>
          <p:spPr bwMode="auto">
            <a:xfrm>
              <a:off x="695323" y="2497154"/>
              <a:ext cx="10801351" cy="1317740"/>
            </a:xfrm>
            <a:prstGeom prst="rect">
              <a:avLst/>
            </a:prstGeom>
            <a:noFill/>
            <a:ln w="9525">
              <a:noFill/>
              <a:miter lim="800000"/>
              <a:headEnd/>
              <a:tailEnd/>
            </a:ln>
          </p:spPr>
          <p:txBody>
            <a:bodyPr>
              <a:spAutoFit/>
            </a:bodyPr>
            <a:lstStyle/>
            <a:p>
              <a:pPr>
                <a:lnSpc>
                  <a:spcPct val="125000"/>
                </a:lnSpc>
              </a:pPr>
              <a:r>
                <a:rPr lang="zh-CN" altLang="en-US" dirty="0">
                  <a:latin typeface="Verdana" pitchFamily="34" charset="0"/>
                  <a:ea typeface="微软雅黑" pitchFamily="34" charset="-122"/>
                </a:rPr>
                <a:t>      为了符合</a:t>
              </a:r>
              <a:r>
                <a:rPr lang="en-US" altLang="zh-CN" dirty="0">
                  <a:latin typeface="Verdana" pitchFamily="34" charset="0"/>
                  <a:ea typeface="微软雅黑" pitchFamily="34" charset="-122"/>
                </a:rPr>
                <a:t>RISCV</a:t>
              </a:r>
              <a:r>
                <a:rPr lang="zh-CN" altLang="en-US" dirty="0">
                  <a:latin typeface="Verdana" pitchFamily="34" charset="0"/>
                  <a:ea typeface="微软雅黑" pitchFamily="34" charset="-122"/>
                </a:rPr>
                <a:t>简介的设计理念，对于目前已经实现的</a:t>
              </a:r>
              <a:r>
                <a:rPr lang="en-US" altLang="zh-CN" dirty="0">
                  <a:latin typeface="Verdana" pitchFamily="34" charset="0"/>
                  <a:ea typeface="微软雅黑" pitchFamily="34" charset="-122"/>
                </a:rPr>
                <a:t>RISCV</a:t>
              </a:r>
              <a:r>
                <a:rPr lang="zh-CN" altLang="en-US" dirty="0">
                  <a:latin typeface="Verdana" pitchFamily="34" charset="0"/>
                  <a:ea typeface="微软雅黑" pitchFamily="34" charset="-122"/>
                </a:rPr>
                <a:t>处理器，一般采用二</a:t>
              </a:r>
              <a:r>
                <a:rPr lang="en-US" altLang="zh-CN" dirty="0">
                  <a:latin typeface="Verdana" pitchFamily="34" charset="0"/>
                  <a:ea typeface="微软雅黑" pitchFamily="34" charset="-122"/>
                </a:rPr>
                <a:t>~</a:t>
              </a:r>
              <a:r>
                <a:rPr lang="zh-CN" altLang="en-US" dirty="0">
                  <a:latin typeface="Verdana" pitchFamily="34" charset="0"/>
                  <a:ea typeface="微软雅黑" pitchFamily="34" charset="-122"/>
                </a:rPr>
                <a:t>三级流水的结构：</a:t>
              </a:r>
              <a:endParaRPr lang="en-US" altLang="zh-CN" dirty="0">
                <a:latin typeface="Verdana" pitchFamily="34" charset="0"/>
                <a:ea typeface="微软雅黑" pitchFamily="34" charset="-122"/>
              </a:endParaRPr>
            </a:p>
            <a:p>
              <a:pPr>
                <a:lnSpc>
                  <a:spcPct val="125000"/>
                </a:lnSpc>
              </a:pPr>
              <a:r>
                <a:rPr lang="zh-CN" altLang="en-US" dirty="0">
                  <a:latin typeface="Verdana" pitchFamily="34" charset="0"/>
                  <a:ea typeface="微软雅黑" pitchFamily="34" charset="-122"/>
                </a:rPr>
                <a:t>（如右图中蜂鸟</a:t>
              </a:r>
              <a:r>
                <a:rPr lang="en-US" altLang="zh-CN" dirty="0">
                  <a:latin typeface="Verdana" pitchFamily="34" charset="0"/>
                  <a:ea typeface="微软雅黑" pitchFamily="34" charset="-122"/>
                </a:rPr>
                <a:t>e200</a:t>
              </a:r>
              <a:r>
                <a:rPr lang="zh-CN" altLang="en-US" dirty="0">
                  <a:latin typeface="Verdana" pitchFamily="34" charset="0"/>
                  <a:ea typeface="微软雅黑" pitchFamily="34" charset="-122"/>
                </a:rPr>
                <a:t>的流水线）</a:t>
              </a:r>
              <a:endParaRPr lang="en-US" altLang="zh-CN" dirty="0">
                <a:latin typeface="Verdana" pitchFamily="34" charset="0"/>
                <a:ea typeface="微软雅黑" pitchFamily="34" charset="-122"/>
              </a:endParaRPr>
            </a:p>
            <a:p>
              <a:pPr>
                <a:lnSpc>
                  <a:spcPct val="125000"/>
                </a:lnSpc>
              </a:pPr>
              <a:r>
                <a:rPr lang="zh-CN" altLang="en-US" dirty="0">
                  <a:latin typeface="Verdana" pitchFamily="34" charset="0"/>
                  <a:ea typeface="微软雅黑" pitchFamily="34" charset="-122"/>
                </a:rPr>
                <a:t>（</a:t>
              </a:r>
              <a:r>
                <a:rPr lang="en-US" altLang="zh-CN" dirty="0">
                  <a:latin typeface="Verdana" pitchFamily="34" charset="0"/>
                  <a:ea typeface="微软雅黑" pitchFamily="34" charset="-122"/>
                </a:rPr>
                <a:t>1</a:t>
              </a:r>
              <a:r>
                <a:rPr lang="zh-CN" altLang="en-US" dirty="0">
                  <a:latin typeface="Verdana" pitchFamily="34" charset="0"/>
                  <a:ea typeface="微软雅黑" pitchFamily="34" charset="-122"/>
                </a:rPr>
                <a:t>）第一级流水：取指</a:t>
              </a:r>
              <a:endParaRPr lang="en-US" altLang="zh-CN" dirty="0">
                <a:latin typeface="Verdana" pitchFamily="34" charset="0"/>
                <a:ea typeface="微软雅黑" pitchFamily="34" charset="-122"/>
              </a:endParaRPr>
            </a:p>
            <a:p>
              <a:pPr>
                <a:lnSpc>
                  <a:spcPct val="125000"/>
                </a:lnSpc>
              </a:pPr>
              <a:r>
                <a:rPr lang="zh-CN" altLang="en-US" dirty="0">
                  <a:latin typeface="Verdana" pitchFamily="34" charset="0"/>
                  <a:ea typeface="微软雅黑" pitchFamily="34" charset="-122"/>
                </a:rPr>
                <a:t>（</a:t>
              </a:r>
              <a:r>
                <a:rPr lang="en-US" altLang="zh-CN" dirty="0">
                  <a:latin typeface="Verdana" pitchFamily="34" charset="0"/>
                  <a:ea typeface="微软雅黑" pitchFamily="34" charset="-122"/>
                </a:rPr>
                <a:t>2</a:t>
              </a:r>
              <a:r>
                <a:rPr lang="zh-CN" altLang="en-US" dirty="0">
                  <a:latin typeface="Verdana" pitchFamily="34" charset="0"/>
                  <a:ea typeface="微软雅黑" pitchFamily="34" charset="-122"/>
                </a:rPr>
                <a:t>）第二级流水：译码、执行、写回</a:t>
              </a:r>
              <a:endParaRPr lang="en-US" altLang="zh-CN" dirty="0">
                <a:latin typeface="Verdana" pitchFamily="34" charset="0"/>
                <a:ea typeface="微软雅黑" pitchFamily="34" charset="-122"/>
              </a:endParaRPr>
            </a:p>
            <a:p>
              <a:pPr>
                <a:lnSpc>
                  <a:spcPct val="125000"/>
                </a:lnSpc>
              </a:pPr>
              <a:r>
                <a:rPr lang="zh-CN" altLang="en-US" dirty="0">
                  <a:latin typeface="Verdana" pitchFamily="34" charset="0"/>
                  <a:ea typeface="微软雅黑" pitchFamily="34" charset="-122"/>
                </a:rPr>
                <a:t>（</a:t>
              </a:r>
              <a:r>
                <a:rPr lang="en-US" altLang="zh-CN" dirty="0">
                  <a:latin typeface="Verdana" pitchFamily="34" charset="0"/>
                  <a:ea typeface="微软雅黑" pitchFamily="34" charset="-122"/>
                </a:rPr>
                <a:t>3</a:t>
              </a:r>
              <a:r>
                <a:rPr lang="zh-CN" altLang="en-US" dirty="0">
                  <a:latin typeface="Verdana" pitchFamily="34" charset="0"/>
                  <a:ea typeface="微软雅黑" pitchFamily="34" charset="-122"/>
                </a:rPr>
                <a:t>）第三级流水：访存</a:t>
              </a:r>
              <a:endParaRPr lang="en-US" altLang="zh-CN" dirty="0">
                <a:latin typeface="Verdana" pitchFamily="34" charset="0"/>
                <a:ea typeface="微软雅黑" pitchFamily="34" charset="-122"/>
              </a:endParaRPr>
            </a:p>
            <a:p>
              <a:pPr>
                <a:lnSpc>
                  <a:spcPct val="125000"/>
                </a:lnSpc>
              </a:pPr>
              <a:r>
                <a:rPr lang="zh-CN" altLang="en-US" dirty="0">
                  <a:latin typeface="Verdana" pitchFamily="34" charset="0"/>
                  <a:ea typeface="微软雅黑" pitchFamily="34" charset="-122"/>
                </a:rPr>
                <a:t>     可见在实际执行时很多指令均只使用了</a:t>
              </a:r>
              <a:r>
                <a:rPr lang="en-US" altLang="zh-CN" dirty="0">
                  <a:latin typeface="Verdana" pitchFamily="34" charset="0"/>
                  <a:ea typeface="微软雅黑" pitchFamily="34" charset="-122"/>
                </a:rPr>
                <a:t>2</a:t>
              </a:r>
              <a:r>
                <a:rPr lang="zh-CN" altLang="en-US" dirty="0">
                  <a:latin typeface="Verdana" pitchFamily="34" charset="0"/>
                  <a:ea typeface="微软雅黑" pitchFamily="34" charset="-122"/>
                </a:rPr>
                <a:t>级流水的结构，故本次实现的</a:t>
              </a:r>
              <a:r>
                <a:rPr lang="en-US" altLang="zh-CN" dirty="0">
                  <a:latin typeface="Verdana" pitchFamily="34" charset="0"/>
                  <a:ea typeface="微软雅黑" pitchFamily="34" charset="-122"/>
                </a:rPr>
                <a:t>USTCPV</a:t>
              </a:r>
              <a:r>
                <a:rPr lang="zh-CN" altLang="en-US" dirty="0">
                  <a:latin typeface="Verdana" pitchFamily="34" charset="0"/>
                  <a:ea typeface="微软雅黑" pitchFamily="34" charset="-122"/>
                </a:rPr>
                <a:t>中，只使用了两级流水的结构，即一级流水用来取指，另外一级用来执行其余步骤。</a:t>
              </a:r>
              <a:endParaRPr lang="en-US" altLang="zh-CN" dirty="0">
                <a:latin typeface="Verdana" pitchFamily="34" charset="0"/>
                <a:ea typeface="微软雅黑" pitchFamily="34" charset="-122"/>
              </a:endParaRPr>
            </a:p>
            <a:p>
              <a:pPr>
                <a:lnSpc>
                  <a:spcPct val="125000"/>
                </a:lnSpc>
              </a:pPr>
              <a:endParaRPr lang="zh-CN" altLang="en-US" dirty="0">
                <a:latin typeface="Verdana" pitchFamily="34" charset="0"/>
                <a:ea typeface="微软雅黑" pitchFamily="34" charset="-122"/>
              </a:endParaRPr>
            </a:p>
          </p:txBody>
        </p:sp>
      </p:grpSp>
      <p:pic>
        <p:nvPicPr>
          <p:cNvPr id="3" name="图片 2">
            <a:extLst>
              <a:ext uri="{FF2B5EF4-FFF2-40B4-BE49-F238E27FC236}">
                <a16:creationId xmlns:a16="http://schemas.microsoft.com/office/drawing/2014/main" id="{457DF327-A228-EF4E-96D5-A709148A71F1}"/>
              </a:ext>
            </a:extLst>
          </p:cNvPr>
          <p:cNvPicPr>
            <a:picLocks noChangeAspect="1"/>
          </p:cNvPicPr>
          <p:nvPr/>
        </p:nvPicPr>
        <p:blipFill>
          <a:blip r:embed="rId2"/>
          <a:stretch>
            <a:fillRect/>
          </a:stretch>
        </p:blipFill>
        <p:spPr>
          <a:xfrm>
            <a:off x="6244588" y="1867712"/>
            <a:ext cx="4886256" cy="3374829"/>
          </a:xfrm>
          <a:prstGeom prst="rect">
            <a:avLst/>
          </a:prstGeom>
        </p:spPr>
      </p:pic>
    </p:spTree>
    <p:extLst>
      <p:ext uri="{BB962C8B-B14F-4D97-AF65-F5344CB8AC3E}">
        <p14:creationId xmlns:p14="http://schemas.microsoft.com/office/powerpoint/2010/main" val="2147492817"/>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39940"/>
                                        </p:tgtEl>
                                        <p:attrNameLst>
                                          <p:attrName>style.visibility</p:attrName>
                                        </p:attrNameLst>
                                      </p:cBhvr>
                                      <p:to>
                                        <p:strVal val="visible"/>
                                      </p:to>
                                    </p:set>
                                    <p:animEffect transition="in" filter="wipe(left)">
                                      <p:cBhvr>
                                        <p:cTn id="12" dur="500"/>
                                        <p:tgtEl>
                                          <p:spTgt spid="39940"/>
                                        </p:tgtEl>
                                      </p:cBhvr>
                                    </p:animEffect>
                                  </p:childTnLst>
                                </p:cTn>
                              </p:par>
                              <p:par>
                                <p:cTn id="13" presetID="22" presetClass="entr" presetSubtype="8" fill="hold" nodeType="withEffect">
                                  <p:stCondLst>
                                    <p:cond delay="60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12" presetClass="entr" presetSubtype="8"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p:tgtEl>
                                          <p:spTgt spid="3"/>
                                        </p:tgtEl>
                                        <p:attrNameLst>
                                          <p:attrName>ppt_x</p:attrName>
                                        </p:attrNameLst>
                                      </p:cBhvr>
                                      <p:tavLst>
                                        <p:tav tm="0">
                                          <p:val>
                                            <p:strVal val="#ppt_x-#ppt_w*1.125000"/>
                                          </p:val>
                                        </p:tav>
                                        <p:tav tm="100000">
                                          <p:val>
                                            <p:strVal val="#ppt_x"/>
                                          </p:val>
                                        </p:tav>
                                      </p:tavLst>
                                    </p:anim>
                                    <p:animEffect transition="in" filter="wipe(right)">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animBg="1"/>
      <p:bldP spid="8" grpId="0" animBg="1"/>
    </p:bldLst>
  </p:timing>
</p:sld>
</file>

<file path=ppt/theme/theme1.xml><?xml version="1.0" encoding="utf-8"?>
<a:theme xmlns:a="http://schemas.openxmlformats.org/drawingml/2006/main" name="Office 主题">
  <a:themeElements>
    <a:clrScheme name="工大蓝">
      <a:dk1>
        <a:sysClr val="windowText" lastClr="000000"/>
      </a:dk1>
      <a:lt1>
        <a:sysClr val="window" lastClr="FFFFFF"/>
      </a:lt1>
      <a:dk2>
        <a:srgbClr val="44546A"/>
      </a:dk2>
      <a:lt2>
        <a:srgbClr val="E7E6E6"/>
      </a:lt2>
      <a:accent1>
        <a:srgbClr val="0053A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1523</TotalTime>
  <Words>1396</Words>
  <Application>Microsoft Macintosh PowerPoint</Application>
  <PresentationFormat>宽屏</PresentationFormat>
  <Paragraphs>194</Paragraphs>
  <Slides>30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华文楷体</vt:lpstr>
      <vt:lpstr>宋体</vt:lpstr>
      <vt:lpstr>微软雅黑</vt:lpstr>
      <vt:lpstr>Arial</vt:lpstr>
      <vt:lpstr>Calibri</vt:lpstr>
      <vt:lpstr>Consolas</vt:lpstr>
      <vt:lpstr>Times New Roman</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Microsoft Office 用户</cp:lastModifiedBy>
  <cp:revision>385</cp:revision>
  <dcterms:created xsi:type="dcterms:W3CDTF">2015-10-24T01:57:14Z</dcterms:created>
  <dcterms:modified xsi:type="dcterms:W3CDTF">2018-12-29T09:49:34Z</dcterms:modified>
</cp:coreProperties>
</file>