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4" r:id="rId6"/>
    <p:sldId id="304" r:id="rId7"/>
    <p:sldId id="305" r:id="rId8"/>
    <p:sldId id="286" r:id="rId9"/>
    <p:sldId id="287" r:id="rId10"/>
    <p:sldId id="301" r:id="rId11"/>
    <p:sldId id="303" r:id="rId12"/>
    <p:sldId id="306" r:id="rId13"/>
    <p:sldId id="30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5" autoAdjust="0"/>
    <p:restoredTop sz="47387" autoAdjust="0"/>
  </p:normalViewPr>
  <p:slideViewPr>
    <p:cSldViewPr>
      <p:cViewPr varScale="1">
        <p:scale>
          <a:sx n="73" d="100"/>
          <a:sy n="73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1인당 관람 횟수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2.92</c:v>
                </c:pt>
                <c:pt idx="1">
                  <c:v>3.14</c:v>
                </c:pt>
                <c:pt idx="2">
                  <c:v>3.83</c:v>
                </c:pt>
                <c:pt idx="3">
                  <c:v>4.22</c:v>
                </c:pt>
                <c:pt idx="4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262080"/>
        <c:axId val="1868582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영화산업매출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17123</c:v>
                </c:pt>
                <c:pt idx="1">
                  <c:v>18840</c:v>
                </c:pt>
                <c:pt idx="2">
                  <c:v>20276</c:v>
                </c:pt>
                <c:pt idx="3">
                  <c:v>21131</c:v>
                </c:pt>
                <c:pt idx="4">
                  <c:v>22730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61056"/>
        <c:axId val="186857664"/>
      </c:lineChart>
      <c:catAx>
        <c:axId val="16126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6857664"/>
        <c:crosses val="autoZero"/>
        <c:auto val="1"/>
        <c:lblAlgn val="ctr"/>
        <c:lblOffset val="100"/>
        <c:noMultiLvlLbl val="0"/>
      </c:catAx>
      <c:valAx>
        <c:axId val="18685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261056"/>
        <c:crosses val="autoZero"/>
        <c:crossBetween val="between"/>
      </c:valAx>
      <c:valAx>
        <c:axId val="1868582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61262080"/>
        <c:crosses val="max"/>
        <c:crossBetween val="between"/>
      </c:valAx>
      <c:catAx>
        <c:axId val="161262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85824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80080121676888716"/>
          <c:y val="0.67751741352410122"/>
          <c:w val="0.19606107393575453"/>
          <c:h val="0.2239165455046057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C00A6-3026-4B5A-9204-695F7290EEAA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A3C2F58E-A633-42A4-9705-20CEBC998775}">
      <dgm:prSet phldrT="[텍스트]"/>
      <dgm:spPr/>
      <dgm:t>
        <a:bodyPr/>
        <a:lstStyle/>
        <a:p>
          <a:pPr latinLnBrk="1"/>
          <a:r>
            <a:rPr lang="en-US" altLang="ko-KR" dirty="0" smtClean="0"/>
            <a:t>Data Pre-Processing</a:t>
          </a:r>
        </a:p>
      </dgm:t>
    </dgm:pt>
    <dgm:pt modelId="{90781A06-6A67-464A-9574-1FCECEB9962D}" type="parTrans" cxnId="{0AE1DAAB-BC6D-46F5-B8A2-7092E32BFCE7}">
      <dgm:prSet/>
      <dgm:spPr/>
      <dgm:t>
        <a:bodyPr/>
        <a:lstStyle/>
        <a:p>
          <a:pPr latinLnBrk="1"/>
          <a:endParaRPr lang="ko-KR" altLang="en-US"/>
        </a:p>
      </dgm:t>
    </dgm:pt>
    <dgm:pt modelId="{A9EAA89D-2428-48D8-BFB1-6333BD3291DE}" type="sibTrans" cxnId="{0AE1DAAB-BC6D-46F5-B8A2-7092E32BFCE7}">
      <dgm:prSet/>
      <dgm:spPr/>
      <dgm:t>
        <a:bodyPr/>
        <a:lstStyle/>
        <a:p>
          <a:pPr latinLnBrk="1"/>
          <a:endParaRPr lang="ko-KR" altLang="en-US"/>
        </a:p>
      </dgm:t>
    </dgm:pt>
    <dgm:pt modelId="{7841995E-B55D-4683-8F6B-BDC8714569B5}">
      <dgm:prSet phldrT="[텍스트]"/>
      <dgm:spPr/>
      <dgm:t>
        <a:bodyPr/>
        <a:lstStyle/>
        <a:p>
          <a:pPr latinLnBrk="1"/>
          <a:r>
            <a:rPr lang="en-US" altLang="ko-KR" dirty="0" smtClean="0"/>
            <a:t>Data Mining</a:t>
          </a:r>
          <a:endParaRPr lang="ko-KR" altLang="en-US" dirty="0"/>
        </a:p>
      </dgm:t>
    </dgm:pt>
    <dgm:pt modelId="{043F7BA3-30BD-4DC0-B1B5-383FA7CDAF4E}" type="parTrans" cxnId="{782B31F7-D5D7-469A-A3B0-4E0E9B78E64B}">
      <dgm:prSet/>
      <dgm:spPr/>
      <dgm:t>
        <a:bodyPr/>
        <a:lstStyle/>
        <a:p>
          <a:pPr latinLnBrk="1"/>
          <a:endParaRPr lang="ko-KR" altLang="en-US"/>
        </a:p>
      </dgm:t>
    </dgm:pt>
    <dgm:pt modelId="{7CA6A6FB-8428-4AA8-A23C-D180A4C89078}" type="sibTrans" cxnId="{782B31F7-D5D7-469A-A3B0-4E0E9B78E64B}">
      <dgm:prSet/>
      <dgm:spPr/>
      <dgm:t>
        <a:bodyPr/>
        <a:lstStyle/>
        <a:p>
          <a:pPr latinLnBrk="1"/>
          <a:endParaRPr lang="ko-KR" altLang="en-US"/>
        </a:p>
      </dgm:t>
    </dgm:pt>
    <dgm:pt modelId="{40593219-49A4-40FE-82AA-26C1C28D501B}">
      <dgm:prSet phldrT="[텍스트]"/>
      <dgm:spPr/>
      <dgm:t>
        <a:bodyPr/>
        <a:lstStyle/>
        <a:p>
          <a:pPr latinLnBrk="1"/>
          <a:r>
            <a:rPr lang="en-US" altLang="ko-KR" dirty="0" smtClean="0"/>
            <a:t>Model Evaluation</a:t>
          </a:r>
          <a:endParaRPr lang="ko-KR" altLang="en-US" dirty="0"/>
        </a:p>
      </dgm:t>
    </dgm:pt>
    <dgm:pt modelId="{B8C56522-AFDC-47B6-88C8-9AD6B00D59C2}" type="parTrans" cxnId="{13F9938E-8F6D-4152-BDCE-59A8449D9013}">
      <dgm:prSet/>
      <dgm:spPr/>
      <dgm:t>
        <a:bodyPr/>
        <a:lstStyle/>
        <a:p>
          <a:pPr latinLnBrk="1"/>
          <a:endParaRPr lang="ko-KR" altLang="en-US"/>
        </a:p>
      </dgm:t>
    </dgm:pt>
    <dgm:pt modelId="{C9407E51-4A56-465B-B9EB-1AD845A782CE}" type="sibTrans" cxnId="{13F9938E-8F6D-4152-BDCE-59A8449D9013}">
      <dgm:prSet/>
      <dgm:spPr/>
      <dgm:t>
        <a:bodyPr/>
        <a:lstStyle/>
        <a:p>
          <a:pPr latinLnBrk="1"/>
          <a:endParaRPr lang="ko-KR" altLang="en-US"/>
        </a:p>
      </dgm:t>
    </dgm:pt>
    <dgm:pt modelId="{FC19E900-B86C-4829-BE40-770ED03985DF}">
      <dgm:prSet phldrT="[텍스트]"/>
      <dgm:spPr/>
      <dgm:t>
        <a:bodyPr/>
        <a:lstStyle/>
        <a:p>
          <a:pPr latinLnBrk="1"/>
          <a:r>
            <a:rPr lang="en-US" altLang="ko-KR" dirty="0" smtClean="0"/>
            <a:t>Raw Data </a:t>
          </a:r>
        </a:p>
        <a:p>
          <a:pPr latinLnBrk="1"/>
          <a:r>
            <a:rPr lang="ko-KR" altLang="en-US" dirty="0" smtClean="0"/>
            <a:t>수집</a:t>
          </a:r>
          <a:endParaRPr lang="ko-KR" altLang="en-US" dirty="0"/>
        </a:p>
      </dgm:t>
    </dgm:pt>
    <dgm:pt modelId="{98762725-2317-49EE-99A9-63ED67B4312F}" type="sibTrans" cxnId="{6FA8B738-BE2B-44E0-A0F1-D9F300260A71}">
      <dgm:prSet/>
      <dgm:spPr/>
      <dgm:t>
        <a:bodyPr/>
        <a:lstStyle/>
        <a:p>
          <a:pPr latinLnBrk="1"/>
          <a:endParaRPr lang="ko-KR" altLang="en-US"/>
        </a:p>
      </dgm:t>
    </dgm:pt>
    <dgm:pt modelId="{9C2B3914-CAD1-4DEA-BF51-AFBFCADBBD72}" type="parTrans" cxnId="{6FA8B738-BE2B-44E0-A0F1-D9F300260A71}">
      <dgm:prSet/>
      <dgm:spPr/>
      <dgm:t>
        <a:bodyPr/>
        <a:lstStyle/>
        <a:p>
          <a:pPr latinLnBrk="1"/>
          <a:endParaRPr lang="ko-KR" altLang="en-US"/>
        </a:p>
      </dgm:t>
    </dgm:pt>
    <dgm:pt modelId="{1784A65B-72B7-401D-9804-276E730056C1}" type="pres">
      <dgm:prSet presAssocID="{606C00A6-3026-4B5A-9204-695F7290EEAA}" presName="Name0" presStyleCnt="0">
        <dgm:presLayoutVars>
          <dgm:dir/>
          <dgm:animLvl val="lvl"/>
          <dgm:resizeHandles val="exact"/>
        </dgm:presLayoutVars>
      </dgm:prSet>
      <dgm:spPr/>
    </dgm:pt>
    <dgm:pt modelId="{2E5D8574-969C-4B7F-90AF-1057154C28C8}" type="pres">
      <dgm:prSet presAssocID="{FC19E900-B86C-4829-BE40-770ED03985DF}" presName="parTxOnly" presStyleLbl="node1" presStyleIdx="0" presStyleCnt="4" custLinFactY="-73663" custLinFactNeighborX="-1888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DF0BDC-1150-43B9-9C1C-5871197AB099}" type="pres">
      <dgm:prSet presAssocID="{98762725-2317-49EE-99A9-63ED67B4312F}" presName="parTxOnlySpace" presStyleCnt="0"/>
      <dgm:spPr/>
    </dgm:pt>
    <dgm:pt modelId="{4F052B5E-A021-493D-80A9-837CD74AB4BC}" type="pres">
      <dgm:prSet presAssocID="{A3C2F58E-A633-42A4-9705-20CEBC998775}" presName="parTxOnly" presStyleLbl="node1" presStyleIdx="1" presStyleCnt="4" custLinFactY="-73663" custLinFactNeighborX="-1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730D10-7839-4F18-816C-025F92D3B83E}" type="pres">
      <dgm:prSet presAssocID="{A9EAA89D-2428-48D8-BFB1-6333BD3291DE}" presName="parTxOnlySpace" presStyleCnt="0"/>
      <dgm:spPr/>
    </dgm:pt>
    <dgm:pt modelId="{EC66512E-A4F7-4DA6-9601-783803BABA50}" type="pres">
      <dgm:prSet presAssocID="{7841995E-B55D-4683-8F6B-BDC8714569B5}" presName="parTxOnly" presStyleLbl="node1" presStyleIdx="2" presStyleCnt="4" custLinFactY="-73663" custLinFactNeighborX="144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A7AD56-FB94-4637-B33E-EFD60693E651}" type="pres">
      <dgm:prSet presAssocID="{7CA6A6FB-8428-4AA8-A23C-D180A4C89078}" presName="parTxOnlySpace" presStyleCnt="0"/>
      <dgm:spPr/>
    </dgm:pt>
    <dgm:pt modelId="{BDD70AD4-3202-4984-88BE-E11DE9DB34C2}" type="pres">
      <dgm:prSet presAssocID="{40593219-49A4-40FE-82AA-26C1C28D501B}" presName="parTxOnly" presStyleLbl="node1" presStyleIdx="3" presStyleCnt="4" custLinFactY="-73663" custLinFactNeighborX="340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AA30C1-4832-4F0A-8330-8DEA5D643FB5}" type="presOf" srcId="{A3C2F58E-A633-42A4-9705-20CEBC998775}" destId="{4F052B5E-A021-493D-80A9-837CD74AB4BC}" srcOrd="0" destOrd="0" presId="urn:microsoft.com/office/officeart/2005/8/layout/chevron1"/>
    <dgm:cxn modelId="{0AE1DAAB-BC6D-46F5-B8A2-7092E32BFCE7}" srcId="{606C00A6-3026-4B5A-9204-695F7290EEAA}" destId="{A3C2F58E-A633-42A4-9705-20CEBC998775}" srcOrd="1" destOrd="0" parTransId="{90781A06-6A67-464A-9574-1FCECEB9962D}" sibTransId="{A9EAA89D-2428-48D8-BFB1-6333BD3291DE}"/>
    <dgm:cxn modelId="{87BA75AE-5993-4E92-BE15-5DF1B57B23B8}" type="presOf" srcId="{40593219-49A4-40FE-82AA-26C1C28D501B}" destId="{BDD70AD4-3202-4984-88BE-E11DE9DB34C2}" srcOrd="0" destOrd="0" presId="urn:microsoft.com/office/officeart/2005/8/layout/chevron1"/>
    <dgm:cxn modelId="{13F9938E-8F6D-4152-BDCE-59A8449D9013}" srcId="{606C00A6-3026-4B5A-9204-695F7290EEAA}" destId="{40593219-49A4-40FE-82AA-26C1C28D501B}" srcOrd="3" destOrd="0" parTransId="{B8C56522-AFDC-47B6-88C8-9AD6B00D59C2}" sibTransId="{C9407E51-4A56-465B-B9EB-1AD845A782CE}"/>
    <dgm:cxn modelId="{2A4423FE-F938-4BCC-AA65-9FDCD0A5BCC0}" type="presOf" srcId="{7841995E-B55D-4683-8F6B-BDC8714569B5}" destId="{EC66512E-A4F7-4DA6-9601-783803BABA50}" srcOrd="0" destOrd="0" presId="urn:microsoft.com/office/officeart/2005/8/layout/chevron1"/>
    <dgm:cxn modelId="{0DE64664-CAC1-417D-99ED-13A73CDF7381}" type="presOf" srcId="{606C00A6-3026-4B5A-9204-695F7290EEAA}" destId="{1784A65B-72B7-401D-9804-276E730056C1}" srcOrd="0" destOrd="0" presId="urn:microsoft.com/office/officeart/2005/8/layout/chevron1"/>
    <dgm:cxn modelId="{6FA8B738-BE2B-44E0-A0F1-D9F300260A71}" srcId="{606C00A6-3026-4B5A-9204-695F7290EEAA}" destId="{FC19E900-B86C-4829-BE40-770ED03985DF}" srcOrd="0" destOrd="0" parTransId="{9C2B3914-CAD1-4DEA-BF51-AFBFCADBBD72}" sibTransId="{98762725-2317-49EE-99A9-63ED67B4312F}"/>
    <dgm:cxn modelId="{782B31F7-D5D7-469A-A3B0-4E0E9B78E64B}" srcId="{606C00A6-3026-4B5A-9204-695F7290EEAA}" destId="{7841995E-B55D-4683-8F6B-BDC8714569B5}" srcOrd="2" destOrd="0" parTransId="{043F7BA3-30BD-4DC0-B1B5-383FA7CDAF4E}" sibTransId="{7CA6A6FB-8428-4AA8-A23C-D180A4C89078}"/>
    <dgm:cxn modelId="{C3063B0E-1706-4EFF-96BC-AB45FEF63567}" type="presOf" srcId="{FC19E900-B86C-4829-BE40-770ED03985DF}" destId="{2E5D8574-969C-4B7F-90AF-1057154C28C8}" srcOrd="0" destOrd="0" presId="urn:microsoft.com/office/officeart/2005/8/layout/chevron1"/>
    <dgm:cxn modelId="{47BB2836-B969-4BB2-B44F-6BCCB941EB08}" type="presParOf" srcId="{1784A65B-72B7-401D-9804-276E730056C1}" destId="{2E5D8574-969C-4B7F-90AF-1057154C28C8}" srcOrd="0" destOrd="0" presId="urn:microsoft.com/office/officeart/2005/8/layout/chevron1"/>
    <dgm:cxn modelId="{1447FA04-61D6-4298-9429-C9037974010C}" type="presParOf" srcId="{1784A65B-72B7-401D-9804-276E730056C1}" destId="{A3DF0BDC-1150-43B9-9C1C-5871197AB099}" srcOrd="1" destOrd="0" presId="urn:microsoft.com/office/officeart/2005/8/layout/chevron1"/>
    <dgm:cxn modelId="{3D0F6806-010B-42F4-ACE4-3B4F313989A9}" type="presParOf" srcId="{1784A65B-72B7-401D-9804-276E730056C1}" destId="{4F052B5E-A021-493D-80A9-837CD74AB4BC}" srcOrd="2" destOrd="0" presId="urn:microsoft.com/office/officeart/2005/8/layout/chevron1"/>
    <dgm:cxn modelId="{C3623DCA-B881-4FFD-9B9E-68586DA69829}" type="presParOf" srcId="{1784A65B-72B7-401D-9804-276E730056C1}" destId="{C0730D10-7839-4F18-816C-025F92D3B83E}" srcOrd="3" destOrd="0" presId="urn:microsoft.com/office/officeart/2005/8/layout/chevron1"/>
    <dgm:cxn modelId="{BF48AAB5-7A5E-43CC-8924-31C5CE2AFB49}" type="presParOf" srcId="{1784A65B-72B7-401D-9804-276E730056C1}" destId="{EC66512E-A4F7-4DA6-9601-783803BABA50}" srcOrd="4" destOrd="0" presId="urn:microsoft.com/office/officeart/2005/8/layout/chevron1"/>
    <dgm:cxn modelId="{5BEC189B-F41A-4358-93E9-05A653475138}" type="presParOf" srcId="{1784A65B-72B7-401D-9804-276E730056C1}" destId="{16A7AD56-FB94-4637-B33E-EFD60693E651}" srcOrd="5" destOrd="0" presId="urn:microsoft.com/office/officeart/2005/8/layout/chevron1"/>
    <dgm:cxn modelId="{63E6E0C1-2BFE-4538-A005-65EA8C0B04B3}" type="presParOf" srcId="{1784A65B-72B7-401D-9804-276E730056C1}" destId="{BDD70AD4-3202-4984-88BE-E11DE9DB34C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D8574-969C-4B7F-90AF-1057154C28C8}">
      <dsp:nvSpPr>
        <dsp:cNvPr id="0" name=""/>
        <dsp:cNvSpPr/>
      </dsp:nvSpPr>
      <dsp:spPr>
        <a:xfrm>
          <a:off x="0" y="31549"/>
          <a:ext cx="2236010" cy="8944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Raw Data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수집</a:t>
          </a:r>
          <a:endParaRPr lang="ko-KR" altLang="en-US" sz="1700" kern="1200" dirty="0"/>
        </a:p>
      </dsp:txBody>
      <dsp:txXfrm>
        <a:off x="447202" y="31549"/>
        <a:ext cx="1341606" cy="894404"/>
      </dsp:txXfrm>
    </dsp:sp>
    <dsp:sp modelId="{4F052B5E-A021-493D-80A9-837CD74AB4BC}">
      <dsp:nvSpPr>
        <dsp:cNvPr id="0" name=""/>
        <dsp:cNvSpPr/>
      </dsp:nvSpPr>
      <dsp:spPr>
        <a:xfrm>
          <a:off x="2016223" y="31549"/>
          <a:ext cx="2236010" cy="8944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Data Pre-Processing</a:t>
          </a:r>
        </a:p>
      </dsp:txBody>
      <dsp:txXfrm>
        <a:off x="2463425" y="31549"/>
        <a:ext cx="1341606" cy="894404"/>
      </dsp:txXfrm>
    </dsp:sp>
    <dsp:sp modelId="{EC66512E-A4F7-4DA6-9601-783803BABA50}">
      <dsp:nvSpPr>
        <dsp:cNvPr id="0" name=""/>
        <dsp:cNvSpPr/>
      </dsp:nvSpPr>
      <dsp:spPr>
        <a:xfrm>
          <a:off x="4031883" y="31549"/>
          <a:ext cx="2236010" cy="8944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Data Mining</a:t>
          </a:r>
          <a:endParaRPr lang="ko-KR" altLang="en-US" sz="1700" kern="1200" dirty="0"/>
        </a:p>
      </dsp:txBody>
      <dsp:txXfrm>
        <a:off x="4479085" y="31549"/>
        <a:ext cx="1341606" cy="894404"/>
      </dsp:txXfrm>
    </dsp:sp>
    <dsp:sp modelId="{BDD70AD4-3202-4984-88BE-E11DE9DB34C2}">
      <dsp:nvSpPr>
        <dsp:cNvPr id="0" name=""/>
        <dsp:cNvSpPr/>
      </dsp:nvSpPr>
      <dsp:spPr>
        <a:xfrm>
          <a:off x="6044909" y="31549"/>
          <a:ext cx="2236010" cy="8944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Model Evaluation</a:t>
          </a:r>
          <a:endParaRPr lang="ko-KR" altLang="en-US" sz="1700" kern="1200" dirty="0"/>
        </a:p>
      </dsp:txBody>
      <dsp:txXfrm>
        <a:off x="6492111" y="31549"/>
        <a:ext cx="1341606" cy="894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8854-E34C-4AD3-B961-E2FDF46502D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841E4-3793-4212-A58A-C68DD3339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인사이드 조의 제안서 발표를 맡은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학번 </a:t>
            </a:r>
            <a:r>
              <a:rPr lang="ko-KR" altLang="en-US" baseline="0" dirty="0" err="1" smtClean="0"/>
              <a:t>이상인입니다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2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발표를 마치겠습니다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감사합니다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3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3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9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9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다음과 같이 진행하도록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2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영화진흥위원회의 &lt;2016년 한국영화산업 결산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따르면 2016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영화산업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매출은 2조 2,730억 원으로 전년 대비 7.6% 증가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연간 평균 관람횟수도 4.20회로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OECD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3.55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인 것을 감안하면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 최고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문화예술진흥법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매월 마지막 수요일을 ‘문화의 날’로 지정하여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흥행을 위한 문화적 조건도 충분한 상태이다.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영화 배급사들은 이러한 문화적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속에서 막대한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홍보 비용을 들여 영화를 홍보하지만 모든 영화가 흥행하는 것이 아니며 흥행하지 않는 영화는 흥행하는 영화보다 훨씬 많은 것이 현실입니다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최근들어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분석이 여러 산업에서 쓰임에 따라 영화계도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동안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축적해온 데이터를 바탕으로 여러 분석을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시도하여 그 성공 사례가 나오고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과거에는 일부 대기업이 시행하는 맞춤영화 추천 정도로 활용하였다면 현재는 개봉일이나 정확한 관객 수를 예측하는 분야로 확대되고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저희는 제한된 기간 하에서 상영된 영화 데이터를 가지고 심층 분석을 하여 한국 영화계의 특징과 흥행에 따른 결과를 수치적으로 표현하여 배급사가 영화를 한층 더 이해 할 수 있도록 할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45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주차 별로 상영되는 영화 데이터를 확보하였고 추가적으로 영화 평점 데이터를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크롤링하여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다음과 같은 프로젝트를 진행하고자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첫</a:t>
            </a:r>
            <a:r>
              <a:rPr lang="ko-KR" altLang="en-US" baseline="0" dirty="0" smtClean="0"/>
              <a:t> 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변수나 그들의 관계에 따른 영화 흥행 여부를 파악할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둘 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특정시기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예를 들어 추석이나 </a:t>
            </a:r>
            <a:r>
              <a:rPr lang="ko-KR" altLang="en-US" baseline="0" dirty="0" err="1" smtClean="0"/>
              <a:t>설날같은</a:t>
            </a:r>
            <a:r>
              <a:rPr lang="ko-KR" altLang="en-US" baseline="0" dirty="0" smtClean="0"/>
              <a:t> 시점에 실제로 관객 수가 변화가 있는지 분석하고 마지막으로 첫 주의 관람객 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매출액이 확보되었을 때 총 관람객과 누적 매출액 예측을 시도하려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본 프로젝트는 다음과 같이 </a:t>
            </a:r>
            <a:r>
              <a:rPr lang="en-US" altLang="ko-KR" dirty="0" smtClean="0"/>
              <a:t>raw data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data</a:t>
            </a:r>
            <a:r>
              <a:rPr lang="en-US" altLang="ko-KR" baseline="0" dirty="0" smtClean="0"/>
              <a:t> processing, data mining, model evaluation </a:t>
            </a:r>
            <a:r>
              <a:rPr lang="ko-KR" altLang="en-US" baseline="0" dirty="0" smtClean="0"/>
              <a:t>과정을 진행합니다</a:t>
            </a:r>
            <a:r>
              <a:rPr lang="en-US" altLang="ko-KR" baseline="0" dirty="0" smtClean="0"/>
              <a:t>. Raw data</a:t>
            </a:r>
            <a:r>
              <a:rPr lang="ko-KR" altLang="en-US" baseline="0" dirty="0" smtClean="0"/>
              <a:t>로는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일부터 </a:t>
            </a:r>
            <a:r>
              <a:rPr lang="en-US" altLang="ko-KR" baseline="0" dirty="0" smtClean="0"/>
              <a:t>2017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일까지 한국에서 상영된 영화 </a:t>
            </a:r>
            <a:r>
              <a:rPr lang="en-US" altLang="ko-KR" baseline="0" dirty="0" smtClean="0"/>
              <a:t>csv</a:t>
            </a:r>
            <a:r>
              <a:rPr lang="ko-KR" altLang="en-US" baseline="0" dirty="0" smtClean="0"/>
              <a:t> 데이터와 </a:t>
            </a:r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뮤비에서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한 관람객 평점 등의 데이터로 구성됩니다</a:t>
            </a:r>
            <a:r>
              <a:rPr lang="en-US" altLang="ko-KR" baseline="0" dirty="0" smtClean="0"/>
              <a:t>. Csv </a:t>
            </a:r>
            <a:r>
              <a:rPr lang="ko-KR" altLang="en-US" baseline="0" dirty="0" smtClean="0"/>
              <a:t>데이터는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워크시트로 구성되어 있으므로 이를 통합하고 불필요한 속성을 제거한 후 </a:t>
            </a:r>
            <a:r>
              <a:rPr lang="ko-KR" altLang="en-US" baseline="0" dirty="0" err="1" smtClean="0"/>
              <a:t>결측</a:t>
            </a:r>
            <a:r>
              <a:rPr lang="ko-KR" altLang="en-US" baseline="0" dirty="0" smtClean="0"/>
              <a:t> 데이터를 처리합니다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상관분석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의사결정나무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회귀분석 등을 이용하여 데이터 </a:t>
            </a:r>
            <a:r>
              <a:rPr lang="ko-KR" altLang="en-US" baseline="0" dirty="0" err="1" smtClean="0"/>
              <a:t>마이닝을</a:t>
            </a:r>
            <a:r>
              <a:rPr lang="ko-KR" altLang="en-US" baseline="0" dirty="0" smtClean="0"/>
              <a:t> 진행한 후 각 분석방법에 맞춰 결과를 검증할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8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다음은 관객 평점 </a:t>
            </a:r>
            <a:r>
              <a:rPr lang="en-US" altLang="ko-KR" baseline="0" dirty="0" smtClean="0"/>
              <a:t>crawling data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표시된 관람객 평점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남녀 별 평점 등을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할 예정이며 이를 위해 </a:t>
            </a:r>
            <a:r>
              <a:rPr lang="en-US" altLang="ko-KR" baseline="0" dirty="0" err="1" smtClean="0"/>
              <a:t>Rselenium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패키지를 이용할 것입니다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Rselenium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패키지는 웹 서비스의 동작 테스트를 자동화하는 웹 서버 테스트 툴이지만 동적으로 사이트를 이동한다는 점에서 본 패키지를 사용하기에 적절하다고 판단하였습니다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크롤링을</a:t>
            </a:r>
            <a:r>
              <a:rPr lang="ko-KR" altLang="en-US" baseline="0" dirty="0" smtClean="0"/>
              <a:t> 위한 코드는 모두 짜놓은 상태이고 위에 보이는 코드는 그 중 핵심 코드만을 </a:t>
            </a:r>
            <a:r>
              <a:rPr lang="ko-KR" altLang="en-US" baseline="0" dirty="0" err="1" smtClean="0"/>
              <a:t>캡쳐한</a:t>
            </a:r>
            <a:r>
              <a:rPr lang="ko-KR" altLang="en-US" baseline="0" dirty="0" smtClean="0"/>
              <a:t>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위 데이터를 다음과 같이 변수간의 상관 분석을 진행하며 흥행 여부</a:t>
            </a:r>
            <a:r>
              <a:rPr lang="ko-KR" altLang="en-US" baseline="0" dirty="0" smtClean="0"/>
              <a:t> 파생 변수를 만들어 의사결정나무를 진행할 예정이며 회귀분석을 통해 관객 수 혹은 누적 매출액을 예측할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0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r>
              <a:rPr lang="ko-KR" altLang="en-US" baseline="0" dirty="0" smtClean="0"/>
              <a:t> 및 역할 분담입니다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9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6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0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kabo.com.eg/templates/yoo_pure/images/texture/texture_gradient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1"/>
          <a:stretch/>
        </p:blipFill>
        <p:spPr bwMode="auto">
          <a:xfrm>
            <a:off x="-89584" y="0"/>
            <a:ext cx="9252520" cy="68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850-E2D9-44AD-A578-4F470FA4FBD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130062" y="5642084"/>
            <a:ext cx="38884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201201769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산업경영공학과 송희연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201402308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산업경영공학과 이상인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AutoShape 8" descr="감사원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7" name="AutoShape 12" descr="감사원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22806" y="2218799"/>
            <a:ext cx="59015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2060"/>
                </a:solidFill>
              </a:rPr>
              <a:t>영화 흥행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심층 분석</a:t>
            </a:r>
            <a:endParaRPr lang="en-US" altLang="ko-KR" sz="32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rgbClr val="002060"/>
                </a:solidFill>
              </a:rPr>
              <a:t>      </a:t>
            </a:r>
          </a:p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2017-2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학기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</a:rPr>
              <a:t>데이터애널리틱스특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론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 제안서 발표</a:t>
            </a:r>
            <a:endParaRPr lang="ko-KR" alt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688124" y="5589240"/>
            <a:ext cx="277230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8124" y="4950460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인사이드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10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77994" y="1988840"/>
            <a:ext cx="8226454" cy="4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just" eaLnBrk="0" latinLnBrk="0" hangingPunct="0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7" y="316251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gray">
          <a:xfrm>
            <a:off x="2231740" y="3386740"/>
            <a:ext cx="4680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latinLnBrk="0"/>
            <a:r>
              <a:rPr kumimoji="0" lang="ko-KR" altLang="en-US" sz="4800" b="1" dirty="0" smtClean="0">
                <a:latin typeface="+mn-ea"/>
                <a:ea typeface="+mn-ea"/>
              </a:rPr>
              <a:t>감사합니</a:t>
            </a:r>
            <a:r>
              <a:rPr kumimoji="0" lang="ko-KR" altLang="en-US" sz="4800" b="1" dirty="0"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7432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11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77994" y="1988840"/>
            <a:ext cx="8226454" cy="4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just" eaLnBrk="0" latinLnBrk="0" hangingPunct="0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3867" y="316251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gray">
          <a:xfrm>
            <a:off x="2231740" y="3386740"/>
            <a:ext cx="4680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latinLnBrk="0"/>
            <a:r>
              <a:rPr kumimoji="0" lang="en-US" altLang="ko-KR" sz="4800" b="1" dirty="0" smtClean="0">
                <a:latin typeface="+mn-ea"/>
                <a:ea typeface="+mn-ea"/>
              </a:rPr>
              <a:t>Q &amp; A</a:t>
            </a:r>
            <a:endParaRPr kumimoji="0" lang="ko-KR" altLang="en-US" sz="48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2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12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038" y="476672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A. </a:t>
            </a:r>
            <a:r>
              <a:rPr lang="ko-KR" altLang="en-US" sz="2000" b="1" dirty="0" smtClean="0"/>
              <a:t>영화 목</a:t>
            </a:r>
            <a:r>
              <a:rPr lang="ko-KR" altLang="en-US" sz="2000" b="1" dirty="0"/>
              <a:t>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9"/>
          <a:stretch/>
        </p:blipFill>
        <p:spPr bwMode="auto">
          <a:xfrm>
            <a:off x="242932" y="1556792"/>
            <a:ext cx="8460432" cy="4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13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038" y="476672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+mj-ea"/>
              </a:rPr>
              <a:t>B. </a:t>
            </a:r>
            <a:r>
              <a:rPr lang="en-US" altLang="ko-KR" sz="2000" b="1" dirty="0" err="1" smtClean="0">
                <a:latin typeface="+mj-ea"/>
              </a:rPr>
              <a:t>Rselenium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7734" y="3202409"/>
            <a:ext cx="3808242" cy="28803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7" y="1477479"/>
            <a:ext cx="3950025" cy="15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07" y="1477479"/>
            <a:ext cx="4377169" cy="441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7495" y="362690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로컬 또는 원격 컴퓨터의 브라우저를 구동할 수 있게 하는 테스트 도구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여러 종류의 브라우저 내에서 잘 작동이 되는지 테스트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+mn-ea"/>
              </a:rPr>
              <a:t> R</a:t>
            </a:r>
            <a:r>
              <a:rPr lang="ko-KR" altLang="en-US" sz="1400" dirty="0">
                <a:latin typeface="+mn-ea"/>
              </a:rPr>
              <a:t>을 포함하여 </a:t>
            </a:r>
            <a:r>
              <a:rPr lang="en-US" altLang="ko-KR" sz="1400" dirty="0">
                <a:latin typeface="+mn-ea"/>
              </a:rPr>
              <a:t>PHP, Python, Ruby, Java </a:t>
            </a:r>
            <a:r>
              <a:rPr lang="ko-KR" altLang="en-US" sz="1400" dirty="0">
                <a:latin typeface="+mn-ea"/>
              </a:rPr>
              <a:t>등의 언어를 지원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94877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+mn-ea"/>
              </a:rPr>
              <a:t>목차 </a:t>
            </a:r>
            <a:r>
              <a:rPr lang="en-US" altLang="ko-KR" sz="1600" b="1" smtClean="0">
                <a:solidFill>
                  <a:srgbClr val="0070C0"/>
                </a:solidFill>
                <a:latin typeface="+mn-ea"/>
              </a:rPr>
              <a:t>CONTENTS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69" y="2022748"/>
            <a:ext cx="285752" cy="268943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305966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01.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305966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02.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프로젝트 목표</a:t>
            </a:r>
            <a:endParaRPr lang="ko-KR" altLang="en-US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867547" y="305966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03</a:t>
            </a:r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프로젝트 범위 및 설명</a:t>
            </a:r>
            <a:endParaRPr lang="ko-KR" alt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83568" y="358055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04.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분석 데이터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4437112"/>
            <a:ext cx="835292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1643" y="358055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05.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사용할 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DM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기능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7547" y="360775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06.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팀원 업무 분담 및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9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3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01. </a:t>
            </a:r>
            <a:r>
              <a:rPr lang="ko-KR" altLang="en-US" sz="2000" b="1" dirty="0" smtClean="0">
                <a:latin typeface="+mn-ea"/>
              </a:rPr>
              <a:t>프로젝트 개요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77994" y="1988840"/>
            <a:ext cx="8226454" cy="78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just" eaLnBrk="0" latinLnBrk="0" hangingPunct="0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just" eaLnBrk="0" latinLnBrk="0" hangingPunct="0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199069385"/>
              </p:ext>
            </p:extLst>
          </p:nvPr>
        </p:nvGraphicFramePr>
        <p:xfrm>
          <a:off x="179512" y="1268760"/>
          <a:ext cx="842493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6051349" y="1278638"/>
            <a:ext cx="0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00639" y="92949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조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2730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억 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372201" y="2276872"/>
            <a:ext cx="7920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7717" y="210759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4.20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회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4" y="4641529"/>
            <a:ext cx="5705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75" y="5373216"/>
            <a:ext cx="5829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807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Graphic spid="2" grpId="0">
        <p:bldAsOne/>
      </p:bldGraphic>
      <p:bldP spid="1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4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02. </a:t>
            </a:r>
            <a:r>
              <a:rPr lang="ko-KR" altLang="en-US" sz="2000" b="1" dirty="0" smtClean="0">
                <a:latin typeface="+mn-ea"/>
              </a:rPr>
              <a:t>프로젝트 목표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92924" y="2011371"/>
            <a:ext cx="8226454" cy="48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just" eaLnBrk="0" latinLnBrk="0" hangingPunct="0">
              <a:lnSpc>
                <a:spcPct val="150000"/>
              </a:lnSpc>
            </a:pPr>
            <a:r>
              <a:rPr lang="ko-KR" altLang="en-US" sz="1700" b="1" dirty="0" smtClean="0">
                <a:latin typeface="+mn-ea"/>
                <a:ea typeface="+mn-ea"/>
              </a:rPr>
              <a:t>주차 별 </a:t>
            </a:r>
            <a:r>
              <a:rPr lang="ko-KR" altLang="en-US" sz="1700" b="1" dirty="0" smtClean="0">
                <a:latin typeface="+mn-ea"/>
                <a:ea typeface="+mn-ea"/>
              </a:rPr>
              <a:t>영화 </a:t>
            </a:r>
            <a:r>
              <a:rPr lang="en-US" altLang="ko-KR" sz="1700" b="1" dirty="0">
                <a:latin typeface="+mn-ea"/>
                <a:ea typeface="+mn-ea"/>
              </a:rPr>
              <a:t>r</a:t>
            </a:r>
            <a:r>
              <a:rPr lang="en-US" altLang="ko-KR" sz="1700" b="1" dirty="0" smtClean="0">
                <a:latin typeface="+mn-ea"/>
                <a:ea typeface="+mn-ea"/>
              </a:rPr>
              <a:t>aw data + </a:t>
            </a:r>
            <a:r>
              <a:rPr lang="ko-KR" altLang="en-US" sz="1700" b="1" dirty="0" smtClean="0">
                <a:latin typeface="+mn-ea"/>
                <a:ea typeface="+mn-ea"/>
              </a:rPr>
              <a:t>영화 평점 </a:t>
            </a:r>
            <a:r>
              <a:rPr lang="en-US" altLang="ko-KR" sz="1700" b="1" dirty="0" smtClean="0">
                <a:latin typeface="+mn-ea"/>
                <a:ea typeface="+mn-ea"/>
              </a:rPr>
              <a:t>crawling raw data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539552" y="4275933"/>
            <a:ext cx="7776864" cy="12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b="1" dirty="0" smtClean="0">
                <a:latin typeface="+mn-ea"/>
                <a:ea typeface="+mn-ea"/>
              </a:rPr>
              <a:t>다양한 변수에 따른 영화 흥행 여부 파악</a:t>
            </a:r>
            <a:endParaRPr lang="en-US" altLang="ko-KR" sz="17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b="1" dirty="0" smtClean="0">
                <a:latin typeface="+mn-ea"/>
                <a:ea typeface="+mn-ea"/>
              </a:rPr>
              <a:t>특정 시기에 따른 관객 수의 차이를 분석</a:t>
            </a:r>
            <a:endParaRPr lang="en-US" altLang="ko-KR" sz="17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b="1" dirty="0" smtClean="0">
                <a:latin typeface="+mn-ea"/>
                <a:ea typeface="+mn-ea"/>
              </a:rPr>
              <a:t>첫 주 관람객 수</a:t>
            </a:r>
            <a:r>
              <a:rPr lang="en-US" altLang="ko-KR" sz="1700" b="1" dirty="0" smtClean="0">
                <a:latin typeface="+mn-ea"/>
                <a:ea typeface="+mn-ea"/>
              </a:rPr>
              <a:t>, </a:t>
            </a:r>
            <a:r>
              <a:rPr lang="ko-KR" altLang="en-US" sz="1700" b="1" dirty="0" smtClean="0">
                <a:latin typeface="+mn-ea"/>
                <a:ea typeface="+mn-ea"/>
              </a:rPr>
              <a:t>매출액을 이용하여 총 관람객</a:t>
            </a:r>
            <a:r>
              <a:rPr lang="en-US" altLang="ko-KR" sz="1700" b="1" dirty="0" smtClean="0">
                <a:latin typeface="+mn-ea"/>
                <a:ea typeface="+mn-ea"/>
              </a:rPr>
              <a:t>, </a:t>
            </a:r>
            <a:r>
              <a:rPr lang="ko-KR" altLang="en-US" sz="1700" b="1" dirty="0" smtClean="0">
                <a:latin typeface="+mn-ea"/>
                <a:ea typeface="+mn-ea"/>
              </a:rPr>
              <a:t>누적 매출액 예측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4206" y="1988133"/>
            <a:ext cx="8536266" cy="4579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4206" y="4159574"/>
            <a:ext cx="8536266" cy="138337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175956" y="2924944"/>
            <a:ext cx="79208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3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35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프로젝트 범위 및 설명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4206" y="2196588"/>
            <a:ext cx="8536266" cy="396871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17906814"/>
              </p:ext>
            </p:extLst>
          </p:nvPr>
        </p:nvGraphicFramePr>
        <p:xfrm>
          <a:off x="392851" y="2420888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3717032"/>
            <a:ext cx="932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Raw Data </a:t>
            </a:r>
            <a:r>
              <a:rPr lang="ko-KR" altLang="en-US" sz="1400" dirty="0" smtClean="0">
                <a:latin typeface="+mn-ea"/>
              </a:rPr>
              <a:t>수집 </a:t>
            </a:r>
            <a:r>
              <a:rPr lang="en-US" altLang="ko-KR" sz="1400" dirty="0" smtClean="0">
                <a:latin typeface="+mn-ea"/>
              </a:rPr>
              <a:t>: ① 2015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월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일 </a:t>
            </a:r>
            <a:r>
              <a:rPr lang="en-US" altLang="ko-KR" sz="1400" dirty="0" smtClean="0">
                <a:latin typeface="+mn-ea"/>
              </a:rPr>
              <a:t>– 2017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dirty="0" smtClean="0">
                <a:latin typeface="+mn-ea"/>
              </a:rPr>
              <a:t>7</a:t>
            </a:r>
            <a:r>
              <a:rPr lang="ko-KR" altLang="en-US" sz="1400" dirty="0" smtClean="0">
                <a:latin typeface="+mn-ea"/>
              </a:rPr>
              <a:t>월 </a:t>
            </a:r>
            <a:r>
              <a:rPr lang="en-US" altLang="ko-KR" sz="1400" dirty="0" smtClean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일 한국 상영 영화 </a:t>
            </a:r>
            <a:r>
              <a:rPr lang="en-US" altLang="ko-KR" sz="1400" dirty="0" smtClean="0">
                <a:latin typeface="+mn-ea"/>
              </a:rPr>
              <a:t>csv</a:t>
            </a:r>
            <a:r>
              <a:rPr lang="ko-KR" altLang="en-US" sz="1400" dirty="0" smtClean="0">
                <a:latin typeface="+mn-ea"/>
              </a:rPr>
              <a:t>데이터</a:t>
            </a:r>
            <a:endParaRPr lang="en-US" altLang="ko-KR" sz="1400" dirty="0" smtClean="0">
              <a:latin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② </a:t>
            </a:r>
            <a:r>
              <a:rPr lang="ko-KR" altLang="en-US" sz="1400" dirty="0" err="1" smtClean="0">
                <a:latin typeface="+mn-ea"/>
              </a:rPr>
              <a:t>네이버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뮤비에서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크롤링</a:t>
            </a:r>
            <a:r>
              <a:rPr lang="ko-KR" altLang="en-US" sz="1400" dirty="0" smtClean="0">
                <a:latin typeface="+mn-ea"/>
              </a:rPr>
              <a:t> 한 관람객 </a:t>
            </a:r>
            <a:r>
              <a:rPr lang="ko-KR" altLang="en-US" sz="1400" dirty="0" smtClean="0">
                <a:latin typeface="+mn-ea"/>
              </a:rPr>
              <a:t>평점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등의 데이</a:t>
            </a:r>
            <a:r>
              <a:rPr lang="ko-KR" altLang="en-US" sz="1400" dirty="0" smtClean="0">
                <a:latin typeface="+mn-ea"/>
              </a:rPr>
              <a:t>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437112"/>
            <a:ext cx="9327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n-ea"/>
              </a:rPr>
              <a:t> Data Pre-Processing : csv </a:t>
            </a:r>
            <a:r>
              <a:rPr lang="ko-KR" altLang="en-US" sz="1400" dirty="0" smtClean="0">
                <a:latin typeface="+mn-ea"/>
              </a:rPr>
              <a:t>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불필요한 데이터 </a:t>
            </a:r>
            <a:r>
              <a:rPr lang="en-US" altLang="ko-KR" sz="1400" dirty="0" smtClean="0">
                <a:latin typeface="+mn-ea"/>
              </a:rPr>
              <a:t>attribute</a:t>
            </a:r>
            <a:r>
              <a:rPr lang="ko-KR" altLang="en-US" sz="1400" dirty="0" smtClean="0">
                <a:latin typeface="+mn-ea"/>
              </a:rPr>
              <a:t> 제거 및 </a:t>
            </a:r>
            <a:r>
              <a:rPr lang="en-US" altLang="ko-KR" sz="1400" dirty="0" smtClean="0">
                <a:latin typeface="+mn-ea"/>
              </a:rPr>
              <a:t>missing data </a:t>
            </a:r>
            <a:r>
              <a:rPr lang="ko-KR" altLang="en-US" sz="1400" dirty="0" smtClean="0">
                <a:latin typeface="+mn-ea"/>
              </a:rPr>
              <a:t>처리 </a:t>
            </a:r>
            <a:r>
              <a:rPr lang="en-US" altLang="ko-KR" sz="1400" dirty="0" smtClean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4206" y="4861638"/>
            <a:ext cx="8392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Data Mining : </a:t>
            </a:r>
            <a:r>
              <a:rPr lang="ko-KR" altLang="en-US" sz="1400" dirty="0" smtClean="0">
                <a:latin typeface="+mn-ea"/>
              </a:rPr>
              <a:t>상관 분석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분산분</a:t>
            </a:r>
            <a:r>
              <a:rPr lang="ko-KR" altLang="en-US" sz="1400" dirty="0">
                <a:latin typeface="+mn-ea"/>
              </a:rPr>
              <a:t>석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회귀분석 등을 이용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206" y="5277136"/>
            <a:ext cx="9327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n-ea"/>
              </a:rPr>
              <a:t> Model Evaluation : </a:t>
            </a:r>
            <a:r>
              <a:rPr lang="ko-KR" altLang="en-US" sz="1400" dirty="0" smtClean="0">
                <a:latin typeface="+mn-ea"/>
              </a:rPr>
              <a:t>각 분석방법에 맞춰 결과를 검증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5D8574-969C-4B7F-90AF-1057154C2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2E5D8574-969C-4B7F-90AF-1057154C28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052B5E-A021-493D-80A9-837CD74A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graphicEl>
                                              <a:dgm id="{4F052B5E-A021-493D-80A9-837CD74AB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C66512E-A4F7-4DA6-9601-783803BAB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graphicEl>
                                              <a:dgm id="{EC66512E-A4F7-4DA6-9601-783803BABA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D70AD4-3202-4984-88BE-E11DE9DB3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graphicEl>
                                              <a:dgm id="{BDD70AD4-3202-4984-88BE-E11DE9DB34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Graphic spid="2" grpId="0" uiExpand="1">
        <p:bldSub>
          <a:bldDgm bld="lvlOne"/>
        </p:bldSub>
      </p:bldGraphic>
      <p:bldP spid="3" grpId="0"/>
      <p:bldP spid="23" grpId="0"/>
      <p:bldP spid="28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6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04. </a:t>
            </a:r>
            <a:r>
              <a:rPr lang="ko-KR" altLang="en-US" sz="2000" b="1" dirty="0" smtClean="0">
                <a:latin typeface="+mn-ea"/>
              </a:rPr>
              <a:t>분석 데이터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4760976" y="1945732"/>
            <a:ext cx="3870520" cy="36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>
                <a:latin typeface="+mn-ea"/>
                <a:ea typeface="+mn-ea"/>
              </a:rPr>
              <a:t>15.01.01 – 01.07.csv </a:t>
            </a:r>
            <a:r>
              <a:rPr lang="ko-KR" altLang="en-US" sz="1700" dirty="0" smtClean="0">
                <a:latin typeface="+mn-ea"/>
                <a:ea typeface="+mn-ea"/>
              </a:rPr>
              <a:t>일부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err="1" smtClean="0">
                <a:latin typeface="+mn-ea"/>
                <a:ea typeface="+mn-ea"/>
              </a:rPr>
              <a:t>영화명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개봉일 매출액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매출액 점유율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누적 매출액 등 변수가 있는 것을 확인할 수 있다</a:t>
            </a:r>
            <a:r>
              <a:rPr lang="en-US" altLang="ko-KR" sz="1700" dirty="0" smtClean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한 </a:t>
            </a:r>
            <a:r>
              <a:rPr lang="en-US" altLang="ko-KR" sz="1700" dirty="0" smtClean="0">
                <a:latin typeface="+mn-ea"/>
                <a:ea typeface="+mn-ea"/>
              </a:rPr>
              <a:t>csv </a:t>
            </a:r>
            <a:r>
              <a:rPr lang="ko-KR" altLang="en-US" sz="1700" dirty="0" smtClean="0">
                <a:latin typeface="+mn-ea"/>
                <a:ea typeface="+mn-ea"/>
              </a:rPr>
              <a:t>당 평균 </a:t>
            </a:r>
            <a:r>
              <a:rPr lang="en-US" altLang="ko-KR" sz="1700" dirty="0" smtClean="0">
                <a:latin typeface="+mn-ea"/>
                <a:ea typeface="+mn-ea"/>
              </a:rPr>
              <a:t>200</a:t>
            </a:r>
            <a:r>
              <a:rPr lang="ko-KR" altLang="en-US" sz="1700" dirty="0" smtClean="0">
                <a:latin typeface="+mn-ea"/>
                <a:ea typeface="+mn-ea"/>
              </a:rPr>
              <a:t>행이며 총 </a:t>
            </a:r>
            <a:r>
              <a:rPr lang="en-US" altLang="ko-KR" sz="1700" dirty="0" smtClean="0">
                <a:latin typeface="+mn-ea"/>
                <a:ea typeface="+mn-ea"/>
              </a:rPr>
              <a:t>131</a:t>
            </a:r>
            <a:r>
              <a:rPr lang="ko-KR" altLang="en-US" sz="1700" dirty="0" smtClean="0">
                <a:latin typeface="+mn-ea"/>
                <a:ea typeface="+mn-ea"/>
              </a:rPr>
              <a:t>개의 </a:t>
            </a:r>
            <a:r>
              <a:rPr lang="en-US" altLang="ko-KR" sz="1700" dirty="0" smtClean="0">
                <a:latin typeface="+mn-ea"/>
                <a:ea typeface="+mn-ea"/>
              </a:rPr>
              <a:t>csv</a:t>
            </a:r>
            <a:r>
              <a:rPr lang="ko-KR" altLang="en-US" sz="1700" dirty="0" smtClean="0">
                <a:latin typeface="+mn-ea"/>
                <a:ea typeface="+mn-ea"/>
              </a:rPr>
              <a:t>를 확보하였다</a:t>
            </a:r>
            <a:r>
              <a:rPr lang="en-US" altLang="ko-KR" sz="1700" dirty="0" smtClean="0"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현재 일부 데이터 </a:t>
            </a:r>
            <a:r>
              <a:rPr lang="ko-KR" altLang="en-US" sz="1700" dirty="0" err="1" smtClean="0">
                <a:latin typeface="+mn-ea"/>
                <a:ea typeface="+mn-ea"/>
              </a:rPr>
              <a:t>전처리를</a:t>
            </a:r>
            <a:r>
              <a:rPr lang="ko-KR" altLang="en-US" sz="1700" dirty="0" smtClean="0">
                <a:latin typeface="+mn-ea"/>
                <a:ea typeface="+mn-ea"/>
              </a:rPr>
              <a:t> 한 결과 </a:t>
            </a:r>
            <a:r>
              <a:rPr lang="en-US" altLang="ko-KR" sz="1700" dirty="0" smtClean="0">
                <a:latin typeface="+mn-ea"/>
                <a:ea typeface="+mn-ea"/>
              </a:rPr>
              <a:t>2</a:t>
            </a:r>
            <a:r>
              <a:rPr lang="ko-KR" altLang="en-US" sz="1700" dirty="0" smtClean="0">
                <a:latin typeface="+mn-ea"/>
                <a:ea typeface="+mn-ea"/>
              </a:rPr>
              <a:t>년 반 동안 </a:t>
            </a:r>
            <a:r>
              <a:rPr lang="en-US" altLang="ko-KR" sz="1700" dirty="0" smtClean="0">
                <a:latin typeface="+mn-ea"/>
                <a:ea typeface="+mn-ea"/>
              </a:rPr>
              <a:t>8283</a:t>
            </a:r>
            <a:r>
              <a:rPr lang="ko-KR" altLang="en-US" sz="1700" dirty="0" smtClean="0">
                <a:latin typeface="+mn-ea"/>
                <a:ea typeface="+mn-ea"/>
              </a:rPr>
              <a:t>개의 영화가 상영되었다는 것을 확인하였다</a:t>
            </a:r>
            <a:r>
              <a:rPr lang="en-US" altLang="ko-KR" sz="1700" dirty="0" smtClean="0">
                <a:latin typeface="+mn-ea"/>
                <a:ea typeface="+mn-ea"/>
              </a:rPr>
              <a:t>.</a:t>
            </a:r>
            <a:r>
              <a:rPr lang="ko-KR" altLang="en-US" sz="1700" dirty="0" smtClean="0">
                <a:latin typeface="+mn-ea"/>
                <a:ea typeface="+mn-ea"/>
              </a:rPr>
              <a:t> 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2000" y="1408572"/>
            <a:ext cx="4248472" cy="470623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5" y="1408572"/>
            <a:ext cx="409606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주차 별 영화 데이터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7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04. </a:t>
            </a:r>
            <a:r>
              <a:rPr lang="ko-KR" altLang="en-US" sz="2000" b="1" dirty="0" smtClean="0">
                <a:latin typeface="+mn-ea"/>
              </a:rPr>
              <a:t>분석 데이터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4643867" y="4351908"/>
            <a:ext cx="3870520" cy="16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err="1" smtClean="0">
                <a:latin typeface="+mn-ea"/>
                <a:ea typeface="+mn-ea"/>
              </a:rPr>
              <a:t>Rselenium</a:t>
            </a:r>
            <a:r>
              <a:rPr lang="en-US" altLang="ko-KR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smtClean="0">
                <a:latin typeface="+mn-ea"/>
                <a:ea typeface="+mn-ea"/>
              </a:rPr>
              <a:t>패키지 이용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동적 사이트를 </a:t>
            </a:r>
            <a:r>
              <a:rPr lang="ko-KR" altLang="en-US" sz="1700" dirty="0" err="1" smtClean="0">
                <a:latin typeface="+mn-ea"/>
                <a:ea typeface="+mn-ea"/>
              </a:rPr>
              <a:t>크롤링</a:t>
            </a:r>
            <a:r>
              <a:rPr lang="ko-KR" altLang="en-US" sz="1700" dirty="0" smtClean="0">
                <a:latin typeface="+mn-ea"/>
                <a:ea typeface="+mn-ea"/>
              </a:rPr>
              <a:t> 하기 유용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관람객 평점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남녀 평점</a:t>
            </a:r>
            <a:r>
              <a:rPr lang="en-US" altLang="ko-KR" sz="1700" dirty="0">
                <a:latin typeface="+mn-ea"/>
                <a:ea typeface="+mn-ea"/>
              </a:rPr>
              <a:t> </a:t>
            </a:r>
            <a:r>
              <a:rPr lang="ko-KR" altLang="en-US" sz="1700" dirty="0" smtClean="0">
                <a:latin typeface="+mn-ea"/>
                <a:ea typeface="+mn-ea"/>
              </a:rPr>
              <a:t>등을 </a:t>
            </a:r>
            <a:r>
              <a:rPr lang="ko-KR" altLang="en-US" sz="1700" dirty="0" err="1" smtClean="0">
                <a:latin typeface="+mn-ea"/>
                <a:ea typeface="+mn-ea"/>
              </a:rPr>
              <a:t>크롤링</a:t>
            </a:r>
            <a:r>
              <a:rPr lang="ko-KR" altLang="en-US" sz="1700" dirty="0" smtClean="0">
                <a:latin typeface="+mn-ea"/>
                <a:ea typeface="+mn-ea"/>
              </a:rPr>
              <a:t> 할 예정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4892" y="4005064"/>
            <a:ext cx="4248472" cy="235311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관객 평점 </a:t>
            </a:r>
            <a:r>
              <a:rPr kumimoji="0" lang="en-US" altLang="ko-KR" sz="1600" b="1" dirty="0" smtClean="0">
                <a:latin typeface="+mn-ea"/>
                <a:ea typeface="+mn-ea"/>
              </a:rPr>
              <a:t>crawling data</a:t>
            </a:r>
          </a:p>
        </p:txBody>
      </p:sp>
      <p:pic>
        <p:nvPicPr>
          <p:cNvPr id="4097" name="_x179786840" descr="DRW00003c5885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5" y="1945732"/>
            <a:ext cx="3859113" cy="389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79786600" descr="EMB00003c5885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5"/>
          <a:stretch>
            <a:fillRect/>
          </a:stretch>
        </p:blipFill>
        <p:spPr bwMode="auto">
          <a:xfrm>
            <a:off x="4454892" y="1412776"/>
            <a:ext cx="4248471" cy="24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8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</a:rPr>
              <a:t>05</a:t>
            </a:r>
            <a:r>
              <a:rPr lang="en-US" altLang="ko-KR" sz="2000" b="1" dirty="0">
                <a:latin typeface="+mj-ea"/>
              </a:rPr>
              <a:t>. </a:t>
            </a:r>
            <a:r>
              <a:rPr lang="ko-KR" altLang="en-US" sz="2000" b="1" dirty="0">
                <a:latin typeface="+mj-ea"/>
              </a:rPr>
              <a:t>사용할 </a:t>
            </a:r>
            <a:r>
              <a:rPr lang="en-US" altLang="ko-KR" sz="2000" b="1" dirty="0">
                <a:latin typeface="+mj-ea"/>
              </a:rPr>
              <a:t>DM </a:t>
            </a:r>
            <a:r>
              <a:rPr lang="ko-KR" altLang="en-US" sz="2000" b="1" dirty="0">
                <a:latin typeface="+mj-ea"/>
              </a:rPr>
              <a:t>기능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51919" y="4288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분산분석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4541" y="4457981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상관 분석</a:t>
            </a:r>
            <a:endParaRPr lang="ko-KR" altLang="en-US" sz="16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71776"/>
            <a:ext cx="2519164" cy="22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83710" y="44579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회귀분석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2" y="1971776"/>
            <a:ext cx="2558658" cy="22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96"/>
          <a:stretch/>
        </p:blipFill>
        <p:spPr bwMode="auto">
          <a:xfrm>
            <a:off x="3079798" y="2128375"/>
            <a:ext cx="298440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9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038" y="476672"/>
            <a:ext cx="2667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+mj-ea"/>
              </a:rPr>
              <a:t>06. </a:t>
            </a:r>
            <a:r>
              <a:rPr lang="ko-KR" altLang="en-US" sz="2000" b="1" dirty="0">
                <a:latin typeface="+mj-ea"/>
              </a:rPr>
              <a:t>팀원 </a:t>
            </a:r>
            <a:r>
              <a:rPr lang="en-US" altLang="ko-KR" sz="2000" b="1" dirty="0" smtClean="0">
                <a:latin typeface="+mj-ea"/>
              </a:rPr>
              <a:t>&amp; </a:t>
            </a:r>
            <a:r>
              <a:rPr lang="ko-KR" altLang="en-US" sz="2000" b="1" dirty="0" smtClean="0">
                <a:latin typeface="+mj-ea"/>
              </a:rPr>
              <a:t>업무 </a:t>
            </a:r>
            <a:r>
              <a:rPr lang="ko-KR" altLang="en-US" sz="2000" b="1" dirty="0">
                <a:latin typeface="+mj-ea"/>
              </a:rPr>
              <a:t>분담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Rectangle 146"/>
          <p:cNvSpPr>
            <a:spLocks noChangeArrowheads="1"/>
          </p:cNvSpPr>
          <p:nvPr/>
        </p:nvSpPr>
        <p:spPr bwMode="auto">
          <a:xfrm>
            <a:off x="787083" y="1826377"/>
            <a:ext cx="7569834" cy="87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+mn-ea"/>
                <a:ea typeface="+mn-ea"/>
              </a:rPr>
              <a:t>송희연 </a:t>
            </a:r>
            <a:r>
              <a:rPr lang="en-US" altLang="ko-KR" sz="1700" dirty="0" smtClean="0">
                <a:latin typeface="+mn-ea"/>
                <a:ea typeface="+mn-ea"/>
              </a:rPr>
              <a:t>: </a:t>
            </a:r>
            <a:r>
              <a:rPr lang="ko-KR" altLang="en-US" sz="1700" dirty="0" smtClean="0">
                <a:latin typeface="+mn-ea"/>
                <a:ea typeface="+mn-ea"/>
              </a:rPr>
              <a:t>데이터 전처리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데이터 분석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결과 검증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보고서 작성</a:t>
            </a:r>
            <a:r>
              <a:rPr lang="en-US" altLang="ko-KR" sz="1700" dirty="0" smtClean="0">
                <a:latin typeface="+mn-ea"/>
                <a:ea typeface="+mn-ea"/>
              </a:rPr>
              <a:t>, </a:t>
            </a:r>
            <a:r>
              <a:rPr lang="ko-KR" altLang="en-US" sz="1700" dirty="0" smtClean="0">
                <a:latin typeface="+mn-ea"/>
                <a:ea typeface="+mn-ea"/>
              </a:rPr>
              <a:t>최종 발표</a:t>
            </a:r>
            <a:endParaRPr lang="en-US" altLang="ko-KR" sz="1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+mn-ea"/>
                <a:ea typeface="+mn-ea"/>
              </a:rPr>
              <a:t>이상인 </a:t>
            </a:r>
            <a:r>
              <a:rPr lang="en-US" altLang="ko-KR" sz="17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데이터 수집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데이터 전처리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데이터 분석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결과 시각화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제안 발표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102" y="1399580"/>
            <a:ext cx="8019796" cy="17281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3284984"/>
            <a:ext cx="8342326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3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945</Words>
  <Application>Microsoft Office PowerPoint</Application>
  <PresentationFormat>화면 슬라이드 쇼(4:3)</PresentationFormat>
  <Paragraphs>119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2016-2학기 데이터마이닝 응용</dc:title>
  <dc:creator>admin</dc:creator>
  <cp:lastModifiedBy>Sang In Lee</cp:lastModifiedBy>
  <cp:revision>259</cp:revision>
  <dcterms:created xsi:type="dcterms:W3CDTF">2016-09-03T18:18:46Z</dcterms:created>
  <dcterms:modified xsi:type="dcterms:W3CDTF">2017-11-08T02:43:35Z</dcterms:modified>
</cp:coreProperties>
</file>