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3" r:id="rId4"/>
    <p:sldId id="308" r:id="rId5"/>
    <p:sldId id="305" r:id="rId6"/>
    <p:sldId id="304" r:id="rId7"/>
    <p:sldId id="309" r:id="rId8"/>
    <p:sldId id="310" r:id="rId9"/>
    <p:sldId id="311" r:id="rId10"/>
    <p:sldId id="312" r:id="rId11"/>
    <p:sldId id="314" r:id="rId12"/>
    <p:sldId id="315" r:id="rId13"/>
    <p:sldId id="317" r:id="rId14"/>
    <p:sldId id="319" r:id="rId15"/>
    <p:sldId id="320" r:id="rId16"/>
    <p:sldId id="301" r:id="rId17"/>
    <p:sldId id="303" r:id="rId18"/>
    <p:sldId id="306" r:id="rId19"/>
    <p:sldId id="30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5" autoAdjust="0"/>
    <p:restoredTop sz="79279" autoAdjust="0"/>
  </p:normalViewPr>
  <p:slideViewPr>
    <p:cSldViewPr>
      <p:cViewPr varScale="1">
        <p:scale>
          <a:sx n="57" d="100"/>
          <a:sy n="57" d="100"/>
        </p:scale>
        <p:origin x="-19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68854-E34C-4AD3-B961-E2FDF46502D5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41E4-3793-4212-A58A-C68DD3339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</a:t>
            </a:r>
            <a:r>
              <a:rPr lang="ko-KR" altLang="en-US" baseline="0" dirty="0" smtClean="0"/>
              <a:t>인사이드 조의 제안서 발표를 맡은 </a:t>
            </a:r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학번 </a:t>
            </a:r>
            <a:r>
              <a:rPr lang="ko-KR" altLang="en-US" baseline="0" dirty="0" err="1" smtClean="0"/>
              <a:t>이상인입니다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2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변수를 고려하여 회귀모형을 적합한 결과 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Residuals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Fitted’ plot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잔차에 특정 패턴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 &gt; - &gt; + 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패턴을 이루고 있어 직선보다는 곡선 구조가 적합하다고 판정하였다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이차식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모형을 삽입하고 추가적으로 감독효과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배우효과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배급사효과에 대해 서로 상호작용을 검증하기 위해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lm()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이용하여 분석을 진행하였다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이차항과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상호작용 항으로 인한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확인하기 위해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패키지의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이용하였다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이차제곱항과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상호작용항의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GVIF^(1/2*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클 때 다중공선성이 있다고 판단하는데 위 그림의 결과에서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I(logdirectorEff^2)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I(logtrailershow^2)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이차제곱항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logactorEff:logdistributorEff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다중공선성이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매우 높았다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변수들과 분석에 있어 유의하지 않을 것이라 생각되는 변수를 추가적으로 제거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outlierTest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이상치인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521, 527, 668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행을 제거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최종 회귀 모델은 위 그림과 같으며 여기서 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전체관람가 일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②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메인 예고편 조회수가 높을 때 ③ 범죄 장르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애니메이션 장르일 때 누적 관객수가 증가함을 확인할 수 있었다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특히 장르가 애니메이션일 때 누적관객수가 영향을 많이 받는 것으로 보아 애니메이션이 다른 장르에 비해 취향을 가리지 않고 사람들이 즐겨 봄을 확인할 수 있었다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반대로 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청소년관람불가 일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②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장르가 판타지일 때 누적관객 수가 감소하는 것을 확인하였는데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영화 등급이 영화를 볼 수 있는 관람객 연령을 제한하여 총 관람객 수도 자연스럽게 줄어듦을 예측할 수 있었다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데이터로 만든 회귀 모델을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적합시켜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그 상관관계를 확인하였다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누적관객수에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변수 변환을 하였으므로 이를 다시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이용하여 상관계수를 구하면 다음과 같이 약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0.9126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매우 강한 양의 상관관계를 가짐을 확인할 수 있었다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데이터로 만든 회귀 모델을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적합시켜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그 상관관계를 확인하였다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누적관객수에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이용하여 변수 변환을 하였으므로 이를 다시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함수와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이용하여 상관계수를 구하면 다음과 같이 약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0.9126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매우 강한 양의 상관관계를 가짐을 확인할 수 있었다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발표를 마치겠습니다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감사합니다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3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37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0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90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다음과 같이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2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주차 별로 상영되는 영화 데이터를 확보하였고 추가적으로 영화 평점 데이터를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크롤링하여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다음과 같은 프로젝트를 진행하고자 합니다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첫</a:t>
            </a:r>
            <a:r>
              <a:rPr lang="ko-KR" altLang="en-US" baseline="0" dirty="0" smtClean="0"/>
              <a:t> 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변수나 그들의 관계에 따른 영화 흥행 여부를 파악할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둘 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특정시기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들어 추석이나 </a:t>
            </a:r>
            <a:r>
              <a:rPr lang="ko-KR" altLang="en-US" baseline="0" dirty="0" err="1" smtClean="0"/>
              <a:t>설날같은</a:t>
            </a:r>
            <a:r>
              <a:rPr lang="ko-KR" altLang="en-US" baseline="0" dirty="0" smtClean="0"/>
              <a:t> 시점에 실제로 관객 수가 변화가 있는지 분석하고 마지막으로 첫 주의 관람객 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매출액이 확보되었을 때 총 관람객과 누적 매출액 예측을 시도하려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다음은 관객 평점 </a:t>
            </a:r>
            <a:r>
              <a:rPr lang="en-US" altLang="ko-KR" baseline="0" dirty="0" smtClean="0"/>
              <a:t>crawling data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왼쪽에 표시된 관람객 평점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남녀 별 평점 등을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할 예정이며 이를 위해 </a:t>
            </a:r>
            <a:r>
              <a:rPr lang="en-US" altLang="ko-KR" baseline="0" dirty="0" err="1" smtClean="0"/>
              <a:t>Rselenium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패키지를 이용할 것입니다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Rselenium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패키지는 웹 서비스의 동작 테스트를 자동화하는 웹 서버 테스트 툴이지만 동적으로 사이트를 이동한다는 점에서 본 패키지를 사용하기에 적절하다고 판단하였습니다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크롤링을</a:t>
            </a:r>
            <a:r>
              <a:rPr lang="ko-KR" altLang="en-US" baseline="0" dirty="0" smtClean="0"/>
              <a:t> 위한 코드는 모두 짜놓은 상태이고 위에 보이는 코드는 그 중 핵심 코드만을 </a:t>
            </a:r>
            <a:r>
              <a:rPr lang="ko-KR" altLang="en-US" baseline="0" dirty="0" err="1" smtClean="0"/>
              <a:t>캡쳐한</a:t>
            </a:r>
            <a:r>
              <a:rPr lang="ko-KR" altLang="en-US" baseline="0" dirty="0" smtClean="0"/>
              <a:t>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다음은 분석 데이터에 대한 설명입니다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보시는 데이터는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 첫째 주에 상영된 영화 데이터의 일부로 여기에서는 </a:t>
            </a:r>
            <a:r>
              <a:rPr lang="ko-KR" altLang="en-US" baseline="0" dirty="0" err="1" smtClean="0"/>
              <a:t>영화명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개봉일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매출액 점유율 등을 확인할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변수들 뒤에 대표 국적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제작사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배급사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등급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배우 등 변수가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당 평균 </a:t>
            </a:r>
            <a:r>
              <a:rPr lang="en-US" altLang="ko-KR" baseline="0" dirty="0" smtClean="0"/>
              <a:t>200</a:t>
            </a:r>
            <a:r>
              <a:rPr lang="ko-KR" altLang="en-US" baseline="0" dirty="0" smtClean="0"/>
              <a:t>행이며 총 </a:t>
            </a:r>
            <a:r>
              <a:rPr lang="en-US" altLang="ko-KR" baseline="0" dirty="0" smtClean="0"/>
              <a:t>131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csv </a:t>
            </a:r>
            <a:r>
              <a:rPr lang="ko-KR" altLang="en-US" baseline="0" dirty="0" smtClean="0"/>
              <a:t>파일을 확보하였습니다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현재 일부 데이터 </a:t>
            </a:r>
            <a:r>
              <a:rPr lang="ko-KR" altLang="en-US" baseline="0" dirty="0" err="1" smtClean="0"/>
              <a:t>전처리를</a:t>
            </a:r>
            <a:r>
              <a:rPr lang="ko-KR" altLang="en-US" baseline="0" dirty="0" smtClean="0"/>
              <a:t> 한 결과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년 반 동안 </a:t>
            </a:r>
            <a:r>
              <a:rPr lang="en-US" altLang="ko-KR" baseline="0" dirty="0" smtClean="0"/>
              <a:t>8283</a:t>
            </a:r>
            <a:r>
              <a:rPr lang="ko-KR" altLang="en-US" baseline="0" dirty="0" smtClean="0"/>
              <a:t>개의 영화가 상영되었다는 것을 확인하였습니다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6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0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kabo.com.eg/templates/yoo_pure/images/texture/texture_gradient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-89584" y="0"/>
            <a:ext cx="9252520" cy="68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850-E2D9-44AD-A578-4F470FA4FBD0}" type="datetimeFigureOut">
              <a:rPr lang="ko-KR" altLang="en-US" smtClean="0"/>
              <a:pPr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D42C-B0E2-4EED-BF19-E5A51456E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130062" y="5642084"/>
            <a:ext cx="38884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201201769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산업경영공학과 송희연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201402308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산업경영공학과 이상인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AutoShape 8" descr="감사원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7" name="AutoShape 12" descr="감사원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22806" y="2218799"/>
            <a:ext cx="59015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2060"/>
                </a:solidFill>
              </a:rPr>
              <a:t>영화 흥행 심층 분석</a:t>
            </a:r>
            <a:endParaRPr lang="en-US" altLang="ko-KR" sz="32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rgbClr val="002060"/>
                </a:solidFill>
              </a:rPr>
              <a:t>      </a:t>
            </a:r>
          </a:p>
          <a:p>
            <a:pPr algn="ctr"/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2017-2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학기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</a:rPr>
              <a:t>데이터애널리틱스특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</a:rPr>
              <a:t>론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최종발표</a:t>
            </a:r>
            <a:endParaRPr lang="ko-KR" alt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688124" y="5589240"/>
            <a:ext cx="277230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8124" y="4950460"/>
            <a:ext cx="2772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V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인사이드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10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② </a:t>
            </a:r>
            <a:r>
              <a:rPr kumimoji="0" lang="ko-KR" altLang="en-US" sz="1600" b="1" dirty="0" smtClean="0">
                <a:latin typeface="+mn-ea"/>
                <a:ea typeface="+mn-ea"/>
              </a:rPr>
              <a:t>회귀분석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4273" name="_x539128408" descr="EMB00004e0487f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7275010" cy="4376698"/>
          </a:xfrm>
          <a:prstGeom prst="rect">
            <a:avLst/>
          </a:prstGeom>
          <a:noFill/>
        </p:spPr>
      </p:pic>
      <p:sp>
        <p:nvSpPr>
          <p:cNvPr id="17" name="Rectangle 146"/>
          <p:cNvSpPr>
            <a:spLocks noChangeArrowheads="1"/>
          </p:cNvSpPr>
          <p:nvPr/>
        </p:nvSpPr>
        <p:spPr bwMode="auto">
          <a:xfrm>
            <a:off x="404830" y="1268760"/>
            <a:ext cx="8415642" cy="11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‘감독효과’</a:t>
            </a:r>
            <a:r>
              <a:rPr lang="en-US" altLang="ko-KR" sz="1600" dirty="0" smtClean="0">
                <a:latin typeface="+mn-ea"/>
                <a:ea typeface="+mn-ea"/>
              </a:rPr>
              <a:t>, ‘</a:t>
            </a:r>
            <a:r>
              <a:rPr lang="ko-KR" altLang="en-US" sz="1600" dirty="0" smtClean="0">
                <a:latin typeface="+mn-ea"/>
                <a:ea typeface="+mn-ea"/>
              </a:rPr>
              <a:t>배우효과’</a:t>
            </a:r>
            <a:r>
              <a:rPr lang="en-US" altLang="ko-KR" sz="1600" dirty="0" smtClean="0">
                <a:latin typeface="+mn-ea"/>
                <a:ea typeface="+mn-ea"/>
              </a:rPr>
              <a:t>, ‘</a:t>
            </a:r>
            <a:r>
              <a:rPr lang="ko-KR" altLang="en-US" sz="1600" dirty="0" smtClean="0">
                <a:latin typeface="+mn-ea"/>
                <a:ea typeface="+mn-ea"/>
              </a:rPr>
              <a:t>배급사효과’</a:t>
            </a:r>
            <a:r>
              <a:rPr lang="en-US" altLang="ko-KR" sz="1600" dirty="0" smtClean="0">
                <a:latin typeface="+mn-ea"/>
                <a:ea typeface="+mn-ea"/>
              </a:rPr>
              <a:t>, ‘</a:t>
            </a:r>
            <a:r>
              <a:rPr lang="ko-KR" altLang="en-US" sz="1600" dirty="0" smtClean="0">
                <a:latin typeface="+mn-ea"/>
                <a:ea typeface="+mn-ea"/>
              </a:rPr>
              <a:t>누적 관객 수’</a:t>
            </a:r>
            <a:r>
              <a:rPr lang="en-US" altLang="ko-KR" sz="1600" dirty="0" smtClean="0">
                <a:latin typeface="+mn-ea"/>
                <a:ea typeface="+mn-ea"/>
              </a:rPr>
              <a:t>, ‘</a:t>
            </a:r>
            <a:r>
              <a:rPr lang="ko-KR" altLang="en-US" sz="1600" dirty="0" smtClean="0">
                <a:latin typeface="+mn-ea"/>
                <a:ea typeface="+mn-ea"/>
              </a:rPr>
              <a:t>예고편 조회 수’에 </a:t>
            </a:r>
            <a:r>
              <a:rPr lang="en-US" altLang="ko-KR" sz="1600" dirty="0" smtClean="0">
                <a:latin typeface="+mn-ea"/>
                <a:ea typeface="+mn-ea"/>
              </a:rPr>
              <a:t>log</a:t>
            </a:r>
            <a:r>
              <a:rPr lang="ko-KR" altLang="en-US" sz="1600" dirty="0" smtClean="0">
                <a:latin typeface="+mn-ea"/>
                <a:ea typeface="+mn-ea"/>
              </a:rPr>
              <a:t>값을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상영시간에</a:t>
            </a:r>
            <a:r>
              <a:rPr lang="en-US" altLang="ko-KR" sz="1600" dirty="0" smtClean="0">
                <a:latin typeface="+mn-ea"/>
                <a:ea typeface="+mn-ea"/>
              </a:rPr>
              <a:t>scale</a:t>
            </a:r>
            <a:r>
              <a:rPr lang="ko-KR" altLang="en-US" sz="1600" dirty="0" smtClean="0">
                <a:latin typeface="+mn-ea"/>
                <a:ea typeface="+mn-ea"/>
              </a:rPr>
              <a:t>을 취한 후 상관관계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268760"/>
            <a:ext cx="8784976" cy="8640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11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</a:rPr>
              <a:t>②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latin typeface="+mn-ea"/>
                <a:ea typeface="+mn-ea"/>
              </a:rPr>
              <a:t>회귀분석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8369" name="_x539127448" descr="EMB00004e0487f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32856"/>
            <a:ext cx="8424936" cy="4248472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323528" y="1342509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lm() </a:t>
            </a:r>
            <a:r>
              <a:rPr lang="ko-KR" altLang="en-US" sz="1600" dirty="0" smtClean="0"/>
              <a:t>함수를 이용하여 선형회귀를 진행하였고 </a:t>
            </a:r>
            <a:r>
              <a:rPr lang="en-US" altLang="ko-KR" sz="1600" dirty="0" smtClean="0"/>
              <a:t>step()</a:t>
            </a:r>
            <a:r>
              <a:rPr lang="ko-KR" altLang="en-US" sz="1600" dirty="0" smtClean="0"/>
              <a:t>함수를 통해 </a:t>
            </a:r>
            <a:r>
              <a:rPr lang="en-US" altLang="ko-KR" sz="1600" dirty="0" smtClean="0"/>
              <a:t>lm()</a:t>
            </a:r>
            <a:r>
              <a:rPr lang="ko-KR" altLang="en-US" sz="1600" dirty="0" smtClean="0"/>
              <a:t>함수와 </a:t>
            </a:r>
            <a:r>
              <a:rPr lang="en-US" altLang="ko-KR" sz="1600" dirty="0" smtClean="0"/>
              <a:t>stepwise regression</a:t>
            </a:r>
            <a:r>
              <a:rPr lang="ko-KR" altLang="en-US" sz="1600" dirty="0" smtClean="0"/>
              <a:t>을 통한 최적의 변수를 고르도록 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79512" y="1340768"/>
            <a:ext cx="8784976" cy="6480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5616" y="6453336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step(lm(</a:t>
            </a:r>
            <a:r>
              <a:rPr lang="en-US" altLang="ko-KR" sz="1600" dirty="0" err="1" smtClean="0"/>
              <a:t>logallpeople</a:t>
            </a:r>
            <a:r>
              <a:rPr lang="ko-KR" altLang="en-US" sz="1600" dirty="0" smtClean="0"/>
              <a:t>～</a:t>
            </a:r>
            <a:r>
              <a:rPr lang="en-US" altLang="ko-KR" sz="1600" dirty="0" smtClean="0"/>
              <a:t>. , data), direction = “both”)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plot</a:t>
            </a:r>
            <a:endParaRPr lang="en-US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043608" y="6381328"/>
            <a:ext cx="6192688" cy="4413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12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</a:rPr>
              <a:t>②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latin typeface="+mn-ea"/>
                <a:ea typeface="+mn-ea"/>
              </a:rPr>
              <a:t>회귀분석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3528" y="1342509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이차식</a:t>
            </a:r>
            <a:r>
              <a:rPr lang="ko-KR" altLang="en-US" sz="1600" dirty="0" smtClean="0"/>
              <a:t> 모형을 삽입하고 추가적으로 감독효과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배우효과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배급사효과에 대해 서로 상호작용을 검증하기 위해 </a:t>
            </a:r>
            <a:r>
              <a:rPr lang="en-US" altLang="ko-KR" sz="1600" dirty="0" smtClean="0"/>
              <a:t>lm()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step() </a:t>
            </a:r>
            <a:r>
              <a:rPr lang="ko-KR" altLang="en-US" sz="1600" dirty="0" smtClean="0"/>
              <a:t>함수를 이용하여 분석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이차항과</a:t>
            </a:r>
            <a:r>
              <a:rPr lang="ko-KR" altLang="en-US" sz="1600" dirty="0" smtClean="0"/>
              <a:t> 상호작용 항으로 인한 </a:t>
            </a:r>
            <a:r>
              <a:rPr lang="ko-KR" altLang="en-US" sz="1600" dirty="0" err="1" smtClean="0"/>
              <a:t>다중공선성을</a:t>
            </a:r>
            <a:r>
              <a:rPr lang="ko-KR" altLang="en-US" sz="1600" dirty="0" smtClean="0"/>
              <a:t> 확인하기 위해 </a:t>
            </a:r>
            <a:r>
              <a:rPr lang="en-US" altLang="ko-KR" sz="1600" dirty="0" smtClean="0"/>
              <a:t>car </a:t>
            </a:r>
            <a:r>
              <a:rPr lang="ko-KR" altLang="en-US" sz="1600" dirty="0" smtClean="0"/>
              <a:t>패키지의 </a:t>
            </a:r>
            <a:r>
              <a:rPr lang="en-US" altLang="ko-KR" sz="1600" dirty="0" err="1" smtClean="0"/>
              <a:t>vif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</a:t>
            </a:r>
            <a:endParaRPr lang="en-US" altLang="ko-KR" sz="1600" dirty="0" smtClean="0"/>
          </a:p>
          <a:p>
            <a:r>
              <a:rPr lang="en-US" altLang="ko-KR" sz="1600" dirty="0" smtClean="0"/>
              <a:t>I(logdirectorEff^2)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I(logtrailershow^2) </a:t>
            </a:r>
            <a:r>
              <a:rPr lang="ko-KR" altLang="en-US" sz="1600" dirty="0" err="1" smtClean="0"/>
              <a:t>이차제곱항</a:t>
            </a:r>
            <a:r>
              <a:rPr lang="ko-KR" altLang="en-US" sz="1600" dirty="0" smtClean="0"/>
              <a:t> 변수와 </a:t>
            </a:r>
            <a:r>
              <a:rPr lang="en-US" altLang="ko-KR" sz="1600" dirty="0" err="1" smtClean="0"/>
              <a:t>logactorEff:logdistributorEff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변수가 </a:t>
            </a:r>
            <a:r>
              <a:rPr lang="ko-KR" altLang="en-US" sz="1600" dirty="0" err="1" smtClean="0"/>
              <a:t>다중공선성이</a:t>
            </a:r>
            <a:r>
              <a:rPr lang="ko-KR" altLang="en-US" sz="1600" dirty="0" smtClean="0"/>
              <a:t> 매우 높음</a:t>
            </a:r>
            <a:endParaRPr lang="en-US" altLang="ko-KR" sz="1600" dirty="0" smtClean="0"/>
          </a:p>
          <a:p>
            <a:r>
              <a:rPr lang="ko-KR" altLang="en-US" sz="1600" dirty="0" smtClean="0"/>
              <a:t>이 세 변수들과 분석에 있어 유의하지 않을 것이라 생각되는 변수를 추가적으로 제거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outlierTest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이용하여 이상치인 </a:t>
            </a:r>
            <a:r>
              <a:rPr lang="en-US" altLang="ko-KR" sz="1600" dirty="0" smtClean="0"/>
              <a:t>521, 527, 668</a:t>
            </a:r>
            <a:r>
              <a:rPr lang="ko-KR" altLang="en-US" sz="1600" dirty="0" smtClean="0"/>
              <a:t>행을 제거하고 분석을 진행</a:t>
            </a:r>
          </a:p>
          <a:p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79512" y="1340768"/>
            <a:ext cx="8784976" cy="18002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6300028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이차제곱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상호작용항을</a:t>
            </a:r>
            <a:r>
              <a:rPr lang="ko-KR" altLang="en-US" sz="1600" dirty="0" smtClean="0"/>
              <a:t> 고려한 모델의 </a:t>
            </a:r>
            <a:r>
              <a:rPr lang="ko-KR" altLang="en-US" sz="1600" dirty="0" err="1" smtClean="0"/>
              <a:t>다중공선성</a:t>
            </a:r>
            <a:r>
              <a:rPr lang="ko-KR" altLang="en-US" sz="1600" dirty="0" smtClean="0"/>
              <a:t> 결과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79512" y="6228020"/>
            <a:ext cx="6192688" cy="4413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465" name="_x539126888" descr="DRW00004e0488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91" y="3284984"/>
            <a:ext cx="5379621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13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</a:rPr>
              <a:t>②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latin typeface="+mn-ea"/>
                <a:ea typeface="+mn-ea"/>
              </a:rPr>
              <a:t>회귀분석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52120" y="1772816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다중공선성</a:t>
            </a:r>
            <a:r>
              <a:rPr lang="ko-KR" altLang="en-US" sz="1600" dirty="0" smtClean="0"/>
              <a:t> 함수 </a:t>
            </a:r>
            <a:r>
              <a:rPr lang="en-US" altLang="ko-KR" sz="1600" dirty="0" err="1" smtClean="0"/>
              <a:t>vif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실행한 결과 모두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이하로 </a:t>
            </a:r>
            <a:r>
              <a:rPr lang="ko-KR" altLang="en-US" sz="1600" dirty="0" err="1" smtClean="0"/>
              <a:t>다중공선성이</a:t>
            </a:r>
            <a:r>
              <a:rPr lang="ko-KR" altLang="en-US" sz="1600" dirty="0" smtClean="0"/>
              <a:t> 없음</a:t>
            </a:r>
            <a:endParaRPr lang="en-US" altLang="ko-KR" sz="1600" dirty="0" smtClean="0"/>
          </a:p>
          <a:p>
            <a:r>
              <a:rPr lang="en-US" altLang="ko-KR" sz="1600" dirty="0" smtClean="0"/>
              <a:t>step()</a:t>
            </a:r>
            <a:r>
              <a:rPr lang="ko-KR" altLang="en-US" sz="1600" dirty="0" smtClean="0"/>
              <a:t>함수는 </a:t>
            </a:r>
            <a:r>
              <a:rPr lang="en-US" altLang="ko-KR" sz="1600" dirty="0" smtClean="0"/>
              <a:t>AIC</a:t>
            </a:r>
            <a:r>
              <a:rPr lang="ko-KR" altLang="en-US" sz="1600" dirty="0" smtClean="0"/>
              <a:t>값을 기준으로 </a:t>
            </a:r>
            <a:r>
              <a:rPr lang="en-US" altLang="ko-KR" sz="1600" dirty="0" smtClean="0"/>
              <a:t>stepwise regression</a:t>
            </a:r>
            <a:r>
              <a:rPr lang="ko-KR" altLang="en-US" sz="1600" dirty="0" smtClean="0"/>
              <a:t>을 수행하기 때문에 위의 그림에서 </a:t>
            </a:r>
            <a:r>
              <a:rPr lang="en-US" altLang="ko-KR" sz="1600" dirty="0" smtClean="0"/>
              <a:t>p-value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0.05</a:t>
            </a:r>
            <a:r>
              <a:rPr lang="ko-KR" altLang="en-US" sz="1600" dirty="0" smtClean="0"/>
              <a:t>가 넘음에도 포함되어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최종 모형을 선정하기 위해 드라마 더미변수 제거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508104" y="1484784"/>
            <a:ext cx="3384376" cy="43924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15616" y="6237312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AIC</a:t>
            </a:r>
            <a:r>
              <a:rPr lang="ko-KR" altLang="en-US" sz="1600" dirty="0" smtClean="0"/>
              <a:t>를 이용한 </a:t>
            </a:r>
            <a:r>
              <a:rPr lang="en-US" altLang="ko-KR" sz="1600" dirty="0" smtClean="0"/>
              <a:t>step()</a:t>
            </a:r>
            <a:r>
              <a:rPr lang="ko-KR" altLang="en-US" sz="1600" dirty="0" smtClean="0"/>
              <a:t>함수의 결과 값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043608" y="6165304"/>
            <a:ext cx="3456384" cy="4413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7" name="_x539127768" descr="EMB00004e04882a"/>
          <p:cNvPicPr>
            <a:picLocks noChangeAspect="1" noChangeArrowheads="1"/>
          </p:cNvPicPr>
          <p:nvPr/>
        </p:nvPicPr>
        <p:blipFill>
          <a:blip r:embed="rId3" cstate="print"/>
          <a:srcRect b="1224"/>
          <a:stretch>
            <a:fillRect/>
          </a:stretch>
        </p:blipFill>
        <p:spPr bwMode="auto">
          <a:xfrm>
            <a:off x="0" y="1340768"/>
            <a:ext cx="5400675" cy="4762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14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</a:t>
            </a:r>
            <a:r>
              <a:rPr lang="ko-KR" altLang="en-US" sz="2000" b="1" dirty="0" smtClean="0">
                <a:latin typeface="+mn-ea"/>
              </a:rPr>
              <a:t>데이터 분석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dirty="0" smtClean="0">
                <a:latin typeface="+mn-ea"/>
                <a:ea typeface="+mn-ea"/>
              </a:rPr>
              <a:t> ① </a:t>
            </a:r>
            <a:r>
              <a:rPr kumimoji="0" lang="ko-KR" altLang="en-US" sz="1600" dirty="0" smtClean="0">
                <a:latin typeface="+mn-ea"/>
                <a:ea typeface="+mn-ea"/>
              </a:rPr>
              <a:t>회귀분석 최종결과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9512" y="5334307"/>
            <a:ext cx="8377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① </a:t>
            </a:r>
            <a:r>
              <a:rPr lang="en-US" altLang="ko-KR" sz="1600" dirty="0" smtClean="0"/>
              <a:t>rate</a:t>
            </a:r>
            <a:r>
              <a:rPr lang="ko-KR" altLang="en-US" sz="1600" dirty="0" smtClean="0"/>
              <a:t>가 전체관람가 일 때</a:t>
            </a:r>
            <a:r>
              <a:rPr lang="en-US" altLang="ko-KR" sz="1600" dirty="0" smtClean="0"/>
              <a:t>, ② </a:t>
            </a:r>
            <a:r>
              <a:rPr lang="ko-KR" altLang="en-US" sz="1600" dirty="0" smtClean="0"/>
              <a:t>메인 예고편 조회수가 높을 때 ③ 범죄 장르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애니메이션 장르일 때 누적 관객수가 증가함</a:t>
            </a:r>
            <a:endParaRPr lang="en-US" altLang="ko-KR" sz="1600" dirty="0" smtClean="0"/>
          </a:p>
          <a:p>
            <a:r>
              <a:rPr lang="ko-KR" altLang="en-US" sz="1600" dirty="0" smtClean="0"/>
              <a:t>반대로 ① </a:t>
            </a:r>
            <a:r>
              <a:rPr lang="en-US" altLang="ko-KR" sz="1600" dirty="0" smtClean="0"/>
              <a:t>rate</a:t>
            </a:r>
            <a:r>
              <a:rPr lang="ko-KR" altLang="en-US" sz="1600" dirty="0" smtClean="0"/>
              <a:t>가 청소년관람불가 일 때</a:t>
            </a:r>
            <a:r>
              <a:rPr lang="en-US" altLang="ko-KR" sz="1600" dirty="0" smtClean="0"/>
              <a:t>, ② </a:t>
            </a:r>
            <a:r>
              <a:rPr lang="ko-KR" altLang="en-US" sz="1600" dirty="0" smtClean="0"/>
              <a:t>장르가 판타지일 때 누적관객 수가 감소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79512" y="5085184"/>
            <a:ext cx="8712968" cy="151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09" name="_x539127448" descr="DRW00004e048a3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3" y="1340768"/>
            <a:ext cx="8028385" cy="3577388"/>
          </a:xfrm>
          <a:prstGeom prst="rect">
            <a:avLst/>
          </a:prstGeom>
          <a:noFill/>
        </p:spPr>
      </p:pic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15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</a:t>
            </a:r>
            <a:r>
              <a:rPr lang="ko-KR" altLang="en-US" sz="2000" b="1" dirty="0" smtClean="0">
                <a:latin typeface="+mn-ea"/>
              </a:rPr>
              <a:t>데이터 분석</a:t>
            </a:r>
            <a:r>
              <a:rPr lang="en-US" altLang="ko-KR" sz="2000" b="1" dirty="0" smtClean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dirty="0" smtClean="0">
                <a:latin typeface="+mn-ea"/>
                <a:ea typeface="+mn-ea"/>
              </a:rPr>
              <a:t> ① </a:t>
            </a:r>
            <a:r>
              <a:rPr kumimoji="0" lang="ko-KR" altLang="en-US" sz="1600" dirty="0" smtClean="0">
                <a:latin typeface="+mn-ea"/>
                <a:ea typeface="+mn-ea"/>
              </a:rPr>
              <a:t>회귀분석 최종결과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36096" y="1556792"/>
            <a:ext cx="3384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잔차와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예측치</a:t>
            </a:r>
            <a:r>
              <a:rPr lang="ko-KR" altLang="en-US" sz="1600" dirty="0" smtClean="0"/>
              <a:t> 사이의 체계적인 관계가 덜 보여 </a:t>
            </a:r>
            <a:r>
              <a:rPr lang="ko-KR" altLang="en-US" sz="1600" dirty="0" err="1" smtClean="0"/>
              <a:t>선형성을</a:t>
            </a:r>
            <a:r>
              <a:rPr lang="ko-KR" altLang="en-US" sz="1600" dirty="0" smtClean="0"/>
              <a:t> 만족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err="1" smtClean="0"/>
              <a:t>잔차의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정규성</a:t>
            </a:r>
            <a:r>
              <a:rPr lang="ko-KR" altLang="en-US" sz="1600" dirty="0" smtClean="0"/>
              <a:t> 만족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err="1" smtClean="0"/>
              <a:t>잔차의</a:t>
            </a:r>
            <a:r>
              <a:rPr lang="ko-KR" altLang="en-US" sz="1600" dirty="0" smtClean="0"/>
              <a:t> 분산이 일정하여 등분산성 가정을 만족</a:t>
            </a:r>
            <a:endParaRPr lang="en-US" altLang="ko-KR" sz="1600" dirty="0" smtClean="0"/>
          </a:p>
          <a:p>
            <a:r>
              <a:rPr lang="en-US" altLang="ko-KR" sz="1600" dirty="0" smtClean="0"/>
              <a:t>4.Cook’s distance</a:t>
            </a:r>
            <a:r>
              <a:rPr lang="ko-KR" altLang="en-US" sz="1600" dirty="0" smtClean="0"/>
              <a:t>가 영향 관측치로 보이는 데이터 없음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누적관객수에 </a:t>
            </a:r>
            <a:r>
              <a:rPr lang="en-US" altLang="ko-KR" sz="1600" dirty="0" smtClean="0"/>
              <a:t>log</a:t>
            </a:r>
            <a:r>
              <a:rPr lang="ko-KR" altLang="en-US" sz="1600" dirty="0" smtClean="0"/>
              <a:t>를 이용하여 변수 변환을 하였으므로 이를 다시 </a:t>
            </a:r>
            <a:r>
              <a:rPr lang="en-US" altLang="ko-KR" sz="1600" dirty="0" smtClean="0"/>
              <a:t>exp() </a:t>
            </a:r>
            <a:r>
              <a:rPr lang="ko-KR" altLang="en-US" sz="1600" dirty="0" smtClean="0"/>
              <a:t>함수와 </a:t>
            </a:r>
            <a:r>
              <a:rPr lang="en-US" altLang="ko-KR" sz="1600" dirty="0" err="1" smtClean="0"/>
              <a:t>cor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상관계수를 구하면 약 </a:t>
            </a:r>
            <a:r>
              <a:rPr lang="en-US" altLang="ko-KR" sz="1600" dirty="0" smtClean="0"/>
              <a:t>0.9126</a:t>
            </a:r>
            <a:r>
              <a:rPr lang="ko-KR" altLang="en-US" sz="1600" dirty="0" smtClean="0"/>
              <a:t>으로 매우 강한 양의 상관관계를 가짐을 확인할 수 있었다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1196752"/>
            <a:ext cx="3563888" cy="460851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11" name="_x539128648" descr="EMB00004e048a2e"/>
          <p:cNvPicPr>
            <a:picLocks noChangeAspect="1" noChangeArrowheads="1"/>
          </p:cNvPicPr>
          <p:nvPr/>
        </p:nvPicPr>
        <p:blipFill>
          <a:blip r:embed="rId3" cstate="print"/>
          <a:srcRect t="5367"/>
          <a:stretch>
            <a:fillRect/>
          </a:stretch>
        </p:blipFill>
        <p:spPr bwMode="auto">
          <a:xfrm>
            <a:off x="179512" y="1340768"/>
            <a:ext cx="4783949" cy="4176464"/>
          </a:xfrm>
          <a:prstGeom prst="rect">
            <a:avLst/>
          </a:prstGeom>
          <a:noFill/>
        </p:spPr>
      </p:pic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13" name="_x539128728" descr="EMB00004e048a29"/>
          <p:cNvPicPr>
            <a:picLocks noChangeAspect="1" noChangeArrowheads="1"/>
          </p:cNvPicPr>
          <p:nvPr/>
        </p:nvPicPr>
        <p:blipFill>
          <a:blip r:embed="rId4" cstate="print"/>
          <a:srcRect r="8232"/>
          <a:stretch>
            <a:fillRect/>
          </a:stretch>
        </p:blipFill>
        <p:spPr bwMode="auto">
          <a:xfrm>
            <a:off x="144016" y="5949280"/>
            <a:ext cx="6732240" cy="432048"/>
          </a:xfrm>
          <a:prstGeom prst="rect">
            <a:avLst/>
          </a:prstGeom>
          <a:noFill/>
        </p:spPr>
      </p:pic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31640" y="5538718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err="1" smtClean="0"/>
              <a:t>잔차</a:t>
            </a:r>
            <a:r>
              <a:rPr lang="ko-KR" altLang="en-US" sz="1600" dirty="0" smtClean="0"/>
              <a:t> 가정 그래프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1259632" y="6453336"/>
            <a:ext cx="3150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&lt;test data</a:t>
            </a:r>
            <a:r>
              <a:rPr lang="ko-KR" altLang="en-US" sz="1600" dirty="0" smtClean="0"/>
              <a:t>에 적합 후 상관관계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16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77994" y="1988840"/>
            <a:ext cx="8226454" cy="4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3867" y="316251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gray">
          <a:xfrm>
            <a:off x="2231740" y="3386740"/>
            <a:ext cx="4680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latinLnBrk="0"/>
            <a:r>
              <a:rPr kumimoji="0" lang="ko-KR" altLang="en-US" sz="4800" b="1" dirty="0" smtClean="0">
                <a:latin typeface="+mn-ea"/>
                <a:ea typeface="+mn-ea"/>
              </a:rPr>
              <a:t>감사합니</a:t>
            </a:r>
            <a:r>
              <a:rPr kumimoji="0" lang="ko-KR" altLang="en-US" sz="4800" b="1" dirty="0">
                <a:latin typeface="+mn-ea"/>
                <a:ea typeface="+mn-ea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7432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17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77994" y="1988840"/>
            <a:ext cx="8226454" cy="4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just" eaLnBrk="0" latinLnBrk="0" hangingPunct="0"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3867" y="3162512"/>
            <a:ext cx="8536266" cy="11871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gray">
          <a:xfrm>
            <a:off x="2231740" y="3386740"/>
            <a:ext cx="4680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latinLnBrk="0"/>
            <a:r>
              <a:rPr kumimoji="0" lang="en-US" altLang="ko-KR" sz="4800" b="1" dirty="0" smtClean="0">
                <a:latin typeface="+mn-ea"/>
                <a:ea typeface="+mn-ea"/>
              </a:rPr>
              <a:t>Q &amp; A</a:t>
            </a:r>
            <a:endParaRPr kumimoji="0" lang="ko-KR" altLang="en-US" sz="48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2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18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038" y="476672"/>
            <a:ext cx="163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A. </a:t>
            </a:r>
            <a:r>
              <a:rPr lang="ko-KR" altLang="en-US" sz="2000" b="1" dirty="0" smtClean="0"/>
              <a:t>영화 목</a:t>
            </a:r>
            <a:r>
              <a:rPr lang="ko-KR" altLang="en-US" sz="2000" b="1" dirty="0"/>
              <a:t>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9"/>
          <a:stretch/>
        </p:blipFill>
        <p:spPr bwMode="auto">
          <a:xfrm>
            <a:off x="242932" y="1556792"/>
            <a:ext cx="8460432" cy="4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19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038" y="476672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+mj-ea"/>
              </a:rPr>
              <a:t>B. </a:t>
            </a:r>
            <a:r>
              <a:rPr lang="en-US" altLang="ko-KR" sz="2000" b="1" dirty="0" err="1" smtClean="0">
                <a:latin typeface="+mj-ea"/>
              </a:rPr>
              <a:t>Rselenium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7734" y="3202409"/>
            <a:ext cx="3808242" cy="288032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87" y="1477479"/>
            <a:ext cx="3950025" cy="15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07" y="1477479"/>
            <a:ext cx="4377169" cy="441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7495" y="3626906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로컬 또는 원격 컴퓨터의 브라우저를 구동할 수 있게 하는 테스트 도구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여러 종류의 브라우저 내에서 잘 작동이 되는지 테스트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+mn-ea"/>
              </a:rPr>
              <a:t> R</a:t>
            </a:r>
            <a:r>
              <a:rPr lang="ko-KR" altLang="en-US" sz="1400" dirty="0">
                <a:latin typeface="+mn-ea"/>
              </a:rPr>
              <a:t>을 포함하여 </a:t>
            </a:r>
            <a:r>
              <a:rPr lang="en-US" altLang="ko-KR" sz="1400" dirty="0">
                <a:latin typeface="+mn-ea"/>
              </a:rPr>
              <a:t>PHP, Python, Ruby, Java </a:t>
            </a:r>
            <a:r>
              <a:rPr lang="ko-KR" altLang="en-US" sz="1400" dirty="0">
                <a:latin typeface="+mn-ea"/>
              </a:rPr>
              <a:t>등의 언어를 지원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94877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+mn-ea"/>
              </a:rPr>
              <a:t>목차 </a:t>
            </a:r>
            <a:r>
              <a:rPr lang="en-US" altLang="ko-KR" sz="1600" b="1" smtClean="0">
                <a:solidFill>
                  <a:srgbClr val="0070C0"/>
                </a:solidFill>
                <a:latin typeface="+mn-ea"/>
              </a:rPr>
              <a:t>CONTENTS</a:t>
            </a:r>
            <a:endParaRPr lang="ko-KR" altLang="en-US" sz="20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69" y="2022748"/>
            <a:ext cx="285752" cy="268943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305966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01.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프로젝트 목표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5816" y="305966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02.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데이터 수집 및 전처리</a:t>
            </a:r>
            <a:endParaRPr lang="ko-KR" altLang="en-US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867547" y="3059668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03</a:t>
            </a:r>
            <a:r>
              <a:rPr lang="en-US" altLang="ko-KR" sz="1600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r>
              <a:rPr lang="en-US" altLang="ko-KR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+mj-ea"/>
                <a:ea typeface="+mj-ea"/>
              </a:rPr>
              <a:t>데이터 분석</a:t>
            </a:r>
            <a:endParaRPr lang="ko-KR" altLang="en-US" sz="1400" b="1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4437112"/>
            <a:ext cx="835292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3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01. </a:t>
            </a:r>
            <a:r>
              <a:rPr lang="ko-KR" altLang="en-US" sz="2000" b="1" dirty="0" smtClean="0">
                <a:latin typeface="+mn-ea"/>
              </a:rPr>
              <a:t>프로젝트 목표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0" name="Rectangle 130"/>
          <p:cNvSpPr>
            <a:spLocks noChangeArrowheads="1"/>
          </p:cNvSpPr>
          <p:nvPr/>
        </p:nvSpPr>
        <p:spPr bwMode="auto">
          <a:xfrm>
            <a:off x="392924" y="1081866"/>
            <a:ext cx="8226454" cy="12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 eaLnBrk="0" latinLnBrk="0" hangingPunct="0">
              <a:lnSpc>
                <a:spcPct val="150000"/>
              </a:lnSpc>
            </a:pPr>
            <a:r>
              <a:rPr lang="ko-KR" altLang="en-US" sz="1700" b="1" dirty="0" smtClean="0">
                <a:latin typeface="+mn-ea"/>
                <a:ea typeface="+mn-ea"/>
              </a:rPr>
              <a:t>영화 별 </a:t>
            </a:r>
            <a:r>
              <a:rPr lang="en-US" altLang="ko-KR" sz="1700" b="1" dirty="0">
                <a:latin typeface="+mn-ea"/>
                <a:ea typeface="+mn-ea"/>
              </a:rPr>
              <a:t>r</a:t>
            </a:r>
            <a:r>
              <a:rPr lang="en-US" altLang="ko-KR" sz="1700" b="1" dirty="0" smtClean="0">
                <a:latin typeface="+mn-ea"/>
                <a:ea typeface="+mn-ea"/>
              </a:rPr>
              <a:t>aw data + </a:t>
            </a:r>
            <a:r>
              <a:rPr lang="ko-KR" altLang="en-US" sz="1700" b="1" dirty="0" smtClean="0">
                <a:latin typeface="+mn-ea"/>
                <a:ea typeface="+mn-ea"/>
              </a:rPr>
              <a:t>영화 평점 </a:t>
            </a:r>
            <a:r>
              <a:rPr lang="en-US" altLang="ko-KR" sz="1700" b="1" dirty="0" smtClean="0">
                <a:latin typeface="+mn-ea"/>
                <a:ea typeface="+mn-ea"/>
              </a:rPr>
              <a:t>+ </a:t>
            </a:r>
            <a:r>
              <a:rPr lang="ko-KR" altLang="en-US" sz="1700" b="1" dirty="0" smtClean="0">
                <a:latin typeface="+mn-ea"/>
                <a:ea typeface="+mn-ea"/>
              </a:rPr>
              <a:t>상영시간 </a:t>
            </a:r>
            <a:r>
              <a:rPr lang="en-US" altLang="ko-KR" sz="1700" b="1" dirty="0" smtClean="0">
                <a:latin typeface="+mn-ea"/>
                <a:ea typeface="+mn-ea"/>
              </a:rPr>
              <a:t>+ </a:t>
            </a:r>
            <a:r>
              <a:rPr lang="ko-KR" altLang="en-US" sz="1700" b="1" dirty="0" smtClean="0">
                <a:latin typeface="+mn-ea"/>
                <a:ea typeface="+mn-ea"/>
              </a:rPr>
              <a:t>예고편 조회수 </a:t>
            </a:r>
            <a:endParaRPr lang="en-US" altLang="ko-KR" sz="1700" b="1" dirty="0" smtClean="0">
              <a:latin typeface="+mn-ea"/>
              <a:ea typeface="+mn-ea"/>
            </a:endParaRPr>
          </a:p>
          <a:p>
            <a:pPr algn="ctr" eaLnBrk="0" latinLnBrk="0" hangingPunct="0">
              <a:lnSpc>
                <a:spcPct val="150000"/>
              </a:lnSpc>
            </a:pPr>
            <a:r>
              <a:rPr lang="en-US" altLang="ko-KR" sz="1700" dirty="0" smtClean="0">
                <a:latin typeface="+mn-ea"/>
              </a:rPr>
              <a:t>+</a:t>
            </a:r>
            <a:r>
              <a:rPr lang="ko-KR" altLang="en-US" sz="1700" dirty="0" smtClean="0">
                <a:latin typeface="+mn-ea"/>
              </a:rPr>
              <a:t> 배우 </a:t>
            </a:r>
            <a:r>
              <a:rPr lang="en-US" altLang="ko-KR" sz="1700" dirty="0" smtClean="0">
                <a:latin typeface="+mn-ea"/>
              </a:rPr>
              <a:t>+ </a:t>
            </a:r>
            <a:r>
              <a:rPr lang="ko-KR" altLang="en-US" sz="1700" dirty="0" smtClean="0">
                <a:latin typeface="+mn-ea"/>
              </a:rPr>
              <a:t>감독</a:t>
            </a:r>
            <a:r>
              <a:rPr lang="en-US" altLang="ko-KR" sz="1700" dirty="0" smtClean="0">
                <a:latin typeface="+mn-ea"/>
              </a:rPr>
              <a:t> + </a:t>
            </a:r>
            <a:r>
              <a:rPr lang="ko-KR" altLang="en-US" sz="1700" dirty="0" smtClean="0">
                <a:latin typeface="+mn-ea"/>
              </a:rPr>
              <a:t>배급사 효과 </a:t>
            </a:r>
            <a:endParaRPr lang="en-US" altLang="ko-KR" sz="1700" dirty="0" smtClean="0"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</a:pPr>
            <a:r>
              <a:rPr lang="en-US" altLang="ko-KR" sz="1700" b="1" dirty="0" smtClean="0">
                <a:latin typeface="+mn-ea"/>
                <a:ea typeface="+mn-ea"/>
              </a:rPr>
              <a:t>crawling raw data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539552" y="5445224"/>
            <a:ext cx="7776864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 algn="ctr">
              <a:lnSpc>
                <a:spcPct val="150000"/>
              </a:lnSpc>
            </a:pPr>
            <a:r>
              <a:rPr lang="ko-KR" altLang="en-US" sz="1700" b="1" dirty="0" smtClean="0">
                <a:latin typeface="+mn-ea"/>
                <a:ea typeface="+mn-ea"/>
              </a:rPr>
              <a:t>상영 전 파악 할 수 있는 변수에 따른 </a:t>
            </a:r>
            <a:r>
              <a:rPr lang="ko-KR" altLang="en-US" sz="1700" b="1" dirty="0" err="1" smtClean="0">
                <a:latin typeface="+mn-ea"/>
                <a:ea typeface="+mn-ea"/>
              </a:rPr>
              <a:t>별점과</a:t>
            </a:r>
            <a:r>
              <a:rPr lang="en-US" altLang="ko-KR" sz="1700" b="1" dirty="0" smtClean="0">
                <a:latin typeface="+mn-ea"/>
                <a:ea typeface="+mn-ea"/>
              </a:rPr>
              <a:t> </a:t>
            </a:r>
            <a:r>
              <a:rPr lang="ko-KR" altLang="en-US" sz="1700" b="1" dirty="0" smtClean="0">
                <a:latin typeface="+mn-ea"/>
                <a:ea typeface="+mn-ea"/>
              </a:rPr>
              <a:t>총 관람객 예측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4206" y="1081866"/>
            <a:ext cx="8536266" cy="12241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4206" y="5301208"/>
            <a:ext cx="8536266" cy="7815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Rectangle 146"/>
          <p:cNvSpPr>
            <a:spLocks noChangeArrowheads="1"/>
          </p:cNvSpPr>
          <p:nvPr/>
        </p:nvSpPr>
        <p:spPr bwMode="auto">
          <a:xfrm>
            <a:off x="539552" y="3346490"/>
            <a:ext cx="7776864" cy="87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 algn="ctr">
              <a:lnSpc>
                <a:spcPct val="150000"/>
              </a:lnSpc>
            </a:pPr>
            <a:r>
              <a:rPr lang="en-US" altLang="ko-KR" sz="1700" b="1" dirty="0" smtClean="0">
                <a:latin typeface="+mn-ea"/>
                <a:ea typeface="+mn-ea"/>
              </a:rPr>
              <a:t>1. </a:t>
            </a:r>
            <a:r>
              <a:rPr lang="ko-KR" altLang="en-US" sz="1700" b="1" dirty="0" smtClean="0">
                <a:latin typeface="+mn-ea"/>
                <a:ea typeface="+mn-ea"/>
              </a:rPr>
              <a:t>의사결정나무 분석</a:t>
            </a:r>
            <a:endParaRPr lang="en-US" altLang="ko-KR" sz="1700" b="1" dirty="0" smtClean="0">
              <a:latin typeface="+mn-ea"/>
              <a:ea typeface="+mn-ea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700" b="1" dirty="0" smtClean="0">
                <a:latin typeface="+mn-ea"/>
                <a:ea typeface="+mn-ea"/>
              </a:rPr>
              <a:t>2. </a:t>
            </a:r>
            <a:r>
              <a:rPr lang="ko-KR" altLang="en-US" sz="1700" b="1" dirty="0" smtClean="0">
                <a:latin typeface="+mn-ea"/>
                <a:ea typeface="+mn-ea"/>
              </a:rPr>
              <a:t>회귀분석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206" y="3346490"/>
            <a:ext cx="8536266" cy="8640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139952" y="2492896"/>
            <a:ext cx="576064" cy="72008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>
            <a:off x="4139952" y="4437112"/>
            <a:ext cx="576064" cy="72008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4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02. </a:t>
            </a:r>
            <a:r>
              <a:rPr lang="ko-KR" altLang="en-US" sz="2000" b="1" dirty="0" smtClean="0">
                <a:latin typeface="+mn-ea"/>
              </a:rPr>
              <a:t>데이터 수집 및 전처리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영화 데이터 수정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5" name="_x539130888" descr="DRW00004e0487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8568952" cy="2160241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789040"/>
            <a:ext cx="417646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146"/>
          <p:cNvSpPr>
            <a:spLocks noChangeArrowheads="1"/>
          </p:cNvSpPr>
          <p:nvPr/>
        </p:nvSpPr>
        <p:spPr bwMode="auto">
          <a:xfrm>
            <a:off x="4283968" y="3645024"/>
            <a:ext cx="4752528" cy="304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+mn-ea"/>
                <a:ea typeface="+mn-ea"/>
              </a:rPr>
              <a:t>장르는 </a:t>
            </a:r>
            <a:r>
              <a:rPr lang="en-US" altLang="ko-KR" sz="1600" dirty="0" smtClean="0">
                <a:latin typeface="+mn-ea"/>
                <a:ea typeface="+mn-ea"/>
              </a:rPr>
              <a:t>0,1 </a:t>
            </a:r>
            <a:r>
              <a:rPr lang="ko-KR" altLang="en-US" sz="1600" dirty="0" smtClean="0">
                <a:latin typeface="+mn-ea"/>
                <a:ea typeface="+mn-ea"/>
              </a:rPr>
              <a:t>더미 변수로 수정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Rate</a:t>
            </a:r>
            <a:r>
              <a:rPr lang="ko-KR" altLang="en-US" sz="1600" dirty="0" smtClean="0">
                <a:latin typeface="+mn-ea"/>
                <a:ea typeface="+mn-ea"/>
              </a:rPr>
              <a:t>는 영상물 등급위원회에서 분류한 </a:t>
            </a:r>
            <a:r>
              <a:rPr lang="en-US" altLang="ko-KR" sz="1600" dirty="0" smtClean="0">
                <a:latin typeface="+mn-ea"/>
                <a:ea typeface="+mn-ea"/>
              </a:rPr>
              <a:t>4</a:t>
            </a:r>
            <a:r>
              <a:rPr lang="ko-KR" altLang="en-US" sz="1600" dirty="0" smtClean="0">
                <a:latin typeface="+mn-ea"/>
                <a:ea typeface="+mn-ea"/>
              </a:rPr>
              <a:t>가지로 분류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Season</a:t>
            </a:r>
            <a:r>
              <a:rPr lang="ko-KR" altLang="en-US" sz="1600" dirty="0" smtClean="0">
                <a:latin typeface="+mn-ea"/>
                <a:ea typeface="+mn-ea"/>
              </a:rPr>
              <a:t>는 특정일 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일 전부터 개봉하는 영화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Release.1 </a:t>
            </a:r>
            <a:r>
              <a:rPr lang="ko-KR" altLang="en-US" sz="1600" dirty="0" smtClean="0">
                <a:latin typeface="+mn-ea"/>
                <a:ea typeface="+mn-ea"/>
              </a:rPr>
              <a:t>는 개봉일을 개봉요일로 변환 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err="1" smtClean="0">
                <a:latin typeface="+mn-ea"/>
                <a:ea typeface="+mn-ea"/>
              </a:rPr>
              <a:t>productContinent</a:t>
            </a:r>
            <a:r>
              <a:rPr lang="ko-KR" altLang="en-US" sz="1600" dirty="0" smtClean="0">
                <a:latin typeface="+mn-ea"/>
                <a:ea typeface="+mn-ea"/>
              </a:rPr>
              <a:t>는 제작국가를 </a:t>
            </a:r>
            <a:r>
              <a:rPr lang="en-US" altLang="ko-KR" sz="1600" dirty="0" smtClean="0">
                <a:latin typeface="+mn-ea"/>
                <a:ea typeface="+mn-ea"/>
              </a:rPr>
              <a:t>6</a:t>
            </a:r>
            <a:r>
              <a:rPr lang="ko-KR" altLang="en-US" sz="1600" dirty="0" smtClean="0">
                <a:latin typeface="+mn-ea"/>
                <a:ea typeface="+mn-ea"/>
              </a:rPr>
              <a:t>대륙으로 변환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Star.1</a:t>
            </a:r>
            <a:r>
              <a:rPr lang="ko-KR" altLang="en-US" sz="1600" dirty="0" smtClean="0">
                <a:latin typeface="+mn-ea"/>
                <a:ea typeface="+mn-ea"/>
              </a:rPr>
              <a:t>는 별점을 </a:t>
            </a:r>
            <a:r>
              <a:rPr lang="en-US" altLang="ko-KR" sz="1600" dirty="0" smtClean="0">
                <a:latin typeface="+mn-ea"/>
                <a:ea typeface="+mn-ea"/>
              </a:rPr>
              <a:t>25%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en-US" altLang="ko-KR" sz="1600" dirty="0" smtClean="0">
                <a:latin typeface="+mn-ea"/>
                <a:ea typeface="+mn-ea"/>
              </a:rPr>
              <a:t>4</a:t>
            </a:r>
            <a:r>
              <a:rPr lang="ko-KR" altLang="en-US" sz="1600" dirty="0" smtClean="0">
                <a:latin typeface="+mn-ea"/>
                <a:ea typeface="+mn-ea"/>
              </a:rPr>
              <a:t>등분하여 더미변수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19464" y="3740178"/>
            <a:ext cx="4717032" cy="285717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5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42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02. </a:t>
            </a:r>
            <a:r>
              <a:rPr lang="ko-KR" altLang="en-US" sz="2000" b="1" dirty="0" smtClean="0">
                <a:latin typeface="+mn-ea"/>
              </a:rPr>
              <a:t>데이터 수집 및 전처리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4976999" y="1854774"/>
            <a:ext cx="3870520" cy="126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err="1" smtClean="0">
                <a:latin typeface="+mn-ea"/>
                <a:ea typeface="+mn-ea"/>
              </a:rPr>
              <a:t>Rselenium</a:t>
            </a:r>
            <a:r>
              <a:rPr lang="en-US" altLang="ko-KR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smtClean="0">
                <a:latin typeface="+mn-ea"/>
                <a:ea typeface="+mn-ea"/>
              </a:rPr>
              <a:t>패키지 이용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동적 사이트를 </a:t>
            </a:r>
            <a:r>
              <a:rPr lang="ko-KR" altLang="en-US" sz="1700" dirty="0" err="1" smtClean="0">
                <a:latin typeface="+mn-ea"/>
                <a:ea typeface="+mn-ea"/>
              </a:rPr>
              <a:t>크롤링</a:t>
            </a:r>
            <a:r>
              <a:rPr lang="ko-KR" altLang="en-US" sz="1700" dirty="0" smtClean="0">
                <a:latin typeface="+mn-ea"/>
                <a:ea typeface="+mn-ea"/>
              </a:rPr>
              <a:t> 하기 유용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err="1" smtClean="0">
                <a:latin typeface="+mn-ea"/>
                <a:ea typeface="+mn-ea"/>
              </a:rPr>
              <a:t>네이버에서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err="1" smtClean="0">
                <a:latin typeface="+mn-ea"/>
                <a:ea typeface="+mn-ea"/>
              </a:rPr>
              <a:t>별점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err="1" smtClean="0">
                <a:latin typeface="+mn-ea"/>
                <a:ea typeface="+mn-ea"/>
              </a:rPr>
              <a:t>크롤링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88024" y="1507930"/>
            <a:ext cx="4248472" cy="235311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crawling data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464400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11560" y="421702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∙ 감독효과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영화 상영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전부터 감독이 촬영한 영화의 누적 관객 수 평균</a:t>
            </a:r>
          </a:p>
          <a:p>
            <a:r>
              <a:rPr lang="ko-KR" altLang="en-US" dirty="0" smtClean="0"/>
              <a:t>∙ 배우효과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영화 상영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전부터 배우가 출연한 영화의 누적 관객 수 평균</a:t>
            </a:r>
          </a:p>
          <a:p>
            <a:r>
              <a:rPr lang="ko-KR" altLang="en-US" dirty="0" smtClean="0"/>
              <a:t>∙ 배급사효과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영화 상영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전부터 배급사가 배급한 영화의 누적 관객 수 평균</a:t>
            </a:r>
          </a:p>
          <a:p>
            <a:r>
              <a:rPr lang="ko-KR" altLang="en-US" dirty="0" smtClean="0"/>
              <a:t>∙ 상영시간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영화의 상영 시간</a:t>
            </a:r>
          </a:p>
          <a:p>
            <a:r>
              <a:rPr lang="ko-KR" altLang="en-US" dirty="0" smtClean="0"/>
              <a:t>∙ 메인 예고편 조회 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영화의 메인 예고편 조회 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4172226"/>
            <a:ext cx="8568952" cy="235311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15" grpId="0" animBg="1"/>
      <p:bldP spid="16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6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02. </a:t>
            </a:r>
            <a:r>
              <a:rPr lang="ko-KR" altLang="en-US" sz="2000" b="1" dirty="0" smtClean="0">
                <a:latin typeface="+mn-ea"/>
              </a:rPr>
              <a:t>데이터 수집 및 전처리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5724128" y="1556792"/>
            <a:ext cx="3096344" cy="380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 smtClean="0">
                <a:latin typeface="+mn-ea"/>
                <a:ea typeface="+mn-ea"/>
              </a:rPr>
              <a:t>15</a:t>
            </a:r>
            <a:r>
              <a:rPr lang="ko-KR" altLang="en-US" sz="1600" dirty="0" smtClean="0">
                <a:latin typeface="+mn-ea"/>
                <a:ea typeface="+mn-ea"/>
              </a:rPr>
              <a:t>년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월 </a:t>
            </a:r>
            <a:r>
              <a:rPr lang="en-US" altLang="ko-KR" sz="1600" dirty="0" smtClean="0">
                <a:latin typeface="+mn-ea"/>
                <a:ea typeface="+mn-ea"/>
              </a:rPr>
              <a:t>– 17</a:t>
            </a:r>
            <a:r>
              <a:rPr lang="ko-KR" altLang="en-US" sz="1600" dirty="0" smtClean="0">
                <a:latin typeface="+mn-ea"/>
                <a:ea typeface="+mn-ea"/>
              </a:rPr>
              <a:t>년 </a:t>
            </a:r>
            <a:r>
              <a:rPr lang="en-US" altLang="ko-KR" sz="1600" dirty="0" smtClean="0">
                <a:latin typeface="+mn-ea"/>
                <a:ea typeface="+mn-ea"/>
              </a:rPr>
              <a:t>7</a:t>
            </a:r>
            <a:r>
              <a:rPr lang="ko-KR" altLang="en-US" sz="1600" dirty="0" smtClean="0">
                <a:latin typeface="+mn-ea"/>
                <a:ea typeface="+mn-ea"/>
              </a:rPr>
              <a:t>월 까지 상영된 영화 데이터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dirty="0" smtClean="0">
                <a:latin typeface="+mn-ea"/>
                <a:ea typeface="+mn-ea"/>
              </a:rPr>
              <a:t>총 </a:t>
            </a:r>
            <a:r>
              <a:rPr lang="en-US" altLang="ko-KR" sz="1600" dirty="0" smtClean="0">
                <a:latin typeface="+mn-ea"/>
                <a:ea typeface="+mn-ea"/>
              </a:rPr>
              <a:t>8283</a:t>
            </a:r>
            <a:r>
              <a:rPr lang="ko-KR" altLang="en-US" sz="1600" dirty="0" smtClean="0">
                <a:latin typeface="+mn-ea"/>
                <a:ea typeface="+mn-ea"/>
              </a:rPr>
              <a:t>개의 영화 중 영화제 때 한시적으로 상영하거나 관객 수가 대부분이 </a:t>
            </a:r>
            <a:r>
              <a:rPr lang="en-US" altLang="ko-KR" sz="1600" dirty="0" smtClean="0">
                <a:latin typeface="+mn-ea"/>
                <a:ea typeface="+mn-ea"/>
              </a:rPr>
              <a:t>5 </a:t>
            </a:r>
            <a:r>
              <a:rPr lang="ko-KR" altLang="en-US" sz="1600" dirty="0" smtClean="0">
                <a:latin typeface="+mn-ea"/>
                <a:ea typeface="+mn-ea"/>
              </a:rPr>
              <a:t>이하인 </a:t>
            </a:r>
            <a:r>
              <a:rPr lang="en-US" altLang="ko-KR" sz="1600" dirty="0" smtClean="0">
                <a:latin typeface="+mn-ea"/>
                <a:ea typeface="+mn-ea"/>
              </a:rPr>
              <a:t>{(</a:t>
            </a:r>
            <a:r>
              <a:rPr lang="ko-KR" altLang="en-US" sz="1600" dirty="0" smtClean="0">
                <a:latin typeface="+mn-ea"/>
                <a:ea typeface="+mn-ea"/>
              </a:rPr>
              <a:t>국적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일본</a:t>
            </a:r>
            <a:r>
              <a:rPr lang="en-US" altLang="ko-KR" sz="1600" dirty="0" smtClean="0">
                <a:latin typeface="+mn-ea"/>
                <a:ea typeface="+mn-ea"/>
              </a:rPr>
              <a:t>) ∩ (</a:t>
            </a:r>
            <a:r>
              <a:rPr lang="ko-KR" altLang="en-US" sz="1600" dirty="0" smtClean="0">
                <a:latin typeface="+mn-ea"/>
                <a:ea typeface="+mn-ea"/>
              </a:rPr>
              <a:t>등급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청소년관람불가</a:t>
            </a:r>
            <a:r>
              <a:rPr lang="en-US" altLang="ko-KR" sz="1600" dirty="0" smtClean="0">
                <a:latin typeface="+mn-ea"/>
                <a:ea typeface="+mn-ea"/>
              </a:rPr>
              <a:t>)} </a:t>
            </a:r>
            <a:r>
              <a:rPr lang="ko-KR" altLang="en-US" sz="1600" dirty="0" smtClean="0">
                <a:latin typeface="+mn-ea"/>
                <a:ea typeface="+mn-ea"/>
              </a:rPr>
              <a:t>영화를 제거하여 총 </a:t>
            </a:r>
            <a:r>
              <a:rPr lang="en-US" altLang="ko-KR" sz="1600" dirty="0" smtClean="0">
                <a:latin typeface="+mn-ea"/>
                <a:ea typeface="+mn-ea"/>
              </a:rPr>
              <a:t>2389</a:t>
            </a:r>
            <a:r>
              <a:rPr lang="ko-KR" altLang="en-US" sz="1600" dirty="0" smtClean="0">
                <a:latin typeface="+mn-ea"/>
                <a:ea typeface="+mn-ea"/>
              </a:rPr>
              <a:t>개의 영화를 분석대상으로 선정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영화 데이터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79513" y="1484784"/>
          <a:ext cx="5328591" cy="508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197"/>
                <a:gridCol w="1776197"/>
                <a:gridCol w="1776197"/>
              </a:tblGrid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trailershow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공연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rate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액션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판타지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directorEff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범죄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애니메이션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actorEff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드라마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공포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호러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distributorEff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코미디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성인물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에로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season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어드벤처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사극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release.1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멜로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로맨스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미스터리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productContinent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genreSF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star.1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0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showtime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genre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다큐멘터리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allpeople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3124" marR="53124" marT="26562" marB="265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580112" y="1484784"/>
            <a:ext cx="3384376" cy="38884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 animBg="1"/>
      <p:bldP spid="16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7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5724128" y="1556792"/>
            <a:ext cx="3096344" cy="36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700" dirty="0" err="1" smtClean="0">
                <a:latin typeface="+mn-ea"/>
                <a:ea typeface="+mn-ea"/>
              </a:rPr>
              <a:t>결측치</a:t>
            </a:r>
            <a:r>
              <a:rPr lang="ko-KR" altLang="en-US" sz="1700" dirty="0" smtClean="0">
                <a:latin typeface="+mn-ea"/>
                <a:ea typeface="+mn-ea"/>
              </a:rPr>
              <a:t> </a:t>
            </a:r>
            <a:r>
              <a:rPr lang="ko-KR" altLang="en-US" sz="1700" dirty="0" smtClean="0">
                <a:latin typeface="+mn-ea"/>
                <a:ea typeface="+mn-ea"/>
              </a:rPr>
              <a:t>제거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dirty="0" smtClean="0">
                <a:latin typeface="+mn-ea"/>
                <a:ea typeface="+mn-ea"/>
              </a:rPr>
              <a:t>train set</a:t>
            </a:r>
            <a:r>
              <a:rPr lang="ko-KR" altLang="en-US" sz="1700" dirty="0" smtClean="0">
                <a:latin typeface="+mn-ea"/>
                <a:ea typeface="+mn-ea"/>
              </a:rPr>
              <a:t>과 </a:t>
            </a:r>
            <a:r>
              <a:rPr lang="en-US" altLang="ko-KR" sz="1700" dirty="0" smtClean="0">
                <a:latin typeface="+mn-ea"/>
                <a:ea typeface="+mn-ea"/>
              </a:rPr>
              <a:t>test set</a:t>
            </a:r>
            <a:r>
              <a:rPr lang="ko-KR" altLang="en-US" sz="1700" dirty="0" smtClean="0">
                <a:latin typeface="+mn-ea"/>
                <a:ea typeface="+mn-ea"/>
              </a:rPr>
              <a:t>을 </a:t>
            </a:r>
            <a:r>
              <a:rPr lang="en-US" altLang="ko-KR" sz="1700" dirty="0" smtClean="0">
                <a:latin typeface="+mn-ea"/>
                <a:ea typeface="+mn-ea"/>
              </a:rPr>
              <a:t>70:30</a:t>
            </a:r>
            <a:r>
              <a:rPr lang="ko-KR" altLang="en-US" sz="1700" dirty="0" smtClean="0">
                <a:latin typeface="+mn-ea"/>
                <a:ea typeface="+mn-ea"/>
              </a:rPr>
              <a:t>으로 나눔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가지치기를 하여 나무크기 최적화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dirty="0" err="1" smtClean="0">
                <a:latin typeface="+mn-ea"/>
                <a:ea typeface="+mn-ea"/>
              </a:rPr>
              <a:t>Rpart</a:t>
            </a:r>
            <a:r>
              <a:rPr lang="ko-KR" altLang="en-US" sz="1700" dirty="0" smtClean="0">
                <a:latin typeface="+mn-ea"/>
                <a:ea typeface="+mn-ea"/>
              </a:rPr>
              <a:t>를 이용하여 의사결정나무 분석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dirty="0" smtClean="0">
                <a:latin typeface="+mn-ea"/>
                <a:ea typeface="+mn-ea"/>
              </a:rPr>
              <a:t>Plot </a:t>
            </a:r>
            <a:r>
              <a:rPr lang="ko-KR" altLang="en-US" sz="1700" dirty="0" smtClean="0">
                <a:latin typeface="+mn-ea"/>
                <a:ea typeface="+mn-ea"/>
              </a:rPr>
              <a:t>그리기</a:t>
            </a:r>
            <a:endParaRPr lang="en-US" altLang="ko-KR" sz="17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700" dirty="0" smtClean="0">
                <a:latin typeface="+mn-ea"/>
                <a:ea typeface="+mn-ea"/>
              </a:rPr>
              <a:t>Test set</a:t>
            </a:r>
            <a:r>
              <a:rPr lang="ko-KR" altLang="en-US" sz="1700" dirty="0" smtClean="0">
                <a:latin typeface="+mn-ea"/>
                <a:ea typeface="+mn-ea"/>
              </a:rPr>
              <a:t>으로 검정</a:t>
            </a:r>
            <a:endParaRPr lang="en-US" altLang="ko-KR" sz="17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의사결정나무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652120" y="1484784"/>
            <a:ext cx="3384376" cy="38884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539125528" descr="EMB00004e04878a"/>
          <p:cNvPicPr>
            <a:picLocks noChangeAspect="1" noChangeArrowheads="1"/>
          </p:cNvPicPr>
          <p:nvPr/>
        </p:nvPicPr>
        <p:blipFill>
          <a:blip r:embed="rId3" cstate="print"/>
          <a:srcRect l="4646" t="19595" r="28372" b="65172"/>
          <a:stretch>
            <a:fillRect/>
          </a:stretch>
        </p:blipFill>
        <p:spPr bwMode="auto">
          <a:xfrm>
            <a:off x="179512" y="1484784"/>
            <a:ext cx="4968552" cy="1951733"/>
          </a:xfrm>
          <a:prstGeom prst="rect">
            <a:avLst/>
          </a:prstGeom>
          <a:noFill/>
        </p:spPr>
      </p:pic>
      <p:pic>
        <p:nvPicPr>
          <p:cNvPr id="50179" name="_x539126808" descr="EMB00004e04878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4464496" cy="2575491"/>
          </a:xfrm>
          <a:prstGeom prst="rect">
            <a:avLst/>
          </a:prstGeom>
          <a:noFill/>
        </p:spPr>
      </p:pic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 animBg="1"/>
      <p:bldP spid="16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8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의사결정나무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539127448" descr="EMB00004e0487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340768"/>
            <a:ext cx="8784976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164288" y="462056"/>
            <a:ext cx="0" cy="333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00D6218D-7344-4DA5-AD50-C522FF245F57}" type="slidenum">
              <a:rPr lang="ko-KR" altLang="en-US" b="1" smtClean="0">
                <a:solidFill>
                  <a:srgbClr val="0070C0"/>
                </a:solidFill>
              </a:rPr>
              <a:pPr/>
              <a:t>9</a:t>
            </a:fld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158" y="436602"/>
            <a:ext cx="371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03. </a:t>
            </a:r>
            <a:r>
              <a:rPr lang="ko-KR" altLang="en-US" sz="2000" b="1" dirty="0" smtClean="0">
                <a:latin typeface="+mn-ea"/>
              </a:rPr>
              <a:t>데이터 분석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1" name="Rectangle 146"/>
          <p:cNvSpPr>
            <a:spLocks noChangeArrowheads="1"/>
          </p:cNvSpPr>
          <p:nvPr/>
        </p:nvSpPr>
        <p:spPr bwMode="auto">
          <a:xfrm>
            <a:off x="404830" y="4633342"/>
            <a:ext cx="8415642" cy="124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모델의 정확도 </a:t>
            </a:r>
            <a:r>
              <a:rPr lang="en-US" altLang="ko-KR" sz="1700" dirty="0" smtClean="0">
                <a:latin typeface="+mn-ea"/>
                <a:ea typeface="+mn-ea"/>
              </a:rPr>
              <a:t>: </a:t>
            </a:r>
            <a:r>
              <a:rPr lang="ko-KR" altLang="en-US" sz="1700" dirty="0" smtClean="0">
                <a:latin typeface="+mn-ea"/>
                <a:ea typeface="+mn-ea"/>
              </a:rPr>
              <a:t>정확도가 </a:t>
            </a:r>
            <a:r>
              <a:rPr lang="en-US" altLang="ko-KR" sz="1700" dirty="0" smtClean="0">
                <a:latin typeface="+mn-ea"/>
                <a:ea typeface="+mn-ea"/>
              </a:rPr>
              <a:t>50.07</a:t>
            </a:r>
            <a:r>
              <a:rPr lang="en-US" altLang="ko-KR" sz="1700" dirty="0" smtClean="0">
                <a:latin typeface="+mn-ea"/>
                <a:ea typeface="+mn-ea"/>
              </a:rPr>
              <a:t>%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700" dirty="0" smtClean="0">
                <a:latin typeface="+mn-ea"/>
                <a:ea typeface="+mn-ea"/>
              </a:rPr>
              <a:t>영화 </a:t>
            </a:r>
            <a:r>
              <a:rPr lang="en-US" altLang="ko-KR" sz="1700" dirty="0" smtClean="0">
                <a:latin typeface="+mn-ea"/>
                <a:ea typeface="+mn-ea"/>
              </a:rPr>
              <a:t>‘</a:t>
            </a:r>
            <a:r>
              <a:rPr lang="ko-KR" altLang="en-US" sz="1700" dirty="0" smtClean="0">
                <a:latin typeface="+mn-ea"/>
                <a:ea typeface="+mn-ea"/>
              </a:rPr>
              <a:t>아이 캔 </a:t>
            </a:r>
            <a:r>
              <a:rPr lang="ko-KR" altLang="en-US" sz="1700" dirty="0" err="1" smtClean="0">
                <a:latin typeface="+mn-ea"/>
                <a:ea typeface="+mn-ea"/>
              </a:rPr>
              <a:t>스피크</a:t>
            </a:r>
            <a:r>
              <a:rPr lang="en-US" altLang="ko-KR" sz="1700" dirty="0" smtClean="0">
                <a:latin typeface="+mn-ea"/>
                <a:ea typeface="+mn-ea"/>
              </a:rPr>
              <a:t>’</a:t>
            </a:r>
            <a:r>
              <a:rPr lang="ko-KR" altLang="en-US" sz="1700" dirty="0" smtClean="0">
                <a:latin typeface="+mn-ea"/>
                <a:ea typeface="+mn-ea"/>
              </a:rPr>
              <a:t>를 의사결정 나무에 </a:t>
            </a:r>
            <a:r>
              <a:rPr lang="ko-KR" altLang="en-US" sz="1600" dirty="0" smtClean="0">
                <a:latin typeface="+mn-ea"/>
                <a:ea typeface="+mn-ea"/>
              </a:rPr>
              <a:t>적용시키면 </a:t>
            </a:r>
            <a:r>
              <a:rPr lang="en-US" altLang="ko-KR" sz="1600" dirty="0" smtClean="0">
                <a:latin typeface="+mn-ea"/>
                <a:ea typeface="+mn-ea"/>
              </a:rPr>
              <a:t>A</a:t>
            </a:r>
            <a:r>
              <a:rPr lang="ko-KR" altLang="en-US" sz="1600" dirty="0" smtClean="0">
                <a:latin typeface="+mn-ea"/>
                <a:ea typeface="+mn-ea"/>
              </a:rPr>
              <a:t>등급에 </a:t>
            </a:r>
            <a:r>
              <a:rPr lang="en-US" altLang="ko-KR" sz="1600" dirty="0" smtClean="0">
                <a:latin typeface="+mn-ea"/>
                <a:ea typeface="+mn-ea"/>
              </a:rPr>
              <a:t>58%</a:t>
            </a:r>
            <a:r>
              <a:rPr lang="ko-KR" altLang="en-US" sz="1600" dirty="0" smtClean="0">
                <a:latin typeface="+mn-ea"/>
                <a:ea typeface="+mn-ea"/>
              </a:rPr>
              <a:t>의 확률로 속함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실제 이 영화의 평점은 </a:t>
            </a:r>
            <a:r>
              <a:rPr lang="en-US" altLang="ko-KR" sz="1600" dirty="0" smtClean="0">
                <a:latin typeface="+mn-ea"/>
                <a:ea typeface="+mn-ea"/>
              </a:rPr>
              <a:t>9.23</a:t>
            </a:r>
            <a:r>
              <a:rPr lang="ko-KR" altLang="en-US" sz="1600" dirty="0" smtClean="0">
                <a:latin typeface="+mn-ea"/>
                <a:ea typeface="+mn-ea"/>
              </a:rPr>
              <a:t>으로 </a:t>
            </a:r>
            <a:r>
              <a:rPr lang="en-US" altLang="ko-KR" sz="1600" dirty="0" smtClean="0">
                <a:latin typeface="+mn-ea"/>
                <a:ea typeface="+mn-ea"/>
              </a:rPr>
              <a:t>A</a:t>
            </a:r>
            <a:r>
              <a:rPr lang="ko-KR" altLang="en-US" sz="1600" dirty="0" smtClean="0">
                <a:latin typeface="+mn-ea"/>
                <a:ea typeface="+mn-ea"/>
              </a:rPr>
              <a:t>등급에 속함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6296" y="426730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n-ea"/>
              </a:rPr>
              <a:t>데이터어낼리틱스특</a:t>
            </a:r>
            <a:r>
              <a:rPr lang="ko-KR" altLang="en-US" sz="1000" b="1" dirty="0" err="1">
                <a:latin typeface="+mn-ea"/>
              </a:rPr>
              <a:t>론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V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인사이드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>
            <a:off x="185372" y="907116"/>
            <a:ext cx="3849498" cy="327025"/>
          </a:xfrm>
          <a:prstGeom prst="roundRect">
            <a:avLst>
              <a:gd name="adj" fmla="val 40690"/>
            </a:avLst>
          </a:prstGeom>
          <a:solidFill>
            <a:schemeClr val="bg1"/>
          </a:solidFill>
          <a:ln w="15875" algn="ctr">
            <a:solidFill>
              <a:srgbClr val="00458A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gray">
          <a:xfrm>
            <a:off x="290454" y="950531"/>
            <a:ext cx="3744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  <a:cs typeface="+mn-cs"/>
              </a:defRPr>
            </a:lvl9pPr>
          </a:lstStyle>
          <a:p>
            <a:pPr latinLnBrk="0"/>
            <a:r>
              <a:rPr kumimoji="0" lang="en-US" altLang="ko-KR" sz="1600" b="1" dirty="0" smtClean="0">
                <a:latin typeface="+mn-ea"/>
                <a:ea typeface="+mn-ea"/>
              </a:rPr>
              <a:t> ① </a:t>
            </a:r>
            <a:r>
              <a:rPr kumimoji="0" lang="ko-KR" altLang="en-US" sz="1600" b="1" dirty="0" smtClean="0">
                <a:latin typeface="+mn-ea"/>
                <a:ea typeface="+mn-ea"/>
              </a:rPr>
              <a:t>의사결정나무</a:t>
            </a:r>
            <a:endParaRPr kumimoji="0" lang="ko-KR" altLang="en-US" sz="1600" b="1" dirty="0">
              <a:latin typeface="+mn-ea"/>
              <a:ea typeface="+mn-ea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9512" y="4509120"/>
            <a:ext cx="8784976" cy="165618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3" name="_x539126648" descr="EMB00004e0487d1"/>
          <p:cNvPicPr>
            <a:picLocks noChangeAspect="1" noChangeArrowheads="1"/>
          </p:cNvPicPr>
          <p:nvPr/>
        </p:nvPicPr>
        <p:blipFill>
          <a:blip r:embed="rId3" cstate="print"/>
          <a:srcRect l="5478" t="7584" r="35265" b="65956"/>
          <a:stretch>
            <a:fillRect/>
          </a:stretch>
        </p:blipFill>
        <p:spPr bwMode="auto">
          <a:xfrm>
            <a:off x="179512" y="1412776"/>
            <a:ext cx="4824536" cy="2880320"/>
          </a:xfrm>
          <a:prstGeom prst="rect">
            <a:avLst/>
          </a:prstGeom>
          <a:noFill/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067944" y="1412776"/>
          <a:ext cx="4896544" cy="2956628"/>
        </p:xfrm>
        <a:graphic>
          <a:graphicData uri="http://schemas.openxmlformats.org/drawingml/2006/table">
            <a:tbl>
              <a:tblPr/>
              <a:tblGrid>
                <a:gridCol w="1512168"/>
                <a:gridCol w="3384376"/>
              </a:tblGrid>
              <a:tr h="497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변수 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/>
                        </a:rPr>
                        <a:t>변수 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9D9"/>
                    </a:solidFill>
                  </a:tcPr>
                </a:tc>
              </a:tr>
              <a:tr h="459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</a:rPr>
                        <a:t>이용등급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세 관람가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9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</a:rPr>
                        <a:t>배급사 효과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387409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리틀빅픽쳐스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C&amp;E)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6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/>
                        </a:rPr>
                        <a:t>장르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</a:rPr>
                        <a:t>드라마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/>
                        </a:rPr>
                        <a:t>상영시간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119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 animBg="1"/>
      <p:bldP spid="16" grpId="0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1858</Words>
  <Application>Microsoft Office PowerPoint</Application>
  <PresentationFormat>화면 슬라이드 쇼(4:3)</PresentationFormat>
  <Paragraphs>226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2016-2학기 데이터마이닝 응용</dc:title>
  <dc:creator>admin</dc:creator>
  <cp:lastModifiedBy>Sang In Lee</cp:lastModifiedBy>
  <cp:revision>385</cp:revision>
  <dcterms:created xsi:type="dcterms:W3CDTF">2016-09-03T18:18:46Z</dcterms:created>
  <dcterms:modified xsi:type="dcterms:W3CDTF">2017-12-06T00:42:54Z</dcterms:modified>
</cp:coreProperties>
</file>