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422" r:id="rId2"/>
    <p:sldId id="392" r:id="rId3"/>
    <p:sldId id="393" r:id="rId4"/>
    <p:sldId id="423" r:id="rId5"/>
    <p:sldId id="417" r:id="rId6"/>
    <p:sldId id="396" r:id="rId7"/>
    <p:sldId id="397" r:id="rId8"/>
    <p:sldId id="358" r:id="rId9"/>
    <p:sldId id="427" r:id="rId10"/>
    <p:sldId id="428" r:id="rId11"/>
    <p:sldId id="319" r:id="rId12"/>
    <p:sldId id="424" r:id="rId13"/>
    <p:sldId id="416" r:id="rId14"/>
    <p:sldId id="406" r:id="rId15"/>
    <p:sldId id="407" r:id="rId16"/>
    <p:sldId id="408" r:id="rId17"/>
    <p:sldId id="425" r:id="rId18"/>
    <p:sldId id="426" r:id="rId19"/>
    <p:sldId id="345" r:id="rId20"/>
    <p:sldId id="387" r:id="rId21"/>
    <p:sldId id="431" r:id="rId22"/>
    <p:sldId id="399" r:id="rId23"/>
    <p:sldId id="419" r:id="rId24"/>
    <p:sldId id="432" r:id="rId25"/>
    <p:sldId id="401" r:id="rId26"/>
    <p:sldId id="420" r:id="rId27"/>
    <p:sldId id="429" r:id="rId28"/>
    <p:sldId id="352" r:id="rId29"/>
    <p:sldId id="381" r:id="rId30"/>
    <p:sldId id="351" r:id="rId31"/>
    <p:sldId id="373" r:id="rId32"/>
    <p:sldId id="409" r:id="rId33"/>
    <p:sldId id="410" r:id="rId34"/>
    <p:sldId id="412" r:id="rId35"/>
    <p:sldId id="413" r:id="rId36"/>
    <p:sldId id="414" r:id="rId37"/>
    <p:sldId id="415" r:id="rId38"/>
    <p:sldId id="421" r:id="rId3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6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E" initials="I" lastIdx="8" clrIdx="0">
    <p:extLst>
      <p:ext uri="{19B8F6BF-5375-455C-9EA6-DF929625EA0E}">
        <p15:presenceInfo xmlns:p15="http://schemas.microsoft.com/office/powerpoint/2012/main" userId="IME" providerId="None"/>
      </p:ext>
    </p:extLst>
  </p:cmAuthor>
  <p:cmAuthor id="2" name="이홍재" initials="이" lastIdx="1" clrIdx="1">
    <p:extLst>
      <p:ext uri="{19B8F6BF-5375-455C-9EA6-DF929625EA0E}">
        <p15:presenceInfo xmlns:p15="http://schemas.microsoft.com/office/powerpoint/2012/main" userId="이홍재"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6DA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1829" autoAdjust="0"/>
  </p:normalViewPr>
  <p:slideViewPr>
    <p:cSldViewPr>
      <p:cViewPr varScale="1">
        <p:scale>
          <a:sx n="93" d="100"/>
          <a:sy n="93" d="100"/>
        </p:scale>
        <p:origin x="2262" y="90"/>
      </p:cViewPr>
      <p:guideLst>
        <p:guide orient="horz" pos="2160"/>
        <p:guide pos="3606"/>
      </p:guideLst>
    </p:cSldViewPr>
  </p:slideViewPr>
  <p:outlineViewPr>
    <p:cViewPr>
      <p:scale>
        <a:sx n="33" d="100"/>
        <a:sy n="33" d="100"/>
      </p:scale>
      <p:origin x="0" y="1141"/>
    </p:cViewPr>
  </p:outlineViewPr>
  <p:notesTextViewPr>
    <p:cViewPr>
      <p:scale>
        <a:sx n="1" d="1"/>
        <a:sy n="1" d="1"/>
      </p:scale>
      <p:origin x="0" y="0"/>
    </p:cViewPr>
  </p:notesTextViewPr>
  <p:sorterViewPr>
    <p:cViewPr>
      <p:scale>
        <a:sx n="100" d="100"/>
        <a:sy n="100" d="100"/>
      </p:scale>
      <p:origin x="0" y="352"/>
    </p:cViewPr>
  </p:sorterViewPr>
  <p:notesViewPr>
    <p:cSldViewPr>
      <p:cViewPr varScale="1">
        <p:scale>
          <a:sx n="55" d="100"/>
          <a:sy n="55"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696753814964479E-2"/>
          <c:y val="0.10469910856985223"/>
          <c:w val="0.90008225479379922"/>
          <c:h val="0.6057682680447406"/>
        </c:manualLayout>
      </c:layout>
      <c:pie3DChart>
        <c:varyColors val="1"/>
        <c:ser>
          <c:idx val="0"/>
          <c:order val="0"/>
          <c:tx>
            <c:strRef>
              <c:f>Sheet1!$B$1</c:f>
              <c:strCache>
                <c:ptCount val="1"/>
                <c:pt idx="0">
                  <c:v>열1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2-1297-4DF1-9F84-D0366FFE9BE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297-4DF1-9F84-D0366FFE9BE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1-1297-4DF1-9F84-D0366FFE9BE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4-1297-4DF1-9F84-D0366FFE9BE4}"/>
              </c:ext>
            </c:extLst>
          </c:dPt>
          <c:dPt>
            <c:idx val="4"/>
            <c:bubble3D val="0"/>
            <c:explosion val="34"/>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5-1297-4DF1-9F84-D0366FFE9BE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1272-4186-A5EF-B4182B453E3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1272-4186-A5EF-B4182B453E38}"/>
              </c:ext>
            </c:extLst>
          </c:dPt>
          <c:dLbls>
            <c:dLbl>
              <c:idx val="0"/>
              <c:layout>
                <c:manualLayout>
                  <c:x val="-3.1975178390586258E-2"/>
                  <c:y val="8.573840552946762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297-4DF1-9F84-D0366FFE9BE4}"/>
                </c:ext>
              </c:extLst>
            </c:dLbl>
            <c:dLbl>
              <c:idx val="1"/>
              <c:layout>
                <c:manualLayout>
                  <c:x val="-0.12075732264529916"/>
                  <c:y val="4.510037469396945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extLst>
                <c:ext xmlns:c15="http://schemas.microsoft.com/office/drawing/2012/chart" uri="{CE6537A1-D6FC-4f65-9D91-7224C49458BB}">
                  <c15:layout>
                    <c:manualLayout>
                      <c:w val="0.11820611160349707"/>
                      <c:h val="9.3652719886033867E-2"/>
                    </c:manualLayout>
                  </c15:layout>
                </c:ext>
                <c:ext xmlns:c16="http://schemas.microsoft.com/office/drawing/2014/chart" uri="{C3380CC4-5D6E-409C-BE32-E72D297353CC}">
                  <c16:uniqueId val="{00000003-1297-4DF1-9F84-D0366FFE9BE4}"/>
                </c:ext>
              </c:extLst>
            </c:dLbl>
            <c:dLbl>
              <c:idx val="2"/>
              <c:layout>
                <c:manualLayout>
                  <c:x val="-7.1355966659890219E-2"/>
                  <c:y val="2.100305313890849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97-4DF1-9F84-D0366FFE9BE4}"/>
                </c:ext>
              </c:extLst>
            </c:dLbl>
            <c:dLbl>
              <c:idx val="4"/>
              <c:layout>
                <c:manualLayout>
                  <c:x val="4.144157753498641E-2"/>
                  <c:y val="-0.1110600569747543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97-4DF1-9F84-D0366FFE9BE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6"/>
                <c:pt idx="0">
                  <c:v>기본</c:v>
                </c:pt>
                <c:pt idx="1">
                  <c:v>기초통계</c:v>
                </c:pt>
                <c:pt idx="2">
                  <c:v>실험계획</c:v>
                </c:pt>
                <c:pt idx="3">
                  <c:v>데이터마이닝</c:v>
                </c:pt>
                <c:pt idx="4">
                  <c:v>품질</c:v>
                </c:pt>
                <c:pt idx="5">
                  <c:v>기타</c:v>
                </c:pt>
              </c:strCache>
            </c:strRef>
          </c:cat>
          <c:val>
            <c:numRef>
              <c:f>Sheet1!$B$2:$B$8</c:f>
              <c:numCache>
                <c:formatCode>General</c:formatCode>
                <c:ptCount val="7"/>
                <c:pt idx="0">
                  <c:v>2</c:v>
                </c:pt>
                <c:pt idx="1">
                  <c:v>6</c:v>
                </c:pt>
                <c:pt idx="2">
                  <c:v>3</c:v>
                </c:pt>
                <c:pt idx="3">
                  <c:v>8</c:v>
                </c:pt>
                <c:pt idx="4">
                  <c:v>1</c:v>
                </c:pt>
                <c:pt idx="5">
                  <c:v>23</c:v>
                </c:pt>
              </c:numCache>
            </c:numRef>
          </c:val>
          <c:extLst>
            <c:ext xmlns:c16="http://schemas.microsoft.com/office/drawing/2014/chart" uri="{C3380CC4-5D6E-409C-BE32-E72D297353CC}">
              <c16:uniqueId val="{00000000-1297-4DF1-9F84-D0366FFE9BE4}"/>
            </c:ext>
          </c:extLst>
        </c:ser>
        <c:dLbls>
          <c:dLblPos val="bestFit"/>
          <c:showLegendKey val="0"/>
          <c:showVal val="1"/>
          <c:showCatName val="0"/>
          <c:showSerName val="0"/>
          <c:showPercent val="0"/>
          <c:showBubbleSize val="0"/>
          <c:showLeaderLines val="1"/>
        </c:dLbls>
      </c:pie3DChart>
      <c:spPr>
        <a:noFill/>
        <a:ln>
          <a:noFill/>
        </a:ln>
        <a:effectLst/>
      </c:spPr>
    </c:plotArea>
    <c:legend>
      <c:legendPos val="b"/>
      <c:legendEntry>
        <c:idx val="6"/>
        <c:delete val="1"/>
      </c:legendEntry>
      <c:layout>
        <c:manualLayout>
          <c:xMode val="edge"/>
          <c:yMode val="edge"/>
          <c:x val="9.7831242947341107E-2"/>
          <c:y val="0.74657576076087095"/>
          <c:w val="0.87917303799817925"/>
          <c:h val="0.2217669818128640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44536;&#44163;&#51060;R&#44256;&#49910;&#45796;/&#51228;&#50504;&#49436;/R_logo.svg" TargetMode="External"/><Relationship Id="rId1" Type="http://schemas.openxmlformats.org/officeDocument/2006/relationships/image" Target="../media/image3.jpg"/><Relationship Id="rId5" Type="http://schemas.openxmlformats.org/officeDocument/2006/relationships/image" Target="../media/image6.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62833-2F8C-4A4F-B570-8E82C01521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0407CC58-DED3-408A-BE65-9EEEF554F57D}">
      <dgm:prSet phldrT="[텍스트]"/>
      <dgm:spPr/>
      <dgm:t>
        <a:bodyPr/>
        <a:lstStyle/>
        <a:p>
          <a:pPr latinLnBrk="1"/>
          <a:r>
            <a:rPr lang="en-US" altLang="ko-KR" dirty="0"/>
            <a:t>02. </a:t>
          </a:r>
          <a:r>
            <a:rPr lang="ko-KR" altLang="en-US" dirty="0"/>
            <a:t>프로젝트 내용</a:t>
          </a:r>
        </a:p>
      </dgm:t>
    </dgm:pt>
    <dgm:pt modelId="{A811191A-1F35-451A-98A1-8FCBF16E35D1}" type="parTrans" cxnId="{F14C787A-3C33-44C0-BD54-0D2911E9FCFE}">
      <dgm:prSet/>
      <dgm:spPr/>
      <dgm:t>
        <a:bodyPr/>
        <a:lstStyle/>
        <a:p>
          <a:pPr latinLnBrk="1"/>
          <a:endParaRPr lang="ko-KR" altLang="en-US"/>
        </a:p>
      </dgm:t>
    </dgm:pt>
    <dgm:pt modelId="{96B830F9-44F1-44C7-99FA-5B21821384F4}" type="sibTrans" cxnId="{F14C787A-3C33-44C0-BD54-0D2911E9FCFE}">
      <dgm:prSet/>
      <dgm:spPr/>
      <dgm:t>
        <a:bodyPr/>
        <a:lstStyle/>
        <a:p>
          <a:pPr latinLnBrk="1"/>
          <a:endParaRPr lang="ko-KR" altLang="en-US"/>
        </a:p>
      </dgm:t>
    </dgm:pt>
    <dgm:pt modelId="{ACB04991-3BD6-40EA-B763-09E1DA72832C}">
      <dgm:prSet phldrT="[텍스트]"/>
      <dgm:spPr/>
      <dgm:t>
        <a:bodyPr/>
        <a:lstStyle/>
        <a:p>
          <a:pPr latinLnBrk="1"/>
          <a:r>
            <a:rPr lang="en-US" altLang="ko-KR" dirty="0"/>
            <a:t>03. </a:t>
          </a:r>
          <a:r>
            <a:rPr lang="ko-KR" altLang="en-US" dirty="0"/>
            <a:t>프로젝트 구현 방안</a:t>
          </a:r>
        </a:p>
      </dgm:t>
    </dgm:pt>
    <dgm:pt modelId="{B4A4C33B-5B5D-4D59-BE80-4B09DFD07985}" type="parTrans" cxnId="{174E08EB-C911-4283-9585-18A87226D5C8}">
      <dgm:prSet/>
      <dgm:spPr/>
      <dgm:t>
        <a:bodyPr/>
        <a:lstStyle/>
        <a:p>
          <a:pPr latinLnBrk="1"/>
          <a:endParaRPr lang="ko-KR" altLang="en-US"/>
        </a:p>
      </dgm:t>
    </dgm:pt>
    <dgm:pt modelId="{2939A0C0-8EE8-445F-9574-1C8D70C60D0F}" type="sibTrans" cxnId="{174E08EB-C911-4283-9585-18A87226D5C8}">
      <dgm:prSet/>
      <dgm:spPr/>
      <dgm:t>
        <a:bodyPr/>
        <a:lstStyle/>
        <a:p>
          <a:pPr latinLnBrk="1"/>
          <a:endParaRPr lang="ko-KR" altLang="en-US"/>
        </a:p>
      </dgm:t>
    </dgm:pt>
    <dgm:pt modelId="{2EAFF2FB-8C26-495A-9F24-7ECB832C6341}">
      <dgm:prSet/>
      <dgm:spPr/>
      <dgm:t>
        <a:bodyPr/>
        <a:lstStyle/>
        <a:p>
          <a:pPr latinLnBrk="1"/>
          <a:r>
            <a:rPr lang="en-US" altLang="ko-KR" dirty="0"/>
            <a:t>04. </a:t>
          </a:r>
          <a:r>
            <a:rPr lang="ko-KR" altLang="en-US" dirty="0"/>
            <a:t>프로젝트 결과 및 관리</a:t>
          </a:r>
        </a:p>
      </dgm:t>
    </dgm:pt>
    <dgm:pt modelId="{C2DDDFAB-D5BF-4F82-82ED-B83EABA08F4B}" type="parTrans" cxnId="{DAF9CE81-BB4E-4B6A-B4E5-F62A904B4B11}">
      <dgm:prSet/>
      <dgm:spPr/>
      <dgm:t>
        <a:bodyPr/>
        <a:lstStyle/>
        <a:p>
          <a:pPr latinLnBrk="1"/>
          <a:endParaRPr lang="ko-KR" altLang="en-US"/>
        </a:p>
      </dgm:t>
    </dgm:pt>
    <dgm:pt modelId="{6378BA7D-5108-4A94-8E00-7F0E4F21529B}" type="sibTrans" cxnId="{DAF9CE81-BB4E-4B6A-B4E5-F62A904B4B11}">
      <dgm:prSet/>
      <dgm:spPr/>
      <dgm:t>
        <a:bodyPr/>
        <a:lstStyle/>
        <a:p>
          <a:pPr latinLnBrk="1"/>
          <a:endParaRPr lang="ko-KR" altLang="en-US"/>
        </a:p>
      </dgm:t>
    </dgm:pt>
    <dgm:pt modelId="{B06A1D19-9C92-4AF5-9139-FD7613EE678F}">
      <dgm:prSet/>
      <dgm:spPr/>
      <dgm:t>
        <a:bodyPr/>
        <a:lstStyle/>
        <a:p>
          <a:pPr latinLnBrk="1"/>
          <a:r>
            <a:rPr lang="en-US" altLang="ko-KR" dirty="0"/>
            <a:t>01. </a:t>
          </a:r>
          <a:r>
            <a:rPr lang="ko-KR" altLang="en-US" dirty="0"/>
            <a:t>프로젝트 개요</a:t>
          </a:r>
        </a:p>
      </dgm:t>
    </dgm:pt>
    <dgm:pt modelId="{7F57BCAC-FA0D-4FB6-824C-AB10AE66423B}" type="parTrans" cxnId="{E32D9411-FCB4-42EE-8780-830FCC714FB8}">
      <dgm:prSet/>
      <dgm:spPr/>
      <dgm:t>
        <a:bodyPr/>
        <a:lstStyle/>
        <a:p>
          <a:pPr latinLnBrk="1"/>
          <a:endParaRPr lang="ko-KR" altLang="en-US"/>
        </a:p>
      </dgm:t>
    </dgm:pt>
    <dgm:pt modelId="{46473C70-23FB-4EC5-AF0B-3C75FBB37E73}" type="sibTrans" cxnId="{E32D9411-FCB4-42EE-8780-830FCC714FB8}">
      <dgm:prSet/>
      <dgm:spPr/>
      <dgm:t>
        <a:bodyPr/>
        <a:lstStyle/>
        <a:p>
          <a:pPr latinLnBrk="1"/>
          <a:endParaRPr lang="ko-KR" altLang="en-US"/>
        </a:p>
      </dgm:t>
    </dgm:pt>
    <dgm:pt modelId="{25D5BB7E-F161-49FC-9548-A9B8F3D47D06}" type="pres">
      <dgm:prSet presAssocID="{63C62833-2F8C-4A4F-B570-8E82C015217F}" presName="Name0" presStyleCnt="0">
        <dgm:presLayoutVars>
          <dgm:chMax val="7"/>
          <dgm:chPref val="7"/>
          <dgm:dir/>
        </dgm:presLayoutVars>
      </dgm:prSet>
      <dgm:spPr/>
    </dgm:pt>
    <dgm:pt modelId="{EE09DE5A-15CD-4127-A82F-1BB7DE44AC00}" type="pres">
      <dgm:prSet presAssocID="{63C62833-2F8C-4A4F-B570-8E82C015217F}" presName="Name1" presStyleCnt="0"/>
      <dgm:spPr/>
    </dgm:pt>
    <dgm:pt modelId="{F22E2C8D-E29C-47F5-9751-477394A85B54}" type="pres">
      <dgm:prSet presAssocID="{63C62833-2F8C-4A4F-B570-8E82C015217F}" presName="cycle" presStyleCnt="0"/>
      <dgm:spPr/>
    </dgm:pt>
    <dgm:pt modelId="{DB66642A-20C7-4090-AA8F-DFD3DE0CBE73}" type="pres">
      <dgm:prSet presAssocID="{63C62833-2F8C-4A4F-B570-8E82C015217F}" presName="srcNode" presStyleLbl="node1" presStyleIdx="0" presStyleCnt="4"/>
      <dgm:spPr/>
    </dgm:pt>
    <dgm:pt modelId="{95D7FCD5-8413-4D14-8FE8-2F0920526384}" type="pres">
      <dgm:prSet presAssocID="{63C62833-2F8C-4A4F-B570-8E82C015217F}" presName="conn" presStyleLbl="parChTrans1D2" presStyleIdx="0" presStyleCnt="1"/>
      <dgm:spPr/>
    </dgm:pt>
    <dgm:pt modelId="{48E3066B-2545-4D0B-90A7-BCC00A4C4FB2}" type="pres">
      <dgm:prSet presAssocID="{63C62833-2F8C-4A4F-B570-8E82C015217F}" presName="extraNode" presStyleLbl="node1" presStyleIdx="0" presStyleCnt="4"/>
      <dgm:spPr/>
    </dgm:pt>
    <dgm:pt modelId="{F127F7DC-9343-41F0-B4BE-3D60AF323A3A}" type="pres">
      <dgm:prSet presAssocID="{63C62833-2F8C-4A4F-B570-8E82C015217F}" presName="dstNode" presStyleLbl="node1" presStyleIdx="0" presStyleCnt="4"/>
      <dgm:spPr/>
    </dgm:pt>
    <dgm:pt modelId="{A6E6E1A7-0C81-4051-8A49-35DD84F7CCA9}" type="pres">
      <dgm:prSet presAssocID="{B06A1D19-9C92-4AF5-9139-FD7613EE678F}" presName="text_1" presStyleLbl="node1" presStyleIdx="0" presStyleCnt="4">
        <dgm:presLayoutVars>
          <dgm:bulletEnabled val="1"/>
        </dgm:presLayoutVars>
      </dgm:prSet>
      <dgm:spPr/>
    </dgm:pt>
    <dgm:pt modelId="{E67D8E4F-0BF6-47CC-AE21-1AADD16DA4B2}" type="pres">
      <dgm:prSet presAssocID="{B06A1D19-9C92-4AF5-9139-FD7613EE678F}" presName="accent_1" presStyleCnt="0"/>
      <dgm:spPr/>
    </dgm:pt>
    <dgm:pt modelId="{BC65C7ED-450D-492D-910A-5A8FF5FA4D45}" type="pres">
      <dgm:prSet presAssocID="{B06A1D19-9C92-4AF5-9139-FD7613EE678F}" presName="accentRepeatNode" presStyleLbl="solidFgAcc1" presStyleIdx="0" presStyleCnt="4"/>
      <dgm:spPr>
        <a:blipFill rotWithShape="0">
          <a:blip xmlns:r="http://schemas.openxmlformats.org/officeDocument/2006/relationships" r:embed="rId1"/>
          <a:stretch>
            <a:fillRect/>
          </a:stretch>
        </a:blipFill>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DC226AD0-9F35-41B8-A3BB-4CD5E954A23B}" type="pres">
      <dgm:prSet presAssocID="{0407CC58-DED3-408A-BE65-9EEEF554F57D}" presName="text_2" presStyleLbl="node1" presStyleIdx="1" presStyleCnt="4">
        <dgm:presLayoutVars>
          <dgm:bulletEnabled val="1"/>
        </dgm:presLayoutVars>
      </dgm:prSet>
      <dgm:spPr/>
    </dgm:pt>
    <dgm:pt modelId="{E2A56F18-27C9-4A43-A6EC-1DCC6E33B198}" type="pres">
      <dgm:prSet presAssocID="{0407CC58-DED3-408A-BE65-9EEEF554F57D}" presName="accent_2" presStyleCnt="0"/>
      <dgm:spPr/>
    </dgm:pt>
    <dgm:pt modelId="{245EE47A-F9F4-4E21-A5D9-140FA596A587}" type="pres">
      <dgm:prSet presAssocID="{0407CC58-DED3-408A-BE65-9EEEF554F57D}" presName="accentRepeatNode" presStyleLbl="solidFgAcc1" presStyleIdx="1" presStyleCnt="4"/>
      <dgm:spPr>
        <a:blipFill rotWithShape="0">
          <a:blip xmlns:r="http://schemas.openxmlformats.org/officeDocument/2006/relationships" r:embed="rId3"/>
          <a:stretch>
            <a:fillRect/>
          </a:stretch>
        </a:blipFill>
      </dgm:spPr>
    </dgm:pt>
    <dgm:pt modelId="{BA8732D6-7CF3-4396-A767-FFDFC236864C}" type="pres">
      <dgm:prSet presAssocID="{ACB04991-3BD6-40EA-B763-09E1DA72832C}" presName="text_3" presStyleLbl="node1" presStyleIdx="2" presStyleCnt="4" custLinFactNeighborX="-88" custLinFactNeighborY="-352">
        <dgm:presLayoutVars>
          <dgm:bulletEnabled val="1"/>
        </dgm:presLayoutVars>
      </dgm:prSet>
      <dgm:spPr/>
    </dgm:pt>
    <dgm:pt modelId="{2BB96F83-A7C2-41D7-A566-1D0E3828A69E}" type="pres">
      <dgm:prSet presAssocID="{ACB04991-3BD6-40EA-B763-09E1DA72832C}" presName="accent_3" presStyleCnt="0"/>
      <dgm:spPr/>
    </dgm:pt>
    <dgm:pt modelId="{7050679C-0BC9-4B0D-AE4D-3EDC164CC07A}" type="pres">
      <dgm:prSet presAssocID="{ACB04991-3BD6-40EA-B763-09E1DA72832C}" presName="accentRepeatNode" presStyleLbl="solidFgAcc1" presStyleIdx="2" presStyleCnt="4" custLinFactNeighborX="-228" custLinFactNeighborY="2252"/>
      <dgm:spPr>
        <a:blipFill rotWithShape="0">
          <a:blip xmlns:r="http://schemas.openxmlformats.org/officeDocument/2006/relationships" r:embed="rId4"/>
          <a:stretch>
            <a:fillRect/>
          </a:stretch>
        </a:blipFill>
      </dgm:spPr>
    </dgm:pt>
    <dgm:pt modelId="{4A3E9AF2-212A-4BEB-8DB9-DD8FC953D0EC}" type="pres">
      <dgm:prSet presAssocID="{2EAFF2FB-8C26-495A-9F24-7ECB832C6341}" presName="text_4" presStyleLbl="node1" presStyleIdx="3" presStyleCnt="4">
        <dgm:presLayoutVars>
          <dgm:bulletEnabled val="1"/>
        </dgm:presLayoutVars>
      </dgm:prSet>
      <dgm:spPr/>
    </dgm:pt>
    <dgm:pt modelId="{46908DA4-7E7A-4259-B35D-66D9F6372ED8}" type="pres">
      <dgm:prSet presAssocID="{2EAFF2FB-8C26-495A-9F24-7ECB832C6341}" presName="accent_4" presStyleCnt="0"/>
      <dgm:spPr/>
    </dgm:pt>
    <dgm:pt modelId="{4813C697-4AF1-48C4-8FED-D95294801068}" type="pres">
      <dgm:prSet presAssocID="{2EAFF2FB-8C26-495A-9F24-7ECB832C6341}" presName="accentRepeatNode" presStyleLbl="solidFgAcc1" presStyleIdx="3" presStyleCnt="4"/>
      <dgm:spPr>
        <a:blipFill rotWithShape="0">
          <a:blip xmlns:r="http://schemas.openxmlformats.org/officeDocument/2006/relationships" r:embed="rId5"/>
          <a:stretch>
            <a:fillRect/>
          </a:stretch>
        </a:blipFill>
      </dgm:spPr>
    </dgm:pt>
  </dgm:ptLst>
  <dgm:cxnLst>
    <dgm:cxn modelId="{E32D9411-FCB4-42EE-8780-830FCC714FB8}" srcId="{63C62833-2F8C-4A4F-B570-8E82C015217F}" destId="{B06A1D19-9C92-4AF5-9139-FD7613EE678F}" srcOrd="0" destOrd="0" parTransId="{7F57BCAC-FA0D-4FB6-824C-AB10AE66423B}" sibTransId="{46473C70-23FB-4EC5-AF0B-3C75FBB37E73}"/>
    <dgm:cxn modelId="{76E01F14-AE2F-4759-B089-FE1BE1E752EA}" type="presOf" srcId="{0407CC58-DED3-408A-BE65-9EEEF554F57D}" destId="{DC226AD0-9F35-41B8-A3BB-4CD5E954A23B}" srcOrd="0" destOrd="0" presId="urn:microsoft.com/office/officeart/2008/layout/VerticalCurvedList"/>
    <dgm:cxn modelId="{9800E94F-AE40-4E1C-8540-947A8003A27D}" type="presOf" srcId="{2EAFF2FB-8C26-495A-9F24-7ECB832C6341}" destId="{4A3E9AF2-212A-4BEB-8DB9-DD8FC953D0EC}" srcOrd="0" destOrd="0" presId="urn:microsoft.com/office/officeart/2008/layout/VerticalCurvedList"/>
    <dgm:cxn modelId="{F14C787A-3C33-44C0-BD54-0D2911E9FCFE}" srcId="{63C62833-2F8C-4A4F-B570-8E82C015217F}" destId="{0407CC58-DED3-408A-BE65-9EEEF554F57D}" srcOrd="1" destOrd="0" parTransId="{A811191A-1F35-451A-98A1-8FCBF16E35D1}" sibTransId="{96B830F9-44F1-44C7-99FA-5B21821384F4}"/>
    <dgm:cxn modelId="{DAF9CE81-BB4E-4B6A-B4E5-F62A904B4B11}" srcId="{63C62833-2F8C-4A4F-B570-8E82C015217F}" destId="{2EAFF2FB-8C26-495A-9F24-7ECB832C6341}" srcOrd="3" destOrd="0" parTransId="{C2DDDFAB-D5BF-4F82-82ED-B83EABA08F4B}" sibTransId="{6378BA7D-5108-4A94-8E00-7F0E4F21529B}"/>
    <dgm:cxn modelId="{26DB7BBD-31AB-43B6-BFF1-40A60C61DB7F}" type="presOf" srcId="{63C62833-2F8C-4A4F-B570-8E82C015217F}" destId="{25D5BB7E-F161-49FC-9548-A9B8F3D47D06}" srcOrd="0" destOrd="0" presId="urn:microsoft.com/office/officeart/2008/layout/VerticalCurvedList"/>
    <dgm:cxn modelId="{B8AA72C2-087F-4D31-BE1A-6B3CB1B43BCD}" type="presOf" srcId="{46473C70-23FB-4EC5-AF0B-3C75FBB37E73}" destId="{95D7FCD5-8413-4D14-8FE8-2F0920526384}" srcOrd="0" destOrd="0" presId="urn:microsoft.com/office/officeart/2008/layout/VerticalCurvedList"/>
    <dgm:cxn modelId="{174E08EB-C911-4283-9585-18A87226D5C8}" srcId="{63C62833-2F8C-4A4F-B570-8E82C015217F}" destId="{ACB04991-3BD6-40EA-B763-09E1DA72832C}" srcOrd="2" destOrd="0" parTransId="{B4A4C33B-5B5D-4D59-BE80-4B09DFD07985}" sibTransId="{2939A0C0-8EE8-445F-9574-1C8D70C60D0F}"/>
    <dgm:cxn modelId="{52360EEE-CE4C-477B-8BA9-B189F368C2C1}" type="presOf" srcId="{ACB04991-3BD6-40EA-B763-09E1DA72832C}" destId="{BA8732D6-7CF3-4396-A767-FFDFC236864C}" srcOrd="0" destOrd="0" presId="urn:microsoft.com/office/officeart/2008/layout/VerticalCurvedList"/>
    <dgm:cxn modelId="{D7678DEE-682D-4432-A173-27480A35C045}" type="presOf" srcId="{B06A1D19-9C92-4AF5-9139-FD7613EE678F}" destId="{A6E6E1A7-0C81-4051-8A49-35DD84F7CCA9}" srcOrd="0" destOrd="0" presId="urn:microsoft.com/office/officeart/2008/layout/VerticalCurvedList"/>
    <dgm:cxn modelId="{0C99AB1F-ECBF-4E01-843A-B625F25B1E30}" type="presParOf" srcId="{25D5BB7E-F161-49FC-9548-A9B8F3D47D06}" destId="{EE09DE5A-15CD-4127-A82F-1BB7DE44AC00}" srcOrd="0" destOrd="0" presId="urn:microsoft.com/office/officeart/2008/layout/VerticalCurvedList"/>
    <dgm:cxn modelId="{C4D8DE64-C9F4-49EE-9292-17BB6E6E8F44}" type="presParOf" srcId="{EE09DE5A-15CD-4127-A82F-1BB7DE44AC00}" destId="{F22E2C8D-E29C-47F5-9751-477394A85B54}" srcOrd="0" destOrd="0" presId="urn:microsoft.com/office/officeart/2008/layout/VerticalCurvedList"/>
    <dgm:cxn modelId="{B93562AC-DA5D-4855-9E69-D77FD13417D0}" type="presParOf" srcId="{F22E2C8D-E29C-47F5-9751-477394A85B54}" destId="{DB66642A-20C7-4090-AA8F-DFD3DE0CBE73}" srcOrd="0" destOrd="0" presId="urn:microsoft.com/office/officeart/2008/layout/VerticalCurvedList"/>
    <dgm:cxn modelId="{805917F1-D187-4B6A-98A8-D85A6571ED85}" type="presParOf" srcId="{F22E2C8D-E29C-47F5-9751-477394A85B54}" destId="{95D7FCD5-8413-4D14-8FE8-2F0920526384}" srcOrd="1" destOrd="0" presId="urn:microsoft.com/office/officeart/2008/layout/VerticalCurvedList"/>
    <dgm:cxn modelId="{8AA6655B-F46F-49E3-992F-D6D42C9CB85F}" type="presParOf" srcId="{F22E2C8D-E29C-47F5-9751-477394A85B54}" destId="{48E3066B-2545-4D0B-90A7-BCC00A4C4FB2}" srcOrd="2" destOrd="0" presId="urn:microsoft.com/office/officeart/2008/layout/VerticalCurvedList"/>
    <dgm:cxn modelId="{78743AC0-E7A5-407C-A3D3-659D0F4EE8B0}" type="presParOf" srcId="{F22E2C8D-E29C-47F5-9751-477394A85B54}" destId="{F127F7DC-9343-41F0-B4BE-3D60AF323A3A}" srcOrd="3" destOrd="0" presId="urn:microsoft.com/office/officeart/2008/layout/VerticalCurvedList"/>
    <dgm:cxn modelId="{75E89100-269A-4EB4-9252-2153EC9D5145}" type="presParOf" srcId="{EE09DE5A-15CD-4127-A82F-1BB7DE44AC00}" destId="{A6E6E1A7-0C81-4051-8A49-35DD84F7CCA9}" srcOrd="1" destOrd="0" presId="urn:microsoft.com/office/officeart/2008/layout/VerticalCurvedList"/>
    <dgm:cxn modelId="{BAFC035E-F7EE-4EAB-932D-7589C2603FF2}" type="presParOf" srcId="{EE09DE5A-15CD-4127-A82F-1BB7DE44AC00}" destId="{E67D8E4F-0BF6-47CC-AE21-1AADD16DA4B2}" srcOrd="2" destOrd="0" presId="urn:microsoft.com/office/officeart/2008/layout/VerticalCurvedList"/>
    <dgm:cxn modelId="{F2FB9684-FB67-43F4-8F41-BC24C24413CC}" type="presParOf" srcId="{E67D8E4F-0BF6-47CC-AE21-1AADD16DA4B2}" destId="{BC65C7ED-450D-492D-910A-5A8FF5FA4D45}" srcOrd="0" destOrd="0" presId="urn:microsoft.com/office/officeart/2008/layout/VerticalCurvedList"/>
    <dgm:cxn modelId="{F5A7E13E-5161-46D3-A1EE-2C7B045A9E23}" type="presParOf" srcId="{EE09DE5A-15CD-4127-A82F-1BB7DE44AC00}" destId="{DC226AD0-9F35-41B8-A3BB-4CD5E954A23B}" srcOrd="3" destOrd="0" presId="urn:microsoft.com/office/officeart/2008/layout/VerticalCurvedList"/>
    <dgm:cxn modelId="{A4AEE147-8128-4E7C-8A51-95CFCA9DB5B3}" type="presParOf" srcId="{EE09DE5A-15CD-4127-A82F-1BB7DE44AC00}" destId="{E2A56F18-27C9-4A43-A6EC-1DCC6E33B198}" srcOrd="4" destOrd="0" presId="urn:microsoft.com/office/officeart/2008/layout/VerticalCurvedList"/>
    <dgm:cxn modelId="{AB0EF674-1261-4FE2-B6C4-5B4E743F9DC9}" type="presParOf" srcId="{E2A56F18-27C9-4A43-A6EC-1DCC6E33B198}" destId="{245EE47A-F9F4-4E21-A5D9-140FA596A587}" srcOrd="0" destOrd="0" presId="urn:microsoft.com/office/officeart/2008/layout/VerticalCurvedList"/>
    <dgm:cxn modelId="{B32CFC9E-2AE9-4D1A-9F25-70E4D02A1CBD}" type="presParOf" srcId="{EE09DE5A-15CD-4127-A82F-1BB7DE44AC00}" destId="{BA8732D6-7CF3-4396-A767-FFDFC236864C}" srcOrd="5" destOrd="0" presId="urn:microsoft.com/office/officeart/2008/layout/VerticalCurvedList"/>
    <dgm:cxn modelId="{63275868-B078-4453-8A9A-4E90DFCB9820}" type="presParOf" srcId="{EE09DE5A-15CD-4127-A82F-1BB7DE44AC00}" destId="{2BB96F83-A7C2-41D7-A566-1D0E3828A69E}" srcOrd="6" destOrd="0" presId="urn:microsoft.com/office/officeart/2008/layout/VerticalCurvedList"/>
    <dgm:cxn modelId="{169140EF-19B2-443D-B968-00D8DE6108FC}" type="presParOf" srcId="{2BB96F83-A7C2-41D7-A566-1D0E3828A69E}" destId="{7050679C-0BC9-4B0D-AE4D-3EDC164CC07A}" srcOrd="0" destOrd="0" presId="urn:microsoft.com/office/officeart/2008/layout/VerticalCurvedList"/>
    <dgm:cxn modelId="{A19E0B96-E432-41FD-855C-D66682E0F753}" type="presParOf" srcId="{EE09DE5A-15CD-4127-A82F-1BB7DE44AC00}" destId="{4A3E9AF2-212A-4BEB-8DB9-DD8FC953D0EC}" srcOrd="7" destOrd="0" presId="urn:microsoft.com/office/officeart/2008/layout/VerticalCurvedList"/>
    <dgm:cxn modelId="{EBC263B6-8A28-47BB-A022-0E81B1627A93}" type="presParOf" srcId="{EE09DE5A-15CD-4127-A82F-1BB7DE44AC00}" destId="{46908DA4-7E7A-4259-B35D-66D9F6372ED8}" srcOrd="8" destOrd="0" presId="urn:microsoft.com/office/officeart/2008/layout/VerticalCurvedList"/>
    <dgm:cxn modelId="{AB8D3531-F942-4F8C-91D5-61C0CC1BD840}" type="presParOf" srcId="{46908DA4-7E7A-4259-B35D-66D9F6372ED8}" destId="{4813C697-4AF1-48C4-8FED-D9529480106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3C4FB-4C83-4F11-ACE1-7F8B855A2643}" type="doc">
      <dgm:prSet loTypeId="urn:microsoft.com/office/officeart/2011/layout/RadialPictureList" loCatId="picture" qsTypeId="urn:microsoft.com/office/officeart/2005/8/quickstyle/simple2" qsCatId="simple" csTypeId="urn:microsoft.com/office/officeart/2005/8/colors/accent1_2" csCatId="accent1" phldr="1"/>
      <dgm:spPr/>
      <dgm:t>
        <a:bodyPr/>
        <a:lstStyle/>
        <a:p>
          <a:pPr latinLnBrk="1"/>
          <a:endParaRPr lang="ko-KR" altLang="en-US"/>
        </a:p>
      </dgm:t>
    </dgm:pt>
    <dgm:pt modelId="{D945402F-035D-460B-9DF1-FE11202780CD}">
      <dgm:prSet phldrT="[텍스트]"/>
      <dgm:spPr>
        <a:blipFill rotWithShape="0">
          <a:blip xmlns:r="http://schemas.openxmlformats.org/officeDocument/2006/relationships" r:embed="rId1"/>
          <a:stretch>
            <a:fillRect/>
          </a:stretch>
        </a:blipFill>
      </dgm:spPr>
      <dgm:t>
        <a:bodyPr/>
        <a:lstStyle/>
        <a:p>
          <a:pPr latinLnBrk="1"/>
          <a:r>
            <a:rPr lang="en-US" altLang="ko-KR" dirty="0"/>
            <a:t> </a:t>
          </a:r>
          <a:endParaRPr lang="ko-KR" altLang="en-US" dirty="0"/>
        </a:p>
      </dgm:t>
    </dgm:pt>
    <dgm:pt modelId="{F8176F67-5C54-4E22-A28A-917DBD5E2DC6}" type="parTrans" cxnId="{6DB8664C-1718-49A2-98AD-AA3B844EAC06}">
      <dgm:prSet/>
      <dgm:spPr/>
      <dgm:t>
        <a:bodyPr/>
        <a:lstStyle/>
        <a:p>
          <a:pPr latinLnBrk="1"/>
          <a:endParaRPr lang="ko-KR" altLang="en-US"/>
        </a:p>
      </dgm:t>
    </dgm:pt>
    <dgm:pt modelId="{A68A2143-7689-4017-8A33-8BED85534A24}" type="sibTrans" cxnId="{6DB8664C-1718-49A2-98AD-AA3B844EAC06}">
      <dgm:prSet/>
      <dgm:spPr/>
      <dgm:t>
        <a:bodyPr/>
        <a:lstStyle/>
        <a:p>
          <a:pPr latinLnBrk="1"/>
          <a:endParaRPr lang="ko-KR" altLang="en-US"/>
        </a:p>
      </dgm:t>
    </dgm:pt>
    <dgm:pt modelId="{07884963-F031-4EFB-96B9-168E1E494883}">
      <dgm:prSet phldrT="[텍스트]" custT="1"/>
      <dgm:spPr/>
      <dgm:t>
        <a:bodyPr/>
        <a:lstStyle/>
        <a:p>
          <a:pPr latinLnBrk="1"/>
          <a:r>
            <a:rPr lang="en-US" altLang="ko-KR" sz="1700" b="1" dirty="0"/>
            <a:t>1. Function </a:t>
          </a:r>
          <a:r>
            <a:rPr lang="ko-KR" altLang="en-US" sz="1700" b="1" dirty="0"/>
            <a:t>구현</a:t>
          </a:r>
          <a:br>
            <a:rPr lang="en-US" altLang="ko-KR" sz="1700" dirty="0"/>
          </a:br>
          <a:r>
            <a:rPr lang="en-US" altLang="ko-KR" sz="1400" dirty="0"/>
            <a:t>  - </a:t>
          </a:r>
          <a:r>
            <a:rPr lang="ko-KR" altLang="en-US" sz="1400" dirty="0"/>
            <a:t>각 </a:t>
          </a:r>
          <a:r>
            <a:rPr lang="en-US" altLang="ko-KR" sz="1400" dirty="0"/>
            <a:t>package</a:t>
          </a:r>
          <a:r>
            <a:rPr lang="ko-KR" altLang="en-US" sz="1400" dirty="0"/>
            <a:t>에 사용할 적절한 통계적 방법론 선택</a:t>
          </a:r>
          <a:r>
            <a:rPr lang="en-US" altLang="ko-KR" sz="1400" dirty="0"/>
            <a:t>/</a:t>
          </a:r>
          <a:r>
            <a:rPr lang="ko-KR" altLang="en-US" sz="1400" dirty="0"/>
            <a:t>변수 지정</a:t>
          </a:r>
          <a:endParaRPr lang="en-US" altLang="ko-KR" sz="1400" dirty="0"/>
        </a:p>
        <a:p>
          <a:pPr latinLnBrk="1"/>
          <a:r>
            <a:rPr lang="en-US" altLang="ko-KR" sz="1400" dirty="0"/>
            <a:t>  -  R </a:t>
          </a:r>
          <a:r>
            <a:rPr lang="ko-KR" altLang="en-US" sz="1400" dirty="0"/>
            <a:t>언어를 사용하여 객체 지향 </a:t>
          </a:r>
          <a:r>
            <a:rPr lang="en-US" altLang="ko-KR" sz="1400" dirty="0"/>
            <a:t>R function </a:t>
          </a:r>
          <a:r>
            <a:rPr lang="ko-KR" altLang="en-US" sz="1400" dirty="0"/>
            <a:t>구현</a:t>
          </a:r>
        </a:p>
      </dgm:t>
    </dgm:pt>
    <dgm:pt modelId="{63E56D36-29BB-4FE5-B09D-6C9851F03D4B}" type="parTrans" cxnId="{6675E92C-38EE-496D-A1D1-57CB0DF6CC3B}">
      <dgm:prSet/>
      <dgm:spPr/>
      <dgm:t>
        <a:bodyPr/>
        <a:lstStyle/>
        <a:p>
          <a:pPr latinLnBrk="1"/>
          <a:endParaRPr lang="ko-KR" altLang="en-US"/>
        </a:p>
      </dgm:t>
    </dgm:pt>
    <dgm:pt modelId="{19F365A8-22F0-4714-9332-295DFFFE7E0A}" type="sibTrans" cxnId="{6675E92C-38EE-496D-A1D1-57CB0DF6CC3B}">
      <dgm:prSet/>
      <dgm:spPr/>
      <dgm:t>
        <a:bodyPr/>
        <a:lstStyle/>
        <a:p>
          <a:pPr latinLnBrk="1"/>
          <a:endParaRPr lang="ko-KR" altLang="en-US"/>
        </a:p>
      </dgm:t>
    </dgm:pt>
    <dgm:pt modelId="{C24BB234-0949-48DF-BF79-57A8E2F972C8}">
      <dgm:prSet phldrT="[텍스트]" custT="1"/>
      <dgm:spPr/>
      <dgm:t>
        <a:bodyPr/>
        <a:lstStyle/>
        <a:p>
          <a:pPr latinLnBrk="1"/>
          <a:r>
            <a:rPr lang="en-US" altLang="ko-KR" sz="1700" b="1" dirty="0"/>
            <a:t>2. R plugin-package </a:t>
          </a:r>
          <a:r>
            <a:rPr lang="ko-KR" altLang="en-US" sz="1700" b="1" dirty="0"/>
            <a:t>개발</a:t>
          </a:r>
          <a:br>
            <a:rPr lang="en-US" altLang="ko-KR" sz="1700" dirty="0"/>
          </a:br>
          <a:r>
            <a:rPr lang="en-US" altLang="ko-KR" sz="1700" dirty="0"/>
            <a:t>  </a:t>
          </a:r>
          <a:r>
            <a:rPr lang="en-US" altLang="ko-KR" sz="1400" dirty="0"/>
            <a:t>- </a:t>
          </a:r>
          <a:r>
            <a:rPr lang="en-US" altLang="ko-KR" sz="1400" dirty="0" err="1"/>
            <a:t>tcltk</a:t>
          </a:r>
          <a:r>
            <a:rPr lang="en-US" altLang="ko-KR" sz="1400" dirty="0"/>
            <a:t> package</a:t>
          </a:r>
          <a:r>
            <a:rPr lang="ko-KR" altLang="en-US" sz="1400" dirty="0"/>
            <a:t>로 </a:t>
          </a:r>
          <a:r>
            <a:rPr lang="en-US" altLang="ko-KR" sz="1400" dirty="0"/>
            <a:t>R </a:t>
          </a:r>
          <a:r>
            <a:rPr lang="en-US" altLang="ko-KR" sz="1400" dirty="0" err="1"/>
            <a:t>commandr</a:t>
          </a:r>
          <a:r>
            <a:rPr lang="en-US" altLang="ko-KR" sz="1400" dirty="0"/>
            <a:t> UI </a:t>
          </a:r>
          <a:r>
            <a:rPr lang="ko-KR" altLang="en-US" sz="1400" dirty="0"/>
            <a:t>구성</a:t>
          </a:r>
          <a:endParaRPr lang="en-US" altLang="ko-KR" sz="1400" dirty="0"/>
        </a:p>
        <a:p>
          <a:pPr latinLnBrk="1"/>
          <a:r>
            <a:rPr lang="en-US" altLang="ko-KR" sz="1400" dirty="0"/>
            <a:t>  - PCA / MSA / SI function + </a:t>
          </a:r>
          <a:r>
            <a:rPr lang="en-US" altLang="ko-KR" sz="1400" dirty="0" err="1"/>
            <a:t>tcltk</a:t>
          </a:r>
          <a:r>
            <a:rPr lang="en-US" altLang="ko-KR" sz="1400" dirty="0"/>
            <a:t> package </a:t>
          </a:r>
          <a:br>
            <a:rPr lang="en-US" altLang="ko-KR" sz="1400" dirty="0"/>
          </a:br>
          <a:r>
            <a:rPr lang="en-US" altLang="ko-KR" sz="1400" dirty="0"/>
            <a:t>    = </a:t>
          </a:r>
          <a:r>
            <a:rPr lang="en-US" altLang="ko-KR" sz="1400" dirty="0" err="1"/>
            <a:t>RcmdrPlugin.PCA</a:t>
          </a:r>
          <a:r>
            <a:rPr lang="en-US" altLang="ko-KR" sz="1400" dirty="0"/>
            <a:t> / </a:t>
          </a:r>
          <a:r>
            <a:rPr lang="en-US" altLang="ko-KR" sz="1400" dirty="0" err="1"/>
            <a:t>RcmdrPlugin.MSA</a:t>
          </a:r>
          <a:r>
            <a:rPr lang="en-US" altLang="ko-KR" sz="1400" dirty="0"/>
            <a:t> / RcmdrPlugin.SI</a:t>
          </a:r>
          <a:endParaRPr lang="ko-KR" altLang="en-US" sz="1100" dirty="0"/>
        </a:p>
      </dgm:t>
    </dgm:pt>
    <dgm:pt modelId="{6AB6C560-6381-4C64-950B-FBB04BCDE45F}" type="parTrans" cxnId="{3BCB112B-999D-4070-8EB2-EB92BA981739}">
      <dgm:prSet/>
      <dgm:spPr/>
      <dgm:t>
        <a:bodyPr/>
        <a:lstStyle/>
        <a:p>
          <a:pPr latinLnBrk="1"/>
          <a:endParaRPr lang="ko-KR" altLang="en-US"/>
        </a:p>
      </dgm:t>
    </dgm:pt>
    <dgm:pt modelId="{76A86CB8-7359-4C31-B3A4-D5B33904A3A7}" type="sibTrans" cxnId="{3BCB112B-999D-4070-8EB2-EB92BA981739}">
      <dgm:prSet/>
      <dgm:spPr/>
      <dgm:t>
        <a:bodyPr/>
        <a:lstStyle/>
        <a:p>
          <a:pPr latinLnBrk="1"/>
          <a:endParaRPr lang="ko-KR" altLang="en-US"/>
        </a:p>
      </dgm:t>
    </dgm:pt>
    <dgm:pt modelId="{FB3E9360-824C-4BA4-A80C-0D5C9D853C90}" type="pres">
      <dgm:prSet presAssocID="{F4B3C4FB-4C83-4F11-ACE1-7F8B855A2643}" presName="Name0" presStyleCnt="0">
        <dgm:presLayoutVars>
          <dgm:chMax val="1"/>
          <dgm:chPref val="1"/>
          <dgm:dir/>
          <dgm:resizeHandles/>
        </dgm:presLayoutVars>
      </dgm:prSet>
      <dgm:spPr/>
    </dgm:pt>
    <dgm:pt modelId="{8E4362AF-16FC-4A04-89B6-7DA9F6161371}" type="pres">
      <dgm:prSet presAssocID="{D945402F-035D-460B-9DF1-FE11202780CD}" presName="Parent" presStyleLbl="node1" presStyleIdx="0" presStyleCnt="2" custScaleX="63336" custScaleY="63336" custLinFactNeighborX="-25085" custLinFactNeighborY="11400">
        <dgm:presLayoutVars>
          <dgm:chMax val="4"/>
          <dgm:chPref val="3"/>
        </dgm:presLayoutVars>
      </dgm:prSet>
      <dgm:spPr/>
    </dgm:pt>
    <dgm:pt modelId="{080CEB47-ACA1-44F8-9C83-0DE1D752DA9D}" type="pres">
      <dgm:prSet presAssocID="{07884963-F031-4EFB-96B9-168E1E494883}" presName="Accent" presStyleLbl="node1" presStyleIdx="1" presStyleCnt="2" custLinFactNeighborX="-22512" custLinFactNeighborY="4465"/>
      <dgm:spPr/>
    </dgm:pt>
    <dgm:pt modelId="{61F46365-7DA8-47F9-8E43-81BE0B00AD75}" type="pres">
      <dgm:prSet presAssocID="{07884963-F031-4EFB-96B9-168E1E494883}" presName="Image1" presStyleLbl="fgImgPlace1" presStyleIdx="0" presStyleCnt="2" custLinFactNeighborX="-84713" custLinFactNeighborY="17514"/>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pt>
    <dgm:pt modelId="{46A1289E-8842-46A3-9CEF-418FC3BE6FDD}" type="pres">
      <dgm:prSet presAssocID="{07884963-F031-4EFB-96B9-168E1E494883}" presName="Child1" presStyleLbl="revTx" presStyleIdx="0" presStyleCnt="2" custScaleX="276296" custScaleY="56145" custLinFactNeighborX="35264" custLinFactNeighborY="6321">
        <dgm:presLayoutVars>
          <dgm:chMax val="0"/>
          <dgm:chPref val="0"/>
          <dgm:bulletEnabled val="1"/>
        </dgm:presLayoutVars>
      </dgm:prSet>
      <dgm:spPr/>
    </dgm:pt>
    <dgm:pt modelId="{48E9BA0B-7273-43F4-B6BA-9300C85DE730}" type="pres">
      <dgm:prSet presAssocID="{C24BB234-0949-48DF-BF79-57A8E2F972C8}" presName="Image2" presStyleCnt="0"/>
      <dgm:spPr/>
    </dgm:pt>
    <dgm:pt modelId="{BF2F3F9D-B8D2-4B28-9071-5310B3BC37F1}" type="pres">
      <dgm:prSet presAssocID="{C24BB234-0949-48DF-BF79-57A8E2F972C8}" presName="Image" presStyleLbl="fgImgPlace1" presStyleIdx="1" presStyleCnt="2" custLinFactNeighborX="-84713" custLinFactNeighborY="17514"/>
      <dgm:spPr>
        <a:blipFill rotWithShape="1">
          <a:blip xmlns:r="http://schemas.openxmlformats.org/officeDocument/2006/relationships" r:embed="rId3"/>
          <a:stretch>
            <a:fillRect/>
          </a:stretch>
        </a:blipFill>
      </dgm:spPr>
    </dgm:pt>
    <dgm:pt modelId="{259CDB80-B22C-4438-8BE1-61B084DD3707}" type="pres">
      <dgm:prSet presAssocID="{C24BB234-0949-48DF-BF79-57A8E2F972C8}" presName="Child2" presStyleLbl="revTx" presStyleIdx="1" presStyleCnt="2" custScaleX="263519" custScaleY="146826" custLinFactNeighborX="28413" custLinFactNeighborY="7151">
        <dgm:presLayoutVars>
          <dgm:chMax val="0"/>
          <dgm:chPref val="0"/>
          <dgm:bulletEnabled val="1"/>
        </dgm:presLayoutVars>
      </dgm:prSet>
      <dgm:spPr/>
    </dgm:pt>
  </dgm:ptLst>
  <dgm:cxnLst>
    <dgm:cxn modelId="{C9F25411-ECB5-49D2-ABD4-24DB6F29BC5F}" type="presOf" srcId="{F4B3C4FB-4C83-4F11-ACE1-7F8B855A2643}" destId="{FB3E9360-824C-4BA4-A80C-0D5C9D853C90}" srcOrd="0" destOrd="0" presId="urn:microsoft.com/office/officeart/2011/layout/RadialPictureList"/>
    <dgm:cxn modelId="{3BCB112B-999D-4070-8EB2-EB92BA981739}" srcId="{D945402F-035D-460B-9DF1-FE11202780CD}" destId="{C24BB234-0949-48DF-BF79-57A8E2F972C8}" srcOrd="1" destOrd="0" parTransId="{6AB6C560-6381-4C64-950B-FBB04BCDE45F}" sibTransId="{76A86CB8-7359-4C31-B3A4-D5B33904A3A7}"/>
    <dgm:cxn modelId="{6675E92C-38EE-496D-A1D1-57CB0DF6CC3B}" srcId="{D945402F-035D-460B-9DF1-FE11202780CD}" destId="{07884963-F031-4EFB-96B9-168E1E494883}" srcOrd="0" destOrd="0" parTransId="{63E56D36-29BB-4FE5-B09D-6C9851F03D4B}" sibTransId="{19F365A8-22F0-4714-9332-295DFFFE7E0A}"/>
    <dgm:cxn modelId="{6DB8664C-1718-49A2-98AD-AA3B844EAC06}" srcId="{F4B3C4FB-4C83-4F11-ACE1-7F8B855A2643}" destId="{D945402F-035D-460B-9DF1-FE11202780CD}" srcOrd="0" destOrd="0" parTransId="{F8176F67-5C54-4E22-A28A-917DBD5E2DC6}" sibTransId="{A68A2143-7689-4017-8A33-8BED85534A24}"/>
    <dgm:cxn modelId="{4D5AA652-BB74-48F7-B57F-B78DA5CBDA27}" type="presOf" srcId="{C24BB234-0949-48DF-BF79-57A8E2F972C8}" destId="{259CDB80-B22C-4438-8BE1-61B084DD3707}" srcOrd="0" destOrd="0" presId="urn:microsoft.com/office/officeart/2011/layout/RadialPictureList"/>
    <dgm:cxn modelId="{BABA479C-307E-4267-9134-CA62464AAC66}" type="presOf" srcId="{D945402F-035D-460B-9DF1-FE11202780CD}" destId="{8E4362AF-16FC-4A04-89B6-7DA9F6161371}" srcOrd="0" destOrd="0" presId="urn:microsoft.com/office/officeart/2011/layout/RadialPictureList"/>
    <dgm:cxn modelId="{4C2E77BA-94A8-4E2E-B614-5388F9A3D578}" type="presOf" srcId="{07884963-F031-4EFB-96B9-168E1E494883}" destId="{46A1289E-8842-46A3-9CEF-418FC3BE6FDD}" srcOrd="0" destOrd="0" presId="urn:microsoft.com/office/officeart/2011/layout/RadialPictureList"/>
    <dgm:cxn modelId="{1BCBCBE3-4EA6-4414-A21D-A89F77D1C0E7}" type="presParOf" srcId="{FB3E9360-824C-4BA4-A80C-0D5C9D853C90}" destId="{8E4362AF-16FC-4A04-89B6-7DA9F6161371}" srcOrd="0" destOrd="0" presId="urn:microsoft.com/office/officeart/2011/layout/RadialPictureList"/>
    <dgm:cxn modelId="{A09857BE-8749-409E-A741-261479299B16}" type="presParOf" srcId="{FB3E9360-824C-4BA4-A80C-0D5C9D853C90}" destId="{080CEB47-ACA1-44F8-9C83-0DE1D752DA9D}" srcOrd="1" destOrd="0" presId="urn:microsoft.com/office/officeart/2011/layout/RadialPictureList"/>
    <dgm:cxn modelId="{5E224922-0AA0-405B-BEED-D5D5FD0A2F50}" type="presParOf" srcId="{FB3E9360-824C-4BA4-A80C-0D5C9D853C90}" destId="{61F46365-7DA8-47F9-8E43-81BE0B00AD75}" srcOrd="2" destOrd="0" presId="urn:microsoft.com/office/officeart/2011/layout/RadialPictureList"/>
    <dgm:cxn modelId="{FC336366-C836-4D2F-A539-723CC1DAAC94}" type="presParOf" srcId="{FB3E9360-824C-4BA4-A80C-0D5C9D853C90}" destId="{46A1289E-8842-46A3-9CEF-418FC3BE6FDD}" srcOrd="3" destOrd="0" presId="urn:microsoft.com/office/officeart/2011/layout/RadialPictureList"/>
    <dgm:cxn modelId="{8A8E97E6-25D6-44F1-A10E-2C20D11A61F2}" type="presParOf" srcId="{FB3E9360-824C-4BA4-A80C-0D5C9D853C90}" destId="{48E9BA0B-7273-43F4-B6BA-9300C85DE730}" srcOrd="4" destOrd="0" presId="urn:microsoft.com/office/officeart/2011/layout/RadialPictureList"/>
    <dgm:cxn modelId="{E7D97C17-F695-460E-B988-82EED7287D90}" type="presParOf" srcId="{48E9BA0B-7273-43F4-B6BA-9300C85DE730}" destId="{BF2F3F9D-B8D2-4B28-9071-5310B3BC37F1}" srcOrd="0" destOrd="0" presId="urn:microsoft.com/office/officeart/2011/layout/RadialPictureList"/>
    <dgm:cxn modelId="{26F1FD77-148E-477A-8E00-F2B84CC5A861}" type="presParOf" srcId="{FB3E9360-824C-4BA4-A80C-0D5C9D853C90}" destId="{259CDB80-B22C-4438-8BE1-61B084DD3707}" srcOrd="5" destOrd="0" presId="urn:microsoft.com/office/officeart/2011/layout/RadialPictur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7FCD5-8413-4D14-8FE8-2F0920526384}">
      <dsp:nvSpPr>
        <dsp:cNvPr id="0" name=""/>
        <dsp:cNvSpPr/>
      </dsp:nvSpPr>
      <dsp:spPr>
        <a:xfrm>
          <a:off x="-4725551" y="-724356"/>
          <a:ext cx="5628690" cy="5628690"/>
        </a:xfrm>
        <a:prstGeom prst="blockArc">
          <a:avLst>
            <a:gd name="adj1" fmla="val 18900000"/>
            <a:gd name="adj2" fmla="val 2700000"/>
            <a:gd name="adj3" fmla="val 3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6E1A7-0C81-4051-8A49-35DD84F7CCA9}">
      <dsp:nvSpPr>
        <dsp:cNvPr id="0" name=""/>
        <dsp:cNvSpPr/>
      </dsp:nvSpPr>
      <dsp:spPr>
        <a:xfrm>
          <a:off x="473002" y="321356"/>
          <a:ext cx="4366522"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marL="0" lvl="0" indent="0" algn="l" defTabSz="1111250" latinLnBrk="1">
            <a:lnSpc>
              <a:spcPct val="90000"/>
            </a:lnSpc>
            <a:spcBef>
              <a:spcPct val="0"/>
            </a:spcBef>
            <a:spcAft>
              <a:spcPct val="35000"/>
            </a:spcAft>
            <a:buNone/>
          </a:pPr>
          <a:r>
            <a:rPr lang="en-US" altLang="ko-KR" sz="2500" kern="1200" dirty="0"/>
            <a:t>01. </a:t>
          </a:r>
          <a:r>
            <a:rPr lang="ko-KR" altLang="en-US" sz="2500" kern="1200" dirty="0"/>
            <a:t>프로젝트 개요</a:t>
          </a:r>
        </a:p>
      </dsp:txBody>
      <dsp:txXfrm>
        <a:off x="473002" y="321356"/>
        <a:ext cx="4366522" cy="643047"/>
      </dsp:txXfrm>
    </dsp:sp>
    <dsp:sp modelId="{BC65C7ED-450D-492D-910A-5A8FF5FA4D45}">
      <dsp:nvSpPr>
        <dsp:cNvPr id="0" name=""/>
        <dsp:cNvSpPr/>
      </dsp:nvSpPr>
      <dsp:spPr>
        <a:xfrm>
          <a:off x="71098" y="240975"/>
          <a:ext cx="803809" cy="803809"/>
        </a:xfrm>
        <a:prstGeom prst="ellipse">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226AD0-9F35-41B8-A3BB-4CD5E954A23B}">
      <dsp:nvSpPr>
        <dsp:cNvPr id="0" name=""/>
        <dsp:cNvSpPr/>
      </dsp:nvSpPr>
      <dsp:spPr>
        <a:xfrm>
          <a:off x="841676" y="1286095"/>
          <a:ext cx="3997848"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marL="0" lvl="0" indent="0" algn="l" defTabSz="1111250" latinLnBrk="1">
            <a:lnSpc>
              <a:spcPct val="90000"/>
            </a:lnSpc>
            <a:spcBef>
              <a:spcPct val="0"/>
            </a:spcBef>
            <a:spcAft>
              <a:spcPct val="35000"/>
            </a:spcAft>
            <a:buNone/>
          </a:pPr>
          <a:r>
            <a:rPr lang="en-US" altLang="ko-KR" sz="2500" kern="1200" dirty="0"/>
            <a:t>02. </a:t>
          </a:r>
          <a:r>
            <a:rPr lang="ko-KR" altLang="en-US" sz="2500" kern="1200" dirty="0"/>
            <a:t>프로젝트 내용</a:t>
          </a:r>
        </a:p>
      </dsp:txBody>
      <dsp:txXfrm>
        <a:off x="841676" y="1286095"/>
        <a:ext cx="3997848" cy="643047"/>
      </dsp:txXfrm>
    </dsp:sp>
    <dsp:sp modelId="{245EE47A-F9F4-4E21-A5D9-140FA596A587}">
      <dsp:nvSpPr>
        <dsp:cNvPr id="0" name=""/>
        <dsp:cNvSpPr/>
      </dsp:nvSpPr>
      <dsp:spPr>
        <a:xfrm>
          <a:off x="439772" y="1205714"/>
          <a:ext cx="803809" cy="803809"/>
        </a:xfrm>
        <a:prstGeom prst="ellipse">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732D6-7CF3-4396-A767-FFDFC236864C}">
      <dsp:nvSpPr>
        <dsp:cNvPr id="0" name=""/>
        <dsp:cNvSpPr/>
      </dsp:nvSpPr>
      <dsp:spPr>
        <a:xfrm>
          <a:off x="838158" y="2248571"/>
          <a:ext cx="3997848"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marL="0" lvl="0" indent="0" algn="l" defTabSz="1111250" latinLnBrk="1">
            <a:lnSpc>
              <a:spcPct val="90000"/>
            </a:lnSpc>
            <a:spcBef>
              <a:spcPct val="0"/>
            </a:spcBef>
            <a:spcAft>
              <a:spcPct val="35000"/>
            </a:spcAft>
            <a:buNone/>
          </a:pPr>
          <a:r>
            <a:rPr lang="en-US" altLang="ko-KR" sz="2500" kern="1200" dirty="0"/>
            <a:t>03. </a:t>
          </a:r>
          <a:r>
            <a:rPr lang="ko-KR" altLang="en-US" sz="2500" kern="1200" dirty="0"/>
            <a:t>프로젝트 구현 방안</a:t>
          </a:r>
        </a:p>
      </dsp:txBody>
      <dsp:txXfrm>
        <a:off x="838158" y="2248571"/>
        <a:ext cx="3997848" cy="643047"/>
      </dsp:txXfrm>
    </dsp:sp>
    <dsp:sp modelId="{7050679C-0BC9-4B0D-AE4D-3EDC164CC07A}">
      <dsp:nvSpPr>
        <dsp:cNvPr id="0" name=""/>
        <dsp:cNvSpPr/>
      </dsp:nvSpPr>
      <dsp:spPr>
        <a:xfrm>
          <a:off x="437939" y="2188555"/>
          <a:ext cx="803809" cy="803809"/>
        </a:xfrm>
        <a:prstGeom prst="ellipse">
          <a:avLst/>
        </a:prstGeom>
        <a:blipFill rotWithShape="0">
          <a:blip xmlns:r="http://schemas.openxmlformats.org/officeDocument/2006/relationships" r:embed="rId3"/>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3E9AF2-212A-4BEB-8DB9-DD8FC953D0EC}">
      <dsp:nvSpPr>
        <dsp:cNvPr id="0" name=""/>
        <dsp:cNvSpPr/>
      </dsp:nvSpPr>
      <dsp:spPr>
        <a:xfrm>
          <a:off x="473002" y="3215573"/>
          <a:ext cx="4366522"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marL="0" lvl="0" indent="0" algn="l" defTabSz="1111250" latinLnBrk="1">
            <a:lnSpc>
              <a:spcPct val="90000"/>
            </a:lnSpc>
            <a:spcBef>
              <a:spcPct val="0"/>
            </a:spcBef>
            <a:spcAft>
              <a:spcPct val="35000"/>
            </a:spcAft>
            <a:buNone/>
          </a:pPr>
          <a:r>
            <a:rPr lang="en-US" altLang="ko-KR" sz="2500" kern="1200" dirty="0"/>
            <a:t>04. </a:t>
          </a:r>
          <a:r>
            <a:rPr lang="ko-KR" altLang="en-US" sz="2500" kern="1200" dirty="0"/>
            <a:t>프로젝트 결과 및 관리</a:t>
          </a:r>
        </a:p>
      </dsp:txBody>
      <dsp:txXfrm>
        <a:off x="473002" y="3215573"/>
        <a:ext cx="4366522" cy="643047"/>
      </dsp:txXfrm>
    </dsp:sp>
    <dsp:sp modelId="{4813C697-4AF1-48C4-8FED-D95294801068}">
      <dsp:nvSpPr>
        <dsp:cNvPr id="0" name=""/>
        <dsp:cNvSpPr/>
      </dsp:nvSpPr>
      <dsp:spPr>
        <a:xfrm>
          <a:off x="71098" y="3135192"/>
          <a:ext cx="803809" cy="803809"/>
        </a:xfrm>
        <a:prstGeom prst="ellipse">
          <a:avLst/>
        </a:prstGeom>
        <a:blipFill rotWithShape="0">
          <a:blip xmlns:r="http://schemas.openxmlformats.org/officeDocument/2006/relationships" r:embed="rId4"/>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362AF-16FC-4A04-89B6-7DA9F6161371}">
      <dsp:nvSpPr>
        <dsp:cNvPr id="0" name=""/>
        <dsp:cNvSpPr/>
      </dsp:nvSpPr>
      <dsp:spPr>
        <a:xfrm>
          <a:off x="2164697" y="2240518"/>
          <a:ext cx="1662956" cy="1662982"/>
        </a:xfrm>
        <a:prstGeom prst="ellipse">
          <a:avLst/>
        </a:prstGeom>
        <a:blipFill rotWithShape="0">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latinLnBrk="1">
            <a:lnSpc>
              <a:spcPct val="90000"/>
            </a:lnSpc>
            <a:spcBef>
              <a:spcPct val="0"/>
            </a:spcBef>
            <a:spcAft>
              <a:spcPct val="35000"/>
            </a:spcAft>
            <a:buNone/>
          </a:pPr>
          <a:r>
            <a:rPr lang="en-US" altLang="ko-KR" sz="5100" kern="1200" dirty="0"/>
            <a:t> </a:t>
          </a:r>
          <a:endParaRPr lang="ko-KR" altLang="en-US" sz="5100" kern="1200" dirty="0"/>
        </a:p>
      </dsp:txBody>
      <dsp:txXfrm>
        <a:off x="2408231" y="2484056"/>
        <a:ext cx="1175888" cy="1175906"/>
      </dsp:txXfrm>
    </dsp:sp>
    <dsp:sp modelId="{080CEB47-ACA1-44F8-9C83-0DE1D752DA9D}">
      <dsp:nvSpPr>
        <dsp:cNvPr id="0" name=""/>
        <dsp:cNvSpPr/>
      </dsp:nvSpPr>
      <dsp:spPr>
        <a:xfrm>
          <a:off x="-203361" y="246344"/>
          <a:ext cx="5292363" cy="5517232"/>
        </a:xfrm>
        <a:prstGeom prst="blockArc">
          <a:avLst>
            <a:gd name="adj1" fmla="val 17747832"/>
            <a:gd name="adj2" fmla="val 3872736"/>
            <a:gd name="adj3" fmla="val 558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1F46365-7DA8-47F9-8E43-81BE0B00AD75}">
      <dsp:nvSpPr>
        <dsp:cNvPr id="0" name=""/>
        <dsp:cNvSpPr/>
      </dsp:nvSpPr>
      <dsp:spPr>
        <a:xfrm>
          <a:off x="4010781" y="1120884"/>
          <a:ext cx="1406522" cy="140689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6A1289E-8842-46A3-9CEF-418FC3BE6FDD}">
      <dsp:nvSpPr>
        <dsp:cNvPr id="0" name=""/>
        <dsp:cNvSpPr/>
      </dsp:nvSpPr>
      <dsp:spPr>
        <a:xfrm>
          <a:off x="5728962" y="1277334"/>
          <a:ext cx="5201903" cy="76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latinLnBrk="1">
            <a:lnSpc>
              <a:spcPct val="90000"/>
            </a:lnSpc>
            <a:spcBef>
              <a:spcPct val="0"/>
            </a:spcBef>
            <a:spcAft>
              <a:spcPct val="10000"/>
            </a:spcAft>
            <a:buNone/>
          </a:pPr>
          <a:r>
            <a:rPr lang="en-US" altLang="ko-KR" sz="1700" b="1" kern="1200" dirty="0"/>
            <a:t>1. Function </a:t>
          </a:r>
          <a:r>
            <a:rPr lang="ko-KR" altLang="en-US" sz="1700" b="1" kern="1200" dirty="0"/>
            <a:t>구현</a:t>
          </a:r>
          <a:br>
            <a:rPr lang="en-US" altLang="ko-KR" sz="1700" kern="1200" dirty="0"/>
          </a:br>
          <a:r>
            <a:rPr lang="en-US" altLang="ko-KR" sz="1400" kern="1200" dirty="0"/>
            <a:t>  - </a:t>
          </a:r>
          <a:r>
            <a:rPr lang="ko-KR" altLang="en-US" sz="1400" kern="1200" dirty="0"/>
            <a:t>각 </a:t>
          </a:r>
          <a:r>
            <a:rPr lang="en-US" altLang="ko-KR" sz="1400" kern="1200" dirty="0"/>
            <a:t>package</a:t>
          </a:r>
          <a:r>
            <a:rPr lang="ko-KR" altLang="en-US" sz="1400" kern="1200" dirty="0"/>
            <a:t>에 사용할 적절한 통계적 방법론 선택</a:t>
          </a:r>
          <a:r>
            <a:rPr lang="en-US" altLang="ko-KR" sz="1400" kern="1200" dirty="0"/>
            <a:t>/</a:t>
          </a:r>
          <a:r>
            <a:rPr lang="ko-KR" altLang="en-US" sz="1400" kern="1200" dirty="0"/>
            <a:t>변수 지정</a:t>
          </a:r>
          <a:endParaRPr lang="en-US" altLang="ko-KR" sz="1400" kern="1200" dirty="0"/>
        </a:p>
        <a:p>
          <a:pPr marL="0" lvl="0" indent="0" algn="l" defTabSz="755650" latinLnBrk="1">
            <a:lnSpc>
              <a:spcPct val="90000"/>
            </a:lnSpc>
            <a:spcBef>
              <a:spcPct val="0"/>
            </a:spcBef>
            <a:spcAft>
              <a:spcPct val="10000"/>
            </a:spcAft>
            <a:buNone/>
          </a:pPr>
          <a:r>
            <a:rPr lang="en-US" altLang="ko-KR" sz="1400" kern="1200" dirty="0"/>
            <a:t>  -  R </a:t>
          </a:r>
          <a:r>
            <a:rPr lang="ko-KR" altLang="en-US" sz="1400" kern="1200" dirty="0"/>
            <a:t>언어를 사용하여 객체 지향 </a:t>
          </a:r>
          <a:r>
            <a:rPr lang="en-US" altLang="ko-KR" sz="1400" kern="1200" dirty="0"/>
            <a:t>R function </a:t>
          </a:r>
          <a:r>
            <a:rPr lang="ko-KR" altLang="en-US" sz="1400" kern="1200" dirty="0"/>
            <a:t>구현</a:t>
          </a:r>
        </a:p>
      </dsp:txBody>
      <dsp:txXfrm>
        <a:off x="5728962" y="1277334"/>
        <a:ext cx="5201903" cy="764499"/>
      </dsp:txXfrm>
    </dsp:sp>
    <dsp:sp modelId="{BF2F3F9D-B8D2-4B28-9071-5310B3BC37F1}">
      <dsp:nvSpPr>
        <dsp:cNvPr id="0" name=""/>
        <dsp:cNvSpPr/>
      </dsp:nvSpPr>
      <dsp:spPr>
        <a:xfrm>
          <a:off x="4010781" y="3349294"/>
          <a:ext cx="1406522" cy="1406894"/>
        </a:xfrm>
        <a:prstGeom prst="ellipse">
          <a:avLst/>
        </a:prstGeom>
        <a:blipFill rotWithShape="1">
          <a:blip xmlns:r="http://schemas.openxmlformats.org/officeDocument/2006/relationships" r:embed="rId3"/>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9CDB80-B22C-4438-8BE1-61B084DD3707}">
      <dsp:nvSpPr>
        <dsp:cNvPr id="0" name=""/>
        <dsp:cNvSpPr/>
      </dsp:nvSpPr>
      <dsp:spPr>
        <a:xfrm>
          <a:off x="5720254" y="2899666"/>
          <a:ext cx="4961347" cy="1999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latinLnBrk="1">
            <a:lnSpc>
              <a:spcPct val="90000"/>
            </a:lnSpc>
            <a:spcBef>
              <a:spcPct val="0"/>
            </a:spcBef>
            <a:spcAft>
              <a:spcPct val="10000"/>
            </a:spcAft>
            <a:buNone/>
          </a:pPr>
          <a:r>
            <a:rPr lang="en-US" altLang="ko-KR" sz="1700" b="1" kern="1200" dirty="0"/>
            <a:t>2. R plugin-package </a:t>
          </a:r>
          <a:r>
            <a:rPr lang="ko-KR" altLang="en-US" sz="1700" b="1" kern="1200" dirty="0"/>
            <a:t>개발</a:t>
          </a:r>
          <a:br>
            <a:rPr lang="en-US" altLang="ko-KR" sz="1700" kern="1200" dirty="0"/>
          </a:br>
          <a:r>
            <a:rPr lang="en-US" altLang="ko-KR" sz="1700" kern="1200" dirty="0"/>
            <a:t>  </a:t>
          </a:r>
          <a:r>
            <a:rPr lang="en-US" altLang="ko-KR" sz="1400" kern="1200" dirty="0"/>
            <a:t>- </a:t>
          </a:r>
          <a:r>
            <a:rPr lang="en-US" altLang="ko-KR" sz="1400" kern="1200" dirty="0" err="1"/>
            <a:t>tcltk</a:t>
          </a:r>
          <a:r>
            <a:rPr lang="en-US" altLang="ko-KR" sz="1400" kern="1200" dirty="0"/>
            <a:t> package</a:t>
          </a:r>
          <a:r>
            <a:rPr lang="ko-KR" altLang="en-US" sz="1400" kern="1200" dirty="0"/>
            <a:t>로 </a:t>
          </a:r>
          <a:r>
            <a:rPr lang="en-US" altLang="ko-KR" sz="1400" kern="1200" dirty="0"/>
            <a:t>R </a:t>
          </a:r>
          <a:r>
            <a:rPr lang="en-US" altLang="ko-KR" sz="1400" kern="1200" dirty="0" err="1"/>
            <a:t>commandr</a:t>
          </a:r>
          <a:r>
            <a:rPr lang="en-US" altLang="ko-KR" sz="1400" kern="1200" dirty="0"/>
            <a:t> UI </a:t>
          </a:r>
          <a:r>
            <a:rPr lang="ko-KR" altLang="en-US" sz="1400" kern="1200" dirty="0"/>
            <a:t>구성</a:t>
          </a:r>
          <a:endParaRPr lang="en-US" altLang="ko-KR" sz="1400" kern="1200" dirty="0"/>
        </a:p>
        <a:p>
          <a:pPr marL="0" lvl="0" indent="0" algn="l" defTabSz="755650" latinLnBrk="1">
            <a:lnSpc>
              <a:spcPct val="90000"/>
            </a:lnSpc>
            <a:spcBef>
              <a:spcPct val="0"/>
            </a:spcBef>
            <a:spcAft>
              <a:spcPct val="10000"/>
            </a:spcAft>
            <a:buNone/>
          </a:pPr>
          <a:r>
            <a:rPr lang="en-US" altLang="ko-KR" sz="1400" kern="1200" dirty="0"/>
            <a:t>  - PCA / MSA / SI function + </a:t>
          </a:r>
          <a:r>
            <a:rPr lang="en-US" altLang="ko-KR" sz="1400" kern="1200" dirty="0" err="1"/>
            <a:t>tcltk</a:t>
          </a:r>
          <a:r>
            <a:rPr lang="en-US" altLang="ko-KR" sz="1400" kern="1200" dirty="0"/>
            <a:t> package </a:t>
          </a:r>
          <a:br>
            <a:rPr lang="en-US" altLang="ko-KR" sz="1400" kern="1200" dirty="0"/>
          </a:br>
          <a:r>
            <a:rPr lang="en-US" altLang="ko-KR" sz="1400" kern="1200" dirty="0"/>
            <a:t>    = </a:t>
          </a:r>
          <a:r>
            <a:rPr lang="en-US" altLang="ko-KR" sz="1400" kern="1200" dirty="0" err="1"/>
            <a:t>RcmdrPlugin.PCA</a:t>
          </a:r>
          <a:r>
            <a:rPr lang="en-US" altLang="ko-KR" sz="1400" kern="1200" dirty="0"/>
            <a:t> / </a:t>
          </a:r>
          <a:r>
            <a:rPr lang="en-US" altLang="ko-KR" sz="1400" kern="1200" dirty="0" err="1"/>
            <a:t>RcmdrPlugin.MSA</a:t>
          </a:r>
          <a:r>
            <a:rPr lang="en-US" altLang="ko-KR" sz="1400" kern="1200" dirty="0"/>
            <a:t> / RcmdrPlugin.SI</a:t>
          </a:r>
          <a:endParaRPr lang="ko-KR" altLang="en-US" sz="1100" kern="1200" dirty="0"/>
        </a:p>
      </dsp:txBody>
      <dsp:txXfrm>
        <a:off x="5720254" y="2899666"/>
        <a:ext cx="4961347" cy="19992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방사형 그림 목록형"/>
  <dgm:desc val="중심 아이디어에 대한 관계를 표시합니다. 수준 1 도형에는 텍스트가 포함되고 모든 수준 2 도형에는 해당하는 텍스트와 함께 그림이 포함됩니다. 수준 2 그림을 4개까지 포함할 수 있습니다.  사용하지 않는 그림은 표시되지 않지만 레이아웃을 전환할 경우 사용 가능합니다. 수준 2 텍스트의 양이 적은 경우 가장 적합합니다."/>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rawings/drawing1.xml><?xml version="1.0" encoding="utf-8"?>
<c:userShapes xmlns:c="http://schemas.openxmlformats.org/drawingml/2006/chart">
  <cdr:relSizeAnchor xmlns:cdr="http://schemas.openxmlformats.org/drawingml/2006/chartDrawing">
    <cdr:from>
      <cdr:x>0.10717</cdr:x>
      <cdr:y>0.5</cdr:y>
    </cdr:from>
    <cdr:to>
      <cdr:x>0.2601</cdr:x>
      <cdr:y>0.73722</cdr:y>
    </cdr:to>
    <cdr:pic>
      <cdr:nvPicPr>
        <cdr:cNvPr id="2" name="그래픽 1" descr="망원경"/>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400104" y="1203515"/>
          <a:ext cx="570994" cy="57099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68854-E34C-4AD3-B961-E2FDF46502D5}" type="datetimeFigureOut">
              <a:rPr lang="ko-KR" altLang="en-US" smtClean="0"/>
              <a:t>2017-03-09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841E4-3793-4212-A58A-C68DD33394E1}" type="slidenum">
              <a:rPr lang="ko-KR" altLang="en-US" smtClean="0"/>
              <a:t>‹#›</a:t>
            </a:fld>
            <a:endParaRPr lang="ko-KR" altLang="en-US"/>
          </a:p>
        </p:txBody>
      </p:sp>
    </p:spTree>
    <p:extLst>
      <p:ext uri="{BB962C8B-B14F-4D97-AF65-F5344CB8AC3E}">
        <p14:creationId xmlns:p14="http://schemas.microsoft.com/office/powerpoint/2010/main" val="291936530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안녕하십니까</a:t>
            </a:r>
            <a:r>
              <a:rPr lang="en-US" altLang="ko-KR" dirty="0"/>
              <a:t>, </a:t>
            </a:r>
            <a:r>
              <a:rPr lang="ko-KR" altLang="en-US" dirty="0"/>
              <a:t>저는 </a:t>
            </a:r>
            <a:r>
              <a:rPr lang="ko-KR" altLang="en-US" sz="1200" b="1" dirty="0">
                <a:solidFill>
                  <a:srgbClr val="002060"/>
                </a:solidFill>
              </a:rPr>
              <a:t>통계적 품질 관리를 </a:t>
            </a:r>
            <a:r>
              <a:rPr lang="ko-KR" altLang="en-US" dirty="0"/>
              <a:t>위한 </a:t>
            </a:r>
            <a:r>
              <a:rPr lang="en-US" altLang="ko-KR" dirty="0"/>
              <a:t>R commander Plug-in</a:t>
            </a:r>
            <a:r>
              <a:rPr lang="en-US" altLang="ko-KR" baseline="0" dirty="0"/>
              <a:t> packages</a:t>
            </a:r>
            <a:r>
              <a:rPr lang="ko-KR" altLang="en-US" dirty="0"/>
              <a:t>개발이라는 주제로 발표를 진행하게 될 </a:t>
            </a:r>
            <a:r>
              <a:rPr lang="en-US" altLang="ko-KR" dirty="0"/>
              <a:t>“</a:t>
            </a:r>
            <a:r>
              <a:rPr lang="ko-KR" altLang="en-US" dirty="0"/>
              <a:t>그것이 </a:t>
            </a:r>
            <a:r>
              <a:rPr lang="en-US" altLang="ko-KR" dirty="0"/>
              <a:t>R</a:t>
            </a:r>
            <a:r>
              <a:rPr lang="ko-KR" altLang="en-US" dirty="0"/>
              <a:t>고 싶다</a:t>
            </a:r>
            <a:r>
              <a:rPr lang="en-US" altLang="ko-KR" dirty="0"/>
              <a:t>.” </a:t>
            </a:r>
            <a:r>
              <a:rPr lang="ko-KR" altLang="en-US" dirty="0"/>
              <a:t>조의 산업경영공학과 </a:t>
            </a:r>
            <a:r>
              <a:rPr lang="en-US" altLang="ko-KR" dirty="0"/>
              <a:t>14</a:t>
            </a:r>
            <a:r>
              <a:rPr lang="ko-KR" altLang="en-US" dirty="0"/>
              <a:t>학번 </a:t>
            </a:r>
            <a:r>
              <a:rPr lang="ko-KR" altLang="en-US" dirty="0" err="1"/>
              <a:t>이홍재입니다</a:t>
            </a:r>
            <a:r>
              <a:rPr lang="en-US" altLang="ko-KR" dirty="0"/>
              <a:t>.</a:t>
            </a:r>
          </a:p>
          <a:p>
            <a:r>
              <a:rPr lang="ko-KR" altLang="en-US" dirty="0"/>
              <a:t>저희 조는</a:t>
            </a:r>
            <a:r>
              <a:rPr lang="ko-KR" altLang="en-US" baseline="0" dirty="0"/>
              <a:t> 저를 포함하여 이해중</a:t>
            </a:r>
            <a:r>
              <a:rPr lang="en-US" altLang="ko-KR" baseline="0" dirty="0"/>
              <a:t>, </a:t>
            </a:r>
            <a:r>
              <a:rPr lang="ko-KR" altLang="en-US" baseline="0" dirty="0"/>
              <a:t>김동민 </a:t>
            </a:r>
            <a:r>
              <a:rPr lang="en-US" altLang="ko-KR" baseline="0" dirty="0"/>
              <a:t>, </a:t>
            </a:r>
            <a:r>
              <a:rPr lang="ko-KR" altLang="en-US" baseline="0" dirty="0" err="1"/>
              <a:t>김근우</a:t>
            </a:r>
            <a:r>
              <a:rPr lang="en-US" altLang="ko-KR" baseline="0" dirty="0"/>
              <a:t>, </a:t>
            </a:r>
            <a:r>
              <a:rPr lang="ko-KR" altLang="en-US" baseline="0" dirty="0"/>
              <a:t>이상인 으로 이루어져 있습니다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a:t>
            </a:fld>
            <a:endParaRPr lang="ko-KR" altLang="en-US"/>
          </a:p>
        </p:txBody>
      </p:sp>
    </p:spTree>
    <p:extLst>
      <p:ext uri="{BB962C8B-B14F-4D97-AF65-F5344CB8AC3E}">
        <p14:creationId xmlns:p14="http://schemas.microsoft.com/office/powerpoint/2010/main" val="40781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ko-KR" altLang="en-US" dirty="0"/>
              <a:t>그래서 저희가 최종적으로 구축할 플러그인 패키지는 총 </a:t>
            </a:r>
            <a:r>
              <a:rPr lang="en-US" altLang="ko-KR" dirty="0"/>
              <a:t>3</a:t>
            </a:r>
            <a:r>
              <a:rPr lang="ko-KR" altLang="en-US" dirty="0"/>
              <a:t>가지로</a:t>
            </a:r>
            <a:endParaRPr lang="en-US" altLang="ko-KR" dirty="0"/>
          </a:p>
          <a:p>
            <a:r>
              <a:rPr lang="en-US" altLang="ko-KR" dirty="0"/>
              <a:t>SI(</a:t>
            </a:r>
            <a:r>
              <a:rPr lang="ko-KR" altLang="en-US" dirty="0"/>
              <a:t>샘플링검사도구</a:t>
            </a:r>
            <a:r>
              <a:rPr lang="en-US" altLang="ko-KR" dirty="0"/>
              <a:t>)</a:t>
            </a:r>
            <a:r>
              <a:rPr lang="ko-KR" altLang="en-US" dirty="0"/>
              <a:t> </a:t>
            </a:r>
            <a:r>
              <a:rPr lang="en-US" altLang="ko-KR" dirty="0"/>
              <a:t>,PCA(</a:t>
            </a:r>
            <a:r>
              <a:rPr lang="ko-KR" altLang="en-US" dirty="0"/>
              <a:t>공정능력분석도구</a:t>
            </a:r>
            <a:r>
              <a:rPr lang="en-US" altLang="ko-KR" dirty="0"/>
              <a:t>)</a:t>
            </a:r>
            <a:r>
              <a:rPr lang="en-US" altLang="ko-KR" baseline="0" dirty="0"/>
              <a:t>,</a:t>
            </a:r>
            <a:r>
              <a:rPr lang="ko-KR" altLang="en-US" baseline="0" dirty="0"/>
              <a:t> </a:t>
            </a:r>
            <a:r>
              <a:rPr lang="en-US" altLang="ko-KR" baseline="0" dirty="0"/>
              <a:t>MSA(</a:t>
            </a:r>
            <a:r>
              <a:rPr lang="ko-KR" altLang="en-US" baseline="0" dirty="0"/>
              <a:t>측정시스템분석</a:t>
            </a:r>
            <a:r>
              <a:rPr lang="en-US" altLang="ko-KR" baseline="0" dirty="0"/>
              <a:t>) </a:t>
            </a:r>
            <a:r>
              <a:rPr lang="ko-KR" altLang="en-US" baseline="0" dirty="0"/>
              <a:t>패키지를 개발하는 것입니다</a:t>
            </a:r>
            <a:r>
              <a:rPr lang="en-US" altLang="ko-KR" baseline="0" dirty="0"/>
              <a:t>. </a:t>
            </a:r>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10</a:t>
            </a:fld>
            <a:endParaRPr lang="ko-KR" altLang="en-US"/>
          </a:p>
        </p:txBody>
      </p:sp>
    </p:spTree>
    <p:extLst>
      <p:ext uri="{BB962C8B-B14F-4D97-AF65-F5344CB8AC3E}">
        <p14:creationId xmlns:p14="http://schemas.microsoft.com/office/powerpoint/2010/main" val="136417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프로젝트 내용입니다</a:t>
            </a:r>
            <a:r>
              <a:rPr lang="en-US" altLang="ko-KR" dirty="0"/>
              <a:t>. </a:t>
            </a:r>
            <a:r>
              <a:rPr lang="ko-KR" altLang="en-US" dirty="0"/>
              <a:t>주요 통계 도구와 비교를 통해 패키지 개발 방향을 얻고 패키지에 담을 내용을 구체적으로 설명 드리도록 하겠습니다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11</a:t>
            </a:fld>
            <a:endParaRPr lang="ko-KR" altLang="en-US"/>
          </a:p>
        </p:txBody>
      </p:sp>
    </p:spTree>
    <p:extLst>
      <p:ext uri="{BB962C8B-B14F-4D97-AF65-F5344CB8AC3E}">
        <p14:creationId xmlns:p14="http://schemas.microsoft.com/office/powerpoint/2010/main" val="38996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사실 </a:t>
            </a:r>
            <a:r>
              <a:rPr lang="ko-KR" altLang="en-US" dirty="0" err="1"/>
              <a:t>미니탭을</a:t>
            </a:r>
            <a:r>
              <a:rPr lang="ko-KR" altLang="en-US" dirty="0"/>
              <a:t> 제외하고는 우리가 흔히 사용하는 대표적인 통계 도구에선 공정능력분석과 측정시스템분석</a:t>
            </a:r>
            <a:r>
              <a:rPr lang="en-US" altLang="ko-KR" dirty="0"/>
              <a:t>,</a:t>
            </a:r>
            <a:r>
              <a:rPr lang="ko-KR" altLang="en-US" dirty="0"/>
              <a:t>그리고 샘플링검사를 따로 패키지화 하여 제공하고 있지</a:t>
            </a:r>
            <a:r>
              <a:rPr lang="ko-KR" altLang="en-US" baseline="0" dirty="0"/>
              <a:t> 않은 것이 현실입니다</a:t>
            </a:r>
            <a:r>
              <a:rPr lang="en-US" altLang="ko-KR" baseline="0" dirty="0"/>
              <a:t>. </a:t>
            </a:r>
          </a:p>
          <a:p>
            <a:r>
              <a:rPr lang="ko-KR" altLang="en-US" dirty="0"/>
              <a:t>따라서 저희는</a:t>
            </a:r>
            <a:r>
              <a:rPr lang="en-US" altLang="ko-KR" baseline="0" dirty="0"/>
              <a:t> </a:t>
            </a:r>
            <a:r>
              <a:rPr lang="ko-KR" altLang="en-US" baseline="0" dirty="0" err="1"/>
              <a:t>미니탭의</a:t>
            </a:r>
            <a:r>
              <a:rPr lang="ko-KR" altLang="en-US" baseline="0" dirty="0"/>
              <a:t> 다양한 기능을 살리며 타 도구에서는 아쉬웠던 산개된 </a:t>
            </a:r>
            <a:r>
              <a:rPr lang="en-US" altLang="ko-KR" baseline="0" dirty="0"/>
              <a:t>UI</a:t>
            </a:r>
            <a:r>
              <a:rPr lang="ko-KR" altLang="en-US" baseline="0" dirty="0"/>
              <a:t>를 개념과 목적에 맞게 체계적으로 정리 하고자 합니다</a:t>
            </a:r>
            <a:r>
              <a:rPr lang="en-US" altLang="ko-KR" baseline="0" dirty="0"/>
              <a:t>. </a:t>
            </a:r>
            <a:r>
              <a:rPr lang="ko-KR" altLang="en-US" baseline="0" dirty="0"/>
              <a:t>여기에</a:t>
            </a:r>
            <a:r>
              <a:rPr lang="en-US" altLang="ko-KR" baseline="0" dirty="0"/>
              <a:t>, </a:t>
            </a:r>
            <a:r>
              <a:rPr lang="ko-KR" altLang="en-US" baseline="0" dirty="0"/>
              <a:t>기존 </a:t>
            </a:r>
            <a:r>
              <a:rPr lang="en-US" altLang="ko-KR" baseline="0" dirty="0"/>
              <a:t>R</a:t>
            </a:r>
            <a:r>
              <a:rPr lang="ko-KR" altLang="en-US" baseline="0" dirty="0"/>
              <a:t>에 존재 하는 관련 패키지 및 함수를 </a:t>
            </a:r>
            <a:r>
              <a:rPr lang="ko-KR" altLang="en-US" baseline="0" dirty="0" err="1"/>
              <a:t>적재함으로서</a:t>
            </a:r>
            <a:r>
              <a:rPr lang="ko-KR" altLang="en-US" baseline="0" dirty="0"/>
              <a:t> </a:t>
            </a:r>
            <a:endParaRPr lang="en-US" altLang="ko-KR" baseline="0" dirty="0"/>
          </a:p>
          <a:p>
            <a:r>
              <a:rPr lang="ko-KR" altLang="en-US" baseline="0" dirty="0"/>
              <a:t>사용자들이 체계화 된 </a:t>
            </a:r>
            <a:r>
              <a:rPr lang="en-US" altLang="ko-KR" baseline="0" dirty="0"/>
              <a:t>GUI </a:t>
            </a:r>
            <a:r>
              <a:rPr lang="ko-KR" altLang="en-US" baseline="0" dirty="0"/>
              <a:t>환경에서 </a:t>
            </a:r>
            <a:r>
              <a:rPr lang="en-US" altLang="ko-KR" baseline="0" dirty="0"/>
              <a:t>R</a:t>
            </a:r>
            <a:r>
              <a:rPr lang="ko-KR" altLang="en-US" baseline="0" dirty="0"/>
              <a:t>을 이용하여 다양한 기능들을 사용 할 수 있게끔 할 것 입니다</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12</a:t>
            </a:fld>
            <a:endParaRPr lang="ko-KR" altLang="en-US"/>
          </a:p>
        </p:txBody>
      </p:sp>
    </p:spTree>
    <p:extLst>
      <p:ext uri="{BB962C8B-B14F-4D97-AF65-F5344CB8AC3E}">
        <p14:creationId xmlns:p14="http://schemas.microsoft.com/office/powerpoint/2010/main" val="7906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첫 번째로</a:t>
            </a:r>
            <a:r>
              <a:rPr lang="ko-KR" altLang="en-US" baseline="0" dirty="0"/>
              <a:t> 만들 </a:t>
            </a:r>
            <a:r>
              <a:rPr lang="en-US" altLang="ko-KR" baseline="0" dirty="0"/>
              <a:t>Plug-in </a:t>
            </a:r>
            <a:r>
              <a:rPr lang="ko-KR" altLang="en-US" baseline="0" dirty="0"/>
              <a:t>패키지</a:t>
            </a:r>
            <a:r>
              <a:rPr lang="en-US" altLang="ko-KR" baseline="0" dirty="0"/>
              <a:t>,</a:t>
            </a:r>
            <a:r>
              <a:rPr lang="ko-KR" altLang="en-US" baseline="0" dirty="0"/>
              <a:t> 공정 능력 분석에 대해 말씀 드리겠습니다</a:t>
            </a:r>
            <a:r>
              <a:rPr lang="en-US" altLang="ko-KR" baseline="0" dirty="0"/>
              <a:t>.</a:t>
            </a:r>
            <a:r>
              <a:rPr lang="ko-KR" altLang="en-US" baseline="0" dirty="0"/>
              <a:t> 공정능력을 산출 하기 위한 방법론에는 공정 능력 지수 </a:t>
            </a:r>
            <a:r>
              <a:rPr lang="en-US" altLang="ko-KR" baseline="0" dirty="0" err="1"/>
              <a:t>Cp</a:t>
            </a:r>
            <a:r>
              <a:rPr lang="en-US" altLang="ko-KR" baseline="0" dirty="0"/>
              <a:t> </a:t>
            </a:r>
            <a:r>
              <a:rPr lang="ko-KR" altLang="en-US" baseline="0" dirty="0"/>
              <a:t>와 공정 성능 지수 </a:t>
            </a:r>
            <a:r>
              <a:rPr lang="en-US" altLang="ko-KR" baseline="0" dirty="0" err="1"/>
              <a:t>Pp</a:t>
            </a:r>
            <a:r>
              <a:rPr lang="ko-KR" altLang="en-US" baseline="0" dirty="0"/>
              <a:t>가 있는데</a:t>
            </a:r>
            <a:r>
              <a:rPr lang="en-US" altLang="ko-KR" baseline="0" dirty="0"/>
              <a:t>, </a:t>
            </a:r>
            <a:r>
              <a:rPr lang="ko-KR" altLang="en-US" baseline="0" dirty="0"/>
              <a:t> 이들이 정해진 규격을 기준으로 어느 한쪽으로 </a:t>
            </a:r>
            <a:endParaRPr lang="en-US" altLang="ko-KR" baseline="0" dirty="0"/>
          </a:p>
          <a:p>
            <a:r>
              <a:rPr lang="en-US" altLang="ko-KR" baseline="0" dirty="0"/>
              <a:t>K</a:t>
            </a:r>
            <a:r>
              <a:rPr lang="ko-KR" altLang="en-US" baseline="0" dirty="0"/>
              <a:t>만큼 치우쳤을 때를 </a:t>
            </a:r>
            <a:r>
              <a:rPr lang="en-US" altLang="ko-KR" baseline="0" dirty="0" err="1"/>
              <a:t>Cpk</a:t>
            </a:r>
            <a:r>
              <a:rPr lang="en-US" altLang="ko-KR" baseline="0" dirty="0"/>
              <a:t> , </a:t>
            </a:r>
            <a:r>
              <a:rPr lang="en-US" altLang="ko-KR" baseline="0" dirty="0" err="1"/>
              <a:t>Ppk</a:t>
            </a:r>
            <a:r>
              <a:rPr lang="ko-KR" altLang="en-US" baseline="0" dirty="0"/>
              <a:t>로 표현합니다</a:t>
            </a:r>
            <a:r>
              <a:rPr lang="en-US" altLang="ko-KR" baseline="0" dirty="0"/>
              <a:t>. </a:t>
            </a:r>
            <a:r>
              <a:rPr lang="en-US" altLang="ko-KR" baseline="0" dirty="0" err="1"/>
              <a:t>Cp</a:t>
            </a:r>
            <a:r>
              <a:rPr lang="ko-KR" altLang="en-US" baseline="0" dirty="0"/>
              <a:t>의 계산에서 표준편차는 군내변동만을 나타내는 반면 </a:t>
            </a:r>
            <a:r>
              <a:rPr lang="en-US" altLang="ko-KR" baseline="0" dirty="0" err="1"/>
              <a:t>Pp</a:t>
            </a:r>
            <a:r>
              <a:rPr lang="ko-KR" altLang="en-US" baseline="0" dirty="0"/>
              <a:t>의 계산에서 표준편차는 군내변동과 </a:t>
            </a:r>
            <a:r>
              <a:rPr lang="ko-KR" altLang="en-US" baseline="0" dirty="0" err="1"/>
              <a:t>군간변동을</a:t>
            </a:r>
            <a:r>
              <a:rPr lang="ko-KR" altLang="en-US" baseline="0" dirty="0"/>
              <a:t> 포함한 개념입니다</a:t>
            </a:r>
            <a:r>
              <a:rPr lang="en-US" altLang="ko-KR" baseline="0" dirty="0"/>
              <a:t>. </a:t>
            </a:r>
            <a:r>
              <a:rPr lang="ko-KR" altLang="en-US" baseline="0" dirty="0"/>
              <a:t>이러한 차이로 인해 </a:t>
            </a:r>
            <a:endParaRPr lang="en-US" altLang="ko-KR" baseline="0" dirty="0"/>
          </a:p>
          <a:p>
            <a:r>
              <a:rPr lang="ko-KR" altLang="en-US" baseline="0" dirty="0"/>
              <a:t>일반적으로 공정 능력 지수는 단기간</a:t>
            </a:r>
            <a:r>
              <a:rPr lang="en-US" altLang="ko-KR" baseline="0" dirty="0"/>
              <a:t>, </a:t>
            </a:r>
            <a:r>
              <a:rPr lang="ko-KR" altLang="en-US" baseline="0" dirty="0"/>
              <a:t>공정 성능 지수는 중장기간에 걸쳐 공정의 품질변동 범위가 어느 정도이고</a:t>
            </a:r>
            <a:r>
              <a:rPr lang="en-US" altLang="ko-KR" baseline="0" dirty="0"/>
              <a:t>,</a:t>
            </a:r>
            <a:r>
              <a:rPr lang="ko-KR" altLang="en-US" baseline="0" dirty="0"/>
              <a:t> 어떠한 원인들이 공정의 성능에 영향을 주는가를 조사하는데 쓰입니다</a:t>
            </a:r>
            <a:r>
              <a:rPr lang="en-US" altLang="ko-KR" baseline="0" dirty="0"/>
              <a:t>.</a:t>
            </a:r>
            <a:r>
              <a:rPr lang="ko-KR" altLang="en-US" baseline="0" dirty="0"/>
              <a:t>  </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ko-KR" altLang="en-US" dirty="0"/>
              <a:t>ㅡㅡㅡㅡㅡㅡㅡㅡㅡㅡㅡㅡㅡㅡㅡㅡㅡㅡㅡㅡㅡㅡㅡㅡㅡㅡㅡㅡㅡㅡㅡㅡㅡㅡㅡㅡㅡㅡㅡㅡㅡㅡㅡㅡㅡㅡㅡㅡㅡㅡㅡㅡㅡㅡㅡㅡㅡㅡㅡㅡㅡㅡㅡㅡㅡㅡㅡㅡㅡㅡㅡㅡㅡㅡㅡㅡㅡㅡ</a:t>
            </a:r>
            <a:endParaRPr lang="en-US" altLang="ko-KR" dirty="0"/>
          </a:p>
          <a:p>
            <a:r>
              <a:rPr lang="ko-KR" altLang="en-US" dirty="0"/>
              <a:t>측정오차에 영향을 미치는 </a:t>
            </a:r>
            <a:r>
              <a:rPr lang="en-US" altLang="ko-KR" dirty="0"/>
              <a:t>5</a:t>
            </a:r>
            <a:r>
              <a:rPr lang="ko-KR" altLang="en-US" dirty="0"/>
              <a:t>가지 요소는 그 자체가 각각 변동을 의미한다</a:t>
            </a:r>
            <a:r>
              <a:rPr lang="en-US" altLang="ko-KR" dirty="0"/>
              <a:t>. </a:t>
            </a:r>
            <a:r>
              <a:rPr lang="ko-KR" altLang="en-US" dirty="0"/>
              <a:t>그 변동의 합은 제품의 변동에 영향을 미친다</a:t>
            </a:r>
            <a:r>
              <a:rPr lang="en-US" altLang="ko-KR" dirty="0"/>
              <a:t>. </a:t>
            </a:r>
            <a:r>
              <a:rPr lang="ko-KR" altLang="en-US" dirty="0"/>
              <a:t>이런 공정의 변동을 보다 쉽게 이해하기 위하여</a:t>
            </a:r>
            <a:endParaRPr lang="en-US" altLang="ko-KR" dirty="0"/>
          </a:p>
          <a:p>
            <a:r>
              <a:rPr lang="ko-KR" altLang="en-US" dirty="0"/>
              <a:t> </a:t>
            </a:r>
            <a:r>
              <a:rPr lang="en-US" altLang="ko-KR" dirty="0"/>
              <a:t>“</a:t>
            </a:r>
            <a:r>
              <a:rPr lang="ko-KR" altLang="en-US" dirty="0"/>
              <a:t>측정오차의 원인과 결과</a:t>
            </a:r>
            <a:r>
              <a:rPr lang="en-US" altLang="ko-KR" dirty="0"/>
              <a:t>”</a:t>
            </a:r>
            <a:r>
              <a:rPr lang="ko-KR" altLang="en-US" dirty="0"/>
              <a:t>의 그림을 보면 가공된 제품의 참값을 알기 위해서는 측정시스템을 거쳐야만 합을 알 수 있습니다</a:t>
            </a:r>
            <a:r>
              <a:rPr lang="en-US" altLang="ko-KR" dirty="0"/>
              <a:t>.</a:t>
            </a:r>
          </a:p>
          <a:p>
            <a:endParaRPr lang="en-US" altLang="ko-KR" dirty="0"/>
          </a:p>
          <a:p>
            <a:r>
              <a:rPr lang="ko-KR" altLang="en-US" dirty="0"/>
              <a:t>이처럼 여러 가지 원인에 의하여 측정오차가 발생하게 되는데</a:t>
            </a:r>
            <a:r>
              <a:rPr lang="en-US" altLang="ko-KR" dirty="0"/>
              <a:t>, </a:t>
            </a:r>
            <a:r>
              <a:rPr lang="ko-KR" altLang="en-US" dirty="0"/>
              <a:t>이러한 문제점을 어떻게 해결해 나갈 것인가를 알기 위해 측정오차의 몇 가지 성질과 이 성질입니다</a:t>
            </a:r>
            <a:r>
              <a:rPr lang="en-US" altLang="ko-KR" dirty="0"/>
              <a:t>.</a:t>
            </a:r>
          </a:p>
          <a:p>
            <a:endParaRPr lang="en-US" altLang="ko-KR" dirty="0"/>
          </a:p>
          <a:p>
            <a:r>
              <a:rPr lang="ko-KR" altLang="en-US" dirty="0"/>
              <a:t>어떤 방법으로 평가할 수 있는지를 알아보겠습니다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13</a:t>
            </a:fld>
            <a:endParaRPr lang="ko-KR" altLang="en-US"/>
          </a:p>
        </p:txBody>
      </p:sp>
    </p:spTree>
    <p:extLst>
      <p:ext uri="{BB962C8B-B14F-4D97-AF65-F5344CB8AC3E}">
        <p14:creationId xmlns:p14="http://schemas.microsoft.com/office/powerpoint/2010/main" val="555495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앞의 개념을 체계적으로 도식화하여 패키지에 담았을 때의 구성 요소들입니다</a:t>
            </a:r>
            <a:r>
              <a:rPr lang="en-US" altLang="ko-KR" dirty="0"/>
              <a:t>. </a:t>
            </a:r>
            <a:r>
              <a:rPr lang="ko-KR" altLang="en-US" dirty="0"/>
              <a:t> 가장 먼저 데이터 유형에 따라 나뉘게 됩니다</a:t>
            </a:r>
            <a:r>
              <a:rPr lang="en-US" altLang="ko-KR" dirty="0"/>
              <a:t>. </a:t>
            </a:r>
            <a:r>
              <a:rPr lang="ko-KR" altLang="en-US" dirty="0" err="1"/>
              <a:t>연속형</a:t>
            </a:r>
            <a:r>
              <a:rPr lang="ko-KR" altLang="en-US" dirty="0"/>
              <a:t> 데이터의 경우</a:t>
            </a:r>
            <a:r>
              <a:rPr lang="en-US" altLang="ko-KR" baseline="0" dirty="0"/>
              <a:t> </a:t>
            </a:r>
            <a:r>
              <a:rPr lang="ko-KR" altLang="en-US" baseline="0" dirty="0"/>
              <a:t>정규 분포를 따르는지 여부가 중요한데 정규 분포를 따를 경우</a:t>
            </a:r>
            <a:endParaRPr lang="en-US" altLang="ko-KR" baseline="0" dirty="0"/>
          </a:p>
          <a:p>
            <a:r>
              <a:rPr lang="ko-KR" altLang="en-US" baseline="0" dirty="0" err="1"/>
              <a:t>엑스</a:t>
            </a:r>
            <a:r>
              <a:rPr lang="ko-KR" altLang="en-US" baseline="0" dirty="0"/>
              <a:t> 바</a:t>
            </a:r>
            <a:r>
              <a:rPr lang="en-US" altLang="ko-KR" baseline="0" dirty="0"/>
              <a:t>-R </a:t>
            </a:r>
            <a:r>
              <a:rPr lang="ko-KR" altLang="en-US" baseline="0" dirty="0" err="1"/>
              <a:t>관리도를</a:t>
            </a:r>
            <a:r>
              <a:rPr lang="ko-KR" altLang="en-US" baseline="0" dirty="0"/>
              <a:t> 통해 쉽게 분석 할 수 있으나</a:t>
            </a:r>
            <a:r>
              <a:rPr lang="en-US" altLang="ko-KR" baseline="0" dirty="0"/>
              <a:t>, </a:t>
            </a:r>
            <a:r>
              <a:rPr lang="ko-KR" altLang="en-US" baseline="0" dirty="0"/>
              <a:t>정규 분포가 아니면 먼저 </a:t>
            </a:r>
            <a:r>
              <a:rPr lang="en-US" altLang="ko-KR" baseline="0" dirty="0"/>
              <a:t>box-cox </a:t>
            </a:r>
            <a:r>
              <a:rPr lang="ko-KR" altLang="en-US" baseline="0" dirty="0"/>
              <a:t>와 </a:t>
            </a:r>
            <a:r>
              <a:rPr lang="en-US" altLang="ko-KR" baseline="0" dirty="0" err="1"/>
              <a:t>johnson</a:t>
            </a:r>
            <a:r>
              <a:rPr lang="en-US" altLang="ko-KR" baseline="0" dirty="0"/>
              <a:t> </a:t>
            </a:r>
            <a:r>
              <a:rPr lang="ko-KR" altLang="en-US" baseline="0" dirty="0"/>
              <a:t>변환을 통해 정규 데이터로 변환 가능한지 체크하고 만일 그렇지도 않으면 해당 분포를 분석하고 그 데이터의 분포에 </a:t>
            </a:r>
            <a:endParaRPr lang="en-US" altLang="ko-KR" baseline="0" dirty="0"/>
          </a:p>
          <a:p>
            <a:r>
              <a:rPr lang="ko-KR" altLang="en-US" baseline="0" dirty="0"/>
              <a:t>적합한 분포를 찾아냅니다</a:t>
            </a:r>
            <a:r>
              <a:rPr lang="en-US" altLang="ko-KR" baseline="0" dirty="0"/>
              <a:t>. </a:t>
            </a:r>
          </a:p>
          <a:p>
            <a:r>
              <a:rPr lang="en-US" altLang="ko-KR" baseline="0" dirty="0"/>
              <a:t> </a:t>
            </a:r>
            <a:r>
              <a:rPr lang="ko-KR" altLang="en-US" baseline="0" dirty="0"/>
              <a:t>계수형 데이터는 불량품의 경우 이항 분포를</a:t>
            </a:r>
            <a:r>
              <a:rPr lang="en-US" altLang="ko-KR" baseline="0" dirty="0"/>
              <a:t>, </a:t>
            </a:r>
            <a:r>
              <a:rPr lang="ko-KR" altLang="en-US" baseline="0" dirty="0"/>
              <a:t>결점 수에 대해선 </a:t>
            </a:r>
            <a:r>
              <a:rPr lang="ko-KR" altLang="en-US" baseline="0" dirty="0" err="1"/>
              <a:t>포아송</a:t>
            </a:r>
            <a:r>
              <a:rPr lang="ko-KR" altLang="en-US" baseline="0" dirty="0"/>
              <a:t> 분포를 적용 합니다</a:t>
            </a:r>
            <a:r>
              <a:rPr lang="en-US" altLang="ko-KR" baseline="0" dirty="0"/>
              <a:t>. </a:t>
            </a:r>
          </a:p>
          <a:p>
            <a:r>
              <a:rPr lang="en-US" altLang="ko-KR" baseline="0" dirty="0"/>
              <a:t> </a:t>
            </a:r>
            <a:r>
              <a:rPr lang="ko-KR" altLang="en-US" baseline="0" dirty="0"/>
              <a:t>이렇듯 패키지는 먼저 데이터의 유형과 분포 특성을 파악하는 과정을 거치고  그 다음에 비로소 해당 분포에 맞는 공정 능력지수와 공정 성능지수를 산출하여 공정능력을 평가 할 수 있습니다</a:t>
            </a:r>
            <a:r>
              <a:rPr lang="en-US" altLang="ko-KR" baseline="0"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14</a:t>
            </a:fld>
            <a:endParaRPr lang="ko-KR" altLang="en-US"/>
          </a:p>
        </p:txBody>
      </p:sp>
    </p:spTree>
    <p:extLst>
      <p:ext uri="{BB962C8B-B14F-4D97-AF65-F5344CB8AC3E}">
        <p14:creationId xmlns:p14="http://schemas.microsoft.com/office/powerpoint/2010/main" val="974852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두 번째로 만들 </a:t>
            </a:r>
            <a:r>
              <a:rPr lang="en-US" altLang="ko-KR" dirty="0"/>
              <a:t>plug-in</a:t>
            </a:r>
            <a:r>
              <a:rPr lang="en-US" altLang="ko-KR" baseline="0" dirty="0"/>
              <a:t> </a:t>
            </a:r>
            <a:r>
              <a:rPr lang="ko-KR" altLang="en-US" baseline="0" dirty="0"/>
              <a:t>패키지</a:t>
            </a:r>
            <a:r>
              <a:rPr lang="en-US" altLang="ko-KR" baseline="0" dirty="0"/>
              <a:t>, </a:t>
            </a:r>
            <a:r>
              <a:rPr lang="ko-KR" altLang="en-US" baseline="0" dirty="0"/>
              <a:t>측정 시스템 분석에 대해 말씀 드리겠습니다</a:t>
            </a:r>
            <a:r>
              <a:rPr lang="en-US" altLang="ko-KR" baseline="0" dirty="0"/>
              <a:t>. </a:t>
            </a:r>
            <a:r>
              <a:rPr lang="ko-KR" altLang="en-US" baseline="0" dirty="0"/>
              <a:t>측정 오차는 인력</a:t>
            </a:r>
            <a:r>
              <a:rPr lang="en-US" altLang="ko-KR" baseline="0" dirty="0"/>
              <a:t>, </a:t>
            </a:r>
            <a:r>
              <a:rPr lang="ko-KR" altLang="en-US" baseline="0" dirty="0"/>
              <a:t>방법</a:t>
            </a:r>
            <a:r>
              <a:rPr lang="en-US" altLang="ko-KR" baseline="0" dirty="0"/>
              <a:t>, </a:t>
            </a:r>
            <a:r>
              <a:rPr lang="ko-KR" altLang="en-US" baseline="0" dirty="0"/>
              <a:t>환경</a:t>
            </a:r>
            <a:r>
              <a:rPr lang="en-US" altLang="ko-KR" baseline="0" dirty="0"/>
              <a:t>, </a:t>
            </a:r>
            <a:r>
              <a:rPr lang="ko-KR" altLang="en-US" baseline="0" dirty="0"/>
              <a:t>자재</a:t>
            </a:r>
            <a:r>
              <a:rPr lang="en-US" altLang="ko-KR" baseline="0" dirty="0"/>
              <a:t>, </a:t>
            </a:r>
            <a:r>
              <a:rPr lang="ko-KR" altLang="en-US" baseline="0" dirty="0"/>
              <a:t>기계와 같은 원인들로 인해 발생하게 되는데</a:t>
            </a:r>
            <a:r>
              <a:rPr lang="en-US" altLang="ko-KR" baseline="0" dirty="0"/>
              <a:t>, </a:t>
            </a:r>
            <a:r>
              <a:rPr lang="ko-KR" altLang="en-US" baseline="0" dirty="0"/>
              <a:t>이러한 측정 오차를 일으키는 요인을 도출 해 내기 위해서는</a:t>
            </a:r>
            <a:endParaRPr lang="en-US" altLang="ko-KR" baseline="0" dirty="0"/>
          </a:p>
          <a:p>
            <a:r>
              <a:rPr lang="ko-KR" altLang="en-US" dirty="0"/>
              <a:t>위의 원인들을 측정오차의 성질이라는 개념으로 녹여 낼 필요가 있습니다</a:t>
            </a:r>
            <a:r>
              <a:rPr lang="en-US" altLang="ko-KR" dirty="0"/>
              <a:t>. </a:t>
            </a:r>
            <a:r>
              <a:rPr lang="ko-KR" altLang="en-US" dirty="0"/>
              <a:t>동일 제품을 측정할 때에 측정치의 평균과 이 특성의 참값과의 차를 정확성</a:t>
            </a:r>
            <a:r>
              <a:rPr lang="en-US" altLang="ko-KR" dirty="0"/>
              <a:t>,</a:t>
            </a:r>
            <a:r>
              <a:rPr lang="en-US" altLang="ko-KR" baseline="0" dirty="0"/>
              <a:t> </a:t>
            </a:r>
            <a:r>
              <a:rPr lang="ko-KR" altLang="en-US" dirty="0"/>
              <a:t>동일 작업자로 인해 생기는 측정의 변동을 반복성이라 하고</a:t>
            </a:r>
            <a:r>
              <a:rPr lang="en-US" altLang="ko-KR" dirty="0"/>
              <a:t>, </a:t>
            </a:r>
            <a:r>
              <a:rPr lang="ko-KR" altLang="en-US" dirty="0"/>
              <a:t>환경 조건의</a:t>
            </a:r>
            <a:endParaRPr lang="en-US" altLang="ko-KR" dirty="0"/>
          </a:p>
          <a:p>
            <a:r>
              <a:rPr lang="ko-KR" altLang="en-US" dirty="0"/>
              <a:t>변화에 따른 영향을 안정성</a:t>
            </a:r>
            <a:r>
              <a:rPr lang="en-US" altLang="ko-KR" dirty="0"/>
              <a:t>, </a:t>
            </a:r>
            <a:r>
              <a:rPr lang="ko-KR" altLang="en-US" dirty="0"/>
              <a:t>작업자 간의 차이를 </a:t>
            </a:r>
            <a:r>
              <a:rPr lang="ko-KR" altLang="en-US" dirty="0" err="1"/>
              <a:t>재현성이라</a:t>
            </a:r>
            <a:r>
              <a:rPr lang="ko-KR" altLang="en-US" baseline="0" dirty="0"/>
              <a:t> 합니다</a:t>
            </a:r>
            <a:r>
              <a:rPr lang="en-US" altLang="ko-KR" baseline="0" dirty="0"/>
              <a:t>.</a:t>
            </a:r>
            <a:endParaRPr lang="en-US" altLang="ko-KR" dirty="0"/>
          </a:p>
          <a:p>
            <a:endParaRPr lang="en-US" altLang="ko-KR" dirty="0"/>
          </a:p>
          <a:p>
            <a:endParaRPr lang="en-US" altLang="ko-KR" dirty="0"/>
          </a:p>
          <a:p>
            <a:endParaRPr lang="en-US" altLang="ko-KR" dirty="0"/>
          </a:p>
          <a:p>
            <a:r>
              <a:rPr lang="ko-KR" altLang="en-US" dirty="0"/>
              <a:t>ㅡㅡㅡㅡㅡㅡㅡㅡㅡㅡㅡㅡㅡㅡㅡㅡㅡㅡㅡㅡㅡㅡㅡㅡㅡㅡㅡㅡㅡㅡㅡㅡㅡㅡㅡㅡㅡㅡㅡㅡㅡㅡㅡㅡㅡㅡㅡㅡㅡㅡㅡㅡㅡㅡㅡㅡㅡㅡㅡㅡㅡㅡㅡㅡㅡㅡㅡㅡㅡㅡㅡㅡㅡㅡㅡㅡㅡㅡ</a:t>
            </a:r>
            <a:endParaRPr lang="en-US" altLang="ko-KR" dirty="0"/>
          </a:p>
          <a:p>
            <a:r>
              <a:rPr lang="ko-KR" altLang="en-US" dirty="0"/>
              <a:t>측정오차에 영향을 미치는 </a:t>
            </a:r>
            <a:r>
              <a:rPr lang="en-US" altLang="ko-KR" dirty="0"/>
              <a:t>5</a:t>
            </a:r>
            <a:r>
              <a:rPr lang="ko-KR" altLang="en-US" dirty="0"/>
              <a:t>가지 요소는 그 자체가 각각 변동을 의미한다</a:t>
            </a:r>
            <a:r>
              <a:rPr lang="en-US" altLang="ko-KR" dirty="0"/>
              <a:t>. </a:t>
            </a:r>
            <a:r>
              <a:rPr lang="ko-KR" altLang="en-US" dirty="0"/>
              <a:t>그 변동의 합은 제품의 변동에 영향을 미친다</a:t>
            </a:r>
            <a:r>
              <a:rPr lang="en-US" altLang="ko-KR" dirty="0"/>
              <a:t>. </a:t>
            </a:r>
            <a:r>
              <a:rPr lang="ko-KR" altLang="en-US" dirty="0"/>
              <a:t>이런 공정의 변동을 보다 쉽게 이해하기 위하여</a:t>
            </a:r>
            <a:endParaRPr lang="en-US" altLang="ko-KR" dirty="0"/>
          </a:p>
          <a:p>
            <a:r>
              <a:rPr lang="ko-KR" altLang="en-US" dirty="0"/>
              <a:t> </a:t>
            </a:r>
            <a:r>
              <a:rPr lang="en-US" altLang="ko-KR" dirty="0"/>
              <a:t>“</a:t>
            </a:r>
            <a:r>
              <a:rPr lang="ko-KR" altLang="en-US" dirty="0"/>
              <a:t>측정오차의 원인과 결과</a:t>
            </a:r>
            <a:r>
              <a:rPr lang="en-US" altLang="ko-KR" dirty="0"/>
              <a:t>”</a:t>
            </a:r>
            <a:r>
              <a:rPr lang="ko-KR" altLang="en-US" dirty="0"/>
              <a:t>의 그림을 보면 가공된 제품의 참값을 알기 위해서는 측정시스템을 거쳐야만 합을 알 수 있습니다</a:t>
            </a:r>
            <a:r>
              <a:rPr lang="en-US" altLang="ko-KR" dirty="0"/>
              <a:t>.</a:t>
            </a:r>
          </a:p>
          <a:p>
            <a:endParaRPr lang="en-US" altLang="ko-KR" dirty="0"/>
          </a:p>
          <a:p>
            <a:r>
              <a:rPr lang="ko-KR" altLang="en-US" dirty="0"/>
              <a:t>이처럼 여러 가지 원인에 의하여 측정오차가 발생하게 되는데</a:t>
            </a:r>
            <a:r>
              <a:rPr lang="en-US" altLang="ko-KR" dirty="0"/>
              <a:t>, </a:t>
            </a:r>
            <a:r>
              <a:rPr lang="ko-KR" altLang="en-US" dirty="0"/>
              <a:t>이러한 문제점을 어떻게 해결해 나갈 것인가를 알기 위해 측정오차의 몇 가지 성질과 이 성질입니다</a:t>
            </a:r>
            <a:r>
              <a:rPr lang="en-US" altLang="ko-KR" dirty="0"/>
              <a:t>.</a:t>
            </a:r>
          </a:p>
          <a:p>
            <a:endParaRPr lang="en-US" altLang="ko-KR" dirty="0"/>
          </a:p>
          <a:p>
            <a:r>
              <a:rPr lang="ko-KR" altLang="en-US" dirty="0"/>
              <a:t>어떤 방법으로 평가할 수 있는지를 알아보겠습니다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15</a:t>
            </a:fld>
            <a:endParaRPr lang="ko-KR" altLang="en-US"/>
          </a:p>
        </p:txBody>
      </p:sp>
    </p:spTree>
    <p:extLst>
      <p:ext uri="{BB962C8B-B14F-4D97-AF65-F5344CB8AC3E}">
        <p14:creationId xmlns:p14="http://schemas.microsoft.com/office/powerpoint/2010/main" val="1897138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앞서 정의한 측정 오차의 성질을 이용하여 패키지 구성</a:t>
            </a:r>
            <a:r>
              <a:rPr lang="ko-KR" altLang="en-US" baseline="0" dirty="0"/>
              <a:t> 기능을 세분화 할 수 있습니다</a:t>
            </a:r>
            <a:r>
              <a:rPr lang="en-US" altLang="ko-KR" baseline="0" dirty="0"/>
              <a:t>. </a:t>
            </a:r>
            <a:r>
              <a:rPr lang="ko-KR" altLang="en-US" baseline="0" dirty="0" err="1"/>
              <a:t>연속형</a:t>
            </a:r>
            <a:r>
              <a:rPr lang="ko-KR" altLang="en-US" baseline="0" dirty="0"/>
              <a:t> 데이터의 경우 평가 관점에 따라 나뉘는데</a:t>
            </a:r>
            <a:r>
              <a:rPr lang="en-US" altLang="ko-KR" baseline="0" dirty="0"/>
              <a:t>, </a:t>
            </a:r>
            <a:r>
              <a:rPr lang="ko-KR" altLang="en-US" baseline="0" dirty="0"/>
              <a:t>정확도 성질을 만족 할 경우 </a:t>
            </a:r>
            <a:r>
              <a:rPr lang="en-US" altLang="ko-KR" baseline="0" dirty="0"/>
              <a:t>Gage </a:t>
            </a:r>
            <a:r>
              <a:rPr lang="ko-KR" altLang="en-US" baseline="0" dirty="0" err="1"/>
              <a:t>선형성</a:t>
            </a:r>
            <a:r>
              <a:rPr lang="ko-KR" altLang="en-US" baseline="0" dirty="0"/>
              <a:t> 및 치우침 연구를 진행하고</a:t>
            </a:r>
            <a:r>
              <a:rPr lang="en-US" altLang="ko-KR" baseline="0" dirty="0"/>
              <a:t>,</a:t>
            </a:r>
          </a:p>
          <a:p>
            <a:r>
              <a:rPr lang="ko-KR" altLang="en-US" baseline="0" dirty="0"/>
              <a:t>정밀도 성질을 만족 한 경우 검사 방법에 따라 </a:t>
            </a:r>
            <a:r>
              <a:rPr lang="en-US" altLang="ko-KR" baseline="0" dirty="0"/>
              <a:t>Gage R&amp;R </a:t>
            </a:r>
            <a:r>
              <a:rPr lang="ko-KR" altLang="en-US" baseline="0" dirty="0"/>
              <a:t>교차연구 및 내포연구를 실시 하게 됩니다</a:t>
            </a:r>
            <a:r>
              <a:rPr lang="en-US" altLang="ko-KR" baseline="0" dirty="0"/>
              <a:t>.</a:t>
            </a:r>
          </a:p>
          <a:p>
            <a:r>
              <a:rPr lang="ko-KR" altLang="en-US" baseline="0" dirty="0"/>
              <a:t>결과 데이터가 이산형 또는 계수형으로 측정된 경우 계수형 동일성 분석을 실시하게 됩니다</a:t>
            </a:r>
            <a:r>
              <a:rPr lang="en-US" altLang="ko-KR" baseline="0" dirty="0"/>
              <a:t>.</a:t>
            </a:r>
          </a:p>
          <a:p>
            <a:r>
              <a:rPr lang="en-US" altLang="ko-KR" baseline="0" dirty="0"/>
              <a:t>---------------------------------------------------------------------------</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16</a:t>
            </a:fld>
            <a:endParaRPr lang="ko-KR" altLang="en-US"/>
          </a:p>
        </p:txBody>
      </p:sp>
    </p:spTree>
    <p:extLst>
      <p:ext uri="{BB962C8B-B14F-4D97-AF65-F5344CB8AC3E}">
        <p14:creationId xmlns:p14="http://schemas.microsoft.com/office/powerpoint/2010/main" val="76278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세번째로 만들 패키지는 샘플링 검사 </a:t>
            </a:r>
            <a:r>
              <a:rPr lang="en-US" altLang="ko-KR" dirty="0"/>
              <a:t>plug-in  </a:t>
            </a:r>
            <a:r>
              <a:rPr lang="ko-KR" altLang="en-US" dirty="0"/>
              <a:t>패키지 입니다</a:t>
            </a:r>
            <a:r>
              <a:rPr lang="en-US" altLang="ko-KR" dirty="0"/>
              <a:t>. </a:t>
            </a:r>
            <a:r>
              <a:rPr lang="ko-KR" altLang="en-US" dirty="0"/>
              <a:t>샘플링검사는 제품들을 전수 조사할 수 없기 때문에 시료를 채취하여 모집단의 특성을 판단하는 것으로 좋은 </a:t>
            </a:r>
            <a:r>
              <a:rPr lang="ko-KR" altLang="en-US" dirty="0" err="1"/>
              <a:t>로트와</a:t>
            </a:r>
            <a:r>
              <a:rPr lang="ko-KR" altLang="en-US" dirty="0"/>
              <a:t> 나쁜 </a:t>
            </a:r>
            <a:r>
              <a:rPr lang="ko-KR" altLang="en-US" dirty="0" err="1"/>
              <a:t>로트를</a:t>
            </a:r>
            <a:r>
              <a:rPr lang="ko-KR" altLang="en-US" dirty="0"/>
              <a:t> 구별하고 적합품과 부적합품을 구별하는 등 전반적인</a:t>
            </a:r>
            <a:endParaRPr lang="en-US" altLang="ko-KR" dirty="0"/>
          </a:p>
          <a:p>
            <a:r>
              <a:rPr lang="ko-KR" altLang="en-US" dirty="0"/>
              <a:t>공정능력을 측정하는데 사용됩니다</a:t>
            </a:r>
            <a:r>
              <a:rPr lang="en-US" altLang="ko-KR" dirty="0"/>
              <a:t>.</a:t>
            </a:r>
            <a:r>
              <a:rPr lang="ko-KR" altLang="en-US" dirty="0"/>
              <a:t> </a:t>
            </a:r>
            <a:endParaRPr lang="en-US" altLang="ko-KR" dirty="0"/>
          </a:p>
          <a:p>
            <a:r>
              <a:rPr lang="ko-KR" altLang="en-US" dirty="0"/>
              <a:t>이런 샘플링 검사의 장점으로는 전수조사를 할 때보다 시간과 비용을 줄일 수 있고 현실적으로 가능한 방법이라는 것입니다</a:t>
            </a:r>
            <a:r>
              <a:rPr lang="en-US" altLang="ko-KR" dirty="0"/>
              <a:t>. </a:t>
            </a:r>
            <a:r>
              <a:rPr lang="ko-KR" altLang="en-US" dirty="0"/>
              <a:t>또한 조사중 발생하는 오차들이 샘플링을 함으로써 줄어들고 검사가 파괴검사일때도 쓰일 수 있다는 장점이 있습니다</a:t>
            </a:r>
            <a:r>
              <a:rPr lang="en-US" altLang="ko-KR" dirty="0"/>
              <a:t>.</a:t>
            </a:r>
          </a:p>
          <a:p>
            <a:r>
              <a:rPr lang="en-US" altLang="ko-KR" dirty="0"/>
              <a:t> </a:t>
            </a:r>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17</a:t>
            </a:fld>
            <a:endParaRPr lang="ko-KR" altLang="en-US"/>
          </a:p>
        </p:txBody>
      </p:sp>
    </p:spTree>
    <p:extLst>
      <p:ext uri="{BB962C8B-B14F-4D97-AF65-F5344CB8AC3E}">
        <p14:creationId xmlns:p14="http://schemas.microsoft.com/office/powerpoint/2010/main" val="88898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앞서 정의한 샘플링 검사를 데이터 유형에 따라 계수형 데이터 그리고 계량형 데이터로 나눠 분석하게 됩니다</a:t>
            </a:r>
            <a:r>
              <a:rPr lang="en-US" altLang="ko-KR" dirty="0"/>
              <a:t>. </a:t>
            </a:r>
            <a:r>
              <a:rPr lang="ko-KR" altLang="en-US" dirty="0"/>
              <a:t>오른쪽에는 </a:t>
            </a:r>
            <a:endParaRPr lang="en-US" altLang="ko-KR" dirty="0"/>
          </a:p>
          <a:p>
            <a:r>
              <a:rPr lang="ko-KR" altLang="en-US" dirty="0"/>
              <a:t>여러 샘플링 </a:t>
            </a:r>
            <a:r>
              <a:rPr lang="ko-KR" altLang="en-US" dirty="0" err="1"/>
              <a:t>검사중</a:t>
            </a:r>
            <a:r>
              <a:rPr lang="ko-KR" altLang="en-US" dirty="0"/>
              <a:t> 계수형 샘플링 검사 와 계량형 샘플링 검사의 절차를  각각 간단하게 나타냈습니다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18</a:t>
            </a:fld>
            <a:endParaRPr lang="ko-KR" altLang="en-US"/>
          </a:p>
        </p:txBody>
      </p:sp>
    </p:spTree>
    <p:extLst>
      <p:ext uri="{BB962C8B-B14F-4D97-AF65-F5344CB8AC3E}">
        <p14:creationId xmlns:p14="http://schemas.microsoft.com/office/powerpoint/2010/main" val="3987977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구현 방안입니다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19</a:t>
            </a:fld>
            <a:endParaRPr lang="ko-KR" altLang="en-US"/>
          </a:p>
        </p:txBody>
      </p:sp>
    </p:spTree>
    <p:extLst>
      <p:ext uri="{BB962C8B-B14F-4D97-AF65-F5344CB8AC3E}">
        <p14:creationId xmlns:p14="http://schemas.microsoft.com/office/powerpoint/2010/main" val="380320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목차입니다</a:t>
            </a:r>
            <a:r>
              <a:rPr lang="en-US" altLang="ko-KR" dirty="0"/>
              <a:t>. </a:t>
            </a:r>
            <a:r>
              <a:rPr lang="ko-KR" altLang="en-US" dirty="0"/>
              <a:t>프로젝트에 대한 개요를 시작으로 구체적인 내용</a:t>
            </a:r>
            <a:r>
              <a:rPr lang="en-US" altLang="ko-KR" dirty="0"/>
              <a:t>, </a:t>
            </a:r>
            <a:r>
              <a:rPr lang="ko-KR" altLang="en-US" dirty="0"/>
              <a:t>구현 방안</a:t>
            </a:r>
            <a:r>
              <a:rPr lang="en-US" altLang="ko-KR" dirty="0"/>
              <a:t>, </a:t>
            </a:r>
            <a:r>
              <a:rPr lang="ko-KR" altLang="en-US" dirty="0"/>
              <a:t>관리</a:t>
            </a:r>
            <a:r>
              <a:rPr lang="ko-KR" altLang="en-US" baseline="0" dirty="0"/>
              <a:t> 계획에 대해 설명 드리겠습니다</a:t>
            </a:r>
            <a:r>
              <a:rPr lang="en-US" altLang="ko-KR" baseline="0"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a:t>
            </a:fld>
            <a:endParaRPr lang="ko-KR" altLang="en-US"/>
          </a:p>
        </p:txBody>
      </p:sp>
    </p:spTree>
    <p:extLst>
      <p:ext uri="{BB962C8B-B14F-4D97-AF65-F5344CB8AC3E}">
        <p14:creationId xmlns:p14="http://schemas.microsoft.com/office/powerpoint/2010/main" val="2441428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dirty="0">
                <a:solidFill>
                  <a:schemeClr val="tx1"/>
                </a:solidFill>
                <a:effectLst/>
                <a:latin typeface="+mn-lt"/>
                <a:ea typeface="+mn-ea"/>
                <a:cs typeface="+mn-cs"/>
              </a:rPr>
              <a:t>개발은 </a:t>
            </a:r>
            <a:r>
              <a:rPr lang="en-US" altLang="ko-KR" sz="1200" b="0" i="0" u="none" strike="noStrike" kern="1200" dirty="0">
                <a:solidFill>
                  <a:schemeClr val="tx1"/>
                </a:solidFill>
                <a:effectLst/>
                <a:latin typeface="+mn-lt"/>
                <a:ea typeface="+mn-ea"/>
                <a:cs typeface="+mn-cs"/>
              </a:rPr>
              <a:t>R</a:t>
            </a:r>
            <a:r>
              <a:rPr lang="ko-KR" altLang="en-US" sz="1200" b="0" i="0" u="none" strike="noStrike" kern="1200" dirty="0">
                <a:solidFill>
                  <a:schemeClr val="tx1"/>
                </a:solidFill>
                <a:effectLst/>
                <a:latin typeface="+mn-lt"/>
                <a:ea typeface="+mn-ea"/>
                <a:cs typeface="+mn-cs"/>
              </a:rPr>
              <a:t>로 진행되며 크게 </a:t>
            </a:r>
            <a:r>
              <a:rPr lang="en-US" altLang="ko-KR" sz="1200" b="0" i="0" u="none" strike="noStrike" kern="1200" dirty="0">
                <a:solidFill>
                  <a:schemeClr val="tx1"/>
                </a:solidFill>
                <a:effectLst/>
                <a:latin typeface="+mn-lt"/>
                <a:ea typeface="+mn-ea"/>
                <a:cs typeface="+mn-cs"/>
              </a:rPr>
              <a:t>function </a:t>
            </a:r>
            <a:r>
              <a:rPr lang="ko-KR" altLang="en-US" sz="1200" b="0" i="0" u="none" strike="noStrike" kern="1200" dirty="0">
                <a:solidFill>
                  <a:schemeClr val="tx1"/>
                </a:solidFill>
                <a:effectLst/>
                <a:latin typeface="+mn-lt"/>
                <a:ea typeface="+mn-ea"/>
                <a:cs typeface="+mn-cs"/>
              </a:rPr>
              <a:t>구현과 </a:t>
            </a:r>
            <a:r>
              <a:rPr lang="en-US" altLang="ko-KR" sz="1200" b="0" i="0" u="none" strike="noStrike" kern="1200" dirty="0">
                <a:solidFill>
                  <a:schemeClr val="tx1"/>
                </a:solidFill>
                <a:effectLst/>
                <a:latin typeface="+mn-lt"/>
                <a:ea typeface="+mn-ea"/>
                <a:cs typeface="+mn-cs"/>
              </a:rPr>
              <a:t>R plug-in </a:t>
            </a:r>
            <a:r>
              <a:rPr lang="ko-KR" altLang="en-US" sz="1200" b="0" i="0" u="none" strike="noStrike" kern="1200" dirty="0">
                <a:solidFill>
                  <a:schemeClr val="tx1"/>
                </a:solidFill>
                <a:effectLst/>
                <a:latin typeface="+mn-lt"/>
                <a:ea typeface="+mn-ea"/>
                <a:cs typeface="+mn-cs"/>
              </a:rPr>
              <a:t>패키지 개발로 나누어집니다</a:t>
            </a:r>
            <a:r>
              <a:rPr lang="en-US" altLang="ko-KR" sz="1200" b="0" i="0" u="none" strike="noStrike" kern="1200" dirty="0">
                <a:solidFill>
                  <a:schemeClr val="tx1"/>
                </a:solidFill>
                <a:effectLst/>
                <a:latin typeface="+mn-lt"/>
                <a:ea typeface="+mn-ea"/>
                <a:cs typeface="+mn-cs"/>
              </a:rPr>
              <a:t>. </a:t>
            </a:r>
          </a:p>
          <a:p>
            <a:r>
              <a:rPr lang="ko-KR" altLang="en-US" sz="1200" b="0" i="0" u="none" strike="noStrike" kern="1200" dirty="0">
                <a:solidFill>
                  <a:schemeClr val="tx1"/>
                </a:solidFill>
                <a:effectLst/>
                <a:latin typeface="+mn-lt"/>
                <a:ea typeface="+mn-ea"/>
                <a:cs typeface="+mn-cs"/>
              </a:rPr>
              <a:t>각 패키지에 필요한 함수가 </a:t>
            </a:r>
            <a:r>
              <a:rPr lang="en-US" altLang="ko-KR" sz="1200" b="0" i="0" u="none" strike="noStrike" kern="1200" dirty="0">
                <a:solidFill>
                  <a:schemeClr val="tx1"/>
                </a:solidFill>
                <a:effectLst/>
                <a:latin typeface="+mn-lt"/>
                <a:ea typeface="+mn-ea"/>
                <a:cs typeface="+mn-cs"/>
              </a:rPr>
              <a:t>R </a:t>
            </a:r>
            <a:r>
              <a:rPr lang="ko-KR" altLang="en-US" sz="1200" b="0" i="0" u="none" strike="noStrike" kern="1200" dirty="0">
                <a:solidFill>
                  <a:schemeClr val="tx1"/>
                </a:solidFill>
                <a:effectLst/>
                <a:latin typeface="+mn-lt"/>
                <a:ea typeface="+mn-ea"/>
                <a:cs typeface="+mn-cs"/>
              </a:rPr>
              <a:t>패키지 상에 없을 경우 해당 수리적 모델을 분석하여 직접 </a:t>
            </a:r>
            <a:r>
              <a:rPr lang="en-US" altLang="ko-KR" sz="1200" b="0" i="0" u="none" strike="noStrike" kern="1200" dirty="0">
                <a:solidFill>
                  <a:schemeClr val="tx1"/>
                </a:solidFill>
                <a:effectLst/>
                <a:latin typeface="+mn-lt"/>
                <a:ea typeface="+mn-ea"/>
                <a:cs typeface="+mn-cs"/>
              </a:rPr>
              <a:t>Function </a:t>
            </a:r>
            <a:r>
              <a:rPr lang="ko-KR" altLang="en-US" sz="1200" b="0" i="0" u="none" strike="noStrike" kern="1200" dirty="0">
                <a:solidFill>
                  <a:schemeClr val="tx1"/>
                </a:solidFill>
                <a:effectLst/>
                <a:latin typeface="+mn-lt"/>
                <a:ea typeface="+mn-ea"/>
                <a:cs typeface="+mn-cs"/>
              </a:rPr>
              <a:t>을 만들 예정입니다</a:t>
            </a:r>
            <a:r>
              <a:rPr lang="en-US" altLang="ko-KR" sz="1200" b="0" i="0" u="none" strike="noStrike" kern="1200" dirty="0">
                <a:solidFill>
                  <a:schemeClr val="tx1"/>
                </a:solidFill>
                <a:effectLst/>
                <a:latin typeface="+mn-lt"/>
                <a:ea typeface="+mn-ea"/>
                <a:cs typeface="+mn-cs"/>
              </a:rPr>
              <a:t>.</a:t>
            </a:r>
          </a:p>
          <a:p>
            <a:r>
              <a:rPr lang="ko-KR" altLang="en-US" sz="1200" b="0" i="0" u="none" strike="noStrike" kern="1200" dirty="0">
                <a:solidFill>
                  <a:schemeClr val="tx1"/>
                </a:solidFill>
                <a:effectLst/>
                <a:latin typeface="+mn-lt"/>
                <a:ea typeface="+mn-ea"/>
                <a:cs typeface="+mn-cs"/>
              </a:rPr>
              <a:t>만약 필요한 함수가 기존에 존재 할 경우 저희는 이 함수와 저희가 자체적으로 만든 함수들을 </a:t>
            </a:r>
            <a:r>
              <a:rPr lang="en-US" altLang="ko-KR" sz="1200" b="0" i="0" u="none" strike="noStrike" kern="1200" dirty="0">
                <a:solidFill>
                  <a:schemeClr val="tx1"/>
                </a:solidFill>
                <a:effectLst/>
                <a:latin typeface="+mn-lt"/>
                <a:ea typeface="+mn-ea"/>
                <a:cs typeface="+mn-cs"/>
              </a:rPr>
              <a:t>UI </a:t>
            </a:r>
            <a:r>
              <a:rPr lang="ko-KR" altLang="en-US" sz="1200" b="0" i="0" u="none" strike="noStrike" kern="1200" dirty="0">
                <a:solidFill>
                  <a:schemeClr val="tx1"/>
                </a:solidFill>
                <a:effectLst/>
                <a:latin typeface="+mn-lt"/>
                <a:ea typeface="+mn-ea"/>
                <a:cs typeface="+mn-cs"/>
              </a:rPr>
              <a:t>제작패키지인 </a:t>
            </a:r>
            <a:r>
              <a:rPr lang="en-US" altLang="ko-KR" sz="1200" b="0" i="0" u="none" strike="noStrike" kern="1200" dirty="0" err="1">
                <a:solidFill>
                  <a:schemeClr val="tx1"/>
                </a:solidFill>
                <a:effectLst/>
                <a:latin typeface="+mn-lt"/>
                <a:ea typeface="+mn-ea"/>
                <a:cs typeface="+mn-cs"/>
              </a:rPr>
              <a:t>tcltk</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패키지를 이용하여 </a:t>
            </a:r>
            <a:r>
              <a:rPr lang="en-US" altLang="ko-KR" sz="1200" b="0" i="0" u="none" strike="noStrike" kern="1200" dirty="0">
                <a:solidFill>
                  <a:schemeClr val="tx1"/>
                </a:solidFill>
                <a:effectLst/>
                <a:latin typeface="+mn-lt"/>
                <a:ea typeface="+mn-ea"/>
                <a:cs typeface="+mn-cs"/>
              </a:rPr>
              <a:t>R commander UI </a:t>
            </a:r>
            <a:r>
              <a:rPr lang="ko-KR" altLang="en-US" sz="1200" b="0" i="0" u="none" strike="noStrike" kern="1200" dirty="0">
                <a:solidFill>
                  <a:schemeClr val="tx1"/>
                </a:solidFill>
                <a:effectLst/>
                <a:latin typeface="+mn-lt"/>
                <a:ea typeface="+mn-ea"/>
                <a:cs typeface="+mn-cs"/>
              </a:rPr>
              <a:t>로 구현할 것입니다</a:t>
            </a:r>
            <a:r>
              <a:rPr lang="en-US" altLang="ko-KR" sz="1200" b="0" i="0" u="none" strike="noStrike" kern="1200" dirty="0">
                <a:solidFill>
                  <a:schemeClr val="tx1"/>
                </a:solidFill>
                <a:effectLst/>
                <a:latin typeface="+mn-lt"/>
                <a:ea typeface="+mn-ea"/>
                <a:cs typeface="+mn-cs"/>
              </a:rPr>
              <a:t>. </a:t>
            </a:r>
          </a:p>
          <a:p>
            <a:r>
              <a:rPr lang="ko-KR" altLang="en-US" sz="1200" b="0" i="0" u="none" strike="noStrike" kern="1200" dirty="0">
                <a:solidFill>
                  <a:schemeClr val="tx1"/>
                </a:solidFill>
                <a:effectLst/>
                <a:latin typeface="+mn-lt"/>
                <a:ea typeface="+mn-ea"/>
                <a:cs typeface="+mn-cs"/>
              </a:rPr>
              <a:t>이렇게 함수와 </a:t>
            </a:r>
            <a:r>
              <a:rPr lang="en-US" altLang="ko-KR" sz="1200" b="0" i="0" u="none" strike="noStrike" kern="1200" dirty="0" err="1">
                <a:solidFill>
                  <a:schemeClr val="tx1"/>
                </a:solidFill>
                <a:effectLst/>
                <a:latin typeface="+mn-lt"/>
                <a:ea typeface="+mn-ea"/>
                <a:cs typeface="+mn-cs"/>
              </a:rPr>
              <a:t>tcltk</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패키지의 조합으로 최종적인 플러그인 패키지가 만들어집니다</a:t>
            </a:r>
            <a:r>
              <a:rPr lang="en-US" altLang="ko-KR" sz="1200" b="0" i="0" u="none" strike="noStrike" kern="1200" dirty="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20</a:t>
            </a:fld>
            <a:endParaRPr lang="ko-KR" altLang="en-US"/>
          </a:p>
        </p:txBody>
      </p:sp>
    </p:spTree>
    <p:extLst>
      <p:ext uri="{BB962C8B-B14F-4D97-AF65-F5344CB8AC3E}">
        <p14:creationId xmlns:p14="http://schemas.microsoft.com/office/powerpoint/2010/main" val="3501705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본격적인 개발에 앞서 프로젝트를 준비하며 초기 실행 </a:t>
            </a:r>
            <a:r>
              <a:rPr lang="en-US" altLang="ko-KR" dirty="0"/>
              <a:t>UI</a:t>
            </a:r>
            <a:r>
              <a:rPr lang="ko-KR" altLang="en-US" dirty="0"/>
              <a:t>를 조금 만들어 보았습니다</a:t>
            </a:r>
            <a:r>
              <a:rPr lang="en-US" altLang="ko-KR" dirty="0"/>
              <a:t>. </a:t>
            </a:r>
            <a:r>
              <a:rPr lang="ko-KR" altLang="en-US" dirty="0"/>
              <a:t>이렇듯</a:t>
            </a:r>
            <a:r>
              <a:rPr lang="en-US" altLang="ko-KR" dirty="0"/>
              <a:t>, </a:t>
            </a:r>
            <a:r>
              <a:rPr lang="ko-KR" altLang="en-US" dirty="0"/>
              <a:t>앞서 </a:t>
            </a:r>
            <a:r>
              <a:rPr lang="ko-KR" altLang="en-US" dirty="0" err="1"/>
              <a:t>설명드린</a:t>
            </a:r>
            <a:r>
              <a:rPr lang="ko-KR" altLang="en-US" dirty="0"/>
              <a:t> 패키지 구성과 같이</a:t>
            </a:r>
            <a:r>
              <a:rPr lang="ko-KR" altLang="en-US" baseline="0" dirty="0"/>
              <a:t> 개념에 맞게 체계적으로 구현 함으로서 </a:t>
            </a:r>
            <a:endParaRPr lang="en-US" altLang="ko-KR" baseline="0" dirty="0"/>
          </a:p>
          <a:p>
            <a:r>
              <a:rPr lang="ko-KR" altLang="en-US" baseline="0" dirty="0"/>
              <a:t>사용자에게 편의를 제공 할 계획입니다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21</a:t>
            </a:fld>
            <a:endParaRPr lang="ko-KR" altLang="en-US"/>
          </a:p>
        </p:txBody>
      </p:sp>
    </p:spTree>
    <p:extLst>
      <p:ext uri="{BB962C8B-B14F-4D97-AF65-F5344CB8AC3E}">
        <p14:creationId xmlns:p14="http://schemas.microsoft.com/office/powerpoint/2010/main" val="2919132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예상 프로젝트 산출물입니다</a:t>
            </a:r>
            <a:r>
              <a:rPr lang="en-US" altLang="ko-KR" dirty="0"/>
              <a:t>. </a:t>
            </a:r>
            <a:r>
              <a:rPr lang="ko-KR" altLang="en-US" dirty="0"/>
              <a:t>중간 발표</a:t>
            </a:r>
            <a:r>
              <a:rPr lang="ko-KR" altLang="en-US" baseline="0" dirty="0"/>
              <a:t>까지 공정 능력 분석 </a:t>
            </a:r>
            <a:r>
              <a:rPr lang="en-US" altLang="ko-KR" baseline="0" dirty="0"/>
              <a:t>Plug in </a:t>
            </a:r>
            <a:r>
              <a:rPr lang="ko-KR" altLang="en-US" baseline="0" dirty="0"/>
              <a:t>패키지를</a:t>
            </a:r>
            <a:r>
              <a:rPr lang="en-US" altLang="ko-KR" baseline="0" dirty="0"/>
              <a:t>, </a:t>
            </a:r>
            <a:r>
              <a:rPr lang="ko-KR" altLang="en-US" baseline="0" dirty="0"/>
              <a:t>최종 발표까지 측정시스템 분석 및 샘플링검사기능 </a:t>
            </a:r>
            <a:r>
              <a:rPr lang="en-US" altLang="ko-KR" baseline="0" dirty="0"/>
              <a:t>Plug in </a:t>
            </a:r>
            <a:r>
              <a:rPr lang="ko-KR" altLang="en-US" baseline="0" dirty="0"/>
              <a:t>패키지를 구축할 계획입니다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23</a:t>
            </a:fld>
            <a:endParaRPr lang="ko-KR" altLang="en-US"/>
          </a:p>
        </p:txBody>
      </p:sp>
    </p:spTree>
    <p:extLst>
      <p:ext uri="{BB962C8B-B14F-4D97-AF65-F5344CB8AC3E}">
        <p14:creationId xmlns:p14="http://schemas.microsoft.com/office/powerpoint/2010/main" val="1223740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제안서 발표 후 보완사항으로 저희 프로젝트에 도움을 줄 기업을 찾았으며 기업에 대한 간략한 소개를 하겠습니다</a:t>
            </a:r>
            <a:r>
              <a:rPr lang="en-US" altLang="ko-KR" dirty="0"/>
              <a:t>.</a:t>
            </a:r>
          </a:p>
          <a:p>
            <a:r>
              <a:rPr lang="ko-KR" altLang="en-US" dirty="0"/>
              <a:t>기업이름은 동일 금속으로 자동차</a:t>
            </a:r>
            <a:r>
              <a:rPr lang="en-US" altLang="ko-KR" dirty="0"/>
              <a:t>, </a:t>
            </a:r>
            <a:r>
              <a:rPr lang="ko-KR" altLang="en-US" dirty="0"/>
              <a:t>전기 및 전자용 프레스용접 부품을 생산하는 제조기업 입니다</a:t>
            </a:r>
            <a:r>
              <a:rPr lang="en-US" altLang="ko-KR" dirty="0"/>
              <a:t>.  </a:t>
            </a:r>
            <a:r>
              <a:rPr lang="ko-KR" altLang="en-US" dirty="0"/>
              <a:t>사원수는 </a:t>
            </a:r>
            <a:r>
              <a:rPr lang="en-US" altLang="ko-KR" dirty="0"/>
              <a:t>35</a:t>
            </a:r>
            <a:r>
              <a:rPr lang="ko-KR" altLang="en-US" dirty="0"/>
              <a:t>명이고 매출액은 연간 약 </a:t>
            </a:r>
            <a:r>
              <a:rPr lang="en-US" altLang="ko-KR" dirty="0"/>
              <a:t>50</a:t>
            </a:r>
            <a:r>
              <a:rPr lang="ko-KR" altLang="en-US" dirty="0"/>
              <a:t>억원이며 조직도는 다음 그림과 같습니다</a:t>
            </a:r>
            <a:r>
              <a:rPr lang="en-US" altLang="ko-KR" dirty="0"/>
              <a:t>.</a:t>
            </a:r>
            <a:r>
              <a:rPr lang="ko-KR" altLang="en-US" dirty="0"/>
              <a:t> </a:t>
            </a:r>
            <a:r>
              <a:rPr lang="en-US" altLang="ko-KR" dirty="0"/>
              <a:t> </a:t>
            </a:r>
            <a:r>
              <a:rPr lang="ko-KR" altLang="en-US"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24</a:t>
            </a:fld>
            <a:endParaRPr lang="ko-KR" altLang="en-US"/>
          </a:p>
        </p:txBody>
      </p:sp>
    </p:spTree>
    <p:extLst>
      <p:ext uri="{BB962C8B-B14F-4D97-AF65-F5344CB8AC3E}">
        <p14:creationId xmlns:p14="http://schemas.microsoft.com/office/powerpoint/2010/main" val="3107019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기여 및 추가 기대효과입니다</a:t>
            </a:r>
            <a:r>
              <a:rPr lang="en-US" altLang="ko-KR" dirty="0"/>
              <a:t>.</a:t>
            </a:r>
          </a:p>
          <a:p>
            <a:r>
              <a:rPr lang="ko-KR" altLang="en-US" dirty="0"/>
              <a:t>결과적으로 저희 프로젝트는 </a:t>
            </a:r>
            <a:r>
              <a:rPr lang="en-US" altLang="ko-KR" dirty="0"/>
              <a:t>“</a:t>
            </a:r>
            <a:r>
              <a:rPr lang="ko-KR" altLang="en-US" dirty="0"/>
              <a:t>동일금속</a:t>
            </a:r>
            <a:r>
              <a:rPr lang="en-US" altLang="ko-KR" dirty="0"/>
              <a:t>’</a:t>
            </a:r>
            <a:r>
              <a:rPr lang="ko-KR" altLang="en-US" dirty="0"/>
              <a:t>이라는 기업에 저희가 개발한 </a:t>
            </a:r>
            <a:r>
              <a:rPr lang="en-US" altLang="ko-KR" dirty="0"/>
              <a:t>R commander </a:t>
            </a:r>
            <a:r>
              <a:rPr lang="ko-KR" altLang="en-US" dirty="0"/>
              <a:t>패키지를 기존에 기업에서 쓰이고 있는 통계 패키지와의 비교분석을 통해 검증 받고</a:t>
            </a:r>
            <a:r>
              <a:rPr lang="en-US" altLang="ko-KR" dirty="0"/>
              <a:t>,</a:t>
            </a:r>
            <a:r>
              <a:rPr lang="ko-KR" altLang="en-US" dirty="0"/>
              <a:t> 나아가 현재 </a:t>
            </a:r>
            <a:r>
              <a:rPr lang="ko-KR" altLang="en-US" dirty="0" err="1"/>
              <a:t>미비되어</a:t>
            </a:r>
            <a:r>
              <a:rPr lang="ko-KR" altLang="en-US" dirty="0"/>
              <a:t> 있거나 희망 하는 기능이 있다면 저희 패키지에 추가할 것 입니다</a:t>
            </a:r>
            <a:r>
              <a:rPr lang="en-US" altLang="ko-KR" dirty="0"/>
              <a:t>.</a:t>
            </a:r>
            <a:r>
              <a:rPr lang="ko-KR" altLang="en-US" dirty="0"/>
              <a:t> </a:t>
            </a:r>
            <a:r>
              <a:rPr lang="en-US" altLang="ko-KR" dirty="0"/>
              <a:t> </a:t>
            </a:r>
            <a:r>
              <a:rPr lang="ko-KR" altLang="en-US" dirty="0"/>
              <a:t>현재까지 동일금속과는 지속적인 연락 중에 있으며 다음 주 월요일 기업내 품질관리부서와 면담이 </a:t>
            </a:r>
            <a:r>
              <a:rPr lang="ko-KR" altLang="en-US"/>
              <a:t>예정 되어있습니다</a:t>
            </a:r>
            <a:r>
              <a:rPr lang="en-US" altLang="ko-KR" dirty="0"/>
              <a:t>.</a:t>
            </a:r>
            <a:r>
              <a:rPr lang="ko-KR" altLang="en-US" dirty="0"/>
              <a:t> </a:t>
            </a:r>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25</a:t>
            </a:fld>
            <a:endParaRPr lang="ko-KR" altLang="en-US"/>
          </a:p>
        </p:txBody>
      </p:sp>
    </p:spTree>
    <p:extLst>
      <p:ext uri="{BB962C8B-B14F-4D97-AF65-F5344CB8AC3E}">
        <p14:creationId xmlns:p14="http://schemas.microsoft.com/office/powerpoint/2010/main" val="1846027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업무 분담 표입니다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26</a:t>
            </a:fld>
            <a:endParaRPr lang="ko-KR" altLang="en-US"/>
          </a:p>
        </p:txBody>
      </p:sp>
    </p:spTree>
    <p:extLst>
      <p:ext uri="{BB962C8B-B14F-4D97-AF65-F5344CB8AC3E}">
        <p14:creationId xmlns:p14="http://schemas.microsoft.com/office/powerpoint/2010/main" val="3073336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27</a:t>
            </a:fld>
            <a:endParaRPr lang="ko-KR" altLang="en-US"/>
          </a:p>
        </p:txBody>
      </p:sp>
    </p:spTree>
    <p:extLst>
      <p:ext uri="{BB962C8B-B14F-4D97-AF65-F5344CB8AC3E}">
        <p14:creationId xmlns:p14="http://schemas.microsoft.com/office/powerpoint/2010/main" val="1372872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이상으로 발표를 마치도록 하겠습니다</a:t>
            </a:r>
            <a:r>
              <a:rPr lang="en-US" altLang="ko-KR" sz="1200" b="0" i="0" kern="1200" dirty="0">
                <a:solidFill>
                  <a:schemeClr val="tx1"/>
                </a:solidFill>
                <a:effectLst/>
                <a:latin typeface="+mn-lt"/>
                <a:ea typeface="+mn-ea"/>
                <a:cs typeface="+mn-cs"/>
              </a:rPr>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28</a:t>
            </a:fld>
            <a:endParaRPr lang="ko-KR" altLang="en-US"/>
          </a:p>
        </p:txBody>
      </p:sp>
    </p:spTree>
    <p:extLst>
      <p:ext uri="{BB962C8B-B14F-4D97-AF65-F5344CB8AC3E}">
        <p14:creationId xmlns:p14="http://schemas.microsoft.com/office/powerpoint/2010/main" val="1504999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29</a:t>
            </a:fld>
            <a:endParaRPr lang="ko-KR" altLang="en-US"/>
          </a:p>
        </p:txBody>
      </p:sp>
    </p:spTree>
    <p:extLst>
      <p:ext uri="{BB962C8B-B14F-4D97-AF65-F5344CB8AC3E}">
        <p14:creationId xmlns:p14="http://schemas.microsoft.com/office/powerpoint/2010/main" val="1337616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30</a:t>
            </a:fld>
            <a:endParaRPr lang="ko-KR" altLang="en-US"/>
          </a:p>
        </p:txBody>
      </p:sp>
    </p:spTree>
    <p:extLst>
      <p:ext uri="{BB962C8B-B14F-4D97-AF65-F5344CB8AC3E}">
        <p14:creationId xmlns:p14="http://schemas.microsoft.com/office/powerpoint/2010/main" val="354939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프로젝트의 개요</a:t>
            </a:r>
            <a:r>
              <a:rPr lang="ko-KR" altLang="en-US" baseline="0" dirty="0"/>
              <a:t>입니다</a:t>
            </a:r>
            <a:r>
              <a:rPr lang="en-US" altLang="ko-KR" baseline="0" dirty="0"/>
              <a:t>. </a:t>
            </a:r>
            <a:r>
              <a:rPr lang="ko-KR" altLang="en-US" baseline="0" dirty="0"/>
              <a:t>요약 설명 후</a:t>
            </a:r>
            <a:r>
              <a:rPr lang="en-US" altLang="ko-KR" baseline="0" dirty="0"/>
              <a:t>, </a:t>
            </a:r>
            <a:r>
              <a:rPr lang="ko-KR" altLang="en-US" baseline="0" dirty="0"/>
              <a:t>주제 도출 과정에 대해 자세히 설명 드리도록 하겠습니다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a:t>
            </a:fld>
            <a:endParaRPr lang="ko-KR" altLang="en-US"/>
          </a:p>
        </p:txBody>
      </p:sp>
    </p:spTree>
    <p:extLst>
      <p:ext uri="{BB962C8B-B14F-4D97-AF65-F5344CB8AC3E}">
        <p14:creationId xmlns:p14="http://schemas.microsoft.com/office/powerpoint/2010/main" val="959113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31</a:t>
            </a:fld>
            <a:endParaRPr lang="ko-KR" altLang="en-US"/>
          </a:p>
        </p:txBody>
      </p:sp>
    </p:spTree>
    <p:extLst>
      <p:ext uri="{BB962C8B-B14F-4D97-AF65-F5344CB8AC3E}">
        <p14:creationId xmlns:p14="http://schemas.microsoft.com/office/powerpoint/2010/main" val="2043887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32</a:t>
            </a:fld>
            <a:endParaRPr lang="ko-KR" altLang="en-US"/>
          </a:p>
        </p:txBody>
      </p:sp>
    </p:spTree>
    <p:extLst>
      <p:ext uri="{BB962C8B-B14F-4D97-AF65-F5344CB8AC3E}">
        <p14:creationId xmlns:p14="http://schemas.microsoft.com/office/powerpoint/2010/main" val="3593681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33</a:t>
            </a:fld>
            <a:endParaRPr lang="ko-KR" altLang="en-US"/>
          </a:p>
        </p:txBody>
      </p:sp>
    </p:spTree>
    <p:extLst>
      <p:ext uri="{BB962C8B-B14F-4D97-AF65-F5344CB8AC3E}">
        <p14:creationId xmlns:p14="http://schemas.microsoft.com/office/powerpoint/2010/main" val="851792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34</a:t>
            </a:fld>
            <a:endParaRPr lang="ko-KR" altLang="en-US"/>
          </a:p>
        </p:txBody>
      </p:sp>
    </p:spTree>
    <p:extLst>
      <p:ext uri="{BB962C8B-B14F-4D97-AF65-F5344CB8AC3E}">
        <p14:creationId xmlns:p14="http://schemas.microsoft.com/office/powerpoint/2010/main" val="3593681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B1 </a:t>
            </a:r>
          </a:p>
          <a:p>
            <a:r>
              <a:rPr lang="en-US" altLang="ko-KR" dirty="0"/>
              <a:t>  plug-in </a:t>
            </a:r>
            <a:r>
              <a:rPr lang="ko-KR" altLang="en-US" dirty="0"/>
              <a:t>패키지 구현 설명을 위해 실제 만들어진 패키지를 예시로 들겠습니다</a:t>
            </a:r>
            <a:r>
              <a:rPr lang="en-US" altLang="ko-KR" dirty="0"/>
              <a:t>.</a:t>
            </a:r>
          </a:p>
          <a:p>
            <a:endParaRPr lang="en-US" altLang="ko-KR" dirty="0"/>
          </a:p>
          <a:p>
            <a:r>
              <a:rPr lang="ko-KR" altLang="en-US" dirty="0"/>
              <a:t>패키지에 필요한 함수가 없을 경우 다음과 같이 함수를 구현합니다</a:t>
            </a:r>
            <a:r>
              <a:rPr lang="en-US" altLang="ko-KR" dirty="0"/>
              <a:t>.</a:t>
            </a:r>
          </a:p>
          <a:p>
            <a:endParaRPr lang="en-US" altLang="ko-KR" dirty="0"/>
          </a:p>
          <a:p>
            <a:r>
              <a:rPr lang="ko-KR" altLang="en-US" dirty="0"/>
              <a:t>함수를 만듦과 동시에 함수에 대한 </a:t>
            </a:r>
            <a:r>
              <a:rPr lang="en-US" altLang="ko-KR" dirty="0"/>
              <a:t>description, usage, argument </a:t>
            </a:r>
            <a:r>
              <a:rPr lang="ko-KR" altLang="en-US" dirty="0"/>
              <a:t>등 설명들을 패키지 설명서에 추가합니다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35</a:t>
            </a:fld>
            <a:endParaRPr lang="ko-KR" altLang="en-US"/>
          </a:p>
        </p:txBody>
      </p:sp>
    </p:spTree>
    <p:extLst>
      <p:ext uri="{BB962C8B-B14F-4D97-AF65-F5344CB8AC3E}">
        <p14:creationId xmlns:p14="http://schemas.microsoft.com/office/powerpoint/2010/main" val="1461410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B2</a:t>
            </a:r>
          </a:p>
          <a:p>
            <a:r>
              <a:rPr lang="en-US" altLang="ko-KR" dirty="0"/>
              <a:t> </a:t>
            </a:r>
            <a:r>
              <a:rPr lang="ko-KR" altLang="en-US" dirty="0"/>
              <a:t>앞서 만든 </a:t>
            </a:r>
            <a:r>
              <a:rPr lang="en-US" altLang="ko-KR" dirty="0"/>
              <a:t>FUNCTION</a:t>
            </a:r>
            <a:r>
              <a:rPr lang="ko-KR" altLang="en-US" dirty="0"/>
              <a:t>을 이용하기 위해 </a:t>
            </a:r>
            <a:r>
              <a:rPr lang="en-US" altLang="ko-KR" dirty="0"/>
              <a:t>TCLTK </a:t>
            </a:r>
            <a:r>
              <a:rPr lang="ko-KR" altLang="en-US" dirty="0"/>
              <a:t>패키지로 다음과 같은 과정을 거쳐 </a:t>
            </a:r>
            <a:r>
              <a:rPr lang="en-US" altLang="ko-KR" dirty="0"/>
              <a:t>UI</a:t>
            </a:r>
            <a:r>
              <a:rPr lang="ko-KR" altLang="en-US" dirty="0"/>
              <a:t>를 구성하게 됩니다</a:t>
            </a:r>
            <a:r>
              <a:rPr lang="en-US" altLang="ko-KR" dirty="0"/>
              <a:t>.</a:t>
            </a:r>
          </a:p>
          <a:p>
            <a:r>
              <a:rPr lang="ko-KR" altLang="en-US" dirty="0"/>
              <a:t>앞의 </a:t>
            </a:r>
            <a:r>
              <a:rPr lang="en-US" altLang="ko-KR" dirty="0"/>
              <a:t>function</a:t>
            </a:r>
            <a:r>
              <a:rPr lang="ko-KR" altLang="en-US" dirty="0"/>
              <a:t>에 필요한 변수들을 사용자들이 입력하면 </a:t>
            </a:r>
            <a:r>
              <a:rPr lang="en-US" altLang="ko-KR" dirty="0"/>
              <a:t>command </a:t>
            </a:r>
            <a:r>
              <a:rPr lang="ko-KR" altLang="en-US" dirty="0"/>
              <a:t>명령어가 만든 </a:t>
            </a:r>
            <a:r>
              <a:rPr lang="en-US" altLang="ko-KR" dirty="0"/>
              <a:t>function</a:t>
            </a:r>
            <a:r>
              <a:rPr lang="ko-KR" altLang="en-US" dirty="0"/>
              <a:t>을 호출합니다</a:t>
            </a:r>
            <a:r>
              <a:rPr lang="en-US" altLang="ko-KR" dirty="0"/>
              <a:t>. </a:t>
            </a:r>
          </a:p>
          <a:p>
            <a:endParaRPr lang="en-US" altLang="ko-KR" dirty="0"/>
          </a:p>
          <a:p>
            <a:r>
              <a:rPr lang="ko-KR" altLang="en-US" dirty="0"/>
              <a:t>호출된 </a:t>
            </a:r>
            <a:r>
              <a:rPr lang="en-US" altLang="ko-KR" dirty="0"/>
              <a:t>function</a:t>
            </a:r>
            <a:r>
              <a:rPr lang="ko-KR" altLang="en-US" dirty="0"/>
              <a:t>이 만든 결과값은 </a:t>
            </a:r>
            <a:r>
              <a:rPr lang="en-US" altLang="ko-KR" dirty="0" err="1"/>
              <a:t>tcltk</a:t>
            </a:r>
            <a:r>
              <a:rPr lang="ko-KR" altLang="en-US" dirty="0"/>
              <a:t>로 만들어진 </a:t>
            </a:r>
            <a:r>
              <a:rPr lang="en-US" altLang="ko-KR" dirty="0"/>
              <a:t>UI</a:t>
            </a:r>
            <a:r>
              <a:rPr lang="ko-KR" altLang="en-US" dirty="0"/>
              <a:t>에 의해 다음과 같이 나타납니다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36</a:t>
            </a:fld>
            <a:endParaRPr lang="ko-KR" altLang="en-US"/>
          </a:p>
        </p:txBody>
      </p:sp>
    </p:spTree>
    <p:extLst>
      <p:ext uri="{BB962C8B-B14F-4D97-AF65-F5344CB8AC3E}">
        <p14:creationId xmlns:p14="http://schemas.microsoft.com/office/powerpoint/2010/main" val="2818203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B3</a:t>
            </a:r>
          </a:p>
          <a:p>
            <a:r>
              <a:rPr lang="ko-KR" altLang="en-US" dirty="0"/>
              <a:t>이러한 과정을 통해서 최종 </a:t>
            </a:r>
            <a:r>
              <a:rPr lang="en-US" altLang="ko-KR" dirty="0"/>
              <a:t>PLUG-IN </a:t>
            </a:r>
            <a:r>
              <a:rPr lang="ko-KR" altLang="en-US" dirty="0"/>
              <a:t>패키지를 구현하게 됩니다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37</a:t>
            </a:fld>
            <a:endParaRPr lang="ko-KR" altLang="en-US"/>
          </a:p>
        </p:txBody>
      </p:sp>
    </p:spTree>
    <p:extLst>
      <p:ext uri="{BB962C8B-B14F-4D97-AF65-F5344CB8AC3E}">
        <p14:creationId xmlns:p14="http://schemas.microsoft.com/office/powerpoint/2010/main" val="310878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빅 데이터 시대라는 말이</a:t>
            </a:r>
            <a:r>
              <a:rPr lang="ko-KR" altLang="en-US" baseline="0" dirty="0"/>
              <a:t> 무색할 만큼</a:t>
            </a:r>
            <a:r>
              <a:rPr lang="ko-KR" altLang="en-US" dirty="0"/>
              <a:t> 데이터 분석의 중요성은 나날이 증가하고 있습니다</a:t>
            </a:r>
            <a:r>
              <a:rPr lang="en-US" altLang="ko-KR" dirty="0"/>
              <a:t>. </a:t>
            </a:r>
            <a:r>
              <a:rPr lang="ko-KR" altLang="en-US" dirty="0"/>
              <a:t>그러한 데이터 분석</a:t>
            </a:r>
            <a:r>
              <a:rPr lang="ko-KR" altLang="en-US" baseline="0" dirty="0"/>
              <a:t> 수단으로 </a:t>
            </a:r>
            <a:r>
              <a:rPr lang="en-US" altLang="ko-KR" baseline="0" dirty="0"/>
              <a:t>R</a:t>
            </a:r>
            <a:r>
              <a:rPr lang="ko-KR" altLang="en-US" baseline="0" dirty="0"/>
              <a:t>은 무서운 속도로 급 성장 중에 있습니다</a:t>
            </a:r>
            <a:r>
              <a:rPr lang="en-US" altLang="ko-KR" baseline="0" dirty="0"/>
              <a:t>. </a:t>
            </a:r>
          </a:p>
          <a:p>
            <a:r>
              <a:rPr lang="ko-KR" altLang="en-US" baseline="0" dirty="0"/>
              <a:t>그러나 코딩을 필요로 하는 </a:t>
            </a:r>
            <a:r>
              <a:rPr lang="en-US" altLang="ko-KR" baseline="0" dirty="0"/>
              <a:t>R</a:t>
            </a:r>
            <a:r>
              <a:rPr lang="ko-KR" altLang="en-US" baseline="0" dirty="0"/>
              <a:t>은 사용자의 접근성에 제한을 주기때문에</a:t>
            </a:r>
            <a:r>
              <a:rPr lang="en-US" altLang="ko-KR" baseline="0" dirty="0"/>
              <a:t>, </a:t>
            </a:r>
            <a:r>
              <a:rPr lang="ko-KR" altLang="en-US" baseline="0" dirty="0"/>
              <a:t>대안으로 </a:t>
            </a:r>
            <a:r>
              <a:rPr lang="en-US" altLang="ko-KR" baseline="0" dirty="0"/>
              <a:t>R </a:t>
            </a:r>
            <a:r>
              <a:rPr lang="ko-KR" altLang="en-US" baseline="0" dirty="0"/>
              <a:t>내에서 </a:t>
            </a:r>
            <a:r>
              <a:rPr lang="en-US" altLang="ko-KR" baseline="0" dirty="0"/>
              <a:t>GUI</a:t>
            </a:r>
            <a:r>
              <a:rPr lang="ko-KR" altLang="en-US" baseline="0" dirty="0"/>
              <a:t>를 제공하는 </a:t>
            </a:r>
            <a:r>
              <a:rPr lang="en-US" altLang="ko-KR" baseline="0" dirty="0"/>
              <a:t>R commander</a:t>
            </a:r>
            <a:r>
              <a:rPr lang="ko-KR" altLang="en-US" baseline="0" dirty="0"/>
              <a:t>가 등장 할 수 밖에 없었습니다</a:t>
            </a:r>
            <a:r>
              <a:rPr lang="en-US" altLang="ko-KR" baseline="0" dirty="0"/>
              <a:t>.</a:t>
            </a:r>
          </a:p>
          <a:p>
            <a:r>
              <a:rPr lang="ko-KR" altLang="en-US" baseline="0" dirty="0"/>
              <a:t>저희는 이 </a:t>
            </a:r>
            <a:r>
              <a:rPr lang="en-US" altLang="ko-KR" baseline="0" dirty="0"/>
              <a:t>R commander</a:t>
            </a:r>
            <a:r>
              <a:rPr lang="ko-KR" altLang="en-US" baseline="0" dirty="0"/>
              <a:t>에 기존에 없는 샘플링 검사 </a:t>
            </a:r>
            <a:r>
              <a:rPr lang="en-US" altLang="ko-KR" baseline="0" dirty="0"/>
              <a:t>,</a:t>
            </a:r>
            <a:r>
              <a:rPr lang="ko-KR" altLang="en-US" baseline="0" dirty="0"/>
              <a:t>공정능력 분석</a:t>
            </a:r>
            <a:r>
              <a:rPr lang="en-US" altLang="ko-KR" baseline="0" dirty="0"/>
              <a:t>, </a:t>
            </a:r>
            <a:r>
              <a:rPr lang="ko-KR" altLang="en-US" baseline="0" dirty="0"/>
              <a:t>측정 시스템 분석을 포함하는 통계적 품질관리 패키지를 구축 하고자 합니다</a:t>
            </a:r>
            <a:r>
              <a:rPr lang="en-US" altLang="ko-KR" baseline="0" dirty="0"/>
              <a:t>. </a:t>
            </a:r>
            <a:r>
              <a:rPr lang="ko-KR" altLang="en-US" baseline="0" dirty="0"/>
              <a:t> </a:t>
            </a:r>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a:t>
            </a:fld>
            <a:endParaRPr lang="ko-KR" altLang="en-US"/>
          </a:p>
        </p:txBody>
      </p:sp>
    </p:spTree>
    <p:extLst>
      <p:ext uri="{BB962C8B-B14F-4D97-AF65-F5344CB8AC3E}">
        <p14:creationId xmlns:p14="http://schemas.microsoft.com/office/powerpoint/2010/main" val="64481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최초에</a:t>
            </a:r>
            <a:r>
              <a:rPr lang="en-US" altLang="ko-KR" dirty="0"/>
              <a:t>, </a:t>
            </a:r>
            <a:r>
              <a:rPr lang="ko-KR" altLang="en-US" dirty="0"/>
              <a:t>저희 조는 최근 들어 폭발적인 사용자 증가와 개발자의 확산으로 대학교육의 표준 툴로 자리 매김 한 </a:t>
            </a:r>
            <a:r>
              <a:rPr lang="en-US" altLang="ko-KR" dirty="0"/>
              <a:t>R</a:t>
            </a:r>
            <a:r>
              <a:rPr lang="ko-KR" altLang="en-US" dirty="0"/>
              <a:t>에 주목 해 보았습니다</a:t>
            </a:r>
            <a:r>
              <a:rPr lang="en-US" altLang="ko-KR" dirty="0"/>
              <a:t>.</a:t>
            </a:r>
          </a:p>
          <a:p>
            <a:r>
              <a:rPr lang="en-US" altLang="ko-KR" baseline="0" dirty="0"/>
              <a:t>R</a:t>
            </a:r>
            <a:r>
              <a:rPr lang="ko-KR" altLang="en-US" baseline="0" dirty="0"/>
              <a:t>은 다양한 통계기법과 수치해석 기법을 지원함과 동시에 오픈 소스로 개발되어 사용자들이 자유롭게 패키지를 만들고 배포 할 수 있어 무한한 확장 가능성을 지닙니다</a:t>
            </a:r>
            <a:r>
              <a:rPr lang="en-US" altLang="ko-KR" baseline="0" dirty="0"/>
              <a:t>.</a:t>
            </a:r>
          </a:p>
          <a:p>
            <a:r>
              <a:rPr lang="ko-KR" altLang="en-US" baseline="0" dirty="0"/>
              <a:t>그러나</a:t>
            </a:r>
            <a:r>
              <a:rPr lang="en-US" altLang="ko-KR" baseline="0" dirty="0"/>
              <a:t>, R</a:t>
            </a:r>
            <a:r>
              <a:rPr lang="ko-KR" altLang="en-US" baseline="0" dirty="0"/>
              <a:t>은</a:t>
            </a:r>
            <a:r>
              <a:rPr lang="en-US" altLang="ko-KR" baseline="0" dirty="0"/>
              <a:t> </a:t>
            </a:r>
            <a:r>
              <a:rPr lang="ko-KR" altLang="en-US" baseline="0" dirty="0"/>
              <a:t>코딩을 기반으로 이루어지다 보니 일반 사용자의 접근성이 제한되며 전문적 지식이 없으면 수 많은 패키지들을 제대로 활용하기 무척 어렵습니다</a:t>
            </a:r>
            <a:r>
              <a:rPr lang="en-US" altLang="ko-KR" baseline="0"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5</a:t>
            </a:fld>
            <a:endParaRPr lang="ko-KR" altLang="en-US"/>
          </a:p>
        </p:txBody>
      </p:sp>
    </p:spTree>
    <p:extLst>
      <p:ext uri="{BB962C8B-B14F-4D97-AF65-F5344CB8AC3E}">
        <p14:creationId xmlns:p14="http://schemas.microsoft.com/office/powerpoint/2010/main" val="3994459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그렇기 때문에</a:t>
            </a:r>
            <a:r>
              <a:rPr lang="en-US" altLang="ko-KR" dirty="0"/>
              <a:t>, R</a:t>
            </a:r>
            <a:r>
              <a:rPr lang="ko-KR" altLang="en-US" dirty="0"/>
              <a:t>은 사용하고 싶지만 코딩이 낯설고</a:t>
            </a:r>
            <a:r>
              <a:rPr lang="en-US" altLang="ko-KR" dirty="0"/>
              <a:t>, </a:t>
            </a:r>
            <a:r>
              <a:rPr lang="ko-KR" altLang="en-US" baseline="0" dirty="0"/>
              <a:t>많고 복잡한 패키지를 어떻게 다룰지 몰라 막막한 사용자들이 제일 처음 떠올리는 건 당연히 </a:t>
            </a:r>
            <a:r>
              <a:rPr lang="en-US" altLang="ko-KR" baseline="0" dirty="0"/>
              <a:t>R</a:t>
            </a:r>
            <a:r>
              <a:rPr lang="ko-KR" altLang="en-US" baseline="0" dirty="0"/>
              <a:t>기반의 </a:t>
            </a:r>
            <a:r>
              <a:rPr lang="en-US" altLang="ko-KR" baseline="0" dirty="0"/>
              <a:t>GUI </a:t>
            </a:r>
            <a:r>
              <a:rPr lang="ko-KR" altLang="en-US" baseline="0" dirty="0"/>
              <a:t>제공 프로그램일 것입니다</a:t>
            </a:r>
            <a:r>
              <a:rPr lang="en-US" altLang="ko-KR" baseline="0" dirty="0"/>
              <a:t>.</a:t>
            </a:r>
          </a:p>
          <a:p>
            <a:r>
              <a:rPr lang="en-US" altLang="ko-KR" baseline="0" dirty="0"/>
              <a:t> Red-R</a:t>
            </a:r>
            <a:r>
              <a:rPr lang="ko-KR" altLang="en-US" baseline="0" dirty="0"/>
              <a:t>과</a:t>
            </a:r>
            <a:r>
              <a:rPr lang="en-US" altLang="ko-KR" baseline="0" dirty="0"/>
              <a:t> Rattle</a:t>
            </a:r>
            <a:r>
              <a:rPr lang="ko-KR" altLang="en-US" baseline="0" dirty="0"/>
              <a:t>은 </a:t>
            </a:r>
            <a:r>
              <a:rPr lang="en-US" altLang="ko-KR" baseline="0" dirty="0"/>
              <a:t> </a:t>
            </a:r>
            <a:r>
              <a:rPr lang="ko-KR" altLang="en-US" baseline="0" dirty="0"/>
              <a:t>현재 거의 연구가 이루어지지 않고</a:t>
            </a:r>
            <a:r>
              <a:rPr lang="en-US" altLang="ko-KR" baseline="0" dirty="0"/>
              <a:t>,</a:t>
            </a:r>
          </a:p>
          <a:p>
            <a:r>
              <a:rPr lang="ko-KR" altLang="en-US" baseline="0" dirty="0"/>
              <a:t>그나마 </a:t>
            </a:r>
            <a:r>
              <a:rPr lang="en-US" altLang="ko-KR" baseline="0" dirty="0"/>
              <a:t>Excel </a:t>
            </a:r>
            <a:r>
              <a:rPr lang="ko-KR" altLang="en-US" baseline="0" dirty="0"/>
              <a:t>기반의 </a:t>
            </a:r>
            <a:r>
              <a:rPr lang="en-US" altLang="ko-KR" baseline="0" dirty="0"/>
              <a:t>R excel</a:t>
            </a:r>
            <a:r>
              <a:rPr lang="ko-KR" altLang="en-US" baseline="0" dirty="0"/>
              <a:t>은 사용자 친화적이지만 </a:t>
            </a:r>
            <a:r>
              <a:rPr lang="en-US" altLang="ko-KR" baseline="0" dirty="0"/>
              <a:t>R</a:t>
            </a:r>
            <a:r>
              <a:rPr lang="ko-KR" altLang="en-US" baseline="0" dirty="0"/>
              <a:t>과 </a:t>
            </a:r>
            <a:r>
              <a:rPr lang="en-US" altLang="ko-KR" baseline="0" dirty="0"/>
              <a:t>excel</a:t>
            </a:r>
            <a:r>
              <a:rPr lang="ko-KR" altLang="en-US" baseline="0" dirty="0"/>
              <a:t>을 연동하는데 많은 한계들이 있어 심도 깊은 데이터 분석이 어렵습니다</a:t>
            </a:r>
            <a:r>
              <a:rPr lang="en-US" altLang="ko-KR" baseline="0" dirty="0"/>
              <a:t>. </a:t>
            </a:r>
          </a:p>
          <a:p>
            <a:r>
              <a:rPr lang="en-US" altLang="ko-KR" baseline="0" dirty="0"/>
              <a:t> </a:t>
            </a:r>
            <a:r>
              <a:rPr lang="ko-KR" altLang="en-US" baseline="0" dirty="0"/>
              <a:t>위와 같은 한계를 직시하여 저희는</a:t>
            </a:r>
            <a:r>
              <a:rPr lang="en-US" altLang="ko-KR" baseline="0" dirty="0"/>
              <a:t> </a:t>
            </a:r>
            <a:r>
              <a:rPr lang="ko-KR" altLang="en-US" baseline="0" dirty="0"/>
              <a:t>추가 </a:t>
            </a:r>
            <a:r>
              <a:rPr lang="en-US" altLang="ko-KR" baseline="0" dirty="0"/>
              <a:t>S/W</a:t>
            </a:r>
            <a:r>
              <a:rPr lang="ko-KR" altLang="en-US" baseline="0" dirty="0"/>
              <a:t>의 설치나</a:t>
            </a:r>
            <a:r>
              <a:rPr lang="en-US" altLang="ko-KR" baseline="0" dirty="0"/>
              <a:t>, </a:t>
            </a:r>
            <a:r>
              <a:rPr lang="ko-KR" altLang="en-US" baseline="0" dirty="0"/>
              <a:t>타 </a:t>
            </a:r>
            <a:r>
              <a:rPr lang="en-US" altLang="ko-KR" baseline="0" dirty="0"/>
              <a:t>S/W</a:t>
            </a:r>
            <a:r>
              <a:rPr lang="ko-KR" altLang="en-US" baseline="0" dirty="0"/>
              <a:t>와의 연동 없이 </a:t>
            </a:r>
            <a:r>
              <a:rPr lang="en-US" altLang="ko-KR" baseline="0" dirty="0"/>
              <a:t>R </a:t>
            </a:r>
            <a:r>
              <a:rPr lang="ko-KR" altLang="en-US" baseline="0" dirty="0"/>
              <a:t>자체에서 패키지 형태로 </a:t>
            </a:r>
            <a:r>
              <a:rPr lang="en-US" altLang="ko-KR" baseline="0" dirty="0"/>
              <a:t>GUI </a:t>
            </a:r>
            <a:r>
              <a:rPr lang="ko-KR" altLang="en-US" baseline="0" dirty="0"/>
              <a:t>프로그램을 불러내는 </a:t>
            </a:r>
            <a:r>
              <a:rPr lang="en-US" altLang="ko-KR" baseline="0" dirty="0"/>
              <a:t>R commander</a:t>
            </a:r>
            <a:r>
              <a:rPr lang="ko-KR" altLang="en-US" baseline="0" dirty="0"/>
              <a:t>에 집중 할 수 있었습니다</a:t>
            </a:r>
            <a:r>
              <a:rPr lang="en-US" altLang="ko-KR" baseline="0" dirty="0"/>
              <a:t>. R</a:t>
            </a:r>
            <a:r>
              <a:rPr lang="ko-KR" altLang="en-US" baseline="0" dirty="0"/>
              <a:t> 안에서 불러내는 패키지라는 특성 덕분에</a:t>
            </a:r>
            <a:endParaRPr lang="en-US" altLang="ko-KR" baseline="0" dirty="0"/>
          </a:p>
          <a:p>
            <a:r>
              <a:rPr lang="ko-KR" altLang="en-US" dirty="0"/>
              <a:t>제한 사항이 없으며 </a:t>
            </a:r>
            <a:r>
              <a:rPr lang="en-US" altLang="ko-KR" dirty="0"/>
              <a:t>R</a:t>
            </a:r>
            <a:r>
              <a:rPr lang="ko-KR" altLang="en-US" dirty="0"/>
              <a:t>과 마찬가지로 무한한 패키지 개발 가능성을 지닙니다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6</a:t>
            </a:fld>
            <a:endParaRPr lang="ko-KR" altLang="en-US"/>
          </a:p>
        </p:txBody>
      </p:sp>
    </p:spTree>
    <p:extLst>
      <p:ext uri="{BB962C8B-B14F-4D97-AF65-F5344CB8AC3E}">
        <p14:creationId xmlns:p14="http://schemas.microsoft.com/office/powerpoint/2010/main" val="399445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커멘더가</a:t>
            </a:r>
            <a:r>
              <a:rPr lang="ko-KR" altLang="en-US" sz="1200" b="0" i="0" kern="1200" dirty="0">
                <a:solidFill>
                  <a:schemeClr val="tx1"/>
                </a:solidFill>
                <a:effectLst/>
                <a:latin typeface="+mn-lt"/>
                <a:ea typeface="+mn-ea"/>
                <a:cs typeface="+mn-cs"/>
              </a:rPr>
              <a:t> 기본적으로 제공하는 기능은 좌측에 보이시는 데로 간단한 수준의 기초적인 통계와 </a:t>
            </a:r>
            <a:r>
              <a:rPr lang="ko-KR" altLang="en-US" sz="1200" b="0" i="0" kern="1200" dirty="0" err="1">
                <a:solidFill>
                  <a:schemeClr val="tx1"/>
                </a:solidFill>
                <a:effectLst/>
                <a:latin typeface="+mn-lt"/>
                <a:ea typeface="+mn-ea"/>
                <a:cs typeface="+mn-cs"/>
              </a:rPr>
              <a:t>몇가지</a:t>
            </a:r>
            <a:r>
              <a:rPr lang="ko-KR" altLang="en-US" sz="1200" b="0" i="0" kern="1200" dirty="0">
                <a:solidFill>
                  <a:schemeClr val="tx1"/>
                </a:solidFill>
                <a:effectLst/>
                <a:latin typeface="+mn-lt"/>
                <a:ea typeface="+mn-ea"/>
                <a:cs typeface="+mn-cs"/>
              </a:rPr>
              <a:t> 기본 분석만을 제공 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추가적인 기능은 사용자가 필요 할</a:t>
            </a:r>
            <a:r>
              <a:rPr lang="ko-KR" altLang="en-US" sz="1200" b="0" i="0" kern="1200" baseline="0" dirty="0">
                <a:solidFill>
                  <a:schemeClr val="tx1"/>
                </a:solidFill>
                <a:effectLst/>
                <a:latin typeface="+mn-lt"/>
                <a:ea typeface="+mn-ea"/>
                <a:cs typeface="+mn-cs"/>
              </a:rPr>
              <a:t> 때</a:t>
            </a:r>
            <a:r>
              <a:rPr lang="en-US" altLang="ko-KR" sz="1200" b="0" i="0" kern="1200" baseline="0" dirty="0">
                <a:solidFill>
                  <a:schemeClr val="tx1"/>
                </a:solidFill>
                <a:effectLst/>
                <a:latin typeface="+mn-lt"/>
                <a:ea typeface="+mn-ea"/>
                <a:cs typeface="+mn-cs"/>
              </a:rPr>
              <a:t>, Plug-in </a:t>
            </a:r>
            <a:r>
              <a:rPr lang="ko-KR" altLang="en-US" sz="1200" b="0" i="0" kern="1200" baseline="0" dirty="0">
                <a:solidFill>
                  <a:schemeClr val="tx1"/>
                </a:solidFill>
                <a:effectLst/>
                <a:latin typeface="+mn-lt"/>
                <a:ea typeface="+mn-ea"/>
                <a:cs typeface="+mn-cs"/>
              </a:rPr>
              <a:t>적재하기 버튼을 눌러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 </a:t>
            </a:r>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필요한 </a:t>
            </a:r>
            <a:r>
              <a:rPr lang="en-US" altLang="ko-KR" sz="1200" b="0" i="0" kern="1200" dirty="0">
                <a:solidFill>
                  <a:schemeClr val="tx1"/>
                </a:solidFill>
                <a:effectLst/>
                <a:latin typeface="+mn-lt"/>
                <a:ea typeface="+mn-ea"/>
                <a:cs typeface="+mn-cs"/>
              </a:rPr>
              <a:t>Plug-in</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패키지를 적재하여 사용 하는 시스템입니다</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즉</a:t>
            </a:r>
            <a:r>
              <a:rPr lang="en-US" altLang="ko-KR" sz="1200" b="0" i="0" kern="1200" baseline="0" dirty="0">
                <a:solidFill>
                  <a:schemeClr val="tx1"/>
                </a:solidFill>
                <a:effectLst/>
                <a:latin typeface="+mn-lt"/>
                <a:ea typeface="+mn-ea"/>
                <a:cs typeface="+mn-cs"/>
              </a:rPr>
              <a:t>, R </a:t>
            </a:r>
            <a:r>
              <a:rPr lang="ko-KR" altLang="en-US" sz="1200" b="0" i="0" kern="1200" baseline="0" dirty="0" err="1">
                <a:solidFill>
                  <a:schemeClr val="tx1"/>
                </a:solidFill>
                <a:effectLst/>
                <a:latin typeface="+mn-lt"/>
                <a:ea typeface="+mn-ea"/>
                <a:cs typeface="+mn-cs"/>
              </a:rPr>
              <a:t>커멘더는</a:t>
            </a:r>
            <a:r>
              <a:rPr lang="ko-KR" altLang="en-US" sz="1200" b="0" i="0" kern="1200" baseline="0" dirty="0">
                <a:solidFill>
                  <a:schemeClr val="tx1"/>
                </a:solidFill>
                <a:effectLst/>
                <a:latin typeface="+mn-lt"/>
                <a:ea typeface="+mn-ea"/>
                <a:cs typeface="+mn-cs"/>
              </a:rPr>
              <a:t> 기본적인 통계 기능에 자신의 입맛에 맞는 기능을 추가하는 일종의 사용자 맞춤형 서비스를 지원 하는 것입니다</a:t>
            </a:r>
            <a:r>
              <a:rPr lang="en-US" altLang="ko-KR" sz="1200" b="0" i="0" kern="1200" baseline="0" dirty="0">
                <a:solidFill>
                  <a:schemeClr val="tx1"/>
                </a:solidFill>
                <a:effectLst/>
                <a:latin typeface="+mn-lt"/>
                <a:ea typeface="+mn-ea"/>
                <a:cs typeface="+mn-cs"/>
              </a:rPr>
              <a:t>.</a:t>
            </a:r>
          </a:p>
          <a:p>
            <a:r>
              <a:rPr lang="ko-KR" altLang="en-US" sz="1200" b="0" i="0" kern="1200" baseline="0" dirty="0">
                <a:solidFill>
                  <a:schemeClr val="tx1"/>
                </a:solidFill>
                <a:effectLst/>
                <a:latin typeface="+mn-lt"/>
                <a:ea typeface="+mn-ea"/>
                <a:cs typeface="+mn-cs"/>
              </a:rPr>
              <a:t>그러면 여기서 떠올릴 수 </a:t>
            </a:r>
            <a:r>
              <a:rPr lang="ko-KR" altLang="en-US" sz="1200" b="0" i="0" kern="1200" baseline="0" dirty="0" err="1">
                <a:solidFill>
                  <a:schemeClr val="tx1"/>
                </a:solidFill>
                <a:effectLst/>
                <a:latin typeface="+mn-lt"/>
                <a:ea typeface="+mn-ea"/>
                <a:cs typeface="+mn-cs"/>
              </a:rPr>
              <a:t>있는건</a:t>
            </a:r>
            <a:r>
              <a:rPr lang="ko-KR" altLang="en-US" sz="1200" b="0" i="0" kern="1200" baseline="0" dirty="0">
                <a:solidFill>
                  <a:schemeClr val="tx1"/>
                </a:solidFill>
                <a:effectLst/>
                <a:latin typeface="+mn-lt"/>
                <a:ea typeface="+mn-ea"/>
                <a:cs typeface="+mn-cs"/>
              </a:rPr>
              <a:t> 현재까지 제공 되는 </a:t>
            </a:r>
            <a:r>
              <a:rPr lang="en-US" altLang="ko-KR" sz="1200" b="0" i="0" kern="1200" baseline="0" dirty="0">
                <a:solidFill>
                  <a:schemeClr val="tx1"/>
                </a:solidFill>
                <a:effectLst/>
                <a:latin typeface="+mn-lt"/>
                <a:ea typeface="+mn-ea"/>
                <a:cs typeface="+mn-cs"/>
              </a:rPr>
              <a:t>Plug-in package</a:t>
            </a:r>
            <a:r>
              <a:rPr lang="ko-KR" altLang="en-US" sz="1200" b="0" i="0" kern="1200" baseline="0" dirty="0">
                <a:solidFill>
                  <a:schemeClr val="tx1"/>
                </a:solidFill>
                <a:effectLst/>
                <a:latin typeface="+mn-lt"/>
                <a:ea typeface="+mn-ea"/>
                <a:cs typeface="+mn-cs"/>
              </a:rPr>
              <a:t>가 무엇이 있으며</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무엇이 추가로 필요한가에 대한 의문입니다</a:t>
            </a:r>
            <a:r>
              <a:rPr lang="en-US" altLang="ko-KR" sz="1200" b="0" i="0" kern="1200" baseline="0" dirty="0">
                <a:solidFill>
                  <a:schemeClr val="tx1"/>
                </a:solidFill>
                <a:effectLst/>
                <a:latin typeface="+mn-lt"/>
                <a:ea typeface="+mn-ea"/>
                <a:cs typeface="+mn-cs"/>
              </a:rPr>
              <a:t>.</a:t>
            </a:r>
            <a:endParaRPr lang="en-US" altLang="ko-KR" sz="1200" b="0" i="0" kern="1200" dirty="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7</a:t>
            </a:fld>
            <a:endParaRPr lang="ko-KR" altLang="en-US"/>
          </a:p>
        </p:txBody>
      </p:sp>
    </p:spTree>
    <p:extLst>
      <p:ext uri="{BB962C8B-B14F-4D97-AF65-F5344CB8AC3E}">
        <p14:creationId xmlns:p14="http://schemas.microsoft.com/office/powerpoint/2010/main" val="254330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현재까지 개발 된 </a:t>
            </a:r>
            <a:r>
              <a:rPr lang="en-US" altLang="ko-KR" dirty="0"/>
              <a:t>Plug-in</a:t>
            </a:r>
            <a:r>
              <a:rPr lang="en-US" altLang="ko-KR" baseline="0" dirty="0"/>
              <a:t> package</a:t>
            </a:r>
            <a:r>
              <a:rPr lang="ko-KR" altLang="en-US" baseline="0" dirty="0"/>
              <a:t>는 총 </a:t>
            </a:r>
            <a:r>
              <a:rPr lang="en-US" altLang="ko-KR" baseline="0" dirty="0"/>
              <a:t>43</a:t>
            </a:r>
            <a:r>
              <a:rPr lang="ko-KR" altLang="en-US" baseline="0" dirty="0"/>
              <a:t>개 입니다</a:t>
            </a:r>
            <a:r>
              <a:rPr lang="en-US" altLang="ko-KR" baseline="0" dirty="0"/>
              <a:t>. </a:t>
            </a:r>
            <a:r>
              <a:rPr lang="ko-KR" altLang="en-US" baseline="0" dirty="0"/>
              <a:t>특정한 개발자 없이 사용자들이 자신들의 필요에 의해 개발하는 특성 상</a:t>
            </a:r>
            <a:r>
              <a:rPr lang="en-US" altLang="ko-KR" baseline="0" dirty="0"/>
              <a:t> </a:t>
            </a:r>
            <a:r>
              <a:rPr lang="ko-KR" altLang="en-US" baseline="0" dirty="0"/>
              <a:t>전문 분야에 특화된 통계 도구가 대부분을 차지하고</a:t>
            </a:r>
            <a:endParaRPr lang="en-US" altLang="ko-KR" baseline="0" dirty="0"/>
          </a:p>
          <a:p>
            <a:r>
              <a:rPr lang="ko-KR" altLang="en-US" baseline="0" dirty="0" err="1"/>
              <a:t>데이터마이닝</a:t>
            </a:r>
            <a:r>
              <a:rPr lang="en-US" altLang="ko-KR" baseline="0" dirty="0"/>
              <a:t>, </a:t>
            </a:r>
            <a:r>
              <a:rPr lang="ko-KR" altLang="en-US" baseline="0" dirty="0"/>
              <a:t>기초 통계</a:t>
            </a:r>
            <a:r>
              <a:rPr lang="en-US" altLang="ko-KR" baseline="0" dirty="0"/>
              <a:t>, </a:t>
            </a:r>
            <a:r>
              <a:rPr lang="ko-KR" altLang="en-US" baseline="0" dirty="0"/>
              <a:t>실험계획법이 그 다음을 있습니다</a:t>
            </a:r>
            <a:r>
              <a:rPr lang="en-US" altLang="ko-KR" baseline="0" dirty="0"/>
              <a:t>. </a:t>
            </a:r>
            <a:r>
              <a:rPr lang="ko-KR" altLang="en-US" baseline="0" dirty="0"/>
              <a:t>그런데</a:t>
            </a:r>
            <a:r>
              <a:rPr lang="en-US" altLang="ko-KR" baseline="0" dirty="0"/>
              <a:t>, </a:t>
            </a:r>
            <a:r>
              <a:rPr lang="ko-KR" altLang="en-US" baseline="0" dirty="0"/>
              <a:t>유독 품질 공학 관련 패키지는 품질 관리 기초 도구와 </a:t>
            </a:r>
            <a:r>
              <a:rPr lang="ko-KR" altLang="en-US" baseline="0" dirty="0" err="1"/>
              <a:t>관리도만을</a:t>
            </a:r>
            <a:r>
              <a:rPr lang="ko-KR" altLang="en-US" baseline="0" dirty="0"/>
              <a:t> 담는 패키지 하나만 존재함을 확인 할 수 있습니다</a:t>
            </a:r>
            <a:r>
              <a:rPr lang="en-US" altLang="ko-KR" baseline="0" dirty="0"/>
              <a:t>.</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8</a:t>
            </a:fld>
            <a:endParaRPr lang="ko-KR" altLang="en-US"/>
          </a:p>
        </p:txBody>
      </p:sp>
    </p:spTree>
    <p:extLst>
      <p:ext uri="{BB962C8B-B14F-4D97-AF65-F5344CB8AC3E}">
        <p14:creationId xmlns:p14="http://schemas.microsoft.com/office/powerpoint/2010/main" val="384140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그러나</a:t>
            </a:r>
            <a:r>
              <a:rPr lang="en-US" altLang="ko-KR" dirty="0"/>
              <a:t>, </a:t>
            </a:r>
            <a:r>
              <a:rPr lang="ko-KR" altLang="en-US" dirty="0"/>
              <a:t>몇 가지 기초 도구와 관리도만으로는 품질 공학에 존재하는 수 많은 이슈들을 해결할 수 없습</a:t>
            </a:r>
            <a:r>
              <a:rPr lang="ko-KR" altLang="en-US" baseline="0" dirty="0"/>
              <a:t>니다</a:t>
            </a:r>
            <a:r>
              <a:rPr lang="en-US" altLang="ko-KR" baseline="0" dirty="0"/>
              <a:t>. </a:t>
            </a:r>
            <a:r>
              <a:rPr lang="ko-KR" altLang="en-US" baseline="0" dirty="0"/>
              <a:t>해서</a:t>
            </a:r>
            <a:r>
              <a:rPr lang="en-US" altLang="ko-KR" baseline="0" dirty="0"/>
              <a:t>, </a:t>
            </a:r>
            <a:r>
              <a:rPr lang="ko-KR" altLang="en-US" baseline="0" dirty="0"/>
              <a:t>저희는 전에</a:t>
            </a:r>
            <a:r>
              <a:rPr lang="en-US" altLang="ko-KR" baseline="0" dirty="0"/>
              <a:t> </a:t>
            </a:r>
            <a:r>
              <a:rPr lang="ko-KR" altLang="en-US" baseline="0" dirty="0"/>
              <a:t>없던 세 가지의 기능을 추가하고자 합니다</a:t>
            </a:r>
            <a:r>
              <a:rPr lang="en-US" altLang="ko-KR" baseline="0" dirty="0"/>
              <a:t>.</a:t>
            </a:r>
          </a:p>
          <a:p>
            <a:r>
              <a:rPr lang="ko-KR" altLang="en-US" baseline="0" dirty="0"/>
              <a:t>첫 번째는 공정 능력 분석으로 좌측 하단에서 확인 하실 수 있습니다</a:t>
            </a:r>
            <a:r>
              <a:rPr lang="en-US" altLang="ko-KR" baseline="0" dirty="0"/>
              <a:t>.</a:t>
            </a:r>
            <a:r>
              <a:rPr lang="ko-KR" altLang="en-US" baseline="0" dirty="0"/>
              <a:t>  기존의 관리도 분석을 통해 걸러진 우연원인에 의한 품질 변동을 산출 및 평가가 가능 할 것입니다</a:t>
            </a:r>
            <a:r>
              <a:rPr lang="en-US" altLang="ko-KR" baseline="0" dirty="0"/>
              <a:t>.</a:t>
            </a:r>
          </a:p>
          <a:p>
            <a:r>
              <a:rPr lang="ko-KR" altLang="en-US" baseline="0" dirty="0"/>
              <a:t>두 번째는 측정 시스템 분석으로 우측 상단 그림을 참고 하시면 됩니다</a:t>
            </a:r>
            <a:r>
              <a:rPr lang="en-US" altLang="ko-KR" baseline="0" dirty="0"/>
              <a:t>.  </a:t>
            </a:r>
            <a:r>
              <a:rPr lang="ko-KR" altLang="en-US" baseline="0" dirty="0" err="1"/>
              <a:t>측정자</a:t>
            </a:r>
            <a:r>
              <a:rPr lang="ko-KR" altLang="en-US" baseline="0" dirty="0"/>
              <a:t> 또는 측정기에 문제가 있다면 어떤 품질공학적 활동이든 모두 무의미 한 일이 될 것입니다</a:t>
            </a:r>
            <a:r>
              <a:rPr lang="en-US" altLang="ko-KR" baseline="0" dirty="0"/>
              <a:t>. </a:t>
            </a:r>
            <a:r>
              <a:rPr lang="ko-KR" altLang="en-US" baseline="0" dirty="0"/>
              <a:t>만들어진 데이터 자체를 신뢰 할 수 없기 때문 입니다</a:t>
            </a:r>
            <a:r>
              <a:rPr lang="en-US" altLang="ko-KR" baseline="0" dirty="0"/>
              <a:t>.</a:t>
            </a:r>
          </a:p>
          <a:p>
            <a:r>
              <a:rPr lang="ko-KR" altLang="en-US" dirty="0"/>
              <a:t>세 번째는 샘플링 검사로 좌측 상단 그림을 참고하시면 되겠습니다</a:t>
            </a:r>
            <a:r>
              <a:rPr lang="en-US" altLang="ko-KR" dirty="0"/>
              <a:t>. </a:t>
            </a:r>
            <a:r>
              <a:rPr lang="ko-KR" altLang="en-US" dirty="0"/>
              <a:t>샘플링 검사를 통해 표본을 산출하여 전수조사보다 효율적인 품질관리가 가능 할 것입니다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9</a:t>
            </a:fld>
            <a:endParaRPr lang="ko-KR" altLang="en-US"/>
          </a:p>
        </p:txBody>
      </p:sp>
    </p:spTree>
    <p:extLst>
      <p:ext uri="{BB962C8B-B14F-4D97-AF65-F5344CB8AC3E}">
        <p14:creationId xmlns:p14="http://schemas.microsoft.com/office/powerpoint/2010/main" val="138018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01FB0A0-5C61-4CFA-B542-617356C56B7B}" type="datetime1">
              <a:rPr lang="ko-KR" altLang="en-US" smtClean="0"/>
              <a:t>2017-03-09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94913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A7C469-B945-456E-A49D-14444B935225}" type="datetime1">
              <a:rPr lang="ko-KR" altLang="en-US" smtClean="0"/>
              <a:t>2017-03-09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13860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C06E58-0693-43E4-A34C-EFE1161E7EE6}" type="datetime1">
              <a:rPr lang="ko-KR" altLang="en-US" smtClean="0"/>
              <a:t>2017-03-09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425310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AD6E2DF-3B6F-41CC-95FC-5C247ED45A89}" type="datetime1">
              <a:rPr lang="ko-KR" altLang="en-US" smtClean="0"/>
              <a:t>2017-03-09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78056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180B7584-7142-405A-970A-67EEC30E94CF}" type="datetime1">
              <a:rPr lang="ko-KR" altLang="en-US" smtClean="0"/>
              <a:t>2017-03-09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9863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0B56A316-54EC-4684-938B-CC12150F9289}" type="datetime1">
              <a:rPr lang="ko-KR" altLang="en-US" smtClean="0"/>
              <a:t>2017-03-09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1248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3590BFC-8ADB-4144-BCB3-1489BD8EAD3C}" type="datetime1">
              <a:rPr lang="ko-KR" altLang="en-US" smtClean="0"/>
              <a:t>2017-03-09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30072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190FDB2-D146-45E9-B34E-189E52A49B67}" type="datetime1">
              <a:rPr lang="ko-KR" altLang="en-US" smtClean="0"/>
              <a:t>2017-03-09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0606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5028CC3-FBBD-4B07-9719-583F94EADBED}" type="datetime1">
              <a:rPr lang="ko-KR" altLang="en-US" smtClean="0"/>
              <a:t>2017-03-09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24717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BB75D03-47AA-4C86-B282-71840D12994D}" type="datetime1">
              <a:rPr lang="ko-KR" altLang="en-US" smtClean="0"/>
              <a:t>2017-03-09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54449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DE8391B-3A64-409C-BDAF-8C3E69CC86C5}" type="datetime1">
              <a:rPr lang="ko-KR" altLang="en-US" smtClean="0"/>
              <a:t>2017-03-09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44980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4" descr="http://kabo.com.eg/templates/yoo_pure/images/texture/texture_gradient.jpg"/>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19441"/>
          <a:stretch/>
        </p:blipFill>
        <p:spPr bwMode="auto">
          <a:xfrm>
            <a:off x="-89584" y="0"/>
            <a:ext cx="9252520" cy="6885786"/>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E26A4-D3B3-4677-AE25-ECDBA2918F22}" type="datetime1">
              <a:rPr lang="ko-KR" altLang="en-US" smtClean="0"/>
              <a:t>2017-03-09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47790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5.png"/><Relationship Id="rId12"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3.png"/><Relationship Id="rId10" Type="http://schemas.openxmlformats.org/officeDocument/2006/relationships/image" Target="../media/image25.png"/><Relationship Id="rId9" Type="http://schemas.openxmlformats.org/officeDocument/2006/relationships/image" Target="../media/image23.png"/><Relationship Id="rId1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upport.minitab.com/ko-kr/minitab/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crystalball.co.kr/minitab/images/Control_Charts_kor.pdf" TargetMode="External"/><Relationship Id="rId5" Type="http://schemas.openxmlformats.org/officeDocument/2006/relationships/hyperlink" Target="http://www.minitab.co.kr/minitab/images/measurement_system_analysis_kor.pdf" TargetMode="External"/><Relationship Id="rId4" Type="http://schemas.openxmlformats.org/officeDocument/2006/relationships/hyperlink" Target="http://www.minitab.co.kr/minitab/images/capability_analysis_kor.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이등변 삼각형 1"/>
          <p:cNvSpPr/>
          <p:nvPr/>
        </p:nvSpPr>
        <p:spPr>
          <a:xfrm rot="10800000">
            <a:off x="6171836" y="4681294"/>
            <a:ext cx="1849887" cy="504056"/>
          </a:xfrm>
          <a:prstGeom prst="triangle">
            <a:avLst/>
          </a:prstGeom>
          <a:solidFill>
            <a:srgbClr val="FFFF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5152564" y="5252134"/>
            <a:ext cx="3888432" cy="1169551"/>
          </a:xfrm>
          <a:prstGeom prst="rect">
            <a:avLst/>
          </a:prstGeom>
          <a:noFill/>
        </p:spPr>
        <p:txBody>
          <a:bodyPr wrap="square" rtlCol="0" anchor="ctr">
            <a:spAutoFit/>
          </a:bodyPr>
          <a:lstStyle/>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      201202856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이해중</a:t>
            </a: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(PM)</a:t>
            </a: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          201402735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이홍재</a:t>
            </a: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발표자</a:t>
            </a: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a:t>
            </a: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201300295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김근우</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201400353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김동민</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201402308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이상인</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p:txBody>
      </p:sp>
      <p:sp>
        <p:nvSpPr>
          <p:cNvPr id="26" name="AutoShape 8" descr="감사원에 대한 이미지 검색결과"/>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AutoShape 12" descr="감사원에 대한 이미지 검색결과"/>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TextBox 32"/>
          <p:cNvSpPr txBox="1"/>
          <p:nvPr/>
        </p:nvSpPr>
        <p:spPr>
          <a:xfrm>
            <a:off x="1043608" y="2708920"/>
            <a:ext cx="6549594" cy="1569660"/>
          </a:xfrm>
          <a:prstGeom prst="rect">
            <a:avLst/>
          </a:prstGeom>
          <a:noFill/>
        </p:spPr>
        <p:txBody>
          <a:bodyPr wrap="square" rtlCol="0">
            <a:spAutoFit/>
          </a:bodyPr>
          <a:lstStyle/>
          <a:p>
            <a:pPr algn="ctr"/>
            <a:r>
              <a:rPr lang="en-US" altLang="ko-KR" sz="3200" b="1" dirty="0">
                <a:solidFill>
                  <a:srgbClr val="002060"/>
                </a:solidFill>
              </a:rPr>
              <a:t>    </a:t>
            </a:r>
            <a:r>
              <a:rPr lang="ko-KR" altLang="en-US" sz="3200" b="1" dirty="0">
                <a:solidFill>
                  <a:srgbClr val="002060"/>
                </a:solidFill>
              </a:rPr>
              <a:t>통계적 품질 관리를 위한</a:t>
            </a:r>
            <a:endParaRPr lang="en-US" altLang="ko-KR" sz="3200" b="1" dirty="0">
              <a:solidFill>
                <a:srgbClr val="002060"/>
              </a:solidFill>
            </a:endParaRPr>
          </a:p>
          <a:p>
            <a:pPr algn="ctr"/>
            <a:r>
              <a:rPr lang="en-US" altLang="ko-KR" sz="3200" b="1" dirty="0">
                <a:solidFill>
                  <a:srgbClr val="002060"/>
                </a:solidFill>
              </a:rPr>
              <a:t>R commander Plug-in </a:t>
            </a:r>
          </a:p>
          <a:p>
            <a:pPr algn="ctr"/>
            <a:r>
              <a:rPr lang="en-US" altLang="ko-KR" sz="3200" b="1" dirty="0">
                <a:solidFill>
                  <a:srgbClr val="002060"/>
                </a:solidFill>
              </a:rPr>
              <a:t>Packages </a:t>
            </a:r>
            <a:r>
              <a:rPr lang="ko-KR" altLang="en-US" sz="3200" b="1" dirty="0">
                <a:solidFill>
                  <a:srgbClr val="002060"/>
                </a:solidFill>
              </a:rPr>
              <a:t>개발</a:t>
            </a:r>
            <a:endParaRPr lang="en-US" altLang="ko-KR" sz="3200" b="1" dirty="0">
              <a:solidFill>
                <a:srgbClr val="002060"/>
              </a:solidFill>
            </a:endParaRPr>
          </a:p>
        </p:txBody>
      </p:sp>
      <p:cxnSp>
        <p:nvCxnSpPr>
          <p:cNvPr id="35" name="직선 연결선 34"/>
          <p:cNvCxnSpPr>
            <a:cxnSpLocks/>
          </p:cNvCxnSpPr>
          <p:nvPr/>
        </p:nvCxnSpPr>
        <p:spPr>
          <a:xfrm flipH="1">
            <a:off x="6156176" y="5252134"/>
            <a:ext cx="1881208"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1043607" y="2213590"/>
            <a:ext cx="6993777" cy="252000"/>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2017-1</a:t>
            </a:r>
            <a:r>
              <a:rPr lang="ko-KR" altLang="en-US" b="1" dirty="0">
                <a:solidFill>
                  <a:schemeClr val="bg1"/>
                </a:solidFill>
              </a:rPr>
              <a:t>학기 졸업 프로젝트 제안서 발표</a:t>
            </a:r>
            <a:endParaRPr lang="ko-KR" altLang="en-US" sz="2400" b="1" dirty="0">
              <a:solidFill>
                <a:schemeClr val="bg1"/>
              </a:solidFill>
            </a:endParaRPr>
          </a:p>
        </p:txBody>
      </p:sp>
      <p:sp>
        <p:nvSpPr>
          <p:cNvPr id="8" name="직사각형 7"/>
          <p:cNvSpPr/>
          <p:nvPr/>
        </p:nvSpPr>
        <p:spPr>
          <a:xfrm>
            <a:off x="6079850" y="4796276"/>
            <a:ext cx="1926214" cy="137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i="1" dirty="0">
                <a:solidFill>
                  <a:sysClr val="windowText" lastClr="000000"/>
                </a:solidFill>
                <a:latin typeface="HY헤드라인M" panose="02030600000101010101" pitchFamily="18" charset="-127"/>
                <a:ea typeface="HY헤드라인M" panose="02030600000101010101" pitchFamily="18" charset="-127"/>
              </a:rPr>
              <a:t>그것이 </a:t>
            </a:r>
            <a:r>
              <a:rPr lang="en-US" altLang="ko-KR" b="1" i="1" dirty="0">
                <a:solidFill>
                  <a:sysClr val="windowText" lastClr="000000"/>
                </a:solidFill>
                <a:latin typeface="HY헤드라인M" panose="02030600000101010101" pitchFamily="18" charset="-127"/>
                <a:ea typeface="HY헤드라인M" panose="02030600000101010101" pitchFamily="18" charset="-127"/>
              </a:rPr>
              <a:t>R</a:t>
            </a:r>
            <a:r>
              <a:rPr lang="ko-KR" altLang="en-US" b="1" i="1" dirty="0">
                <a:solidFill>
                  <a:sysClr val="windowText" lastClr="000000"/>
                </a:solidFill>
                <a:latin typeface="HY헤드라인M" panose="02030600000101010101" pitchFamily="18" charset="-127"/>
                <a:ea typeface="HY헤드라인M" panose="02030600000101010101" pitchFamily="18" charset="-127"/>
              </a:rPr>
              <a:t>고 싶다 </a:t>
            </a:r>
          </a:p>
        </p:txBody>
      </p:sp>
      <p:sp>
        <p:nvSpPr>
          <p:cNvPr id="3" name="슬라이드 번호 개체 틀 2"/>
          <p:cNvSpPr>
            <a:spLocks noGrp="1"/>
          </p:cNvSpPr>
          <p:nvPr>
            <p:ph type="sldNum" sz="quarter" idx="12"/>
          </p:nvPr>
        </p:nvSpPr>
        <p:spPr>
          <a:xfrm>
            <a:off x="6553200" y="6356350"/>
            <a:ext cx="2133600" cy="365125"/>
          </a:xfrm>
        </p:spPr>
        <p:txBody>
          <a:bodyPr/>
          <a:lstStyle/>
          <a:p>
            <a:fld id="{A3A4D42C-B0E2-4EED-BF19-E5A51456E6AD}" type="slidenum">
              <a:rPr lang="ko-KR" altLang="en-US" smtClean="0"/>
              <a:t>1</a:t>
            </a:fld>
            <a:endParaRPr lang="ko-KR" altLang="en-US"/>
          </a:p>
        </p:txBody>
      </p:sp>
    </p:spTree>
    <p:extLst>
      <p:ext uri="{BB962C8B-B14F-4D97-AF65-F5344CB8AC3E}">
        <p14:creationId xmlns:p14="http://schemas.microsoft.com/office/powerpoint/2010/main" val="3229265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10</a:t>
            </a:fld>
            <a:endParaRPr lang="ko-KR" altLang="en-US" b="1" dirty="0">
              <a:solidFill>
                <a:srgbClr val="0070C0"/>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1.4 </a:t>
            </a:r>
            <a:r>
              <a:rPr lang="ko-KR" altLang="en-US" sz="2000" b="1" dirty="0">
                <a:latin typeface="+mn-ea"/>
              </a:rPr>
              <a:t>프로젝트 주제</a:t>
            </a:r>
            <a:r>
              <a:rPr lang="en-US" altLang="ko-KR" sz="2000" b="1" dirty="0">
                <a:latin typeface="+mn-ea"/>
              </a:rPr>
              <a:t> </a:t>
            </a:r>
            <a:endParaRPr lang="ko-KR" altLang="en-US" sz="2000" b="1" dirty="0">
              <a:latin typeface="+mn-ea"/>
            </a:endParaRPr>
          </a:p>
        </p:txBody>
      </p:sp>
      <p:sp>
        <p:nvSpPr>
          <p:cNvPr id="37" name="TextBox 36"/>
          <p:cNvSpPr txBox="1"/>
          <p:nvPr/>
        </p:nvSpPr>
        <p:spPr>
          <a:xfrm>
            <a:off x="8327353" y="2192284"/>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0" name="Rectangle 130"/>
          <p:cNvSpPr>
            <a:spLocks noChangeArrowheads="1"/>
          </p:cNvSpPr>
          <p:nvPr/>
        </p:nvSpPr>
        <p:spPr bwMode="auto">
          <a:xfrm>
            <a:off x="297782" y="3294624"/>
            <a:ext cx="8548435"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9" name="TextBox 8"/>
          <p:cNvSpPr txBox="1"/>
          <p:nvPr/>
        </p:nvSpPr>
        <p:spPr>
          <a:xfrm>
            <a:off x="4805593" y="2790568"/>
            <a:ext cx="149653" cy="369332"/>
          </a:xfrm>
          <a:prstGeom prst="rect">
            <a:avLst/>
          </a:prstGeom>
          <a:noFill/>
        </p:spPr>
        <p:txBody>
          <a:bodyPr wrap="square" rtlCol="0">
            <a:spAutoFit/>
          </a:bodyPr>
          <a:lstStyle/>
          <a:p>
            <a:endParaRPr lang="ko-KR" altLang="en-US" dirty="0"/>
          </a:p>
        </p:txBody>
      </p:sp>
      <p:sp>
        <p:nvSpPr>
          <p:cNvPr id="2" name="직사각형 1"/>
          <p:cNvSpPr/>
          <p:nvPr/>
        </p:nvSpPr>
        <p:spPr>
          <a:xfrm>
            <a:off x="7384373" y="1482790"/>
            <a:ext cx="1149246" cy="11925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3 </a:t>
            </a:r>
          </a:p>
          <a:p>
            <a:pPr algn="ctr"/>
            <a:r>
              <a:rPr lang="en-US" altLang="ko-KR" sz="1600" b="1" dirty="0"/>
              <a:t>SI</a:t>
            </a:r>
            <a:endParaRPr lang="ko-KR" altLang="en-US" sz="1600" b="1" dirty="0"/>
          </a:p>
        </p:txBody>
      </p:sp>
      <p:sp>
        <p:nvSpPr>
          <p:cNvPr id="11" name="타원 10"/>
          <p:cNvSpPr/>
          <p:nvPr/>
        </p:nvSpPr>
        <p:spPr>
          <a:xfrm>
            <a:off x="3688413" y="3123604"/>
            <a:ext cx="1767167" cy="8234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t>R commander</a:t>
            </a:r>
            <a:endParaRPr lang="ko-KR" altLang="en-US" sz="1300" dirty="0"/>
          </a:p>
        </p:txBody>
      </p:sp>
      <p:sp>
        <p:nvSpPr>
          <p:cNvPr id="17" name="타원 16"/>
          <p:cNvSpPr/>
          <p:nvPr/>
        </p:nvSpPr>
        <p:spPr>
          <a:xfrm>
            <a:off x="3280505" y="4714868"/>
            <a:ext cx="2582981" cy="140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통계적 품질관리를 </a:t>
            </a:r>
            <a:endParaRPr lang="en-US" altLang="ko-KR" sz="1500" dirty="0"/>
          </a:p>
          <a:p>
            <a:pPr algn="ctr"/>
            <a:r>
              <a:rPr lang="ko-KR" altLang="en-US" sz="1500" dirty="0"/>
              <a:t>위한</a:t>
            </a:r>
            <a:endParaRPr lang="en-US" altLang="ko-KR" sz="1500" dirty="0"/>
          </a:p>
          <a:p>
            <a:pPr algn="ctr"/>
            <a:r>
              <a:rPr lang="ko-KR" altLang="en-US" sz="1500" dirty="0"/>
              <a:t> </a:t>
            </a:r>
            <a:r>
              <a:rPr lang="en-US" altLang="ko-KR" sz="1500" dirty="0"/>
              <a:t>R commander</a:t>
            </a:r>
          </a:p>
          <a:p>
            <a:pPr algn="ctr"/>
            <a:r>
              <a:rPr lang="ko-KR" altLang="en-US" sz="1500" dirty="0"/>
              <a:t> 개발</a:t>
            </a:r>
            <a:r>
              <a:rPr lang="en-US" altLang="ko-KR" sz="1500" dirty="0"/>
              <a:t> </a:t>
            </a:r>
            <a:endParaRPr lang="ko-KR" altLang="en-US" sz="1500" dirty="0"/>
          </a:p>
        </p:txBody>
      </p:sp>
      <p:sp>
        <p:nvSpPr>
          <p:cNvPr id="23" name="오른쪽 화살표 22"/>
          <p:cNvSpPr/>
          <p:nvPr/>
        </p:nvSpPr>
        <p:spPr>
          <a:xfrm rot="5400000">
            <a:off x="4441742" y="4190372"/>
            <a:ext cx="26050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993736" y="1482790"/>
            <a:ext cx="1149246" cy="11925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2</a:t>
            </a:r>
          </a:p>
          <a:p>
            <a:pPr algn="ctr"/>
            <a:r>
              <a:rPr lang="en-US" altLang="ko-KR" sz="1600" b="1" dirty="0"/>
              <a:t>MSA</a:t>
            </a:r>
            <a:endParaRPr lang="ko-KR" altLang="en-US" sz="1600" b="1" dirty="0"/>
          </a:p>
        </p:txBody>
      </p:sp>
      <p:sp>
        <p:nvSpPr>
          <p:cNvPr id="36" name="직사각형 35"/>
          <p:cNvSpPr/>
          <p:nvPr/>
        </p:nvSpPr>
        <p:spPr>
          <a:xfrm>
            <a:off x="467544" y="1487335"/>
            <a:ext cx="1149246" cy="11925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1 </a:t>
            </a:r>
          </a:p>
          <a:p>
            <a:pPr algn="ctr"/>
            <a:r>
              <a:rPr lang="en-US" altLang="ko-KR" sz="1600" b="1" dirty="0"/>
              <a:t>PCA</a:t>
            </a:r>
            <a:endParaRPr lang="ko-KR" altLang="en-US" sz="1600" b="1" dirty="0"/>
          </a:p>
        </p:txBody>
      </p:sp>
      <p:cxnSp>
        <p:nvCxnSpPr>
          <p:cNvPr id="18" name="연결선: 꺾임 17"/>
          <p:cNvCxnSpPr>
            <a:cxnSpLocks/>
            <a:stCxn id="36" idx="2"/>
            <a:endCxn id="11" idx="2"/>
          </p:cNvCxnSpPr>
          <p:nvPr/>
        </p:nvCxnSpPr>
        <p:spPr>
          <a:xfrm rot="16200000" flipH="1">
            <a:off x="1937567" y="1784463"/>
            <a:ext cx="855447" cy="2646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연결선: 꺾임 20"/>
          <p:cNvCxnSpPr>
            <a:cxnSpLocks/>
            <a:stCxn id="33" idx="2"/>
            <a:endCxn id="11" idx="0"/>
          </p:cNvCxnSpPr>
          <p:nvPr/>
        </p:nvCxnSpPr>
        <p:spPr>
          <a:xfrm rot="16200000" flipH="1">
            <a:off x="4346035" y="2897642"/>
            <a:ext cx="448286" cy="3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꺾임 26"/>
          <p:cNvCxnSpPr>
            <a:cxnSpLocks/>
            <a:stCxn id="2" idx="2"/>
            <a:endCxn id="11" idx="6"/>
          </p:cNvCxnSpPr>
          <p:nvPr/>
        </p:nvCxnSpPr>
        <p:spPr>
          <a:xfrm rot="5400000">
            <a:off x="6277292" y="1853606"/>
            <a:ext cx="859992" cy="2503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853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02</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843808" y="2060848"/>
            <a:ext cx="4199502"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내용</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11</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943559" y="2733139"/>
            <a:ext cx="4536504" cy="1477328"/>
          </a:xfrm>
          <a:prstGeom prst="rect">
            <a:avLst/>
          </a:prstGeom>
          <a:noFill/>
        </p:spPr>
        <p:txBody>
          <a:bodyPr wrap="square" rtlCol="0">
            <a:spAutoFit/>
          </a:bodyPr>
          <a:lstStyle/>
          <a:p>
            <a:endParaRPr lang="en-US" altLang="ko-KR" dirty="0"/>
          </a:p>
          <a:p>
            <a:r>
              <a:rPr lang="en-US" altLang="ko-KR" dirty="0"/>
              <a:t>2.1 </a:t>
            </a:r>
            <a:r>
              <a:rPr lang="ko-KR" altLang="en-US" dirty="0"/>
              <a:t>주요 통계 도구 비교</a:t>
            </a:r>
            <a:endParaRPr lang="en-US" altLang="ko-KR" dirty="0"/>
          </a:p>
          <a:p>
            <a:r>
              <a:rPr lang="en-US" altLang="ko-KR" dirty="0"/>
              <a:t>2.2 </a:t>
            </a:r>
            <a:r>
              <a:rPr lang="ko-KR" altLang="en-US" dirty="0"/>
              <a:t>공정 능력 분석 </a:t>
            </a:r>
            <a:r>
              <a:rPr lang="en-US" altLang="ko-KR" dirty="0"/>
              <a:t>Plug-in </a:t>
            </a:r>
            <a:r>
              <a:rPr lang="ko-KR" altLang="en-US" dirty="0"/>
              <a:t>패키지</a:t>
            </a:r>
            <a:endParaRPr lang="en-US" altLang="ko-KR" dirty="0"/>
          </a:p>
          <a:p>
            <a:r>
              <a:rPr lang="en-US" altLang="ko-KR" dirty="0"/>
              <a:t>2.3 </a:t>
            </a:r>
            <a:r>
              <a:rPr lang="ko-KR" altLang="en-US" dirty="0"/>
              <a:t>측정 시스템분석 </a:t>
            </a:r>
            <a:r>
              <a:rPr lang="en-US" altLang="ko-KR" dirty="0"/>
              <a:t>Plug-in </a:t>
            </a:r>
            <a:r>
              <a:rPr lang="ko-KR" altLang="en-US" dirty="0"/>
              <a:t>패키지</a:t>
            </a:r>
            <a:endParaRPr lang="en-US" altLang="ko-KR" dirty="0"/>
          </a:p>
          <a:p>
            <a:r>
              <a:rPr lang="en-US" altLang="ko-KR" dirty="0"/>
              <a:t>2.4 </a:t>
            </a:r>
            <a:r>
              <a:rPr lang="ko-KR" altLang="en-US" dirty="0"/>
              <a:t>샘플링 검사 </a:t>
            </a:r>
            <a:r>
              <a:rPr lang="en-US" altLang="ko-KR" dirty="0"/>
              <a:t>Plug-in </a:t>
            </a:r>
            <a:r>
              <a:rPr lang="ko-KR" altLang="en-US" dirty="0"/>
              <a:t>패키지</a:t>
            </a:r>
          </a:p>
        </p:txBody>
      </p:sp>
    </p:spTree>
    <p:extLst>
      <p:ext uri="{BB962C8B-B14F-4D97-AF65-F5344CB8AC3E}">
        <p14:creationId xmlns:p14="http://schemas.microsoft.com/office/powerpoint/2010/main" val="2278340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12</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2.1 </a:t>
            </a:r>
            <a:r>
              <a:rPr lang="ko-KR" altLang="en-US" sz="2000" b="1" dirty="0"/>
              <a:t>주요 통계 도구 비교</a:t>
            </a:r>
            <a:endParaRPr lang="en-US" altLang="ko-KR" sz="2000" b="1" dirty="0"/>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55" name="표 54"/>
          <p:cNvGraphicFramePr>
            <a:graphicFrameLocks noGrp="1"/>
          </p:cNvGraphicFramePr>
          <p:nvPr>
            <p:extLst>
              <p:ext uri="{D42A27DB-BD31-4B8C-83A1-F6EECF244321}">
                <p14:modId xmlns:p14="http://schemas.microsoft.com/office/powerpoint/2010/main" val="907502734"/>
              </p:ext>
            </p:extLst>
          </p:nvPr>
        </p:nvGraphicFramePr>
        <p:xfrm>
          <a:off x="106061" y="1073233"/>
          <a:ext cx="8880618" cy="5204477"/>
        </p:xfrm>
        <a:graphic>
          <a:graphicData uri="http://schemas.openxmlformats.org/drawingml/2006/table">
            <a:tbl>
              <a:tblPr firstRow="1" bandRow="1">
                <a:tableStyleId>{5C22544A-7EE6-4342-B048-85BDC9FD1C3A}</a:tableStyleId>
              </a:tblPr>
              <a:tblGrid>
                <a:gridCol w="887730">
                  <a:extLst>
                    <a:ext uri="{9D8B030D-6E8A-4147-A177-3AD203B41FA5}">
                      <a16:colId xmlns:a16="http://schemas.microsoft.com/office/drawing/2014/main" val="20000"/>
                    </a:ext>
                  </a:extLst>
                </a:gridCol>
                <a:gridCol w="1417969">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2326447">
                  <a:extLst>
                    <a:ext uri="{9D8B030D-6E8A-4147-A177-3AD203B41FA5}">
                      <a16:colId xmlns:a16="http://schemas.microsoft.com/office/drawing/2014/main" val="20005"/>
                    </a:ext>
                  </a:extLst>
                </a:gridCol>
              </a:tblGrid>
              <a:tr h="665649">
                <a:tc>
                  <a:txBody>
                    <a:bodyPr/>
                    <a:lstStyle/>
                    <a:p>
                      <a:pPr algn="ctr" latinLnBrk="1"/>
                      <a:r>
                        <a:rPr lang="ko-KR" altLang="en-US" sz="1500" b="1" dirty="0"/>
                        <a:t>도구</a:t>
                      </a:r>
                    </a:p>
                  </a:txBody>
                  <a:tcPr/>
                </a:tc>
                <a:tc>
                  <a:txBody>
                    <a:bodyPr/>
                    <a:lstStyle/>
                    <a:p>
                      <a:pPr algn="ctr" latinLnBrk="1"/>
                      <a:r>
                        <a:rPr lang="en-US" altLang="ko-KR" sz="1500" dirty="0"/>
                        <a:t>Minitab</a:t>
                      </a:r>
                      <a:endParaRPr lang="ko-KR" altLang="en-US" sz="1500" dirty="0"/>
                    </a:p>
                  </a:txBody>
                  <a:tcPr/>
                </a:tc>
                <a:tc>
                  <a:txBody>
                    <a:bodyPr/>
                    <a:lstStyle/>
                    <a:p>
                      <a:pPr algn="ctr" latinLnBrk="1"/>
                      <a:r>
                        <a:rPr lang="en-US" altLang="ko-KR" sz="1500" dirty="0" err="1"/>
                        <a:t>Spss</a:t>
                      </a:r>
                      <a:r>
                        <a:rPr lang="en-US" altLang="ko-KR" sz="1500" baseline="0" dirty="0"/>
                        <a:t> Stat.</a:t>
                      </a:r>
                      <a:endParaRPr lang="ko-KR" altLang="en-US" sz="1500" dirty="0"/>
                    </a:p>
                  </a:txBody>
                  <a:tcPr/>
                </a:tc>
                <a:tc>
                  <a:txBody>
                    <a:bodyPr/>
                    <a:lstStyle/>
                    <a:p>
                      <a:pPr algn="ctr" latinLnBrk="1"/>
                      <a:r>
                        <a:rPr lang="en-US" altLang="ko-KR" sz="1500" dirty="0"/>
                        <a:t>Excel</a:t>
                      </a:r>
                      <a:endParaRPr lang="ko-KR" altLang="en-US" sz="1500" dirty="0"/>
                    </a:p>
                  </a:txBody>
                  <a:tcPr/>
                </a:tc>
                <a:tc>
                  <a:txBody>
                    <a:bodyPr/>
                    <a:lstStyle/>
                    <a:p>
                      <a:pPr algn="ctr" latinLnBrk="1"/>
                      <a:r>
                        <a:rPr lang="en-US" altLang="ko-KR" sz="1500" dirty="0"/>
                        <a:t>R</a:t>
                      </a:r>
                      <a:endParaRPr lang="ko-KR" altLang="en-US" sz="1500" dirty="0"/>
                    </a:p>
                  </a:txBody>
                  <a:tcPr/>
                </a:tc>
                <a:tc>
                  <a:txBody>
                    <a:bodyPr/>
                    <a:lstStyle/>
                    <a:p>
                      <a:pPr algn="ctr" latinLnBrk="1"/>
                      <a:r>
                        <a:rPr lang="ko-KR" altLang="en-US" sz="1500" dirty="0"/>
                        <a:t>통계적 품질 관리를 위한 </a:t>
                      </a:r>
                      <a:endParaRPr lang="en-US" altLang="ko-KR" sz="1500" dirty="0"/>
                    </a:p>
                    <a:p>
                      <a:pPr algn="ctr" latinLnBrk="1"/>
                      <a:r>
                        <a:rPr lang="en-US" altLang="ko-KR" sz="1500" dirty="0"/>
                        <a:t>     R</a:t>
                      </a:r>
                      <a:r>
                        <a:rPr lang="en-US" altLang="ko-KR" sz="1500" baseline="0" dirty="0"/>
                        <a:t> commander</a:t>
                      </a:r>
                      <a:endParaRPr lang="ko-KR" altLang="en-US" sz="1500" dirty="0"/>
                    </a:p>
                  </a:txBody>
                  <a:tcPr/>
                </a:tc>
                <a:extLst>
                  <a:ext uri="{0D108BD9-81ED-4DB2-BD59-A6C34878D82A}">
                    <a16:rowId xmlns:a16="http://schemas.microsoft.com/office/drawing/2014/main" val="10000"/>
                  </a:ext>
                </a:extLst>
              </a:tr>
              <a:tr h="1899806">
                <a:tc>
                  <a:txBody>
                    <a:bodyPr/>
                    <a:lstStyle/>
                    <a:p>
                      <a:pPr algn="ctr" latinLnBrk="1"/>
                      <a:r>
                        <a:rPr lang="en-US" altLang="ko-KR" sz="1500" b="1" dirty="0"/>
                        <a:t>PCA</a:t>
                      </a:r>
                    </a:p>
                    <a:p>
                      <a:pPr algn="ctr" latinLnBrk="1"/>
                      <a:r>
                        <a:rPr lang="en-US" altLang="ko-KR" sz="1500" b="1" dirty="0"/>
                        <a:t>(</a:t>
                      </a:r>
                      <a:r>
                        <a:rPr lang="ko-KR" altLang="en-US" sz="1500" b="1" dirty="0"/>
                        <a:t>공정 </a:t>
                      </a:r>
                      <a:endParaRPr lang="en-US" altLang="ko-KR" sz="1500" b="1" dirty="0"/>
                    </a:p>
                    <a:p>
                      <a:pPr algn="ctr" latinLnBrk="1"/>
                      <a:r>
                        <a:rPr lang="ko-KR" altLang="en-US" sz="1500" b="1" dirty="0"/>
                        <a:t>능력 </a:t>
                      </a:r>
                      <a:endParaRPr lang="en-US" altLang="ko-KR" sz="1500" b="1" dirty="0"/>
                    </a:p>
                    <a:p>
                      <a:pPr algn="ctr" latinLnBrk="1"/>
                      <a:r>
                        <a:rPr lang="ko-KR" altLang="en-US" sz="1500" b="1" dirty="0"/>
                        <a:t>분석</a:t>
                      </a:r>
                      <a:r>
                        <a:rPr lang="en-US" altLang="ko-KR" sz="1500" b="1" dirty="0"/>
                        <a:t>)</a:t>
                      </a:r>
                      <a:endParaRPr lang="ko-KR" altLang="en-US" sz="1500" b="1" dirty="0"/>
                    </a:p>
                  </a:txBody>
                  <a:tcPr/>
                </a:tc>
                <a:tc>
                  <a:txBody>
                    <a:bodyPr/>
                    <a:lstStyle/>
                    <a:p>
                      <a:pPr latinLnBrk="1"/>
                      <a:r>
                        <a:rPr lang="ko-KR" altLang="en-US" sz="1200" dirty="0"/>
                        <a:t> 공정 능력 분석을 위한 </a:t>
                      </a:r>
                      <a:r>
                        <a:rPr lang="ko-KR" altLang="en-US" sz="1200" b="1" dirty="0">
                          <a:solidFill>
                            <a:srgbClr val="0000FF"/>
                          </a:solidFill>
                        </a:rPr>
                        <a:t>다양한 기능</a:t>
                      </a:r>
                      <a:r>
                        <a:rPr lang="ko-KR" altLang="en-US" sz="1200" dirty="0"/>
                        <a:t>들이 존재한다</a:t>
                      </a:r>
                      <a:r>
                        <a:rPr lang="en-US" altLang="ko-KR" sz="1200" dirty="0"/>
                        <a:t>.</a:t>
                      </a:r>
                      <a:endParaRPr lang="ko-KR" altLang="en-US" sz="1200" dirty="0"/>
                    </a:p>
                    <a:p>
                      <a:pPr latinLnBrk="1"/>
                      <a:r>
                        <a:rPr lang="ko-KR" altLang="en-US" sz="1200" dirty="0"/>
                        <a:t>∙ 반면 그러한 다양한 </a:t>
                      </a:r>
                      <a:r>
                        <a:rPr lang="ko-KR" altLang="en-US" sz="1200" b="1" dirty="0">
                          <a:solidFill>
                            <a:srgbClr val="FF0000"/>
                          </a:solidFill>
                        </a:rPr>
                        <a:t>기능들이 산개</a:t>
                      </a:r>
                      <a:r>
                        <a:rPr lang="ko-KR" altLang="en-US" sz="1200" dirty="0"/>
                        <a:t>되어 있어</a:t>
                      </a:r>
                      <a:r>
                        <a:rPr lang="ko-KR" altLang="en-US" sz="1200" baseline="0" dirty="0"/>
                        <a:t> 체계적으로 사용하는데 어려움이 있다</a:t>
                      </a:r>
                      <a:r>
                        <a:rPr lang="en-US" altLang="ko-KR" sz="1200" baseline="0" dirty="0"/>
                        <a:t>.</a:t>
                      </a:r>
                    </a:p>
                    <a:p>
                      <a:pPr latinLnBrk="1"/>
                      <a:endParaRPr lang="ko-KR" altLang="en-US" sz="1000" dirty="0"/>
                    </a:p>
                  </a:txBody>
                  <a:tcPr/>
                </a:tc>
                <a:tc>
                  <a:txBody>
                    <a:bodyPr/>
                    <a:lstStyle/>
                    <a:p>
                      <a:pPr latinLnBrk="1"/>
                      <a:r>
                        <a:rPr lang="ko-KR" altLang="en-US" sz="1000" dirty="0"/>
                        <a:t> </a:t>
                      </a:r>
                      <a:r>
                        <a:rPr lang="ko-KR" altLang="en-US" sz="1200" dirty="0"/>
                        <a:t>데이터 분석에 필요한 다양한 통계적 분석 기능포함</a:t>
                      </a:r>
                      <a:r>
                        <a:rPr lang="en-US" altLang="ko-KR" sz="1200" dirty="0"/>
                        <a:t>.</a:t>
                      </a:r>
                    </a:p>
                    <a:p>
                      <a:pPr latinLnBrk="1"/>
                      <a:r>
                        <a:rPr lang="ko-KR" altLang="en-US" sz="1200" dirty="0"/>
                        <a:t>공정 능력 분석 </a:t>
                      </a:r>
                      <a:r>
                        <a:rPr lang="en-US" altLang="ko-KR" sz="1200" dirty="0"/>
                        <a:t>tool</a:t>
                      </a:r>
                      <a:r>
                        <a:rPr lang="ko-KR" altLang="en-US" sz="1200" dirty="0"/>
                        <a:t>은 </a:t>
                      </a:r>
                      <a:r>
                        <a:rPr lang="ko-KR" altLang="en-US" sz="1200" b="1" dirty="0">
                          <a:solidFill>
                            <a:srgbClr val="FF0000"/>
                          </a:solidFill>
                        </a:rPr>
                        <a:t>일부</a:t>
                      </a:r>
                      <a:r>
                        <a:rPr lang="ko-KR" altLang="en-US" sz="1200" dirty="0"/>
                        <a:t> </a:t>
                      </a:r>
                      <a:r>
                        <a:rPr lang="ko-KR" altLang="en-US" sz="1200" b="1" dirty="0">
                          <a:solidFill>
                            <a:srgbClr val="FF0000"/>
                          </a:solidFill>
                        </a:rPr>
                        <a:t>존재하지 않는다</a:t>
                      </a:r>
                      <a:r>
                        <a:rPr lang="en-US" altLang="ko-KR" sz="1200" b="1" dirty="0">
                          <a:solidFill>
                            <a:srgbClr val="FF0000"/>
                          </a:solidFill>
                        </a:rPr>
                        <a:t>.</a:t>
                      </a:r>
                      <a:endParaRPr lang="ko-KR" altLang="en-US" sz="1200" b="1" dirty="0">
                        <a:solidFill>
                          <a:srgbClr val="FF0000"/>
                        </a:solidFill>
                      </a:endParaRPr>
                    </a:p>
                  </a:txBody>
                  <a:tcPr/>
                </a:tc>
                <a:tc>
                  <a:txBody>
                    <a:bodyPr/>
                    <a:lstStyle/>
                    <a:p>
                      <a:pPr latinLnBrk="1"/>
                      <a:r>
                        <a:rPr lang="ko-KR" altLang="en-US" sz="1000" dirty="0"/>
                        <a:t> </a:t>
                      </a:r>
                      <a:r>
                        <a:rPr lang="ko-KR" altLang="en-US" sz="1200" dirty="0"/>
                        <a:t>초보자들도 사용하기 </a:t>
                      </a:r>
                      <a:r>
                        <a:rPr lang="ko-KR" altLang="en-US" sz="1200" b="1" dirty="0">
                          <a:solidFill>
                            <a:srgbClr val="0000FF"/>
                          </a:solidFill>
                        </a:rPr>
                        <a:t>쉽게</a:t>
                      </a:r>
                      <a:r>
                        <a:rPr lang="ko-KR" altLang="en-US" sz="1200" dirty="0"/>
                        <a:t> 통계분석에 관한 인터페이스를 제공한다</a:t>
                      </a:r>
                      <a:r>
                        <a:rPr lang="en-US" altLang="ko-KR" sz="1200" dirty="0"/>
                        <a:t>. </a:t>
                      </a:r>
                    </a:p>
                    <a:p>
                      <a:pPr latinLnBrk="1"/>
                      <a:r>
                        <a:rPr lang="ko-KR" altLang="en-US" sz="1200" dirty="0"/>
                        <a:t> 엑셀자체에서 공정능력분석을 해주는 도구가 따로 </a:t>
                      </a:r>
                      <a:r>
                        <a:rPr lang="ko-KR" altLang="en-US" sz="1200" b="1" dirty="0">
                          <a:solidFill>
                            <a:srgbClr val="FF0000"/>
                          </a:solidFill>
                        </a:rPr>
                        <a:t>존재하지는 않는다</a:t>
                      </a:r>
                      <a:r>
                        <a:rPr lang="en-US" altLang="ko-KR" sz="1200" b="1" dirty="0">
                          <a:solidFill>
                            <a:srgbClr val="FF0000"/>
                          </a:solidFill>
                        </a:rPr>
                        <a:t>.</a:t>
                      </a:r>
                      <a:endParaRPr lang="ko-KR" altLang="en-US" sz="1200" b="1" dirty="0">
                        <a:solidFill>
                          <a:srgbClr val="FF0000"/>
                        </a:solidFill>
                      </a:endParaRPr>
                    </a:p>
                    <a:p>
                      <a:pPr latinLnBrk="1"/>
                      <a:endParaRPr lang="ko-KR" altLang="en-US" sz="1000" dirty="0"/>
                    </a:p>
                  </a:txBody>
                  <a:tcPr/>
                </a:tc>
                <a:tc>
                  <a:txBody>
                    <a:bodyPr/>
                    <a:lstStyle/>
                    <a:p>
                      <a:pPr latinLnBrk="1"/>
                      <a:r>
                        <a:rPr lang="ko-KR" altLang="en-US" sz="1000" dirty="0"/>
                        <a:t> </a:t>
                      </a:r>
                      <a:r>
                        <a:rPr lang="ko-KR" altLang="en-US" sz="1200" b="1" dirty="0">
                          <a:solidFill>
                            <a:srgbClr val="0000FF"/>
                          </a:solidFill>
                        </a:rPr>
                        <a:t>오픈소스</a:t>
                      </a:r>
                      <a:r>
                        <a:rPr lang="ko-KR" altLang="en-US" sz="1200" dirty="0"/>
                        <a:t>로 접근성이 용이</a:t>
                      </a:r>
                      <a:r>
                        <a:rPr lang="en-US" altLang="ko-KR" sz="1200" dirty="0"/>
                        <a:t>.</a:t>
                      </a:r>
                    </a:p>
                    <a:p>
                      <a:pPr latinLnBrk="1"/>
                      <a:r>
                        <a:rPr lang="ko-KR" altLang="en-US" sz="1200" dirty="0"/>
                        <a:t>확장된 </a:t>
                      </a:r>
                      <a:r>
                        <a:rPr lang="en-US" altLang="ko-KR" sz="1200" b="1" dirty="0">
                          <a:solidFill>
                            <a:srgbClr val="0000FF"/>
                          </a:solidFill>
                        </a:rPr>
                        <a:t>R </a:t>
                      </a:r>
                      <a:r>
                        <a:rPr lang="ko-KR" altLang="en-US" sz="1200" b="1" dirty="0">
                          <a:solidFill>
                            <a:srgbClr val="0000FF"/>
                          </a:solidFill>
                        </a:rPr>
                        <a:t>패키지를 활용하여 공정능력분석을 할 수 있다</a:t>
                      </a:r>
                    </a:p>
                  </a:txBody>
                  <a:tcPr/>
                </a:tc>
                <a:tc>
                  <a:txBody>
                    <a:bodyPr/>
                    <a:lstStyle/>
                    <a:p>
                      <a:pPr latinLnBrk="1"/>
                      <a:r>
                        <a:rPr lang="ko-KR" altLang="en-US" sz="1000" dirty="0"/>
                        <a:t> </a:t>
                      </a:r>
                      <a:r>
                        <a:rPr lang="ko-KR" altLang="en-US" sz="1200" dirty="0"/>
                        <a:t>기존의  </a:t>
                      </a:r>
                      <a:r>
                        <a:rPr lang="en-US" altLang="ko-KR" sz="1200" dirty="0"/>
                        <a:t>R</a:t>
                      </a:r>
                      <a:r>
                        <a:rPr lang="ko-KR" altLang="en-US" sz="1200" dirty="0"/>
                        <a:t>패키지와 </a:t>
                      </a:r>
                      <a:r>
                        <a:rPr lang="en-US" altLang="ko-KR" sz="1200" dirty="0"/>
                        <a:t>Minitab</a:t>
                      </a:r>
                      <a:r>
                        <a:rPr lang="ko-KR" altLang="en-US" sz="1200" dirty="0"/>
                        <a:t>을 참고 및 보완하여</a:t>
                      </a:r>
                      <a:r>
                        <a:rPr lang="en-US" altLang="ko-KR" sz="1200" dirty="0"/>
                        <a:t> </a:t>
                      </a:r>
                      <a:r>
                        <a:rPr lang="ko-KR" altLang="en-US" sz="1200" dirty="0"/>
                        <a:t>이에 못지않은 공정 능력 분석을 위한 </a:t>
                      </a:r>
                      <a:r>
                        <a:rPr lang="ko-KR" altLang="en-US" sz="1200" b="1" dirty="0">
                          <a:solidFill>
                            <a:srgbClr val="0000FF"/>
                          </a:solidFill>
                        </a:rPr>
                        <a:t>다양한 기능</a:t>
                      </a:r>
                      <a:r>
                        <a:rPr lang="ko-KR" altLang="en-US" sz="1200" dirty="0"/>
                        <a:t>을 포함하고 목적과 데이터의 분포에 맞게 </a:t>
                      </a:r>
                      <a:r>
                        <a:rPr lang="ko-KR" altLang="en-US" sz="1200" b="1" dirty="0">
                          <a:solidFill>
                            <a:srgbClr val="0000FF"/>
                          </a:solidFill>
                        </a:rPr>
                        <a:t>체계적으로 정리된 </a:t>
                      </a:r>
                      <a:r>
                        <a:rPr lang="en-US" altLang="ko-KR" sz="1200" b="1" dirty="0">
                          <a:solidFill>
                            <a:srgbClr val="0000FF"/>
                          </a:solidFill>
                        </a:rPr>
                        <a:t>UI</a:t>
                      </a:r>
                      <a:r>
                        <a:rPr lang="ko-KR" altLang="en-US" sz="1200" dirty="0"/>
                        <a:t>를 제공할 것이다</a:t>
                      </a:r>
                      <a:r>
                        <a:rPr lang="en-US" altLang="ko-KR" sz="1200" dirty="0"/>
                        <a:t>.</a:t>
                      </a:r>
                    </a:p>
                  </a:txBody>
                  <a:tcPr/>
                </a:tc>
                <a:extLst>
                  <a:ext uri="{0D108BD9-81ED-4DB2-BD59-A6C34878D82A}">
                    <a16:rowId xmlns:a16="http://schemas.microsoft.com/office/drawing/2014/main" val="10001"/>
                  </a:ext>
                </a:extLst>
              </a:tr>
              <a:tr h="1522513">
                <a:tc>
                  <a:txBody>
                    <a:bodyPr/>
                    <a:lstStyle/>
                    <a:p>
                      <a:pPr algn="ctr" latinLnBrk="1"/>
                      <a:r>
                        <a:rPr lang="en-US" altLang="ko-KR" sz="1500" b="1" dirty="0"/>
                        <a:t>MSA</a:t>
                      </a:r>
                    </a:p>
                    <a:p>
                      <a:pPr algn="ctr" latinLnBrk="1"/>
                      <a:r>
                        <a:rPr lang="en-US" altLang="ko-KR" sz="1500" b="1" dirty="0"/>
                        <a:t>(</a:t>
                      </a:r>
                      <a:r>
                        <a:rPr lang="ko-KR" altLang="en-US" sz="1500" b="1" dirty="0"/>
                        <a:t>측정</a:t>
                      </a:r>
                      <a:endParaRPr lang="en-US" altLang="ko-KR" sz="1500" b="1" dirty="0"/>
                    </a:p>
                    <a:p>
                      <a:pPr algn="ctr" latinLnBrk="1"/>
                      <a:r>
                        <a:rPr lang="ko-KR" altLang="en-US" sz="1500" b="1" dirty="0"/>
                        <a:t>시스템 </a:t>
                      </a:r>
                      <a:endParaRPr lang="en-US" altLang="ko-KR" sz="1500" b="1" dirty="0"/>
                    </a:p>
                    <a:p>
                      <a:pPr algn="ctr" latinLnBrk="1"/>
                      <a:r>
                        <a:rPr lang="ko-KR" altLang="en-US" sz="1500" b="1" dirty="0"/>
                        <a:t>분석</a:t>
                      </a:r>
                      <a:r>
                        <a:rPr lang="en-US" altLang="ko-KR" sz="1500" b="1" dirty="0"/>
                        <a:t>)</a:t>
                      </a:r>
                      <a:endParaRPr lang="ko-KR" altLang="en-US" sz="1500" b="1" dirty="0"/>
                    </a:p>
                  </a:txBody>
                  <a:tcPr/>
                </a:tc>
                <a:tc>
                  <a:txBody>
                    <a:bodyPr/>
                    <a:lstStyle/>
                    <a:p>
                      <a:pPr latinLnBrk="1"/>
                      <a:r>
                        <a:rPr lang="ko-KR" altLang="en-US" sz="1200" dirty="0"/>
                        <a:t> 측정 시스템 분석을 위한 </a:t>
                      </a:r>
                      <a:r>
                        <a:rPr lang="ko-KR" altLang="en-US" sz="1200" b="1" dirty="0">
                          <a:solidFill>
                            <a:srgbClr val="0000FF"/>
                          </a:solidFill>
                        </a:rPr>
                        <a:t>다양한 기능</a:t>
                      </a:r>
                      <a:r>
                        <a:rPr lang="ko-KR" altLang="en-US" sz="1200" dirty="0"/>
                        <a:t>들이 존재한다</a:t>
                      </a:r>
                      <a:r>
                        <a:rPr lang="en-US" altLang="ko-KR" sz="1200" dirty="0"/>
                        <a:t>.</a:t>
                      </a:r>
                    </a:p>
                    <a:p>
                      <a:pPr latinLnBrk="1"/>
                      <a:r>
                        <a:rPr lang="ko-KR" altLang="en-US" sz="1200" dirty="0"/>
                        <a:t>분석 후 </a:t>
                      </a:r>
                      <a:r>
                        <a:rPr lang="ko-KR" altLang="en-US" sz="1200" b="1" dirty="0">
                          <a:solidFill>
                            <a:srgbClr val="FF0000"/>
                          </a:solidFill>
                        </a:rPr>
                        <a:t>결과가 한꺼번에 제공되는 단점</a:t>
                      </a:r>
                      <a:r>
                        <a:rPr lang="ko-KR" altLang="en-US" sz="1200" dirty="0"/>
                        <a:t>이 있다</a:t>
                      </a:r>
                      <a:r>
                        <a:rPr lang="en-US" altLang="ko-KR" sz="1200" dirty="0"/>
                        <a:t>.</a:t>
                      </a:r>
                      <a:r>
                        <a:rPr lang="ko-KR" altLang="en-US" sz="1200" dirty="0"/>
                        <a:t> </a:t>
                      </a:r>
                      <a:endParaRPr lang="en-US" altLang="ko-KR" sz="1200" dirty="0"/>
                    </a:p>
                    <a:p>
                      <a:pPr latinLnBrk="1"/>
                      <a:r>
                        <a:rPr lang="ko-KR" altLang="en-US" sz="1000" dirty="0"/>
                        <a:t>∙</a:t>
                      </a:r>
                    </a:p>
                  </a:txBody>
                  <a:tcPr/>
                </a:tc>
                <a:tc>
                  <a:txBody>
                    <a:bodyPr/>
                    <a:lstStyle/>
                    <a:p>
                      <a:pPr latinLnBrk="1"/>
                      <a:r>
                        <a:rPr lang="ko-KR" altLang="en-US" sz="1000" dirty="0"/>
                        <a:t> </a:t>
                      </a:r>
                      <a:r>
                        <a:rPr lang="ko-KR" altLang="en-US" sz="1200" dirty="0"/>
                        <a:t>측정 시스템 분석과 관련된 전문적인 분석 </a:t>
                      </a:r>
                      <a:r>
                        <a:rPr lang="en-US" altLang="ko-KR" sz="1200" dirty="0"/>
                        <a:t>tool</a:t>
                      </a:r>
                      <a:r>
                        <a:rPr lang="ko-KR" altLang="en-US" sz="1200" dirty="0"/>
                        <a:t>은 </a:t>
                      </a:r>
                      <a:r>
                        <a:rPr lang="ko-KR" altLang="en-US" sz="1200" b="1" dirty="0">
                          <a:solidFill>
                            <a:srgbClr val="FF0000"/>
                          </a:solidFill>
                        </a:rPr>
                        <a:t>존재하지 않는다</a:t>
                      </a:r>
                      <a:r>
                        <a:rPr lang="en-US" altLang="ko-KR" sz="1200" b="1" dirty="0">
                          <a:solidFill>
                            <a:srgbClr val="FF0000"/>
                          </a:solidFill>
                        </a:rPr>
                        <a:t>.</a:t>
                      </a:r>
                      <a:r>
                        <a:rPr lang="ko-KR" altLang="en-US" sz="1200" b="1" dirty="0">
                          <a:solidFill>
                            <a:srgbClr val="FF0000"/>
                          </a:solidFill>
                        </a:rPr>
                        <a:t> </a:t>
                      </a:r>
                    </a:p>
                  </a:txBody>
                  <a:tcPr/>
                </a:tc>
                <a:tc>
                  <a:txBody>
                    <a:bodyPr/>
                    <a:lstStyle/>
                    <a:p>
                      <a:pPr latinLnBrk="1"/>
                      <a:r>
                        <a:rPr lang="ko-KR" altLang="en-US" sz="1000" dirty="0"/>
                        <a:t> </a:t>
                      </a:r>
                      <a:r>
                        <a:rPr lang="ko-KR" altLang="en-US" sz="1200" dirty="0"/>
                        <a:t>측정 시스템 분석을 할 수 있는 분석 도구  </a:t>
                      </a:r>
                      <a:r>
                        <a:rPr lang="en-US" altLang="ko-KR" sz="1200" dirty="0"/>
                        <a:t>tool</a:t>
                      </a:r>
                      <a:r>
                        <a:rPr lang="ko-KR" altLang="en-US" sz="1200" dirty="0"/>
                        <a:t>이 따로 </a:t>
                      </a:r>
                      <a:r>
                        <a:rPr lang="ko-KR" altLang="en-US" sz="1200" b="1" dirty="0">
                          <a:solidFill>
                            <a:srgbClr val="FF0000"/>
                          </a:solidFill>
                        </a:rPr>
                        <a:t>존재하지는 않는다</a:t>
                      </a:r>
                      <a:r>
                        <a:rPr lang="en-US" altLang="ko-KR" sz="1200" b="1" dirty="0">
                          <a:solidFill>
                            <a:srgbClr val="FF0000"/>
                          </a:solidFill>
                        </a:rPr>
                        <a:t>.</a:t>
                      </a:r>
                      <a:endParaRPr lang="ko-KR" altLang="en-US" sz="1200" b="1" dirty="0">
                        <a:solidFill>
                          <a:srgbClr val="FF0000"/>
                        </a:solidFill>
                      </a:endParaRPr>
                    </a:p>
                  </a:txBody>
                  <a:tcPr/>
                </a:tc>
                <a:tc>
                  <a:txBody>
                    <a:bodyPr/>
                    <a:lstStyle/>
                    <a:p>
                      <a:pPr latinLnBrk="1"/>
                      <a:r>
                        <a:rPr lang="ko-KR" altLang="en-US" sz="1000" dirty="0"/>
                        <a:t> </a:t>
                      </a:r>
                      <a:r>
                        <a:rPr lang="ko-KR" altLang="en-US" sz="1200" dirty="0"/>
                        <a:t>확장된 </a:t>
                      </a:r>
                      <a:r>
                        <a:rPr lang="en-US" altLang="ko-KR" sz="1200" dirty="0"/>
                        <a:t>R </a:t>
                      </a:r>
                      <a:r>
                        <a:rPr lang="ko-KR" altLang="en-US" sz="1200" dirty="0"/>
                        <a:t>패키지를 활용하여 </a:t>
                      </a:r>
                      <a:r>
                        <a:rPr lang="ko-KR" altLang="en-US" sz="1200" b="1" dirty="0">
                          <a:solidFill>
                            <a:srgbClr val="0000FF"/>
                          </a:solidFill>
                        </a:rPr>
                        <a:t>측정시스템분석에 쓰이는 함수</a:t>
                      </a:r>
                      <a:r>
                        <a:rPr lang="ko-KR" altLang="en-US" sz="1200" dirty="0"/>
                        <a:t>들을 활용하여 분석할 수 있다</a:t>
                      </a:r>
                      <a:r>
                        <a:rPr lang="en-US" altLang="ko-KR" sz="1200" dirty="0"/>
                        <a:t>.</a:t>
                      </a:r>
                      <a:endParaRPr lang="ko-KR" altLang="en-US" sz="1200" dirty="0"/>
                    </a:p>
                  </a:txBody>
                  <a:tcPr/>
                </a:tc>
                <a:tc>
                  <a:txBody>
                    <a:bodyPr/>
                    <a:lstStyle/>
                    <a:p>
                      <a:pPr latinLnBrk="1"/>
                      <a:r>
                        <a:rPr lang="ko-KR" altLang="en-US" sz="1000" dirty="0"/>
                        <a:t> </a:t>
                      </a:r>
                      <a:r>
                        <a:rPr lang="ko-KR" altLang="en-US" sz="1200" dirty="0"/>
                        <a:t>측정 시스템 분석도 </a:t>
                      </a:r>
                      <a:r>
                        <a:rPr lang="en-US" altLang="ko-KR" sz="1200" dirty="0"/>
                        <a:t>R</a:t>
                      </a:r>
                      <a:r>
                        <a:rPr lang="ko-KR" altLang="en-US" sz="1200" dirty="0"/>
                        <a:t>의 </a:t>
                      </a:r>
                      <a:r>
                        <a:rPr lang="ko-KR" altLang="en-US" sz="1200" dirty="0" err="1"/>
                        <a:t>식스시그마</a:t>
                      </a:r>
                      <a:r>
                        <a:rPr lang="ko-KR" altLang="en-US" sz="1200" dirty="0"/>
                        <a:t> 패키지와 </a:t>
                      </a:r>
                      <a:r>
                        <a:rPr lang="en-US" altLang="ko-KR" sz="1200" dirty="0"/>
                        <a:t>Minitab</a:t>
                      </a:r>
                      <a:r>
                        <a:rPr lang="ko-KR" altLang="en-US" sz="1200" dirty="0"/>
                        <a:t>에 있는 분석들을 참고 및 보완하여 측정 시스템 분석을 위한 </a:t>
                      </a:r>
                      <a:r>
                        <a:rPr lang="ko-KR" altLang="en-US" sz="1200" b="1" dirty="0">
                          <a:solidFill>
                            <a:srgbClr val="0000FF"/>
                          </a:solidFill>
                        </a:rPr>
                        <a:t>다양한 기능을 포함하고 </a:t>
                      </a:r>
                      <a:r>
                        <a:rPr lang="ko-KR" altLang="en-US" sz="1200" dirty="0"/>
                        <a:t>분석 후 </a:t>
                      </a:r>
                      <a:r>
                        <a:rPr lang="ko-KR" altLang="en-US" sz="1200" b="1" dirty="0">
                          <a:solidFill>
                            <a:srgbClr val="0000FF"/>
                          </a:solidFill>
                        </a:rPr>
                        <a:t>결과가 한눈에 들어올 수 있도록 </a:t>
                      </a:r>
                      <a:r>
                        <a:rPr lang="en-US" altLang="ko-KR" sz="1200" b="1" dirty="0">
                          <a:solidFill>
                            <a:srgbClr val="0000FF"/>
                          </a:solidFill>
                        </a:rPr>
                        <a:t>UI</a:t>
                      </a:r>
                      <a:r>
                        <a:rPr lang="ko-KR" altLang="en-US" sz="1200" b="1" dirty="0">
                          <a:solidFill>
                            <a:srgbClr val="0000FF"/>
                          </a:solidFill>
                        </a:rPr>
                        <a:t>를 제공</a:t>
                      </a:r>
                      <a:r>
                        <a:rPr lang="ko-KR" altLang="en-US" sz="1200" dirty="0"/>
                        <a:t>할 것이다</a:t>
                      </a:r>
                      <a:r>
                        <a:rPr lang="en-US" altLang="ko-KR" sz="1200" dirty="0"/>
                        <a:t>.</a:t>
                      </a:r>
                      <a:endParaRPr lang="ko-KR" altLang="en-US" sz="1200" dirty="0"/>
                    </a:p>
                  </a:txBody>
                  <a:tcPr/>
                </a:tc>
                <a:extLst>
                  <a:ext uri="{0D108BD9-81ED-4DB2-BD59-A6C34878D82A}">
                    <a16:rowId xmlns:a16="http://schemas.microsoft.com/office/drawing/2014/main" val="10002"/>
                  </a:ext>
                </a:extLst>
              </a:tr>
              <a:tr h="1116509">
                <a:tc>
                  <a:txBody>
                    <a:bodyPr/>
                    <a:lstStyle/>
                    <a:p>
                      <a:pPr algn="ctr" latinLnBrk="1"/>
                      <a:r>
                        <a:rPr lang="en-US" altLang="ko-KR" sz="1500" b="1" dirty="0"/>
                        <a:t>SI</a:t>
                      </a:r>
                    </a:p>
                    <a:p>
                      <a:pPr algn="ctr" latinLnBrk="1"/>
                      <a:r>
                        <a:rPr lang="en-US" altLang="ko-KR" sz="1500" b="1" dirty="0"/>
                        <a:t>(</a:t>
                      </a:r>
                      <a:r>
                        <a:rPr lang="ko-KR" altLang="en-US" sz="1500" b="1" dirty="0"/>
                        <a:t>샘플링 검사</a:t>
                      </a:r>
                      <a:r>
                        <a:rPr lang="en-US" altLang="ko-KR" sz="1500" b="1" dirty="0"/>
                        <a:t>)</a:t>
                      </a:r>
                      <a:endParaRPr lang="ko-KR" altLang="en-US" sz="1500" b="1" dirty="0"/>
                    </a:p>
                  </a:txBody>
                  <a:tcPr/>
                </a:tc>
                <a:tc>
                  <a:txBody>
                    <a:bodyPr/>
                    <a:lstStyle/>
                    <a:p>
                      <a:pPr algn="ctr" latinLnBrk="1"/>
                      <a:r>
                        <a:rPr lang="ko-KR" altLang="en-US" sz="1200" dirty="0"/>
                        <a:t>샘플링 검사와 관련된 </a:t>
                      </a:r>
                      <a:r>
                        <a:rPr lang="ko-KR" altLang="en-US" sz="1200" b="1" dirty="0">
                          <a:solidFill>
                            <a:srgbClr val="0000FF"/>
                          </a:solidFill>
                        </a:rPr>
                        <a:t>다양한 분석 툴</a:t>
                      </a:r>
                      <a:r>
                        <a:rPr lang="ko-KR" altLang="en-US" sz="1200" dirty="0"/>
                        <a:t>이 존재한다</a:t>
                      </a:r>
                      <a:r>
                        <a:rPr lang="en-US" altLang="ko-KR" sz="1200" dirty="0"/>
                        <a:t>.</a:t>
                      </a:r>
                      <a:endParaRPr lang="ko-KR" altLang="en-US" sz="1200" dirty="0"/>
                    </a:p>
                  </a:txBody>
                  <a:tcPr/>
                </a:tc>
                <a:tc>
                  <a:txBody>
                    <a:bodyPr/>
                    <a:lstStyle/>
                    <a:p>
                      <a:pPr algn="ctr" latinLnBrk="1"/>
                      <a:r>
                        <a:rPr lang="ko-KR" altLang="en-US" sz="1200" dirty="0"/>
                        <a:t>샘플링검사 도구와 관련된 전문적인 분석 </a:t>
                      </a:r>
                      <a:r>
                        <a:rPr lang="en-US" altLang="ko-KR" sz="1200" dirty="0"/>
                        <a:t>tool</a:t>
                      </a:r>
                      <a:r>
                        <a:rPr lang="ko-KR" altLang="en-US" sz="1200" dirty="0"/>
                        <a:t>은 </a:t>
                      </a:r>
                      <a:r>
                        <a:rPr lang="ko-KR" altLang="en-US" sz="1200" b="1" dirty="0">
                          <a:solidFill>
                            <a:srgbClr val="FF0000"/>
                          </a:solidFill>
                        </a:rPr>
                        <a:t>존재하지 않는다</a:t>
                      </a:r>
                      <a:r>
                        <a:rPr lang="en-US" altLang="ko-KR" sz="1200" dirty="0">
                          <a:solidFill>
                            <a:srgbClr val="FF0000"/>
                          </a:solidFill>
                        </a:rPr>
                        <a:t>.</a:t>
                      </a:r>
                      <a:endParaRPr lang="ko-KR" altLang="en-US" sz="1200" dirty="0">
                        <a:solidFill>
                          <a:srgbClr val="FF0000"/>
                        </a:solidFill>
                      </a:endParaRPr>
                    </a:p>
                  </a:txBody>
                  <a:tcPr/>
                </a:tc>
                <a:tc>
                  <a:txBody>
                    <a:bodyPr/>
                    <a:lstStyle/>
                    <a:p>
                      <a:pPr algn="ctr" latinLnBrk="1"/>
                      <a:r>
                        <a:rPr lang="ko-KR" altLang="en-US" sz="1200" dirty="0"/>
                        <a:t>샘플링검사와 같은 특별한 분석도구를 따로 추가하지 않는 이상 기본 패키지에 </a:t>
                      </a:r>
                      <a:r>
                        <a:rPr lang="ko-KR" altLang="en-US" sz="1200" b="1" dirty="0">
                          <a:solidFill>
                            <a:srgbClr val="FF0000"/>
                          </a:solidFill>
                        </a:rPr>
                        <a:t>존재하지 않는다</a:t>
                      </a:r>
                      <a:r>
                        <a:rPr lang="en-US" altLang="ko-KR" sz="1200" b="1" dirty="0">
                          <a:solidFill>
                            <a:srgbClr val="FF0000"/>
                          </a:solidFill>
                        </a:rPr>
                        <a:t>.</a:t>
                      </a:r>
                      <a:r>
                        <a:rPr lang="ko-KR" altLang="en-US" sz="1200" b="1" dirty="0">
                          <a:solidFill>
                            <a:srgbClr val="FF0000"/>
                          </a:solidFill>
                        </a:rPr>
                        <a:t>  </a:t>
                      </a:r>
                    </a:p>
                  </a:txBody>
                  <a:tcPr/>
                </a:tc>
                <a:tc>
                  <a:txBody>
                    <a:bodyPr/>
                    <a:lstStyle/>
                    <a:p>
                      <a:pPr algn="ctr" latinLnBrk="1"/>
                      <a:r>
                        <a:rPr lang="en-US" altLang="ko-KR" sz="1200" dirty="0"/>
                        <a:t>OC </a:t>
                      </a:r>
                      <a:r>
                        <a:rPr lang="ko-KR" altLang="en-US" sz="1200" dirty="0"/>
                        <a:t>곡선과 샘플링 검사와 관련된 </a:t>
                      </a:r>
                      <a:r>
                        <a:rPr lang="ko-KR" altLang="en-US" sz="1200" b="1" dirty="0">
                          <a:solidFill>
                            <a:srgbClr val="0000FF"/>
                          </a:solidFill>
                        </a:rPr>
                        <a:t>확장된 </a:t>
                      </a:r>
                      <a:r>
                        <a:rPr lang="en-US" altLang="ko-KR" sz="1200" b="1" dirty="0">
                          <a:solidFill>
                            <a:srgbClr val="0000FF"/>
                          </a:solidFill>
                        </a:rPr>
                        <a:t>R</a:t>
                      </a:r>
                      <a:r>
                        <a:rPr lang="ko-KR" altLang="en-US" sz="1200" b="1" dirty="0">
                          <a:solidFill>
                            <a:srgbClr val="0000FF"/>
                          </a:solidFill>
                        </a:rPr>
                        <a:t>패키지가 존재</a:t>
                      </a:r>
                      <a:r>
                        <a:rPr lang="ko-KR" altLang="en-US" sz="1200" dirty="0"/>
                        <a:t>한다</a:t>
                      </a:r>
                      <a:r>
                        <a:rPr lang="en-US" altLang="ko-KR" sz="1200" dirty="0"/>
                        <a:t>.</a:t>
                      </a:r>
                      <a:endParaRPr lang="ko-KR" altLang="en-US" sz="1200" dirty="0"/>
                    </a:p>
                  </a:txBody>
                  <a:tcPr/>
                </a:tc>
                <a:tc>
                  <a:txBody>
                    <a:bodyPr/>
                    <a:lstStyle/>
                    <a:p>
                      <a:pPr algn="ctr" latinLnBrk="1"/>
                      <a:r>
                        <a:rPr lang="ko-KR" altLang="en-US" sz="1200" dirty="0"/>
                        <a:t>기존 </a:t>
                      </a:r>
                      <a:r>
                        <a:rPr lang="en-US" altLang="ko-KR" sz="1200" dirty="0"/>
                        <a:t>Minitab</a:t>
                      </a:r>
                      <a:r>
                        <a:rPr lang="ko-KR" altLang="en-US" sz="1200" dirty="0"/>
                        <a:t>에 있는</a:t>
                      </a:r>
                      <a:r>
                        <a:rPr lang="en-US" altLang="ko-KR" sz="1200" dirty="0"/>
                        <a:t> </a:t>
                      </a:r>
                      <a:r>
                        <a:rPr lang="ko-KR" altLang="en-US" sz="1200" dirty="0"/>
                        <a:t>샘플링 검사 분석과 관련 </a:t>
                      </a:r>
                      <a:r>
                        <a:rPr lang="en-US" altLang="ko-KR" sz="1200" dirty="0"/>
                        <a:t>R package</a:t>
                      </a:r>
                      <a:r>
                        <a:rPr lang="ko-KR" altLang="en-US" sz="1200" dirty="0"/>
                        <a:t>를 참고 및 보완하여 </a:t>
                      </a:r>
                      <a:r>
                        <a:rPr lang="ko-KR" altLang="en-US" sz="1200" b="1" dirty="0">
                          <a:solidFill>
                            <a:srgbClr val="0000FF"/>
                          </a:solidFill>
                        </a:rPr>
                        <a:t>샘플링 검사 분석도구를 추가</a:t>
                      </a:r>
                      <a:r>
                        <a:rPr lang="ko-KR" altLang="en-US" sz="1200" dirty="0"/>
                        <a:t>한다</a:t>
                      </a:r>
                      <a:r>
                        <a:rPr lang="en-US" altLang="ko-KR" sz="1200" dirty="0"/>
                        <a:t>.</a:t>
                      </a:r>
                      <a:endParaRPr lang="ko-KR" altLang="en-US" sz="1200" dirty="0"/>
                    </a:p>
                  </a:txBody>
                  <a:tcPr/>
                </a:tc>
                <a:extLst>
                  <a:ext uri="{0D108BD9-81ED-4DB2-BD59-A6C34878D82A}">
                    <a16:rowId xmlns:a16="http://schemas.microsoft.com/office/drawing/2014/main" val="3286141935"/>
                  </a:ext>
                </a:extLst>
              </a:tr>
            </a:tbl>
          </a:graphicData>
        </a:graphic>
      </p:graphicFrame>
      <p:grpSp>
        <p:nvGrpSpPr>
          <p:cNvPr id="20" name="그룹 19"/>
          <p:cNvGrpSpPr/>
          <p:nvPr/>
        </p:nvGrpSpPr>
        <p:grpSpPr>
          <a:xfrm>
            <a:off x="4546370" y="494255"/>
            <a:ext cx="4440651" cy="314659"/>
            <a:chOff x="5016145" y="537693"/>
            <a:chExt cx="3742456" cy="314659"/>
          </a:xfrm>
        </p:grpSpPr>
        <p:grpSp>
          <p:nvGrpSpPr>
            <p:cNvPr id="21" name="그룹 20"/>
            <p:cNvGrpSpPr/>
            <p:nvPr/>
          </p:nvGrpSpPr>
          <p:grpSpPr>
            <a:xfrm>
              <a:off x="5016145" y="538520"/>
              <a:ext cx="1299143" cy="307777"/>
              <a:chOff x="5296734" y="105856"/>
              <a:chExt cx="1111964" cy="307777"/>
            </a:xfrm>
          </p:grpSpPr>
          <p:sp>
            <p:nvSpPr>
              <p:cNvPr id="30" name="TextBox 29"/>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31" name="직선 연결선 30"/>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2" name="그룹 21"/>
            <p:cNvGrpSpPr/>
            <p:nvPr/>
          </p:nvGrpSpPr>
          <p:grpSpPr>
            <a:xfrm>
              <a:off x="6066681" y="538220"/>
              <a:ext cx="1033760" cy="307777"/>
              <a:chOff x="5472588" y="100721"/>
              <a:chExt cx="884822" cy="307777"/>
            </a:xfrm>
          </p:grpSpPr>
          <p:sp>
            <p:nvSpPr>
              <p:cNvPr id="28" name="TextBox 27"/>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29" name="직선 연결선 28"/>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그룹 22"/>
            <p:cNvGrpSpPr/>
            <p:nvPr/>
          </p:nvGrpSpPr>
          <p:grpSpPr>
            <a:xfrm>
              <a:off x="7034377" y="537693"/>
              <a:ext cx="825867" cy="307777"/>
              <a:chOff x="5683567" y="125531"/>
              <a:chExt cx="706880" cy="307777"/>
            </a:xfrm>
          </p:grpSpPr>
          <p:sp>
            <p:nvSpPr>
              <p:cNvPr id="26" name="TextBox 25"/>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27" name="직선 연결선 26"/>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Tree>
    <p:extLst>
      <p:ext uri="{BB962C8B-B14F-4D97-AF65-F5344CB8AC3E}">
        <p14:creationId xmlns:p14="http://schemas.microsoft.com/office/powerpoint/2010/main" val="10385937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13</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2.2 </a:t>
            </a:r>
            <a:r>
              <a:rPr lang="ko-KR" altLang="en-US" sz="2000" b="1" dirty="0"/>
              <a:t>공정능력분석 </a:t>
            </a:r>
            <a:r>
              <a:rPr lang="en-US" altLang="ko-KR" sz="2000" b="1" dirty="0"/>
              <a:t>Plug-in </a:t>
            </a:r>
            <a:r>
              <a:rPr lang="ko-KR" altLang="en-US" sz="2000" b="1" dirty="0"/>
              <a:t>패키지</a:t>
            </a:r>
            <a:endParaRPr lang="en-US" altLang="ko-KR" sz="2000" b="1" dirty="0"/>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17" name="그룹 16"/>
          <p:cNvGrpSpPr/>
          <p:nvPr/>
        </p:nvGrpSpPr>
        <p:grpSpPr>
          <a:xfrm>
            <a:off x="2598264" y="874502"/>
            <a:ext cx="3904935" cy="1097306"/>
            <a:chOff x="4747453" y="872200"/>
            <a:chExt cx="3904935" cy="1097306"/>
          </a:xfrm>
        </p:grpSpPr>
        <p:sp>
          <p:nvSpPr>
            <p:cNvPr id="55" name="사각형: 둥근 모서리 54"/>
            <p:cNvSpPr/>
            <p:nvPr/>
          </p:nvSpPr>
          <p:spPr>
            <a:xfrm>
              <a:off x="4747453" y="1105434"/>
              <a:ext cx="3904935" cy="864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rPr>
                <a:t>• “</a:t>
              </a:r>
              <a:r>
                <a:rPr lang="ko-KR" altLang="en-US" sz="1400" dirty="0">
                  <a:solidFill>
                    <a:schemeClr val="tx1"/>
                  </a:solidFill>
                </a:rPr>
                <a:t>공정이 관리상태</a:t>
              </a:r>
              <a:r>
                <a:rPr lang="en-US" altLang="ko-KR" sz="1400" dirty="0">
                  <a:solidFill>
                    <a:schemeClr val="tx1"/>
                  </a:solidFill>
                </a:rPr>
                <a:t>”</a:t>
              </a:r>
              <a:r>
                <a:rPr lang="ko-KR" altLang="en-US" sz="1400" dirty="0">
                  <a:solidFill>
                    <a:schemeClr val="tx1"/>
                  </a:solidFill>
                </a:rPr>
                <a:t>에 있을 때 이 공정에서 생산되는 제품의 품질변동이 어느 정도인가를 나타내는 양</a:t>
              </a:r>
            </a:p>
          </p:txBody>
        </p:sp>
        <p:sp>
          <p:nvSpPr>
            <p:cNvPr id="60" name="사각형: 둥근 모서리 59"/>
            <p:cNvSpPr/>
            <p:nvPr/>
          </p:nvSpPr>
          <p:spPr>
            <a:xfrm>
              <a:off x="5139082" y="872200"/>
              <a:ext cx="3310299" cy="23323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a:t>
              </a:r>
              <a:r>
                <a:rPr lang="en-US" altLang="ko-KR" dirty="0">
                  <a:solidFill>
                    <a:schemeClr val="bg1"/>
                  </a:solidFill>
                </a:rPr>
                <a:t>(Process Capability)</a:t>
              </a:r>
              <a:endParaRPr lang="ko-KR" altLang="en-US" dirty="0">
                <a:solidFill>
                  <a:schemeClr val="bg1"/>
                </a:solidFill>
              </a:endParaRPr>
            </a:p>
          </p:txBody>
        </p:sp>
      </p:grpSp>
      <p:sp>
        <p:nvSpPr>
          <p:cNvPr id="72" name="사각형: 둥근 모서리 71"/>
          <p:cNvSpPr/>
          <p:nvPr/>
        </p:nvSpPr>
        <p:spPr>
          <a:xfrm>
            <a:off x="2989893" y="2160392"/>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공정능력분석</a:t>
            </a:r>
          </a:p>
        </p:txBody>
      </p:sp>
      <mc:AlternateContent xmlns:mc="http://schemas.openxmlformats.org/markup-compatibility/2006" xmlns:a14="http://schemas.microsoft.com/office/drawing/2010/main">
        <mc:Choice Requires="a14">
          <p:sp>
            <p:nvSpPr>
              <p:cNvPr id="21" name="TextBox 20"/>
              <p:cNvSpPr txBox="1"/>
              <p:nvPr/>
            </p:nvSpPr>
            <p:spPr>
              <a:xfrm>
                <a:off x="3022946" y="3802003"/>
                <a:ext cx="32348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ko-KR" altLang="en-US" i="1" smtClean="0">
                              <a:solidFill>
                                <a:schemeClr val="bg1"/>
                              </a:solidFill>
                              <a:latin typeface="Cambria Math" panose="02040503050406030204" pitchFamily="18" charset="0"/>
                            </a:rPr>
                          </m:ctrlPr>
                        </m:sSubPr>
                        <m:e>
                          <m:r>
                            <a:rPr lang="ko-KR" altLang="en-US" i="1">
                              <a:solidFill>
                                <a:schemeClr val="bg1"/>
                              </a:solidFill>
                              <a:latin typeface="Cambria Math" panose="02040503050406030204" pitchFamily="18" charset="0"/>
                            </a:rPr>
                            <m:t>𝐶</m:t>
                          </m:r>
                        </m:e>
                        <m:sub>
                          <m:r>
                            <a:rPr lang="ko-KR" altLang="en-US" i="1">
                              <a:solidFill>
                                <a:schemeClr val="bg1"/>
                              </a:solidFill>
                              <a:latin typeface="Cambria Math" panose="02040503050406030204" pitchFamily="18" charset="0"/>
                            </a:rPr>
                            <m:t>𝑝</m:t>
                          </m:r>
                        </m:sub>
                      </m:sSub>
                    </m:oMath>
                  </m:oMathPara>
                </a14:m>
                <a:endParaRPr lang="ko-KR"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22946" y="3802003"/>
                <a:ext cx="323486" cy="298415"/>
              </a:xfrm>
              <a:prstGeom prst="rect">
                <a:avLst/>
              </a:prstGeom>
              <a:blipFill>
                <a:blip r:embed="rId9"/>
                <a:stretch>
                  <a:fillRect l="-13208" r="-3774" b="-20408"/>
                </a:stretch>
              </a:blipFill>
            </p:spPr>
            <p:txBody>
              <a:bodyPr/>
              <a:lstStyle/>
              <a:p>
                <a:r>
                  <a:rPr lang="ko-KR" altLang="en-US">
                    <a:noFill/>
                  </a:rPr>
                  <a:t> </a:t>
                </a:r>
              </a:p>
            </p:txBody>
          </p:sp>
        </mc:Fallback>
      </mc:AlternateContent>
      <p:sp>
        <p:nvSpPr>
          <p:cNvPr id="48" name="사각형: 둥근 모서리 73"/>
          <p:cNvSpPr/>
          <p:nvPr/>
        </p:nvSpPr>
        <p:spPr>
          <a:xfrm>
            <a:off x="415539" y="2820247"/>
            <a:ext cx="3904935" cy="12784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 </a:t>
            </a:r>
            <a:r>
              <a:rPr lang="ko-KR" altLang="en-US" sz="1100" dirty="0">
                <a:solidFill>
                  <a:schemeClr val="tx1"/>
                </a:solidFill>
              </a:rPr>
              <a:t>품질 특성의 분포가 규격에 따라 치우침이 있는 경우</a:t>
            </a:r>
            <a:r>
              <a:rPr lang="en-US" altLang="ko-KR" sz="1100" dirty="0">
                <a:solidFill>
                  <a:schemeClr val="tx1"/>
                </a:solidFill>
              </a:rPr>
              <a:t>, </a:t>
            </a:r>
            <a:r>
              <a:rPr lang="ko-KR" altLang="en-US" sz="1100" dirty="0">
                <a:solidFill>
                  <a:schemeClr val="tx1"/>
                </a:solidFill>
              </a:rPr>
              <a:t>없는 경우로 나뉘고</a:t>
            </a:r>
            <a:r>
              <a:rPr lang="en-US" altLang="ko-KR" sz="1100" dirty="0">
                <a:solidFill>
                  <a:schemeClr val="tx1"/>
                </a:solidFill>
              </a:rPr>
              <a:t>, </a:t>
            </a:r>
            <a:r>
              <a:rPr lang="ko-KR" altLang="en-US" sz="1100" dirty="0">
                <a:solidFill>
                  <a:schemeClr val="tx1"/>
                </a:solidFill>
              </a:rPr>
              <a:t>규격이 한쪽만 있는 경우에 따라서도 나뉜다</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a:t>
            </a:r>
            <a:r>
              <a:rPr lang="ko-KR" altLang="en-US" sz="1100" dirty="0">
                <a:solidFill>
                  <a:schemeClr val="tx1"/>
                </a:solidFill>
              </a:rPr>
              <a:t>일반적으로 단기간에 걸쳐 공정이 </a:t>
            </a:r>
            <a:r>
              <a:rPr lang="ko-KR" altLang="en-US" sz="1100" dirty="0" err="1">
                <a:solidFill>
                  <a:schemeClr val="tx1"/>
                </a:solidFill>
              </a:rPr>
              <a:t>어느정도</a:t>
            </a:r>
            <a:r>
              <a:rPr lang="ko-KR" altLang="en-US" sz="1100" dirty="0">
                <a:solidFill>
                  <a:schemeClr val="tx1"/>
                </a:solidFill>
              </a:rPr>
              <a:t> 품질의 제품을 안정되게 생산 하는가를 조사</a:t>
            </a:r>
            <a:r>
              <a:rPr lang="en-US" altLang="ko-KR" sz="1100" dirty="0">
                <a:solidFill>
                  <a:schemeClr val="tx1"/>
                </a:solidFill>
              </a:rPr>
              <a:t>.</a:t>
            </a:r>
          </a:p>
        </p:txBody>
      </p:sp>
      <mc:AlternateContent xmlns:mc="http://schemas.openxmlformats.org/markup-compatibility/2006" xmlns:a14="http://schemas.microsoft.com/office/drawing/2010/main">
        <mc:Choice Requires="a14">
          <p:sp>
            <p:nvSpPr>
              <p:cNvPr id="49" name="사각형: 둥근 모서리 74"/>
              <p:cNvSpPr/>
              <p:nvPr/>
            </p:nvSpPr>
            <p:spPr>
              <a:xfrm>
                <a:off x="758244" y="2622709"/>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a:t>
                </a:r>
                <a14:m>
                  <m:oMath xmlns:m="http://schemas.openxmlformats.org/officeDocument/2006/math">
                    <m:r>
                      <a:rPr lang="ko-KR" altLang="en-US" i="1" dirty="0">
                        <a:solidFill>
                          <a:schemeClr val="bg1"/>
                        </a:solidFill>
                        <a:latin typeface="Cambria Math" panose="02040503050406030204" pitchFamily="18" charset="0"/>
                      </a:rPr>
                      <m:t>지수</m:t>
                    </m:r>
                    <m:sSub>
                      <m:sSubPr>
                        <m:ctrlPr>
                          <a:rPr lang="ko-KR" altLang="en-US" i="1" dirty="0">
                            <a:solidFill>
                              <a:schemeClr val="bg1"/>
                            </a:solidFill>
                            <a:latin typeface="Cambria Math" panose="02040503050406030204" pitchFamily="18" charset="0"/>
                          </a:rPr>
                        </m:ctrlPr>
                      </m:sSubPr>
                      <m:e>
                        <m:r>
                          <a:rPr lang="en-US" altLang="ko-KR" i="1" dirty="0">
                            <a:solidFill>
                              <a:schemeClr val="bg1"/>
                            </a:solidFill>
                            <a:latin typeface="Cambria Math"/>
                          </a:rPr>
                          <m:t>(</m:t>
                        </m:r>
                        <m:r>
                          <a:rPr lang="ko-KR" altLang="en-US" i="1" dirty="0">
                            <a:solidFill>
                              <a:schemeClr val="bg1"/>
                            </a:solidFill>
                            <a:latin typeface="Cambria Math" panose="02040503050406030204" pitchFamily="18" charset="0"/>
                          </a:rPr>
                          <m:t>𝐶</m:t>
                        </m:r>
                      </m:e>
                      <m:sub>
                        <m:r>
                          <a:rPr lang="ko-KR" altLang="en-US" i="1" dirty="0">
                            <a:solidFill>
                              <a:schemeClr val="bg1"/>
                            </a:solidFill>
                            <a:latin typeface="Cambria Math" panose="02040503050406030204" pitchFamily="18" charset="0"/>
                          </a:rPr>
                          <m:t>𝑝𝑘</m:t>
                        </m:r>
                      </m:sub>
                    </m:sSub>
                    <m:r>
                      <a:rPr lang="en-US" altLang="ko-KR" i="1" dirty="0">
                        <a:solidFill>
                          <a:schemeClr val="bg1"/>
                        </a:solidFill>
                        <a:latin typeface="Cambria Math"/>
                      </a:rPr>
                      <m:t>)</m:t>
                    </m:r>
                  </m:oMath>
                </a14:m>
                <a:endParaRPr lang="ko-KR" altLang="en-US" dirty="0">
                  <a:solidFill>
                    <a:schemeClr val="bg1"/>
                  </a:solidFill>
                </a:endParaRPr>
              </a:p>
            </p:txBody>
          </p:sp>
        </mc:Choice>
        <mc:Fallback xmlns="">
          <p:sp>
            <p:nvSpPr>
              <p:cNvPr id="49" name="사각형: 둥근 모서리 74"/>
              <p:cNvSpPr>
                <a:spLocks noRot="1" noChangeAspect="1" noMove="1" noResize="1" noEditPoints="1" noAdjustHandles="1" noChangeArrowheads="1" noChangeShapeType="1" noTextEdit="1"/>
              </p:cNvSpPr>
              <p:nvPr/>
            </p:nvSpPr>
            <p:spPr>
              <a:xfrm>
                <a:off x="758244" y="2622709"/>
                <a:ext cx="3123619" cy="273733"/>
              </a:xfrm>
              <a:prstGeom prst="roundRect">
                <a:avLst/>
              </a:prstGeom>
              <a:blipFill>
                <a:blip r:embed="rId10"/>
                <a:stretch>
                  <a:fillRect t="-28571" b="-38776"/>
                </a:stretch>
              </a:blipFill>
            </p:spPr>
            <p:txBody>
              <a:bodyPr/>
              <a:lstStyle/>
              <a:p>
                <a:r>
                  <a:rPr lang="ko-KR" altLang="en-US">
                    <a:noFill/>
                  </a:rPr>
                  <a:t> </a:t>
                </a:r>
              </a:p>
            </p:txBody>
          </p:sp>
        </mc:Fallback>
      </mc:AlternateContent>
      <p:sp>
        <p:nvSpPr>
          <p:cNvPr id="51" name="사각형: 둥근 모서리 73"/>
          <p:cNvSpPr/>
          <p:nvPr/>
        </p:nvSpPr>
        <p:spPr>
          <a:xfrm>
            <a:off x="4836090" y="2817403"/>
            <a:ext cx="3904935" cy="1283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 </a:t>
            </a:r>
            <a:r>
              <a:rPr lang="ko-KR" altLang="en-US" sz="1100" dirty="0">
                <a:solidFill>
                  <a:schemeClr val="tx1"/>
                </a:solidFill>
              </a:rPr>
              <a:t>데이터 표본의 군내 변동과 </a:t>
            </a:r>
            <a:r>
              <a:rPr lang="ko-KR" altLang="en-US" sz="1100" dirty="0" err="1">
                <a:solidFill>
                  <a:schemeClr val="tx1"/>
                </a:solidFill>
              </a:rPr>
              <a:t>군간변동을</a:t>
            </a:r>
            <a:r>
              <a:rPr lang="ko-KR" altLang="en-US" sz="1100" dirty="0">
                <a:solidFill>
                  <a:schemeClr val="tx1"/>
                </a:solidFill>
              </a:rPr>
              <a:t> 포함한 개념이다</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a:t>
            </a:r>
            <a:r>
              <a:rPr lang="ko-KR" altLang="en-US" sz="1100" dirty="0">
                <a:solidFill>
                  <a:schemeClr val="tx1"/>
                </a:solidFill>
              </a:rPr>
              <a:t>중장기간에 걸쳐 공정의 품질변동범위가 어느 정도이고</a:t>
            </a:r>
            <a:r>
              <a:rPr lang="en-US" altLang="ko-KR" sz="1100" dirty="0">
                <a:solidFill>
                  <a:schemeClr val="tx1"/>
                </a:solidFill>
              </a:rPr>
              <a:t>, </a:t>
            </a:r>
            <a:r>
              <a:rPr lang="ko-KR" altLang="en-US" sz="1100" dirty="0">
                <a:solidFill>
                  <a:schemeClr val="tx1"/>
                </a:solidFill>
              </a:rPr>
              <a:t>어떠한 원인들이 공정의 성능에 영향을 주는가를 조사</a:t>
            </a:r>
            <a:r>
              <a:rPr lang="en-US" altLang="ko-KR" sz="1100" dirty="0">
                <a:solidFill>
                  <a:schemeClr val="tx1"/>
                </a:solidFill>
              </a:rPr>
              <a:t>.</a:t>
            </a:r>
            <a:endParaRPr lang="ko-KR" altLang="en-US" sz="1100" dirty="0">
              <a:solidFill>
                <a:schemeClr val="tx1"/>
              </a:solidFill>
            </a:endParaRPr>
          </a:p>
        </p:txBody>
      </p:sp>
      <mc:AlternateContent xmlns:mc="http://schemas.openxmlformats.org/markup-compatibility/2006" xmlns:a14="http://schemas.microsoft.com/office/drawing/2010/main">
        <mc:Choice Requires="a14">
          <p:sp>
            <p:nvSpPr>
              <p:cNvPr id="52" name="사각형: 둥근 모서리 74"/>
              <p:cNvSpPr/>
              <p:nvPr/>
            </p:nvSpPr>
            <p:spPr>
              <a:xfrm>
                <a:off x="5233530" y="2641945"/>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공정성능</a:t>
                </a:r>
                <a14:m>
                  <m:oMath xmlns:m="http://schemas.openxmlformats.org/officeDocument/2006/math">
                    <m:r>
                      <a:rPr lang="ko-KR" altLang="en-US" i="1" dirty="0">
                        <a:solidFill>
                          <a:schemeClr val="bg1"/>
                        </a:solidFill>
                        <a:latin typeface="Cambria Math" panose="02040503050406030204" pitchFamily="18" charset="0"/>
                      </a:rPr>
                      <m:t>지수</m:t>
                    </m:r>
                    <m:sSub>
                      <m:sSubPr>
                        <m:ctrlPr>
                          <a:rPr lang="ko-KR" altLang="en-US" i="1" dirty="0">
                            <a:solidFill>
                              <a:schemeClr val="bg1"/>
                            </a:solidFill>
                            <a:latin typeface="Cambria Math" panose="02040503050406030204" pitchFamily="18" charset="0"/>
                          </a:rPr>
                        </m:ctrlPr>
                      </m:sSubPr>
                      <m:e>
                        <m:r>
                          <a:rPr lang="en-US" altLang="ko-KR" i="1" dirty="0">
                            <a:solidFill>
                              <a:schemeClr val="bg1"/>
                            </a:solidFill>
                            <a:latin typeface="Cambria Math"/>
                          </a:rPr>
                          <m:t>(</m:t>
                        </m:r>
                        <m:r>
                          <a:rPr lang="en-US" altLang="ko-KR" i="1" dirty="0">
                            <a:solidFill>
                              <a:schemeClr val="bg1"/>
                            </a:solidFill>
                            <a:latin typeface="Cambria Math"/>
                          </a:rPr>
                          <m:t>𝑃</m:t>
                        </m:r>
                      </m:e>
                      <m:sub>
                        <m:r>
                          <a:rPr lang="ko-KR" altLang="en-US" i="1" dirty="0">
                            <a:solidFill>
                              <a:schemeClr val="bg1"/>
                            </a:solidFill>
                            <a:latin typeface="Cambria Math" panose="02040503050406030204" pitchFamily="18" charset="0"/>
                          </a:rPr>
                          <m:t>𝑝𝑘</m:t>
                        </m:r>
                      </m:sub>
                    </m:sSub>
                    <m:r>
                      <a:rPr lang="en-US" altLang="ko-KR" i="1" dirty="0">
                        <a:solidFill>
                          <a:schemeClr val="bg1"/>
                        </a:solidFill>
                        <a:latin typeface="Cambria Math"/>
                      </a:rPr>
                      <m:t>)</m:t>
                    </m:r>
                  </m:oMath>
                </a14:m>
                <a:endParaRPr lang="ko-KR" altLang="en-US" dirty="0">
                  <a:solidFill>
                    <a:schemeClr val="bg1"/>
                  </a:solidFill>
                </a:endParaRPr>
              </a:p>
            </p:txBody>
          </p:sp>
        </mc:Choice>
        <mc:Fallback xmlns="">
          <p:sp>
            <p:nvSpPr>
              <p:cNvPr id="52" name="사각형: 둥근 모서리 74"/>
              <p:cNvSpPr>
                <a:spLocks noRot="1" noChangeAspect="1" noMove="1" noResize="1" noEditPoints="1" noAdjustHandles="1" noChangeArrowheads="1" noChangeShapeType="1" noTextEdit="1"/>
              </p:cNvSpPr>
              <p:nvPr/>
            </p:nvSpPr>
            <p:spPr>
              <a:xfrm>
                <a:off x="5233530" y="2641945"/>
                <a:ext cx="3123619" cy="273733"/>
              </a:xfrm>
              <a:prstGeom prst="roundRect">
                <a:avLst/>
              </a:prstGeom>
              <a:blipFill>
                <a:blip r:embed="rId11"/>
                <a:stretch>
                  <a:fillRect t="-26531" b="-3877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7" name="표 46"/>
              <p:cNvGraphicFramePr>
                <a:graphicFrameLocks noGrp="1"/>
              </p:cNvGraphicFramePr>
              <p:nvPr>
                <p:extLst>
                  <p:ext uri="{D42A27DB-BD31-4B8C-83A1-F6EECF244321}">
                    <p14:modId xmlns:p14="http://schemas.microsoft.com/office/powerpoint/2010/main" val="2443986395"/>
                  </p:ext>
                </p:extLst>
              </p:nvPr>
            </p:nvGraphicFramePr>
            <p:xfrm>
              <a:off x="665608" y="4248847"/>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1360325"/>
                        </a:ext>
                      </a:extLst>
                    </a:gridCol>
                    <a:gridCol w="936104">
                      <a:extLst>
                        <a:ext uri="{9D8B030D-6E8A-4147-A177-3AD203B41FA5}">
                          <a16:colId xmlns:a16="http://schemas.microsoft.com/office/drawing/2014/main" val="1985007984"/>
                        </a:ext>
                      </a:extLst>
                    </a:gridCol>
                    <a:gridCol w="792088">
                      <a:extLst>
                        <a:ext uri="{9D8B030D-6E8A-4147-A177-3AD203B41FA5}">
                          <a16:colId xmlns:a16="http://schemas.microsoft.com/office/drawing/2014/main" val="2231971904"/>
                        </a:ext>
                      </a:extLst>
                    </a:gridCol>
                  </a:tblGrid>
                  <a:tr h="365760">
                    <a:tc>
                      <a:txBody>
                        <a:bodyPr/>
                        <a:lstStyle/>
                        <a:p>
                          <a:pPr algn="ctr" latinLnBrk="1"/>
                          <a:r>
                            <a:rPr lang="ko-KR" altLang="en-US" dirty="0"/>
                            <a:t>공정능력지수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3837792271"/>
                      </a:ext>
                    </a:extLst>
                  </a:tr>
                  <a:tr h="386969">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en-US" i="1" smtClean="0">
                                        <a:solidFill>
                                          <a:schemeClr val="tx1"/>
                                        </a:solidFill>
                                        <a:latin typeface="Cambria Math" panose="02040503050406030204" pitchFamily="18" charset="0"/>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oMath>
                            </m:oMathPara>
                          </a14:m>
                          <a:endParaRPr lang="ko-KR" altLang="en-US" dirty="0"/>
                        </a:p>
                      </a:txBody>
                      <a:tcPr/>
                    </a:tc>
                    <a:tc>
                      <a:txBody>
                        <a:bodyPr/>
                        <a:lstStyle/>
                        <a:p>
                          <a:pPr algn="ctr" latinLnBrk="1"/>
                          <a:r>
                            <a:rPr lang="en-US" altLang="ko-KR" dirty="0"/>
                            <a:t>X</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396361491"/>
                      </a:ext>
                    </a:extLst>
                  </a:tr>
                  <a:tr h="386969">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en-US" i="1" dirty="0" smtClean="0">
                                        <a:solidFill>
                                          <a:schemeClr val="tx1"/>
                                        </a:solidFill>
                                        <a:latin typeface="Cambria Math" panose="02040503050406030204" pitchFamily="18" charset="0"/>
                                      </a:rPr>
                                    </m:ctrlPr>
                                  </m:sSubPr>
                                  <m:e>
                                    <m:r>
                                      <a:rPr lang="ko-KR" altLang="en-US" i="1" dirty="0">
                                        <a:solidFill>
                                          <a:schemeClr val="tx1"/>
                                        </a:solidFill>
                                        <a:latin typeface="Cambria Math" panose="02040503050406030204" pitchFamily="18" charset="0"/>
                                      </a:rPr>
                                      <m:t>𝐶</m:t>
                                    </m:r>
                                  </m:e>
                                  <m:sub>
                                    <m:r>
                                      <a:rPr lang="ko-KR" altLang="en-US" i="1" dirty="0">
                                        <a:solidFill>
                                          <a:schemeClr val="tx1"/>
                                        </a:solidFill>
                                        <a:latin typeface="Cambria Math" panose="02040503050406030204" pitchFamily="18" charset="0"/>
                                      </a:rPr>
                                      <m:t>𝑝𝑘</m:t>
                                    </m:r>
                                  </m:sub>
                                </m:sSub>
                              </m:oMath>
                            </m:oMathPara>
                          </a14:m>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293608459"/>
                      </a:ext>
                    </a:extLst>
                  </a:tr>
                </a:tbl>
              </a:graphicData>
            </a:graphic>
          </p:graphicFrame>
        </mc:Choice>
        <mc:Fallback xmlns="">
          <p:graphicFrame>
            <p:nvGraphicFramePr>
              <p:cNvPr id="47" name="표 46"/>
              <p:cNvGraphicFramePr>
                <a:graphicFrameLocks noGrp="1"/>
              </p:cNvGraphicFramePr>
              <p:nvPr>
                <p:extLst>
                  <p:ext uri="{D42A27DB-BD31-4B8C-83A1-F6EECF244321}">
                    <p14:modId xmlns:p14="http://schemas.microsoft.com/office/powerpoint/2010/main" val="2045342900"/>
                  </p:ext>
                </p:extLst>
              </p:nvPr>
            </p:nvGraphicFramePr>
            <p:xfrm>
              <a:off x="665608" y="4248847"/>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1360325"/>
                        </a:ext>
                      </a:extLst>
                    </a:gridCol>
                    <a:gridCol w="936104">
                      <a:extLst>
                        <a:ext uri="{9D8B030D-6E8A-4147-A177-3AD203B41FA5}">
                          <a16:colId xmlns:a16="http://schemas.microsoft.com/office/drawing/2014/main" val="1985007984"/>
                        </a:ext>
                      </a:extLst>
                    </a:gridCol>
                    <a:gridCol w="792088">
                      <a:extLst>
                        <a:ext uri="{9D8B030D-6E8A-4147-A177-3AD203B41FA5}">
                          <a16:colId xmlns:a16="http://schemas.microsoft.com/office/drawing/2014/main" val="2231971904"/>
                        </a:ext>
                      </a:extLst>
                    </a:gridCol>
                  </a:tblGrid>
                  <a:tr h="365760">
                    <a:tc>
                      <a:txBody>
                        <a:bodyPr/>
                        <a:lstStyle/>
                        <a:p>
                          <a:pPr algn="ctr" latinLnBrk="1"/>
                          <a:r>
                            <a:rPr lang="ko-KR" altLang="en-US" dirty="0"/>
                            <a:t>공정능력지수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3837792271"/>
                      </a:ext>
                    </a:extLst>
                  </a:tr>
                  <a:tr h="386969">
                    <a:tc>
                      <a:txBody>
                        <a:bodyPr/>
                        <a:lstStyle/>
                        <a:p>
                          <a:endParaRPr lang="ko-KR"/>
                        </a:p>
                      </a:txBody>
                      <a:tcPr>
                        <a:blipFill>
                          <a:blip r:embed="rId12"/>
                          <a:stretch>
                            <a:fillRect l="-386" t="-101563" r="-111583" b="-118750"/>
                          </a:stretch>
                        </a:blipFill>
                      </a:tcPr>
                    </a:tc>
                    <a:tc>
                      <a:txBody>
                        <a:bodyPr/>
                        <a:lstStyle/>
                        <a:p>
                          <a:pPr algn="ctr" latinLnBrk="1"/>
                          <a:r>
                            <a:rPr lang="en-US" altLang="ko-KR" dirty="0"/>
                            <a:t>X</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396361491"/>
                      </a:ext>
                    </a:extLst>
                  </a:tr>
                  <a:tr h="386969">
                    <a:tc>
                      <a:txBody>
                        <a:bodyPr/>
                        <a:lstStyle/>
                        <a:p>
                          <a:endParaRPr lang="ko-KR"/>
                        </a:p>
                      </a:txBody>
                      <a:tcPr>
                        <a:blipFill>
                          <a:blip r:embed="rId12"/>
                          <a:stretch>
                            <a:fillRect l="-386" t="-201563" r="-111583" b="-18750"/>
                          </a:stretch>
                        </a:blipFill>
                      </a:tcPr>
                    </a:tc>
                    <a:tc>
                      <a:txBody>
                        <a:bodyPr/>
                        <a:lstStyle/>
                        <a:p>
                          <a:pPr algn="ctr" latinLnBrk="1"/>
                          <a:r>
                            <a:rPr lang="en-US" altLang="ko-KR" dirty="0"/>
                            <a:t>O</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29360845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0" name="표 49"/>
              <p:cNvGraphicFramePr>
                <a:graphicFrameLocks noGrp="1"/>
              </p:cNvGraphicFramePr>
              <p:nvPr>
                <p:extLst>
                  <p:ext uri="{D42A27DB-BD31-4B8C-83A1-F6EECF244321}">
                    <p14:modId xmlns:p14="http://schemas.microsoft.com/office/powerpoint/2010/main" val="3834409068"/>
                  </p:ext>
                </p:extLst>
              </p:nvPr>
            </p:nvGraphicFramePr>
            <p:xfrm>
              <a:off x="665608" y="5538738"/>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2254857906"/>
                        </a:ext>
                      </a:extLst>
                    </a:gridCol>
                    <a:gridCol w="936104">
                      <a:extLst>
                        <a:ext uri="{9D8B030D-6E8A-4147-A177-3AD203B41FA5}">
                          <a16:colId xmlns:a16="http://schemas.microsoft.com/office/drawing/2014/main" val="2868858588"/>
                        </a:ext>
                      </a:extLst>
                    </a:gridCol>
                    <a:gridCol w="792088">
                      <a:extLst>
                        <a:ext uri="{9D8B030D-6E8A-4147-A177-3AD203B41FA5}">
                          <a16:colId xmlns:a16="http://schemas.microsoft.com/office/drawing/2014/main" val="2339765567"/>
                        </a:ext>
                      </a:extLst>
                    </a:gridCol>
                  </a:tblGrid>
                  <a:tr h="193434">
                    <a:tc>
                      <a:txBody>
                        <a:bodyPr/>
                        <a:lstStyle/>
                        <a:p>
                          <a:pPr algn="ctr" latinLnBrk="1"/>
                          <a:r>
                            <a:rPr lang="ko-KR" altLang="en-US" dirty="0"/>
                            <a:t>공정성능지수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2050083066"/>
                      </a:ext>
                    </a:extLst>
                  </a:tr>
                  <a:tr h="193485">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i="1" smtClean="0">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𝑝</m:t>
                                    </m:r>
                                  </m:sub>
                                </m:sSub>
                              </m:oMath>
                            </m:oMathPara>
                          </a14:m>
                          <a:endParaRPr lang="ko-KR" altLang="en-US" dirty="0"/>
                        </a:p>
                      </a:txBody>
                      <a:tcPr/>
                    </a:tc>
                    <a:tc>
                      <a:txBody>
                        <a:bodyPr/>
                        <a:lstStyle/>
                        <a:p>
                          <a:pPr algn="ctr" latinLnBrk="1"/>
                          <a:r>
                            <a:rPr lang="en-US" altLang="ko-KR" dirty="0"/>
                            <a:t>X</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770471336"/>
                      </a:ext>
                    </a:extLst>
                  </a:tr>
                  <a:tr h="193485">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i="1" smtClean="0">
                                        <a:latin typeface="Cambria Math" panose="02040503050406030204" pitchFamily="18" charset="0"/>
                                      </a:rPr>
                                    </m:ctrlPr>
                                  </m:sSubPr>
                                  <m:e>
                                    <m:r>
                                      <a:rPr lang="en-US" altLang="ko-KR" b="0" i="1" smtClean="0">
                                        <a:latin typeface="Cambria Math" panose="02040503050406030204" pitchFamily="18" charset="0"/>
                                      </a:rPr>
                                      <m:t>𝑃</m:t>
                                    </m:r>
                                  </m:e>
                                  <m:sub>
                                    <m:r>
                                      <a:rPr lang="ko-KR" altLang="ko-KR" i="1">
                                        <a:latin typeface="Cambria Math" panose="02040503050406030204" pitchFamily="18" charset="0"/>
                                      </a:rPr>
                                      <m:t>𝑝𝑘</m:t>
                                    </m:r>
                                  </m:sub>
                                </m:sSub>
                              </m:oMath>
                            </m:oMathPara>
                          </a14:m>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2991503757"/>
                      </a:ext>
                    </a:extLst>
                  </a:tr>
                </a:tbl>
              </a:graphicData>
            </a:graphic>
          </p:graphicFrame>
        </mc:Choice>
        <mc:Fallback xmlns="">
          <p:graphicFrame>
            <p:nvGraphicFramePr>
              <p:cNvPr id="50" name="표 49"/>
              <p:cNvGraphicFramePr>
                <a:graphicFrameLocks noGrp="1"/>
              </p:cNvGraphicFramePr>
              <p:nvPr>
                <p:extLst>
                  <p:ext uri="{D42A27DB-BD31-4B8C-83A1-F6EECF244321}">
                    <p14:modId xmlns:p14="http://schemas.microsoft.com/office/powerpoint/2010/main" val="278813654"/>
                  </p:ext>
                </p:extLst>
              </p:nvPr>
            </p:nvGraphicFramePr>
            <p:xfrm>
              <a:off x="665608" y="5538738"/>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2254857906"/>
                        </a:ext>
                      </a:extLst>
                    </a:gridCol>
                    <a:gridCol w="936104">
                      <a:extLst>
                        <a:ext uri="{9D8B030D-6E8A-4147-A177-3AD203B41FA5}">
                          <a16:colId xmlns:a16="http://schemas.microsoft.com/office/drawing/2014/main" val="2868858588"/>
                        </a:ext>
                      </a:extLst>
                    </a:gridCol>
                    <a:gridCol w="792088">
                      <a:extLst>
                        <a:ext uri="{9D8B030D-6E8A-4147-A177-3AD203B41FA5}">
                          <a16:colId xmlns:a16="http://schemas.microsoft.com/office/drawing/2014/main" val="2339765567"/>
                        </a:ext>
                      </a:extLst>
                    </a:gridCol>
                  </a:tblGrid>
                  <a:tr h="365760">
                    <a:tc>
                      <a:txBody>
                        <a:bodyPr/>
                        <a:lstStyle/>
                        <a:p>
                          <a:pPr algn="ctr" latinLnBrk="1"/>
                          <a:r>
                            <a:rPr lang="ko-KR" altLang="en-US" dirty="0"/>
                            <a:t>공정성능지수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2050083066"/>
                      </a:ext>
                    </a:extLst>
                  </a:tr>
                  <a:tr h="386969">
                    <a:tc>
                      <a:txBody>
                        <a:bodyPr/>
                        <a:lstStyle/>
                        <a:p>
                          <a:endParaRPr lang="ko-KR"/>
                        </a:p>
                      </a:txBody>
                      <a:tcPr>
                        <a:blipFill>
                          <a:blip r:embed="rId13"/>
                          <a:stretch>
                            <a:fillRect l="-386" t="-101563" r="-111583" b="-118750"/>
                          </a:stretch>
                        </a:blipFill>
                      </a:tcPr>
                    </a:tc>
                    <a:tc>
                      <a:txBody>
                        <a:bodyPr/>
                        <a:lstStyle/>
                        <a:p>
                          <a:pPr algn="ctr" latinLnBrk="1"/>
                          <a:r>
                            <a:rPr lang="en-US" altLang="ko-KR" dirty="0"/>
                            <a:t>X</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770471336"/>
                      </a:ext>
                    </a:extLst>
                  </a:tr>
                  <a:tr h="386969">
                    <a:tc>
                      <a:txBody>
                        <a:bodyPr/>
                        <a:lstStyle/>
                        <a:p>
                          <a:endParaRPr lang="ko-KR"/>
                        </a:p>
                      </a:txBody>
                      <a:tcPr>
                        <a:blipFill>
                          <a:blip r:embed="rId13"/>
                          <a:stretch>
                            <a:fillRect l="-386" t="-201563" r="-111583" b="-18750"/>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29915037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표 52"/>
              <p:cNvGraphicFramePr>
                <a:graphicFrameLocks noGrp="1"/>
              </p:cNvGraphicFramePr>
              <p:nvPr>
                <p:extLst>
                  <p:ext uri="{D42A27DB-BD31-4B8C-83A1-F6EECF244321}">
                    <p14:modId xmlns:p14="http://schemas.microsoft.com/office/powerpoint/2010/main" val="1897517428"/>
                  </p:ext>
                </p:extLst>
              </p:nvPr>
            </p:nvGraphicFramePr>
            <p:xfrm>
              <a:off x="5059251" y="4422089"/>
              <a:ext cx="3268102" cy="2083072"/>
            </p:xfrm>
            <a:graphic>
              <a:graphicData uri="http://schemas.openxmlformats.org/drawingml/2006/table">
                <a:tbl>
                  <a:tblPr firstRow="1" bandRow="1">
                    <a:tableStyleId>{5C22544A-7EE6-4342-B048-85BDC9FD1C3A}</a:tableStyleId>
                  </a:tblPr>
                  <a:tblGrid>
                    <a:gridCol w="1894236">
                      <a:extLst>
                        <a:ext uri="{9D8B030D-6E8A-4147-A177-3AD203B41FA5}">
                          <a16:colId xmlns:a16="http://schemas.microsoft.com/office/drawing/2014/main" val="648934599"/>
                        </a:ext>
                      </a:extLst>
                    </a:gridCol>
                    <a:gridCol w="1373866">
                      <a:extLst>
                        <a:ext uri="{9D8B030D-6E8A-4147-A177-3AD203B41FA5}">
                          <a16:colId xmlns:a16="http://schemas.microsoft.com/office/drawing/2014/main" val="1643520914"/>
                        </a:ext>
                      </a:extLst>
                    </a:gridCol>
                  </a:tblGrid>
                  <a:tr h="535196">
                    <a:tc>
                      <a:txBody>
                        <a:bodyPr/>
                        <a:lstStyle/>
                        <a:p>
                          <a:pPr latinLnBrk="1"/>
                          <a:r>
                            <a:rPr lang="ko-KR" altLang="en-US" dirty="0"/>
                            <a:t>공정능력의 범위</a:t>
                          </a:r>
                        </a:p>
                      </a:txBody>
                      <a:tcPr/>
                    </a:tc>
                    <a:tc>
                      <a:txBody>
                        <a:bodyPr/>
                        <a:lstStyle/>
                        <a:p>
                          <a:pPr algn="ctr" latinLnBrk="1"/>
                          <a:r>
                            <a:rPr lang="ko-KR" altLang="en-US" dirty="0"/>
                            <a:t>판정등급</a:t>
                          </a:r>
                        </a:p>
                      </a:txBody>
                      <a:tcPr/>
                    </a:tc>
                    <a:extLst>
                      <a:ext uri="{0D108BD9-81ED-4DB2-BD59-A6C34878D82A}">
                        <a16:rowId xmlns:a16="http://schemas.microsoft.com/office/drawing/2014/main" val="2307636395"/>
                      </a:ext>
                    </a:extLst>
                  </a:tr>
                  <a:tr h="323560">
                    <a:tc>
                      <a:txBody>
                        <a:bodyPr/>
                        <a:lstStyle/>
                        <a:p>
                          <a:pPr algn="ctr" latinLnBrk="1"/>
                          <a14:m>
                            <m:oMath xmlns:m="http://schemas.openxmlformats.org/officeDocument/2006/math">
                              <m:sSub>
                                <m:sSubPr>
                                  <m:ctrlPr>
                                    <a:rPr lang="ko-KR" altLang="en-US" i="1" smtClean="0">
                                      <a:solidFill>
                                        <a:schemeClr val="tx1"/>
                                      </a:solidFill>
                                      <a:latin typeface="Cambria Math" panose="02040503050406030204" pitchFamily="18" charset="0"/>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1.33</a:t>
                          </a:r>
                          <a:endParaRPr lang="ko-KR" altLang="en-US" dirty="0"/>
                        </a:p>
                      </a:txBody>
                      <a:tcPr/>
                    </a:tc>
                    <a:tc>
                      <a:txBody>
                        <a:bodyPr/>
                        <a:lstStyle/>
                        <a:p>
                          <a:pPr algn="ctr" latinLnBrk="1"/>
                          <a:r>
                            <a:rPr lang="en-US" altLang="ko-KR" dirty="0"/>
                            <a:t>A</a:t>
                          </a:r>
                          <a:endParaRPr lang="ko-KR" altLang="en-US" dirty="0"/>
                        </a:p>
                      </a:txBody>
                      <a:tcPr/>
                    </a:tc>
                    <a:extLst>
                      <a:ext uri="{0D108BD9-81ED-4DB2-BD59-A6C34878D82A}">
                        <a16:rowId xmlns:a16="http://schemas.microsoft.com/office/drawing/2014/main" val="4081318095"/>
                      </a:ext>
                    </a:extLst>
                  </a:tr>
                  <a:tr h="323560">
                    <a:tc>
                      <a:txBody>
                        <a:bodyPr/>
                        <a:lstStyle/>
                        <a:p>
                          <a:pPr algn="ctr" latinLnBrk="1"/>
                          <a14:m>
                            <m:oMath xmlns:m="http://schemas.openxmlformats.org/officeDocument/2006/math">
                              <m:r>
                                <a:rPr lang="en-US" altLang="ko-KR" b="0" i="1" smtClean="0">
                                  <a:solidFill>
                                    <a:schemeClr val="tx1"/>
                                  </a:solidFill>
                                  <a:latin typeface="Cambria Math" panose="02040503050406030204" pitchFamily="18" charset="0"/>
                                </a:rPr>
                                <m:t>1.33&gt;</m:t>
                              </m:r>
                              <m:sSub>
                                <m:sSubPr>
                                  <m:ctrlPr>
                                    <a:rPr lang="ko-KR" altLang="en-US" i="1" smtClean="0">
                                      <a:solidFill>
                                        <a:schemeClr val="tx1"/>
                                      </a:solidFill>
                                      <a:latin typeface="Cambria Math" panose="02040503050406030204" pitchFamily="18" charset="0"/>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1</a:t>
                          </a:r>
                          <a:endParaRPr lang="ko-KR" altLang="en-US" dirty="0"/>
                        </a:p>
                      </a:txBody>
                      <a:tcPr/>
                    </a:tc>
                    <a:tc>
                      <a:txBody>
                        <a:bodyPr/>
                        <a:lstStyle/>
                        <a:p>
                          <a:pPr algn="ctr" latinLnBrk="1"/>
                          <a:r>
                            <a:rPr lang="en-US" altLang="ko-KR" dirty="0"/>
                            <a:t>B</a:t>
                          </a:r>
                          <a:endParaRPr lang="ko-KR" altLang="en-US" dirty="0"/>
                        </a:p>
                      </a:txBody>
                      <a:tcPr/>
                    </a:tc>
                    <a:extLst>
                      <a:ext uri="{0D108BD9-81ED-4DB2-BD59-A6C34878D82A}">
                        <a16:rowId xmlns:a16="http://schemas.microsoft.com/office/drawing/2014/main" val="2813522951"/>
                      </a:ext>
                    </a:extLst>
                  </a:tr>
                  <a:tr h="323560">
                    <a:tc>
                      <a:txBody>
                        <a:bodyPr/>
                        <a:lstStyle/>
                        <a:p>
                          <a:pPr algn="ctr" latinLnBrk="1"/>
                          <a14:m>
                            <m:oMath xmlns:m="http://schemas.openxmlformats.org/officeDocument/2006/math">
                              <m:r>
                                <a:rPr lang="en-US" altLang="ko-KR" b="0" i="1" smtClean="0">
                                  <a:solidFill>
                                    <a:schemeClr val="tx1"/>
                                  </a:solidFill>
                                  <a:latin typeface="Cambria Math" panose="02040503050406030204" pitchFamily="18" charset="0"/>
                                </a:rPr>
                                <m:t>1&gt;</m:t>
                              </m:r>
                              <m:sSub>
                                <m:sSubPr>
                                  <m:ctrlPr>
                                    <a:rPr lang="ko-KR" altLang="en-US" i="1" smtClean="0">
                                      <a:solidFill>
                                        <a:schemeClr val="tx1"/>
                                      </a:solidFill>
                                      <a:latin typeface="Cambria Math" panose="02040503050406030204" pitchFamily="18" charset="0"/>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0.67</a:t>
                          </a:r>
                          <a:endParaRPr lang="ko-KR" altLang="en-US" dirty="0"/>
                        </a:p>
                      </a:txBody>
                      <a:tcPr/>
                    </a:tc>
                    <a:tc>
                      <a:txBody>
                        <a:bodyPr/>
                        <a:lstStyle/>
                        <a:p>
                          <a:pPr algn="ctr" latinLnBrk="1"/>
                          <a:r>
                            <a:rPr lang="en-US" altLang="ko-KR" dirty="0"/>
                            <a:t>C</a:t>
                          </a:r>
                          <a:endParaRPr lang="ko-KR" altLang="en-US" dirty="0"/>
                        </a:p>
                      </a:txBody>
                      <a:tcPr/>
                    </a:tc>
                    <a:extLst>
                      <a:ext uri="{0D108BD9-81ED-4DB2-BD59-A6C34878D82A}">
                        <a16:rowId xmlns:a16="http://schemas.microsoft.com/office/drawing/2014/main" val="1791503817"/>
                      </a:ext>
                    </a:extLst>
                  </a:tr>
                  <a:tr h="323560">
                    <a:tc>
                      <a:txBody>
                        <a:bodyPr/>
                        <a:lstStyle/>
                        <a:p>
                          <a:pPr algn="ctr" latinLnBrk="1"/>
                          <a:r>
                            <a:rPr lang="en-US" altLang="ko-KR" dirty="0">
                              <a:solidFill>
                                <a:schemeClr val="tx1"/>
                              </a:solidFill>
                            </a:rPr>
                            <a:t>0.67&gt;</a:t>
                          </a:r>
                          <a14:m>
                            <m:oMath xmlns:m="http://schemas.openxmlformats.org/officeDocument/2006/math">
                              <m:sSub>
                                <m:sSubPr>
                                  <m:ctrlPr>
                                    <a:rPr lang="ko-KR" altLang="en-US" i="1" smtClean="0">
                                      <a:solidFill>
                                        <a:schemeClr val="tx1"/>
                                      </a:solidFill>
                                      <a:latin typeface="Cambria Math" panose="02040503050406030204" pitchFamily="18" charset="0"/>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oMath>
                          </a14:m>
                          <a:endParaRPr lang="ko-KR" altLang="en-US" dirty="0"/>
                        </a:p>
                      </a:txBody>
                      <a:tcPr/>
                    </a:tc>
                    <a:tc>
                      <a:txBody>
                        <a:bodyPr/>
                        <a:lstStyle/>
                        <a:p>
                          <a:pPr algn="ctr" latinLnBrk="1"/>
                          <a:r>
                            <a:rPr lang="en-US" altLang="ko-KR" dirty="0"/>
                            <a:t>D</a:t>
                          </a:r>
                          <a:endParaRPr lang="ko-KR" altLang="en-US" dirty="0"/>
                        </a:p>
                      </a:txBody>
                      <a:tcPr/>
                    </a:tc>
                    <a:extLst>
                      <a:ext uri="{0D108BD9-81ED-4DB2-BD59-A6C34878D82A}">
                        <a16:rowId xmlns:a16="http://schemas.microsoft.com/office/drawing/2014/main" val="963861655"/>
                      </a:ext>
                    </a:extLst>
                  </a:tr>
                </a:tbl>
              </a:graphicData>
            </a:graphic>
          </p:graphicFrame>
        </mc:Choice>
        <mc:Fallback xmlns="">
          <p:graphicFrame>
            <p:nvGraphicFramePr>
              <p:cNvPr id="53" name="표 52"/>
              <p:cNvGraphicFramePr>
                <a:graphicFrameLocks noGrp="1"/>
              </p:cNvGraphicFramePr>
              <p:nvPr>
                <p:extLst>
                  <p:ext uri="{D42A27DB-BD31-4B8C-83A1-F6EECF244321}">
                    <p14:modId xmlns:p14="http://schemas.microsoft.com/office/powerpoint/2010/main" val="2617505094"/>
                  </p:ext>
                </p:extLst>
              </p:nvPr>
            </p:nvGraphicFramePr>
            <p:xfrm>
              <a:off x="5059251" y="4422089"/>
              <a:ext cx="3268102" cy="2083072"/>
            </p:xfrm>
            <a:graphic>
              <a:graphicData uri="http://schemas.openxmlformats.org/drawingml/2006/table">
                <a:tbl>
                  <a:tblPr firstRow="1" bandRow="1">
                    <a:tableStyleId>{5C22544A-7EE6-4342-B048-85BDC9FD1C3A}</a:tableStyleId>
                  </a:tblPr>
                  <a:tblGrid>
                    <a:gridCol w="1894236">
                      <a:extLst>
                        <a:ext uri="{9D8B030D-6E8A-4147-A177-3AD203B41FA5}">
                          <a16:colId xmlns:a16="http://schemas.microsoft.com/office/drawing/2014/main" val="648934599"/>
                        </a:ext>
                      </a:extLst>
                    </a:gridCol>
                    <a:gridCol w="1373866">
                      <a:extLst>
                        <a:ext uri="{9D8B030D-6E8A-4147-A177-3AD203B41FA5}">
                          <a16:colId xmlns:a16="http://schemas.microsoft.com/office/drawing/2014/main" val="1643520914"/>
                        </a:ext>
                      </a:extLst>
                    </a:gridCol>
                  </a:tblGrid>
                  <a:tr h="535196">
                    <a:tc>
                      <a:txBody>
                        <a:bodyPr/>
                        <a:lstStyle/>
                        <a:p>
                          <a:pPr latinLnBrk="1"/>
                          <a:r>
                            <a:rPr lang="ko-KR" altLang="en-US" dirty="0"/>
                            <a:t>공정능력의 범위</a:t>
                          </a:r>
                        </a:p>
                      </a:txBody>
                      <a:tcPr/>
                    </a:tc>
                    <a:tc>
                      <a:txBody>
                        <a:bodyPr/>
                        <a:lstStyle/>
                        <a:p>
                          <a:pPr algn="ctr" latinLnBrk="1"/>
                          <a:r>
                            <a:rPr lang="ko-KR" altLang="en-US" dirty="0"/>
                            <a:t>판정등급</a:t>
                          </a:r>
                        </a:p>
                      </a:txBody>
                      <a:tcPr/>
                    </a:tc>
                    <a:extLst>
                      <a:ext uri="{0D108BD9-81ED-4DB2-BD59-A6C34878D82A}">
                        <a16:rowId xmlns:a16="http://schemas.microsoft.com/office/drawing/2014/main" val="2307636395"/>
                      </a:ext>
                    </a:extLst>
                  </a:tr>
                  <a:tr h="386969">
                    <a:tc>
                      <a:txBody>
                        <a:bodyPr/>
                        <a:lstStyle/>
                        <a:p>
                          <a:endParaRPr lang="ko-KR"/>
                        </a:p>
                      </a:txBody>
                      <a:tcPr>
                        <a:blipFill>
                          <a:blip r:embed="rId14"/>
                          <a:stretch>
                            <a:fillRect l="-321" t="-145313" r="-73718" b="-317188"/>
                          </a:stretch>
                        </a:blipFill>
                      </a:tcPr>
                    </a:tc>
                    <a:tc>
                      <a:txBody>
                        <a:bodyPr/>
                        <a:lstStyle/>
                        <a:p>
                          <a:pPr algn="ctr" latinLnBrk="1"/>
                          <a:r>
                            <a:rPr lang="en-US" altLang="ko-KR" dirty="0"/>
                            <a:t>A</a:t>
                          </a:r>
                          <a:endParaRPr lang="ko-KR" altLang="en-US" dirty="0"/>
                        </a:p>
                      </a:txBody>
                      <a:tcPr/>
                    </a:tc>
                    <a:extLst>
                      <a:ext uri="{0D108BD9-81ED-4DB2-BD59-A6C34878D82A}">
                        <a16:rowId xmlns:a16="http://schemas.microsoft.com/office/drawing/2014/main" val="4081318095"/>
                      </a:ext>
                    </a:extLst>
                  </a:tr>
                  <a:tr h="386969">
                    <a:tc>
                      <a:txBody>
                        <a:bodyPr/>
                        <a:lstStyle/>
                        <a:p>
                          <a:endParaRPr lang="ko-KR"/>
                        </a:p>
                      </a:txBody>
                      <a:tcPr>
                        <a:blipFill>
                          <a:blip r:embed="rId14"/>
                          <a:stretch>
                            <a:fillRect l="-321" t="-245313" r="-73718" b="-217188"/>
                          </a:stretch>
                        </a:blipFill>
                      </a:tcPr>
                    </a:tc>
                    <a:tc>
                      <a:txBody>
                        <a:bodyPr/>
                        <a:lstStyle/>
                        <a:p>
                          <a:pPr algn="ctr" latinLnBrk="1"/>
                          <a:r>
                            <a:rPr lang="en-US" altLang="ko-KR" dirty="0"/>
                            <a:t>B</a:t>
                          </a:r>
                          <a:endParaRPr lang="ko-KR" altLang="en-US" dirty="0"/>
                        </a:p>
                      </a:txBody>
                      <a:tcPr/>
                    </a:tc>
                    <a:extLst>
                      <a:ext uri="{0D108BD9-81ED-4DB2-BD59-A6C34878D82A}">
                        <a16:rowId xmlns:a16="http://schemas.microsoft.com/office/drawing/2014/main" val="2813522951"/>
                      </a:ext>
                    </a:extLst>
                  </a:tr>
                  <a:tr h="386969">
                    <a:tc>
                      <a:txBody>
                        <a:bodyPr/>
                        <a:lstStyle/>
                        <a:p>
                          <a:endParaRPr lang="ko-KR"/>
                        </a:p>
                      </a:txBody>
                      <a:tcPr>
                        <a:blipFill>
                          <a:blip r:embed="rId14"/>
                          <a:stretch>
                            <a:fillRect l="-321" t="-350794" r="-73718" b="-120635"/>
                          </a:stretch>
                        </a:blipFill>
                      </a:tcPr>
                    </a:tc>
                    <a:tc>
                      <a:txBody>
                        <a:bodyPr/>
                        <a:lstStyle/>
                        <a:p>
                          <a:pPr algn="ctr" latinLnBrk="1"/>
                          <a:r>
                            <a:rPr lang="en-US" altLang="ko-KR" dirty="0"/>
                            <a:t>C</a:t>
                          </a:r>
                          <a:endParaRPr lang="ko-KR" altLang="en-US" dirty="0"/>
                        </a:p>
                      </a:txBody>
                      <a:tcPr/>
                    </a:tc>
                    <a:extLst>
                      <a:ext uri="{0D108BD9-81ED-4DB2-BD59-A6C34878D82A}">
                        <a16:rowId xmlns:a16="http://schemas.microsoft.com/office/drawing/2014/main" val="1791503817"/>
                      </a:ext>
                    </a:extLst>
                  </a:tr>
                  <a:tr h="386969">
                    <a:tc>
                      <a:txBody>
                        <a:bodyPr/>
                        <a:lstStyle/>
                        <a:p>
                          <a:endParaRPr lang="ko-KR"/>
                        </a:p>
                      </a:txBody>
                      <a:tcPr>
                        <a:blipFill>
                          <a:blip r:embed="rId14"/>
                          <a:stretch>
                            <a:fillRect l="-321" t="-443750" r="-73718" b="-18750"/>
                          </a:stretch>
                        </a:blipFill>
                      </a:tcPr>
                    </a:tc>
                    <a:tc>
                      <a:txBody>
                        <a:bodyPr/>
                        <a:lstStyle/>
                        <a:p>
                          <a:pPr algn="ctr" latinLnBrk="1"/>
                          <a:r>
                            <a:rPr lang="en-US" altLang="ko-KR" dirty="0"/>
                            <a:t>D</a:t>
                          </a:r>
                          <a:endParaRPr lang="ko-KR" altLang="en-US" dirty="0"/>
                        </a:p>
                      </a:txBody>
                      <a:tcPr/>
                    </a:tc>
                    <a:extLst>
                      <a:ext uri="{0D108BD9-81ED-4DB2-BD59-A6C34878D82A}">
                        <a16:rowId xmlns:a16="http://schemas.microsoft.com/office/drawing/2014/main" val="963861655"/>
                      </a:ext>
                    </a:extLst>
                  </a:tr>
                </a:tbl>
              </a:graphicData>
            </a:graphic>
          </p:graphicFrame>
        </mc:Fallback>
      </mc:AlternateContent>
      <p:cxnSp>
        <p:nvCxnSpPr>
          <p:cNvPr id="3" name="연결선: 꺾임 2"/>
          <p:cNvCxnSpPr>
            <a:cxnSpLocks/>
            <a:stCxn id="55" idx="2"/>
            <a:endCxn id="72" idx="0"/>
          </p:cNvCxnSpPr>
          <p:nvPr/>
        </p:nvCxnSpPr>
        <p:spPr>
          <a:xfrm rot="16200000" flipH="1">
            <a:off x="4456925" y="2065614"/>
            <a:ext cx="188584" cy="9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연결선: 꺾임 17"/>
          <p:cNvCxnSpPr>
            <a:cxnSpLocks/>
            <a:stCxn id="72" idx="1"/>
            <a:endCxn id="49" idx="0"/>
          </p:cNvCxnSpPr>
          <p:nvPr/>
        </p:nvCxnSpPr>
        <p:spPr>
          <a:xfrm rot="10800000" flipV="1">
            <a:off x="2320055" y="2297259"/>
            <a:ext cx="669839" cy="325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연결선: 꺾임 25"/>
          <p:cNvCxnSpPr>
            <a:cxnSpLocks/>
            <a:stCxn id="72" idx="3"/>
            <a:endCxn id="52" idx="0"/>
          </p:cNvCxnSpPr>
          <p:nvPr/>
        </p:nvCxnSpPr>
        <p:spPr>
          <a:xfrm>
            <a:off x="6113512" y="2297259"/>
            <a:ext cx="681828" cy="34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p:cNvCxnSpPr>
            <a:cxnSpLocks/>
            <a:stCxn id="47" idx="3"/>
            <a:endCxn id="53" idx="1"/>
          </p:cNvCxnSpPr>
          <p:nvPr/>
        </p:nvCxnSpPr>
        <p:spPr>
          <a:xfrm>
            <a:off x="3974500" y="4818696"/>
            <a:ext cx="1084751" cy="644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연결선: 꺾임 53"/>
          <p:cNvCxnSpPr>
            <a:cxnSpLocks/>
            <a:stCxn id="50" idx="3"/>
            <a:endCxn id="53" idx="1"/>
          </p:cNvCxnSpPr>
          <p:nvPr/>
        </p:nvCxnSpPr>
        <p:spPr>
          <a:xfrm flipV="1">
            <a:off x="3974500" y="5463625"/>
            <a:ext cx="1084751" cy="644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476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14</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2.2 </a:t>
            </a:r>
            <a:r>
              <a:rPr lang="ko-KR" altLang="en-US" sz="2000" b="1" dirty="0">
                <a:latin typeface="+mn-ea"/>
              </a:rPr>
              <a:t>공정능력분석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grpSp>
        <p:nvGrpSpPr>
          <p:cNvPr id="1064" name="그룹 1063"/>
          <p:cNvGrpSpPr/>
          <p:nvPr/>
        </p:nvGrpSpPr>
        <p:grpSpPr>
          <a:xfrm>
            <a:off x="46070" y="2075474"/>
            <a:ext cx="5875605" cy="3915192"/>
            <a:chOff x="-284805" y="2440503"/>
            <a:chExt cx="7676220" cy="3650318"/>
          </a:xfrm>
        </p:grpSpPr>
        <p:sp>
          <p:nvSpPr>
            <p:cNvPr id="21" name="순서도: 처리 20"/>
            <p:cNvSpPr/>
            <p:nvPr/>
          </p:nvSpPr>
          <p:spPr>
            <a:xfrm>
              <a:off x="42485" y="3448403"/>
              <a:ext cx="1351457" cy="377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연속형 </a:t>
              </a:r>
              <a:endParaRPr lang="en-US" altLang="ko-KR" sz="1200" dirty="0"/>
            </a:p>
            <a:p>
              <a:pPr algn="ctr"/>
              <a:r>
                <a:rPr lang="ko-KR" altLang="en-US" sz="1200" dirty="0"/>
                <a:t>데이터</a:t>
              </a:r>
            </a:p>
          </p:txBody>
        </p:sp>
        <p:sp>
          <p:nvSpPr>
            <p:cNvPr id="22" name="순서도: 처리 21"/>
            <p:cNvSpPr/>
            <p:nvPr/>
          </p:nvSpPr>
          <p:spPr>
            <a:xfrm>
              <a:off x="49201" y="5088429"/>
              <a:ext cx="1354447" cy="4288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23" name="순서도: 처리 22"/>
            <p:cNvSpPr/>
            <p:nvPr/>
          </p:nvSpPr>
          <p:spPr>
            <a:xfrm>
              <a:off x="5997828" y="4725144"/>
              <a:ext cx="1373393" cy="4167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이항 분포 </a:t>
              </a:r>
            </a:p>
          </p:txBody>
        </p:sp>
        <p:sp>
          <p:nvSpPr>
            <p:cNvPr id="25" name="순서도: 처리 24"/>
            <p:cNvSpPr/>
            <p:nvPr/>
          </p:nvSpPr>
          <p:spPr>
            <a:xfrm>
              <a:off x="3697766" y="5632946"/>
              <a:ext cx="1598831"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U </a:t>
              </a:r>
              <a:r>
                <a:rPr lang="ko-KR" altLang="en-US" sz="1200" dirty="0"/>
                <a:t>관리도</a:t>
              </a:r>
            </a:p>
          </p:txBody>
        </p:sp>
        <p:sp>
          <p:nvSpPr>
            <p:cNvPr id="26" name="순서도: 처리 25"/>
            <p:cNvSpPr/>
            <p:nvPr/>
          </p:nvSpPr>
          <p:spPr>
            <a:xfrm>
              <a:off x="6352085" y="3138936"/>
              <a:ext cx="1035125"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비정규 분포</a:t>
              </a:r>
            </a:p>
          </p:txBody>
        </p:sp>
        <p:sp>
          <p:nvSpPr>
            <p:cNvPr id="28" name="순서도: 처리 27"/>
            <p:cNvSpPr/>
            <p:nvPr/>
          </p:nvSpPr>
          <p:spPr>
            <a:xfrm>
              <a:off x="6026504" y="3990801"/>
              <a:ext cx="1362494" cy="455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군간</a:t>
              </a:r>
              <a:r>
                <a:rPr lang="en-US" altLang="ko-KR" sz="1200" b="1" dirty="0"/>
                <a:t>/</a:t>
              </a:r>
              <a:r>
                <a:rPr lang="ko-KR" altLang="en-US" sz="1200" b="1" dirty="0"/>
                <a:t>군내</a:t>
              </a:r>
              <a:endParaRPr lang="ko-KR" altLang="en-US" sz="1200" dirty="0"/>
            </a:p>
          </p:txBody>
        </p:sp>
        <p:sp>
          <p:nvSpPr>
            <p:cNvPr id="3" name="순서도: 판단 2"/>
            <p:cNvSpPr/>
            <p:nvPr/>
          </p:nvSpPr>
          <p:spPr>
            <a:xfrm>
              <a:off x="-284805" y="4193081"/>
              <a:ext cx="2021955" cy="51725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sp>
          <p:nvSpPr>
            <p:cNvPr id="39" name="순서도: 판단 38"/>
            <p:cNvSpPr/>
            <p:nvPr/>
          </p:nvSpPr>
          <p:spPr>
            <a:xfrm>
              <a:off x="1688862" y="3373252"/>
              <a:ext cx="1752605" cy="486371"/>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정규분포</a:t>
              </a:r>
            </a:p>
          </p:txBody>
        </p:sp>
        <p:sp>
          <p:nvSpPr>
            <p:cNvPr id="46" name="순서도: 판단 45"/>
            <p:cNvSpPr/>
            <p:nvPr/>
          </p:nvSpPr>
          <p:spPr>
            <a:xfrm>
              <a:off x="3229765" y="3961085"/>
              <a:ext cx="1692785" cy="52641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특정분포</a:t>
              </a:r>
            </a:p>
          </p:txBody>
        </p:sp>
        <p:cxnSp>
          <p:nvCxnSpPr>
            <p:cNvPr id="13" name="직선 화살표 연결선 12"/>
            <p:cNvCxnSpPr>
              <a:cxnSpLocks/>
              <a:stCxn id="3" idx="0"/>
              <a:endCxn id="21" idx="2"/>
            </p:cNvCxnSpPr>
            <p:nvPr/>
          </p:nvCxnSpPr>
          <p:spPr>
            <a:xfrm flipH="1" flipV="1">
              <a:off x="718213" y="3825996"/>
              <a:ext cx="7959" cy="36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cxnSpLocks/>
              <a:stCxn id="3" idx="2"/>
              <a:endCxn id="22" idx="0"/>
            </p:cNvCxnSpPr>
            <p:nvPr/>
          </p:nvCxnSpPr>
          <p:spPr>
            <a:xfrm>
              <a:off x="726172" y="4710340"/>
              <a:ext cx="252" cy="37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1" idx="3"/>
              <a:endCxn id="39" idx="1"/>
            </p:cNvCxnSpPr>
            <p:nvPr/>
          </p:nvCxnSpPr>
          <p:spPr>
            <a:xfrm flipV="1">
              <a:off x="1393941" y="3616438"/>
              <a:ext cx="294921" cy="2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p:cNvSpPr/>
            <p:nvPr/>
          </p:nvSpPr>
          <p:spPr>
            <a:xfrm>
              <a:off x="5994972" y="2452850"/>
              <a:ext cx="137624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정규 분포</a:t>
              </a:r>
            </a:p>
          </p:txBody>
        </p:sp>
        <p:sp>
          <p:nvSpPr>
            <p:cNvPr id="52" name="순서도: 처리 51"/>
            <p:cNvSpPr/>
            <p:nvPr/>
          </p:nvSpPr>
          <p:spPr>
            <a:xfrm>
              <a:off x="3648455" y="2440503"/>
              <a:ext cx="1598832"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Xbar</a:t>
              </a:r>
              <a:r>
                <a:rPr lang="en-US" altLang="ko-KR" sz="1200" dirty="0"/>
                <a:t>-R </a:t>
              </a:r>
              <a:r>
                <a:rPr lang="ko-KR" altLang="en-US" sz="1200" dirty="0"/>
                <a:t>관리도</a:t>
              </a:r>
            </a:p>
          </p:txBody>
        </p:sp>
        <p:sp>
          <p:nvSpPr>
            <p:cNvPr id="53" name="순서도: 처리 52"/>
            <p:cNvSpPr/>
            <p:nvPr/>
          </p:nvSpPr>
          <p:spPr>
            <a:xfrm>
              <a:off x="2133794" y="4733592"/>
              <a:ext cx="862742" cy="4083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불량</a:t>
              </a:r>
            </a:p>
          </p:txBody>
        </p:sp>
        <p:sp>
          <p:nvSpPr>
            <p:cNvPr id="54" name="순서도: 처리 53"/>
            <p:cNvSpPr/>
            <p:nvPr/>
          </p:nvSpPr>
          <p:spPr>
            <a:xfrm>
              <a:off x="3697766" y="4733365"/>
              <a:ext cx="1598831" cy="4085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P  </a:t>
              </a:r>
              <a:r>
                <a:rPr lang="ko-KR" altLang="en-US" sz="1200" dirty="0"/>
                <a:t>관리도</a:t>
              </a:r>
            </a:p>
          </p:txBody>
        </p:sp>
        <p:sp>
          <p:nvSpPr>
            <p:cNvPr id="55" name="순서도: 처리 54"/>
            <p:cNvSpPr/>
            <p:nvPr/>
          </p:nvSpPr>
          <p:spPr>
            <a:xfrm>
              <a:off x="2133794" y="5647108"/>
              <a:ext cx="862742" cy="429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결점</a:t>
              </a:r>
            </a:p>
          </p:txBody>
        </p:sp>
        <p:sp>
          <p:nvSpPr>
            <p:cNvPr id="56" name="순서도: 처리 55"/>
            <p:cNvSpPr/>
            <p:nvPr/>
          </p:nvSpPr>
          <p:spPr>
            <a:xfrm>
              <a:off x="5997826" y="5632946"/>
              <a:ext cx="1393589"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t>포아송</a:t>
              </a:r>
              <a:r>
                <a:rPr lang="ko-KR" altLang="en-US" sz="1200" dirty="0"/>
                <a:t> </a:t>
              </a:r>
            </a:p>
          </p:txBody>
        </p:sp>
        <p:sp>
          <p:nvSpPr>
            <p:cNvPr id="57" name="순서도: 처리 56"/>
            <p:cNvSpPr/>
            <p:nvPr/>
          </p:nvSpPr>
          <p:spPr>
            <a:xfrm>
              <a:off x="4634614" y="3138936"/>
              <a:ext cx="1310140"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해당 분포 분석</a:t>
              </a:r>
            </a:p>
          </p:txBody>
        </p:sp>
        <p:cxnSp>
          <p:nvCxnSpPr>
            <p:cNvPr id="1034" name="연결선: 꺾임 1033"/>
            <p:cNvCxnSpPr>
              <a:cxnSpLocks/>
              <a:stCxn id="22" idx="3"/>
              <a:endCxn id="55" idx="1"/>
            </p:cNvCxnSpPr>
            <p:nvPr/>
          </p:nvCxnSpPr>
          <p:spPr>
            <a:xfrm>
              <a:off x="1403648" y="5302831"/>
              <a:ext cx="730145" cy="559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연결선: 꺾임 1035"/>
            <p:cNvCxnSpPr>
              <a:cxnSpLocks/>
              <a:stCxn id="22" idx="3"/>
              <a:endCxn id="53" idx="1"/>
            </p:cNvCxnSpPr>
            <p:nvPr/>
          </p:nvCxnSpPr>
          <p:spPr>
            <a:xfrm flipV="1">
              <a:off x="1403648" y="4937754"/>
              <a:ext cx="730145" cy="365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직선 화살표 연결선 1037"/>
            <p:cNvCxnSpPr>
              <a:cxnSpLocks/>
              <a:stCxn id="53" idx="3"/>
              <a:endCxn id="54" idx="1"/>
            </p:cNvCxnSpPr>
            <p:nvPr/>
          </p:nvCxnSpPr>
          <p:spPr>
            <a:xfrm flipV="1">
              <a:off x="2996535" y="4937640"/>
              <a:ext cx="701231" cy="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직선 화살표 연결선 1039"/>
            <p:cNvCxnSpPr>
              <a:cxnSpLocks/>
              <a:stCxn id="54" idx="3"/>
              <a:endCxn id="23" idx="1"/>
            </p:cNvCxnSpPr>
            <p:nvPr/>
          </p:nvCxnSpPr>
          <p:spPr>
            <a:xfrm flipV="1">
              <a:off x="5296598" y="4933530"/>
              <a:ext cx="701231" cy="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직선 화살표 연결선 1041"/>
            <p:cNvCxnSpPr>
              <a:cxnSpLocks/>
              <a:stCxn id="55" idx="3"/>
              <a:endCxn id="25" idx="1"/>
            </p:cNvCxnSpPr>
            <p:nvPr/>
          </p:nvCxnSpPr>
          <p:spPr>
            <a:xfrm>
              <a:off x="2996535" y="5861884"/>
              <a:ext cx="701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직선 화살표 연결선 1043"/>
            <p:cNvCxnSpPr>
              <a:cxnSpLocks/>
              <a:stCxn id="25" idx="3"/>
              <a:endCxn id="56" idx="1"/>
            </p:cNvCxnSpPr>
            <p:nvPr/>
          </p:nvCxnSpPr>
          <p:spPr>
            <a:xfrm>
              <a:off x="5296598" y="5861884"/>
              <a:ext cx="701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직선 화살표 연결선 1046"/>
            <p:cNvCxnSpPr>
              <a:cxnSpLocks/>
              <a:stCxn id="52" idx="3"/>
              <a:endCxn id="51" idx="1"/>
            </p:cNvCxnSpPr>
            <p:nvPr/>
          </p:nvCxnSpPr>
          <p:spPr>
            <a:xfrm>
              <a:off x="5247286" y="2643054"/>
              <a:ext cx="747686" cy="1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연결선: 꺾임 1050"/>
            <p:cNvCxnSpPr>
              <a:cxnSpLocks/>
              <a:stCxn id="46" idx="0"/>
              <a:endCxn id="57" idx="1"/>
            </p:cNvCxnSpPr>
            <p:nvPr/>
          </p:nvCxnSpPr>
          <p:spPr>
            <a:xfrm rot="5400000" flipH="1" flipV="1">
              <a:off x="4039808" y="3366280"/>
              <a:ext cx="631155" cy="5584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직선 화살표 연결선 1052"/>
            <p:cNvCxnSpPr>
              <a:cxnSpLocks/>
              <a:stCxn id="57" idx="3"/>
              <a:endCxn id="26" idx="1"/>
            </p:cNvCxnSpPr>
            <p:nvPr/>
          </p:nvCxnSpPr>
          <p:spPr>
            <a:xfrm>
              <a:off x="5944754" y="3329929"/>
              <a:ext cx="4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99" name="그룹 1098"/>
          <p:cNvGrpSpPr/>
          <p:nvPr/>
        </p:nvGrpSpPr>
        <p:grpSpPr>
          <a:xfrm>
            <a:off x="1693013" y="2552182"/>
            <a:ext cx="3059467" cy="1787077"/>
            <a:chOff x="1611686" y="2709199"/>
            <a:chExt cx="3059467" cy="1666176"/>
          </a:xfrm>
        </p:grpSpPr>
        <p:sp>
          <p:nvSpPr>
            <p:cNvPr id="1098" name="TextBox 1097"/>
            <p:cNvSpPr txBox="1"/>
            <p:nvPr/>
          </p:nvSpPr>
          <p:spPr>
            <a:xfrm>
              <a:off x="1611686" y="2709199"/>
              <a:ext cx="593606" cy="369332"/>
            </a:xfrm>
            <a:prstGeom prst="rect">
              <a:avLst/>
            </a:prstGeom>
            <a:noFill/>
          </p:spPr>
          <p:txBody>
            <a:bodyPr wrap="square" rtlCol="0">
              <a:spAutoFit/>
            </a:bodyPr>
            <a:lstStyle/>
            <a:p>
              <a:r>
                <a:rPr lang="en-US" altLang="ko-KR" dirty="0"/>
                <a:t>yes</a:t>
              </a:r>
              <a:endParaRPr lang="ko-KR" altLang="en-US" dirty="0"/>
            </a:p>
          </p:txBody>
        </p:sp>
        <p:sp>
          <p:nvSpPr>
            <p:cNvPr id="139" name="TextBox 138"/>
            <p:cNvSpPr txBox="1"/>
            <p:nvPr/>
          </p:nvSpPr>
          <p:spPr>
            <a:xfrm>
              <a:off x="1683833" y="3720569"/>
              <a:ext cx="593606" cy="369332"/>
            </a:xfrm>
            <a:prstGeom prst="rect">
              <a:avLst/>
            </a:prstGeom>
            <a:noFill/>
          </p:spPr>
          <p:txBody>
            <a:bodyPr wrap="square" rtlCol="0">
              <a:spAutoFit/>
            </a:bodyPr>
            <a:lstStyle/>
            <a:p>
              <a:r>
                <a:rPr lang="en-US" altLang="ko-KR" dirty="0"/>
                <a:t>no</a:t>
              </a:r>
              <a:endParaRPr lang="ko-KR" altLang="en-US" dirty="0"/>
            </a:p>
          </p:txBody>
        </p:sp>
        <p:sp>
          <p:nvSpPr>
            <p:cNvPr id="140" name="TextBox 139"/>
            <p:cNvSpPr txBox="1"/>
            <p:nvPr/>
          </p:nvSpPr>
          <p:spPr>
            <a:xfrm>
              <a:off x="2785825" y="3161840"/>
              <a:ext cx="593606" cy="369332"/>
            </a:xfrm>
            <a:prstGeom prst="rect">
              <a:avLst/>
            </a:prstGeom>
            <a:noFill/>
          </p:spPr>
          <p:txBody>
            <a:bodyPr wrap="square" rtlCol="0">
              <a:spAutoFit/>
            </a:bodyPr>
            <a:lstStyle/>
            <a:p>
              <a:r>
                <a:rPr lang="en-US" altLang="ko-KR" dirty="0"/>
                <a:t>yes</a:t>
              </a:r>
              <a:endParaRPr lang="ko-KR" altLang="en-US" dirty="0"/>
            </a:p>
          </p:txBody>
        </p:sp>
        <p:sp>
          <p:nvSpPr>
            <p:cNvPr id="141" name="TextBox 140"/>
            <p:cNvSpPr txBox="1"/>
            <p:nvPr/>
          </p:nvSpPr>
          <p:spPr>
            <a:xfrm>
              <a:off x="4077547" y="4006043"/>
              <a:ext cx="593606" cy="369332"/>
            </a:xfrm>
            <a:prstGeom prst="rect">
              <a:avLst/>
            </a:prstGeom>
            <a:noFill/>
          </p:spPr>
          <p:txBody>
            <a:bodyPr wrap="square" rtlCol="0">
              <a:spAutoFit/>
            </a:bodyPr>
            <a:lstStyle/>
            <a:p>
              <a:r>
                <a:rPr lang="en-US" altLang="ko-KR" dirty="0"/>
                <a:t>no</a:t>
              </a:r>
              <a:endParaRPr lang="ko-KR" altLang="en-US" dirty="0"/>
            </a:p>
          </p:txBody>
        </p:sp>
      </p:grpSp>
      <p:sp>
        <p:nvSpPr>
          <p:cNvPr id="145" name="사각형: 둥근 모서리 144"/>
          <p:cNvSpPr/>
          <p:nvPr/>
        </p:nvSpPr>
        <p:spPr>
          <a:xfrm>
            <a:off x="6172211" y="1772816"/>
            <a:ext cx="2588617"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b="1" dirty="0">
                <a:solidFill>
                  <a:schemeClr val="tx1"/>
                </a:solidFill>
              </a:rPr>
              <a:t>(1) </a:t>
            </a:r>
            <a:r>
              <a:rPr lang="ko-KR" altLang="en-US" sz="1500" b="1" dirty="0">
                <a:solidFill>
                  <a:schemeClr val="tx1"/>
                </a:solidFill>
              </a:rPr>
              <a:t>정규분포 </a:t>
            </a:r>
            <a:r>
              <a:rPr lang="en-US" altLang="ko-KR" sz="1500" b="1" dirty="0">
                <a:solidFill>
                  <a:schemeClr val="tx1"/>
                </a:solidFill>
              </a:rPr>
              <a:t>:</a:t>
            </a:r>
          </a:p>
          <a:p>
            <a:r>
              <a:rPr lang="ko-KR" altLang="en-US" sz="1300" dirty="0">
                <a:solidFill>
                  <a:schemeClr val="tx1"/>
                </a:solidFill>
              </a:rPr>
              <a:t>데이터가 정규분포를 따르는 경우 </a:t>
            </a:r>
            <a:endParaRPr lang="en-US" altLang="ko-KR" sz="1300" dirty="0">
              <a:solidFill>
                <a:schemeClr val="tx1"/>
              </a:solidFill>
            </a:endParaRPr>
          </a:p>
          <a:p>
            <a:endParaRPr lang="en-US" altLang="ko-KR" sz="1500" b="1" dirty="0">
              <a:solidFill>
                <a:schemeClr val="tx1"/>
              </a:solidFill>
            </a:endParaRPr>
          </a:p>
          <a:p>
            <a:r>
              <a:rPr lang="en-US" altLang="ko-KR" sz="1500" b="1" dirty="0">
                <a:solidFill>
                  <a:schemeClr val="tx1"/>
                </a:solidFill>
              </a:rPr>
              <a:t>(2)</a:t>
            </a:r>
            <a:r>
              <a:rPr lang="ko-KR" altLang="en-US" sz="1500" b="1" dirty="0">
                <a:solidFill>
                  <a:schemeClr val="tx1"/>
                </a:solidFill>
              </a:rPr>
              <a:t> 비정규 분포 </a:t>
            </a:r>
            <a:r>
              <a:rPr lang="en-US" altLang="ko-KR" sz="1500" b="1" dirty="0">
                <a:solidFill>
                  <a:schemeClr val="tx1"/>
                </a:solidFill>
              </a:rPr>
              <a:t>:</a:t>
            </a:r>
          </a:p>
          <a:p>
            <a:r>
              <a:rPr lang="ko-KR" altLang="en-US" sz="1300" dirty="0">
                <a:solidFill>
                  <a:schemeClr val="tx1"/>
                </a:solidFill>
              </a:rPr>
              <a:t>데이터가 정규분포를 따르지 않는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(3) </a:t>
            </a:r>
            <a:r>
              <a:rPr lang="ko-KR" altLang="en-US" sz="1500" b="1" dirty="0">
                <a:solidFill>
                  <a:schemeClr val="tx1"/>
                </a:solidFill>
              </a:rPr>
              <a:t>군간</a:t>
            </a:r>
            <a:r>
              <a:rPr lang="en-US" altLang="ko-KR" sz="1500" b="1" dirty="0">
                <a:solidFill>
                  <a:schemeClr val="tx1"/>
                </a:solidFill>
              </a:rPr>
              <a:t>/</a:t>
            </a:r>
            <a:r>
              <a:rPr lang="ko-KR" altLang="en-US" sz="1500" b="1" dirty="0">
                <a:solidFill>
                  <a:schemeClr val="tx1"/>
                </a:solidFill>
              </a:rPr>
              <a:t>군내 </a:t>
            </a:r>
            <a:r>
              <a:rPr lang="en-US" altLang="ko-KR" sz="1500" b="1" dirty="0">
                <a:solidFill>
                  <a:schemeClr val="tx1"/>
                </a:solidFill>
              </a:rPr>
              <a:t>:</a:t>
            </a:r>
          </a:p>
          <a:p>
            <a:r>
              <a:rPr lang="en-US" altLang="ko-KR" sz="1300" dirty="0">
                <a:solidFill>
                  <a:schemeClr val="tx1"/>
                </a:solidFill>
              </a:rPr>
              <a:t>Box-cox</a:t>
            </a:r>
            <a:r>
              <a:rPr lang="ko-KR" altLang="en-US" sz="1300" dirty="0">
                <a:solidFill>
                  <a:schemeClr val="tx1"/>
                </a:solidFill>
              </a:rPr>
              <a:t> </a:t>
            </a:r>
            <a:r>
              <a:rPr lang="en-US" altLang="ko-KR" sz="1300" dirty="0">
                <a:solidFill>
                  <a:schemeClr val="tx1"/>
                </a:solidFill>
              </a:rPr>
              <a:t>&amp;</a:t>
            </a:r>
            <a:r>
              <a:rPr lang="ko-KR" altLang="en-US" sz="1300" dirty="0">
                <a:solidFill>
                  <a:schemeClr val="tx1"/>
                </a:solidFill>
              </a:rPr>
              <a:t> </a:t>
            </a:r>
            <a:r>
              <a:rPr lang="en-US" altLang="ko-KR" sz="1300" dirty="0" err="1">
                <a:solidFill>
                  <a:schemeClr val="tx1"/>
                </a:solidFill>
              </a:rPr>
              <a:t>johnson</a:t>
            </a:r>
            <a:r>
              <a:rPr lang="ko-KR" altLang="en-US" sz="1300" dirty="0">
                <a:solidFill>
                  <a:schemeClr val="tx1"/>
                </a:solidFill>
              </a:rPr>
              <a:t>변환</a:t>
            </a:r>
            <a:r>
              <a:rPr lang="en-US" altLang="ko-KR" sz="1300" dirty="0">
                <a:solidFill>
                  <a:schemeClr val="tx1"/>
                </a:solidFill>
              </a:rPr>
              <a:t>(</a:t>
            </a:r>
            <a:r>
              <a:rPr lang="ko-KR" altLang="en-US" sz="1300" dirty="0">
                <a:solidFill>
                  <a:schemeClr val="tx1"/>
                </a:solidFill>
              </a:rPr>
              <a:t>비정규 </a:t>
            </a:r>
            <a:r>
              <a:rPr lang="en-US" altLang="ko-KR" sz="1300" dirty="0">
                <a:solidFill>
                  <a:schemeClr val="tx1"/>
                </a:solidFill>
              </a:rPr>
              <a:t>-&gt; </a:t>
            </a:r>
            <a:r>
              <a:rPr lang="ko-KR" altLang="en-US" sz="1300" dirty="0">
                <a:solidFill>
                  <a:schemeClr val="tx1"/>
                </a:solidFill>
              </a:rPr>
              <a:t>정규데이터</a:t>
            </a:r>
            <a:r>
              <a:rPr lang="en-US" altLang="ko-KR" sz="1300" dirty="0">
                <a:solidFill>
                  <a:schemeClr val="tx1"/>
                </a:solidFill>
              </a:rPr>
              <a:t>)</a:t>
            </a:r>
          </a:p>
          <a:p>
            <a:endParaRPr lang="en-US" altLang="ko-KR" sz="1500" b="1" dirty="0">
              <a:solidFill>
                <a:schemeClr val="tx1"/>
              </a:solidFill>
            </a:endParaRPr>
          </a:p>
          <a:p>
            <a:r>
              <a:rPr lang="en-US" altLang="ko-KR" sz="1500" b="1" dirty="0">
                <a:solidFill>
                  <a:schemeClr val="tx1"/>
                </a:solidFill>
              </a:rPr>
              <a:t>(4) </a:t>
            </a:r>
            <a:r>
              <a:rPr lang="ko-KR" altLang="en-US" sz="1500" b="1" dirty="0">
                <a:solidFill>
                  <a:schemeClr val="tx1"/>
                </a:solidFill>
              </a:rPr>
              <a:t>이항 분포</a:t>
            </a:r>
            <a:r>
              <a:rPr lang="en-US" altLang="ko-KR" sz="1500" b="1" dirty="0">
                <a:solidFill>
                  <a:schemeClr val="tx1"/>
                </a:solidFill>
              </a:rPr>
              <a:t>:</a:t>
            </a:r>
          </a:p>
          <a:p>
            <a:r>
              <a:rPr lang="ko-KR" altLang="en-US" sz="1300" dirty="0">
                <a:solidFill>
                  <a:schemeClr val="tx1"/>
                </a:solidFill>
              </a:rPr>
              <a:t>불량 데이터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(5)</a:t>
            </a:r>
            <a:r>
              <a:rPr lang="ko-KR" altLang="en-US" sz="1500" b="1" dirty="0">
                <a:solidFill>
                  <a:schemeClr val="tx1"/>
                </a:solidFill>
              </a:rPr>
              <a:t> </a:t>
            </a:r>
            <a:r>
              <a:rPr lang="ko-KR" altLang="en-US" sz="1500" b="1" dirty="0" err="1">
                <a:solidFill>
                  <a:schemeClr val="tx1"/>
                </a:solidFill>
              </a:rPr>
              <a:t>포아송</a:t>
            </a:r>
            <a:r>
              <a:rPr lang="ko-KR" altLang="en-US" sz="1500" b="1" dirty="0">
                <a:solidFill>
                  <a:schemeClr val="tx1"/>
                </a:solidFill>
              </a:rPr>
              <a:t> 분포 </a:t>
            </a:r>
            <a:r>
              <a:rPr lang="en-US" altLang="ko-KR" sz="1500" b="1" dirty="0">
                <a:solidFill>
                  <a:schemeClr val="tx1"/>
                </a:solidFill>
              </a:rPr>
              <a:t>:</a:t>
            </a:r>
          </a:p>
          <a:p>
            <a:r>
              <a:rPr lang="ko-KR" altLang="en-US" sz="1300" dirty="0">
                <a:solidFill>
                  <a:schemeClr val="tx1"/>
                </a:solidFill>
              </a:rPr>
              <a:t>결점 수 데이터</a:t>
            </a:r>
          </a:p>
        </p:txBody>
      </p:sp>
      <p:cxnSp>
        <p:nvCxnSpPr>
          <p:cNvPr id="1118" name="연결선: 꺾임 1117"/>
          <p:cNvCxnSpPr>
            <a:stCxn id="39" idx="0"/>
            <a:endCxn id="52" idx="1"/>
          </p:cNvCxnSpPr>
          <p:nvPr/>
        </p:nvCxnSpPr>
        <p:spPr>
          <a:xfrm rot="5400000" flipH="1" flipV="1">
            <a:off x="2250521" y="2269723"/>
            <a:ext cx="783183" cy="82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연결선: 꺾임 127"/>
          <p:cNvCxnSpPr>
            <a:stCxn id="39" idx="2"/>
            <a:endCxn id="46" idx="1"/>
          </p:cNvCxnSpPr>
          <p:nvPr/>
        </p:nvCxnSpPr>
        <p:spPr>
          <a:xfrm rot="16200000" flipH="1">
            <a:off x="2286307" y="3538781"/>
            <a:ext cx="391133" cy="508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a:cxnSpLocks/>
          </p:cNvCxnSpPr>
          <p:nvPr/>
        </p:nvCxnSpPr>
        <p:spPr>
          <a:xfrm>
            <a:off x="4049491" y="3988700"/>
            <a:ext cx="857217" cy="1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0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15</a:t>
            </a:fld>
            <a:endParaRPr lang="ko-KR" altLang="en-US" b="1" dirty="0">
              <a:solidFill>
                <a:srgbClr val="0070C0"/>
              </a:solidFill>
            </a:endParaRPr>
          </a:p>
        </p:txBody>
      </p:sp>
      <p:sp>
        <p:nvSpPr>
          <p:cNvPr id="24" name="TextBox 23"/>
          <p:cNvSpPr txBox="1"/>
          <p:nvPr/>
        </p:nvSpPr>
        <p:spPr>
          <a:xfrm>
            <a:off x="343581" y="436602"/>
            <a:ext cx="4543311" cy="400110"/>
          </a:xfrm>
          <a:prstGeom prst="rect">
            <a:avLst/>
          </a:prstGeom>
          <a:noFill/>
        </p:spPr>
        <p:txBody>
          <a:bodyPr wrap="square" rtlCol="0">
            <a:spAutoFit/>
          </a:bodyPr>
          <a:lstStyle/>
          <a:p>
            <a:r>
              <a:rPr lang="en-US" altLang="ko-KR" sz="2000" b="1" dirty="0">
                <a:solidFill>
                  <a:srgbClr val="00B0F0"/>
                </a:solidFill>
                <a:latin typeface="+mn-ea"/>
              </a:rPr>
              <a:t>2.3</a:t>
            </a:r>
            <a:r>
              <a:rPr lang="ko-KR" altLang="en-US" sz="2000" b="1" dirty="0">
                <a:latin typeface="+mn-ea"/>
              </a:rPr>
              <a:t> 측정시스템분석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88" name="그룹 87"/>
          <p:cNvGrpSpPr/>
          <p:nvPr/>
        </p:nvGrpSpPr>
        <p:grpSpPr>
          <a:xfrm>
            <a:off x="377994" y="2410020"/>
            <a:ext cx="8308806" cy="2133264"/>
            <a:chOff x="377994" y="3769428"/>
            <a:chExt cx="8308806" cy="2822839"/>
          </a:xfrm>
        </p:grpSpPr>
        <p:sp>
          <p:nvSpPr>
            <p:cNvPr id="65" name="사각형: 둥근 모서리 64"/>
            <p:cNvSpPr/>
            <p:nvPr/>
          </p:nvSpPr>
          <p:spPr>
            <a:xfrm>
              <a:off x="377994" y="3950536"/>
              <a:ext cx="8308806" cy="264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화살표: 오른쪽 1"/>
            <p:cNvSpPr/>
            <p:nvPr/>
          </p:nvSpPr>
          <p:spPr>
            <a:xfrm>
              <a:off x="884252" y="5186994"/>
              <a:ext cx="6082503" cy="73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p:cNvSpPr/>
            <p:nvPr/>
          </p:nvSpPr>
          <p:spPr>
            <a:xfrm>
              <a:off x="7103217" y="4972442"/>
              <a:ext cx="1224136" cy="5040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측정오차</a:t>
              </a:r>
            </a:p>
          </p:txBody>
        </p:sp>
        <p:sp>
          <p:nvSpPr>
            <p:cNvPr id="5" name="직사각형 4"/>
            <p:cNvSpPr/>
            <p:nvPr/>
          </p:nvSpPr>
          <p:spPr>
            <a:xfrm>
              <a:off x="777627" y="4509121"/>
              <a:ext cx="1291016" cy="30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인력</a:t>
              </a:r>
              <a:r>
                <a:rPr lang="en-US" altLang="ko-KR" sz="1400" dirty="0"/>
                <a:t>(</a:t>
              </a:r>
              <a:r>
                <a:rPr lang="ko-KR" altLang="en-US" sz="1400" dirty="0" err="1"/>
                <a:t>측정자</a:t>
              </a:r>
              <a:r>
                <a:rPr lang="en-US" altLang="ko-KR" sz="1400" dirty="0"/>
                <a:t>)</a:t>
              </a:r>
              <a:endParaRPr lang="ko-KR" altLang="en-US" sz="1400" dirty="0"/>
            </a:p>
          </p:txBody>
        </p:sp>
        <p:sp>
          <p:nvSpPr>
            <p:cNvPr id="31" name="직사각형 30"/>
            <p:cNvSpPr/>
            <p:nvPr/>
          </p:nvSpPr>
          <p:spPr>
            <a:xfrm>
              <a:off x="2196680" y="4509120"/>
              <a:ext cx="1411660" cy="30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방법</a:t>
              </a:r>
              <a:r>
                <a:rPr lang="en-US" altLang="ko-KR" sz="1400" dirty="0"/>
                <a:t>(</a:t>
              </a:r>
              <a:r>
                <a:rPr lang="ko-KR" altLang="en-US" sz="1400" dirty="0"/>
                <a:t>측정방법</a:t>
              </a:r>
              <a:r>
                <a:rPr lang="en-US" altLang="ko-KR" sz="1400" dirty="0"/>
                <a:t>)</a:t>
              </a:r>
              <a:endParaRPr lang="ko-KR" altLang="en-US" sz="1400" dirty="0"/>
            </a:p>
          </p:txBody>
        </p:sp>
        <p:sp>
          <p:nvSpPr>
            <p:cNvPr id="33" name="직사각형 32"/>
            <p:cNvSpPr/>
            <p:nvPr/>
          </p:nvSpPr>
          <p:spPr>
            <a:xfrm>
              <a:off x="3041918" y="5611069"/>
              <a:ext cx="1242050" cy="322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기계</a:t>
              </a:r>
              <a:r>
                <a:rPr lang="en-US" altLang="ko-KR" sz="1400" dirty="0"/>
                <a:t>(</a:t>
              </a:r>
              <a:r>
                <a:rPr lang="ko-KR" altLang="en-US" sz="1400" dirty="0"/>
                <a:t>측정기</a:t>
              </a:r>
              <a:r>
                <a:rPr lang="en-US" altLang="ko-KR" sz="1400" dirty="0"/>
                <a:t>)</a:t>
              </a:r>
              <a:endParaRPr lang="ko-KR" altLang="en-US" sz="1400" dirty="0"/>
            </a:p>
          </p:txBody>
        </p:sp>
        <p:sp>
          <p:nvSpPr>
            <p:cNvPr id="36" name="직사각형 35"/>
            <p:cNvSpPr/>
            <p:nvPr/>
          </p:nvSpPr>
          <p:spPr>
            <a:xfrm>
              <a:off x="3725096" y="4493377"/>
              <a:ext cx="1399069" cy="339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환경</a:t>
              </a:r>
              <a:r>
                <a:rPr lang="en-US" altLang="ko-KR" sz="1400" dirty="0"/>
                <a:t>(</a:t>
              </a:r>
              <a:r>
                <a:rPr lang="ko-KR" altLang="en-US" sz="1400" dirty="0"/>
                <a:t>측정조건</a:t>
              </a:r>
              <a:r>
                <a:rPr lang="en-US" altLang="ko-KR" sz="1400" dirty="0"/>
                <a:t>)</a:t>
              </a:r>
              <a:endParaRPr lang="ko-KR" altLang="en-US" sz="1400" dirty="0"/>
            </a:p>
          </p:txBody>
        </p:sp>
        <p:sp>
          <p:nvSpPr>
            <p:cNvPr id="38" name="직사각형 37"/>
            <p:cNvSpPr/>
            <p:nvPr/>
          </p:nvSpPr>
          <p:spPr>
            <a:xfrm>
              <a:off x="1115617" y="5627264"/>
              <a:ext cx="1432942" cy="30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자재</a:t>
              </a:r>
              <a:r>
                <a:rPr lang="en-US" altLang="ko-KR" sz="1400" dirty="0"/>
                <a:t>(</a:t>
              </a:r>
              <a:r>
                <a:rPr lang="ko-KR" altLang="en-US" sz="1400" dirty="0"/>
                <a:t>측정샘플</a:t>
              </a:r>
              <a:r>
                <a:rPr lang="en-US" altLang="ko-KR" sz="1400" dirty="0"/>
                <a:t>)</a:t>
              </a:r>
              <a:endParaRPr lang="ko-KR" altLang="en-US" sz="1400" dirty="0"/>
            </a:p>
          </p:txBody>
        </p:sp>
        <p:cxnSp>
          <p:nvCxnSpPr>
            <p:cNvPr id="11" name="직선 화살표 연결선 10"/>
            <p:cNvCxnSpPr>
              <a:cxnSpLocks/>
              <a:stCxn id="5" idx="2"/>
            </p:cNvCxnSpPr>
            <p:nvPr/>
          </p:nvCxnSpPr>
          <p:spPr>
            <a:xfrm>
              <a:off x="1423135" y="4812927"/>
              <a:ext cx="203317" cy="34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cxnSpLocks/>
            </p:cNvCxnSpPr>
            <p:nvPr/>
          </p:nvCxnSpPr>
          <p:spPr>
            <a:xfrm>
              <a:off x="2548558" y="4797281"/>
              <a:ext cx="491269" cy="36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cxnSpLocks/>
            </p:cNvCxnSpPr>
            <p:nvPr/>
          </p:nvCxnSpPr>
          <p:spPr>
            <a:xfrm>
              <a:off x="3806044" y="4787693"/>
              <a:ext cx="477924" cy="36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cxnSpLocks/>
              <a:stCxn id="38" idx="0"/>
            </p:cNvCxnSpPr>
            <p:nvPr/>
          </p:nvCxnSpPr>
          <p:spPr>
            <a:xfrm flipV="1">
              <a:off x="1832088" y="5261640"/>
              <a:ext cx="281976" cy="36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cxnSpLocks/>
              <a:stCxn id="33" idx="0"/>
            </p:cNvCxnSpPr>
            <p:nvPr/>
          </p:nvCxnSpPr>
          <p:spPr>
            <a:xfrm flipV="1">
              <a:off x="3662943" y="5261644"/>
              <a:ext cx="273229" cy="3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원통형 60"/>
            <p:cNvSpPr/>
            <p:nvPr/>
          </p:nvSpPr>
          <p:spPr>
            <a:xfrm>
              <a:off x="5519522" y="4608845"/>
              <a:ext cx="950889" cy="1188132"/>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1"/>
                  </a:solidFill>
                </a:rPr>
                <a:t>측정</a:t>
              </a:r>
              <a:endParaRPr lang="en-US" altLang="ko-KR" b="1" dirty="0">
                <a:solidFill>
                  <a:schemeClr val="tx1"/>
                </a:solidFill>
              </a:endParaRPr>
            </a:p>
            <a:p>
              <a:pPr algn="ctr"/>
              <a:r>
                <a:rPr lang="ko-KR" altLang="en-US" b="1" dirty="0">
                  <a:solidFill>
                    <a:schemeClr val="tx1"/>
                  </a:solidFill>
                </a:rPr>
                <a:t>시스템</a:t>
              </a:r>
            </a:p>
          </p:txBody>
        </p:sp>
        <p:sp>
          <p:nvSpPr>
            <p:cNvPr id="64" name="사각형: 둥근 모서리 63"/>
            <p:cNvSpPr/>
            <p:nvPr/>
          </p:nvSpPr>
          <p:spPr>
            <a:xfrm>
              <a:off x="682425" y="3769428"/>
              <a:ext cx="3123619" cy="36221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측정오차의 원인과 결과</a:t>
              </a:r>
            </a:p>
          </p:txBody>
        </p:sp>
        <p:cxnSp>
          <p:nvCxnSpPr>
            <p:cNvPr id="67" name="직선 연결선 66"/>
            <p:cNvCxnSpPr>
              <a:cxnSpLocks/>
            </p:cNvCxnSpPr>
            <p:nvPr/>
          </p:nvCxnSpPr>
          <p:spPr>
            <a:xfrm>
              <a:off x="5321869" y="4131645"/>
              <a:ext cx="0" cy="23181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a:cxnSpLocks/>
              <a:stCxn id="81" idx="3"/>
            </p:cNvCxnSpPr>
            <p:nvPr/>
          </p:nvCxnSpPr>
          <p:spPr>
            <a:xfrm>
              <a:off x="3259044" y="6204241"/>
              <a:ext cx="19704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cxnSpLocks/>
            </p:cNvCxnSpPr>
            <p:nvPr/>
          </p:nvCxnSpPr>
          <p:spPr>
            <a:xfrm flipH="1">
              <a:off x="801517" y="6212542"/>
              <a:ext cx="15292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514307" y="6042658"/>
              <a:ext cx="744737" cy="323165"/>
            </a:xfrm>
            <a:prstGeom prst="rect">
              <a:avLst/>
            </a:prstGeom>
            <a:noFill/>
          </p:spPr>
          <p:txBody>
            <a:bodyPr wrap="square" rtlCol="0">
              <a:spAutoFit/>
            </a:bodyPr>
            <a:lstStyle/>
            <a:p>
              <a:r>
                <a:rPr lang="ko-KR" altLang="en-US" sz="1500" b="1" dirty="0"/>
                <a:t>원인</a:t>
              </a:r>
            </a:p>
          </p:txBody>
        </p:sp>
        <p:sp>
          <p:nvSpPr>
            <p:cNvPr id="83" name="TextBox 82"/>
            <p:cNvSpPr txBox="1"/>
            <p:nvPr/>
          </p:nvSpPr>
          <p:spPr>
            <a:xfrm>
              <a:off x="6629657" y="5989372"/>
              <a:ext cx="744737" cy="323165"/>
            </a:xfrm>
            <a:prstGeom prst="rect">
              <a:avLst/>
            </a:prstGeom>
            <a:noFill/>
          </p:spPr>
          <p:txBody>
            <a:bodyPr wrap="square" rtlCol="0">
              <a:spAutoFit/>
            </a:bodyPr>
            <a:lstStyle/>
            <a:p>
              <a:r>
                <a:rPr lang="ko-KR" altLang="en-US" sz="1500" b="1" dirty="0"/>
                <a:t>결과</a:t>
              </a:r>
            </a:p>
          </p:txBody>
        </p:sp>
        <p:cxnSp>
          <p:nvCxnSpPr>
            <p:cNvPr id="84" name="직선 화살표 연결선 83"/>
            <p:cNvCxnSpPr>
              <a:cxnSpLocks/>
            </p:cNvCxnSpPr>
            <p:nvPr/>
          </p:nvCxnSpPr>
          <p:spPr>
            <a:xfrm flipH="1">
              <a:off x="5415959" y="6204241"/>
              <a:ext cx="11030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a:cxnSpLocks/>
            </p:cNvCxnSpPr>
            <p:nvPr/>
          </p:nvCxnSpPr>
          <p:spPr>
            <a:xfrm flipV="1">
              <a:off x="7292007" y="6204241"/>
              <a:ext cx="1035346" cy="1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사각형: 둥근 모서리 89"/>
          <p:cNvSpPr/>
          <p:nvPr/>
        </p:nvSpPr>
        <p:spPr>
          <a:xfrm>
            <a:off x="343582" y="4970534"/>
            <a:ext cx="8308806" cy="15167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(1) </a:t>
            </a:r>
            <a:r>
              <a:rPr lang="ko-KR" altLang="en-US" sz="1500" dirty="0">
                <a:solidFill>
                  <a:schemeClr val="tx1"/>
                </a:solidFill>
              </a:rPr>
              <a:t>정확성 </a:t>
            </a:r>
            <a:r>
              <a:rPr lang="en-US" altLang="ko-KR" sz="1500" dirty="0">
                <a:solidFill>
                  <a:schemeClr val="tx1"/>
                </a:solidFill>
              </a:rPr>
              <a:t>:</a:t>
            </a:r>
            <a:r>
              <a:rPr lang="ko-KR" altLang="en-US" sz="1500" dirty="0">
                <a:solidFill>
                  <a:schemeClr val="tx1"/>
                </a:solidFill>
              </a:rPr>
              <a:t> </a:t>
            </a:r>
            <a:r>
              <a:rPr lang="ko-KR" altLang="en-US" sz="1200" dirty="0">
                <a:solidFill>
                  <a:schemeClr val="tx1"/>
                </a:solidFill>
              </a:rPr>
              <a:t>계측기로 동일의 제품을 측정할 때에 얻어지는 </a:t>
            </a:r>
            <a:r>
              <a:rPr lang="ko-KR" altLang="en-US" sz="1200" dirty="0">
                <a:solidFill>
                  <a:srgbClr val="FF0000"/>
                </a:solidFill>
              </a:rPr>
              <a:t>측정치의 평균</a:t>
            </a:r>
            <a:r>
              <a:rPr lang="ko-KR" altLang="en-US" sz="1200" dirty="0">
                <a:solidFill>
                  <a:schemeClr val="tx1"/>
                </a:solidFill>
              </a:rPr>
              <a:t>과 이 특성의 </a:t>
            </a:r>
            <a:r>
              <a:rPr lang="ko-KR" altLang="en-US" sz="1200" dirty="0">
                <a:solidFill>
                  <a:srgbClr val="FF0000"/>
                </a:solidFill>
              </a:rPr>
              <a:t>참값과의 차</a:t>
            </a:r>
            <a:endParaRPr lang="en-US" altLang="ko-KR" sz="1200" dirty="0">
              <a:solidFill>
                <a:srgbClr val="FF0000"/>
              </a:solidFill>
            </a:endParaRPr>
          </a:p>
          <a:p>
            <a:r>
              <a:rPr lang="en-US" altLang="ko-KR" sz="1500" b="1" u="sng" dirty="0">
                <a:solidFill>
                  <a:schemeClr val="tx1"/>
                </a:solidFill>
              </a:rPr>
              <a:t>(2) </a:t>
            </a:r>
            <a:r>
              <a:rPr lang="ko-KR" altLang="en-US" sz="1500" b="1" u="sng" dirty="0">
                <a:solidFill>
                  <a:schemeClr val="tx1"/>
                </a:solidFill>
              </a:rPr>
              <a:t>정밀도</a:t>
            </a:r>
            <a:r>
              <a:rPr lang="en-US" altLang="ko-KR" sz="1500" b="1" u="sng" dirty="0">
                <a:solidFill>
                  <a:schemeClr val="tx1"/>
                </a:solidFill>
              </a:rPr>
              <a:t>&amp;</a:t>
            </a:r>
            <a:r>
              <a:rPr lang="ko-KR" altLang="en-US" sz="1500" b="1" u="sng" dirty="0">
                <a:solidFill>
                  <a:schemeClr val="tx1"/>
                </a:solidFill>
              </a:rPr>
              <a:t>반복성</a:t>
            </a:r>
            <a:r>
              <a:rPr lang="ko-KR" altLang="en-US" sz="1500" b="1" dirty="0">
                <a:solidFill>
                  <a:schemeClr val="tx1"/>
                </a:solidFill>
              </a:rPr>
              <a:t> </a:t>
            </a:r>
            <a:r>
              <a:rPr lang="en-US" altLang="ko-KR" sz="1500" dirty="0">
                <a:solidFill>
                  <a:schemeClr val="tx1"/>
                </a:solidFill>
              </a:rPr>
              <a:t>: </a:t>
            </a:r>
            <a:r>
              <a:rPr lang="ko-KR" altLang="en-US" sz="1200" dirty="0">
                <a:solidFill>
                  <a:srgbClr val="FF0000"/>
                </a:solidFill>
              </a:rPr>
              <a:t>동일의 작업자</a:t>
            </a:r>
            <a:r>
              <a:rPr lang="ko-KR" altLang="en-US" sz="1200" dirty="0">
                <a:solidFill>
                  <a:schemeClr val="tx1"/>
                </a:solidFill>
              </a:rPr>
              <a:t>가 </a:t>
            </a:r>
            <a:r>
              <a:rPr lang="ko-KR" altLang="en-US" sz="1200" dirty="0">
                <a:solidFill>
                  <a:srgbClr val="FF0000"/>
                </a:solidFill>
              </a:rPr>
              <a:t>동일의 측정기</a:t>
            </a:r>
            <a:r>
              <a:rPr lang="ko-KR" altLang="en-US" sz="1200" dirty="0">
                <a:solidFill>
                  <a:schemeClr val="tx1"/>
                </a:solidFill>
              </a:rPr>
              <a:t>를 갖고 </a:t>
            </a:r>
            <a:r>
              <a:rPr lang="ko-KR" altLang="en-US" sz="1200" dirty="0">
                <a:solidFill>
                  <a:srgbClr val="FF0000"/>
                </a:solidFill>
              </a:rPr>
              <a:t>동일한 제품</a:t>
            </a:r>
            <a:r>
              <a:rPr lang="ko-KR" altLang="en-US" sz="1200" dirty="0">
                <a:solidFill>
                  <a:schemeClr val="tx1"/>
                </a:solidFill>
              </a:rPr>
              <a:t>을 측정하였을 때 생기는 </a:t>
            </a:r>
            <a:r>
              <a:rPr lang="ko-KR" altLang="en-US" sz="1200" dirty="0">
                <a:solidFill>
                  <a:srgbClr val="FF0000"/>
                </a:solidFill>
              </a:rPr>
              <a:t>측정의 변동</a:t>
            </a:r>
            <a:endParaRPr lang="en-US" altLang="ko-KR" sz="1500" dirty="0">
              <a:solidFill>
                <a:srgbClr val="FF0000"/>
              </a:solidFill>
            </a:endParaRPr>
          </a:p>
          <a:p>
            <a:r>
              <a:rPr lang="en-US" altLang="ko-KR" sz="1500" dirty="0">
                <a:solidFill>
                  <a:schemeClr val="tx1"/>
                </a:solidFill>
              </a:rPr>
              <a:t>(3) </a:t>
            </a:r>
            <a:r>
              <a:rPr lang="ko-KR" altLang="en-US" sz="1500" dirty="0">
                <a:solidFill>
                  <a:schemeClr val="tx1"/>
                </a:solidFill>
              </a:rPr>
              <a:t>안정성 </a:t>
            </a:r>
            <a:r>
              <a:rPr lang="en-US" altLang="ko-KR" sz="1500" dirty="0">
                <a:solidFill>
                  <a:schemeClr val="tx1"/>
                </a:solidFill>
              </a:rPr>
              <a:t>: </a:t>
            </a:r>
            <a:r>
              <a:rPr lang="ko-KR" altLang="en-US" sz="1200" dirty="0">
                <a:solidFill>
                  <a:srgbClr val="FF0000"/>
                </a:solidFill>
              </a:rPr>
              <a:t>환경조건의 변화</a:t>
            </a:r>
            <a:r>
              <a:rPr lang="ko-KR" altLang="en-US" sz="1200" dirty="0">
                <a:solidFill>
                  <a:schemeClr val="tx1"/>
                </a:solidFill>
              </a:rPr>
              <a:t>에 의하여 </a:t>
            </a:r>
            <a:r>
              <a:rPr lang="ko-KR" altLang="en-US" sz="1200" dirty="0">
                <a:solidFill>
                  <a:srgbClr val="FF0000"/>
                </a:solidFill>
              </a:rPr>
              <a:t>시간</a:t>
            </a:r>
            <a:r>
              <a:rPr lang="ko-KR" altLang="en-US" sz="1200" dirty="0">
                <a:solidFill>
                  <a:schemeClr val="tx1"/>
                </a:solidFill>
              </a:rPr>
              <a:t>이 지남에 따라 동일 제품의 </a:t>
            </a:r>
            <a:r>
              <a:rPr lang="ko-KR" altLang="en-US" sz="1200" dirty="0">
                <a:solidFill>
                  <a:srgbClr val="FF0000"/>
                </a:solidFill>
              </a:rPr>
              <a:t>계측</a:t>
            </a:r>
            <a:r>
              <a:rPr lang="ko-KR" altLang="en-US" sz="1200" dirty="0">
                <a:solidFill>
                  <a:schemeClr val="tx1"/>
                </a:solidFill>
              </a:rPr>
              <a:t> </a:t>
            </a:r>
            <a:r>
              <a:rPr lang="ko-KR" altLang="en-US" sz="1200" dirty="0">
                <a:solidFill>
                  <a:srgbClr val="FF0000"/>
                </a:solidFill>
              </a:rPr>
              <a:t>결과에 영향</a:t>
            </a:r>
            <a:r>
              <a:rPr lang="ko-KR" altLang="en-US" sz="1200" dirty="0">
                <a:solidFill>
                  <a:schemeClr val="tx1"/>
                </a:solidFill>
              </a:rPr>
              <a:t>을 미치는 경우</a:t>
            </a:r>
            <a:endParaRPr lang="en-US" altLang="ko-KR" sz="1200" dirty="0">
              <a:solidFill>
                <a:schemeClr val="tx1"/>
              </a:solidFill>
            </a:endParaRPr>
          </a:p>
          <a:p>
            <a:r>
              <a:rPr lang="en-US" altLang="ko-KR" sz="1500" dirty="0">
                <a:solidFill>
                  <a:schemeClr val="tx1"/>
                </a:solidFill>
              </a:rPr>
              <a:t>(4) </a:t>
            </a:r>
            <a:r>
              <a:rPr lang="ko-KR" altLang="en-US" sz="1500" dirty="0">
                <a:solidFill>
                  <a:schemeClr val="tx1"/>
                </a:solidFill>
              </a:rPr>
              <a:t>재현성 </a:t>
            </a:r>
            <a:r>
              <a:rPr lang="en-US" altLang="ko-KR" sz="1500" dirty="0">
                <a:solidFill>
                  <a:schemeClr val="tx1"/>
                </a:solidFill>
              </a:rPr>
              <a:t>: </a:t>
            </a:r>
            <a:r>
              <a:rPr lang="ko-KR" altLang="en-US" sz="1200" dirty="0" err="1">
                <a:solidFill>
                  <a:srgbClr val="FF0000"/>
                </a:solidFill>
              </a:rPr>
              <a:t>측정자간</a:t>
            </a:r>
            <a:r>
              <a:rPr lang="ko-KR" altLang="en-US" sz="1200" dirty="0" err="1">
                <a:solidFill>
                  <a:schemeClr val="tx1"/>
                </a:solidFill>
              </a:rPr>
              <a:t>의</a:t>
            </a:r>
            <a:r>
              <a:rPr lang="ko-KR" altLang="en-US" sz="1200" dirty="0">
                <a:solidFill>
                  <a:schemeClr val="tx1"/>
                </a:solidFill>
              </a:rPr>
              <a:t> </a:t>
            </a:r>
            <a:r>
              <a:rPr lang="ko-KR" altLang="en-US" sz="1200" dirty="0">
                <a:solidFill>
                  <a:srgbClr val="FF0000"/>
                </a:solidFill>
              </a:rPr>
              <a:t>차이</a:t>
            </a:r>
          </a:p>
        </p:txBody>
      </p:sp>
      <p:sp>
        <p:nvSpPr>
          <p:cNvPr id="91" name="사각형: 둥근 모서리 90"/>
          <p:cNvSpPr/>
          <p:nvPr/>
        </p:nvSpPr>
        <p:spPr>
          <a:xfrm>
            <a:off x="682425" y="4808189"/>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측정오차의 성질</a:t>
            </a:r>
          </a:p>
        </p:txBody>
      </p:sp>
      <p:graphicFrame>
        <p:nvGraphicFramePr>
          <p:cNvPr id="94" name="내용 개체 틀 3"/>
          <p:cNvGraphicFramePr>
            <a:graphicFrameLocks noGrp="1"/>
          </p:cNvGraphicFramePr>
          <p:nvPr>
            <p:ph idx="1"/>
            <p:extLst>
              <p:ext uri="{D42A27DB-BD31-4B8C-83A1-F6EECF244321}">
                <p14:modId xmlns:p14="http://schemas.microsoft.com/office/powerpoint/2010/main" val="1281737672"/>
              </p:ext>
            </p:extLst>
          </p:nvPr>
        </p:nvGraphicFramePr>
        <p:xfrm>
          <a:off x="2505239" y="869434"/>
          <a:ext cx="3790671" cy="1295400"/>
        </p:xfrm>
        <a:graphic>
          <a:graphicData uri="http://schemas.openxmlformats.org/drawingml/2006/table">
            <a:tbl>
              <a:tblPr firstRow="1" bandRow="1">
                <a:tableStyleId>{5C22544A-7EE6-4342-B048-85BDC9FD1C3A}</a:tableStyleId>
              </a:tblPr>
              <a:tblGrid>
                <a:gridCol w="1426860">
                  <a:extLst>
                    <a:ext uri="{9D8B030D-6E8A-4147-A177-3AD203B41FA5}">
                      <a16:colId xmlns:a16="http://schemas.microsoft.com/office/drawing/2014/main" val="533589057"/>
                    </a:ext>
                  </a:extLst>
                </a:gridCol>
                <a:gridCol w="1254322">
                  <a:extLst>
                    <a:ext uri="{9D8B030D-6E8A-4147-A177-3AD203B41FA5}">
                      <a16:colId xmlns:a16="http://schemas.microsoft.com/office/drawing/2014/main" val="1387730894"/>
                    </a:ext>
                  </a:extLst>
                </a:gridCol>
                <a:gridCol w="1109489">
                  <a:extLst>
                    <a:ext uri="{9D8B030D-6E8A-4147-A177-3AD203B41FA5}">
                      <a16:colId xmlns:a16="http://schemas.microsoft.com/office/drawing/2014/main" val="2051814671"/>
                    </a:ext>
                  </a:extLst>
                </a:gridCol>
              </a:tblGrid>
              <a:tr h="331798">
                <a:tc rowSpan="2">
                  <a:txBody>
                    <a:bodyPr/>
                    <a:lstStyle/>
                    <a:p>
                      <a:pPr algn="ctr" latinLnBrk="1"/>
                      <a:r>
                        <a:rPr lang="ko-KR" altLang="en-US" sz="1500" dirty="0"/>
                        <a:t>측정의 진위 </a:t>
                      </a:r>
                    </a:p>
                  </a:txBody>
                  <a:tcPr/>
                </a:tc>
                <a:tc gridSpan="2">
                  <a:txBody>
                    <a:bodyPr/>
                    <a:lstStyle/>
                    <a:p>
                      <a:pPr algn="ctr" latinLnBrk="1"/>
                      <a:r>
                        <a:rPr lang="ko-KR" altLang="en-US" sz="1600" dirty="0"/>
                        <a:t>판정의 결과 </a:t>
                      </a:r>
                    </a:p>
                  </a:txBody>
                  <a:tcPr/>
                </a:tc>
                <a:tc hMerge="1">
                  <a:txBody>
                    <a:bodyPr/>
                    <a:lstStyle/>
                    <a:p>
                      <a:pPr latinLnBrk="1"/>
                      <a:endParaRPr lang="ko-KR" altLang="en-US" dirty="0"/>
                    </a:p>
                  </a:txBody>
                  <a:tcPr/>
                </a:tc>
                <a:extLst>
                  <a:ext uri="{0D108BD9-81ED-4DB2-BD59-A6C34878D82A}">
                    <a16:rowId xmlns:a16="http://schemas.microsoft.com/office/drawing/2014/main" val="2005888388"/>
                  </a:ext>
                </a:extLst>
              </a:tr>
              <a:tr h="316716">
                <a:tc vMerge="1">
                  <a:txBody>
                    <a:bodyPr/>
                    <a:lstStyle/>
                    <a:p>
                      <a:pPr latinLnBrk="1"/>
                      <a:endParaRPr lang="ko-KR" altLang="en-US" dirty="0"/>
                    </a:p>
                  </a:txBody>
                  <a:tcPr/>
                </a:tc>
                <a:tc>
                  <a:txBody>
                    <a:bodyPr/>
                    <a:lstStyle/>
                    <a:p>
                      <a:pPr algn="ctr" latinLnBrk="1"/>
                      <a:r>
                        <a:rPr lang="ko-KR" altLang="en-US" sz="1500" dirty="0"/>
                        <a:t>불량</a:t>
                      </a:r>
                    </a:p>
                  </a:txBody>
                  <a:tcPr/>
                </a:tc>
                <a:tc>
                  <a:txBody>
                    <a:bodyPr/>
                    <a:lstStyle/>
                    <a:p>
                      <a:pPr algn="ctr" latinLnBrk="1"/>
                      <a:r>
                        <a:rPr lang="ko-KR" altLang="en-US" sz="1500" dirty="0"/>
                        <a:t>정상</a:t>
                      </a:r>
                    </a:p>
                  </a:txBody>
                  <a:tcPr/>
                </a:tc>
                <a:extLst>
                  <a:ext uri="{0D108BD9-81ED-4DB2-BD59-A6C34878D82A}">
                    <a16:rowId xmlns:a16="http://schemas.microsoft.com/office/drawing/2014/main" val="1917000782"/>
                  </a:ext>
                </a:extLst>
              </a:tr>
              <a:tr h="316716">
                <a:tc>
                  <a:txBody>
                    <a:bodyPr/>
                    <a:lstStyle/>
                    <a:p>
                      <a:pPr algn="ctr" latinLnBrk="1"/>
                      <a:r>
                        <a:rPr lang="ko-KR" altLang="en-US" sz="1500" dirty="0"/>
                        <a:t>실제 불량</a:t>
                      </a:r>
                    </a:p>
                  </a:txBody>
                  <a:tcPr/>
                </a:tc>
                <a:tc>
                  <a:txBody>
                    <a:bodyPr/>
                    <a:lstStyle/>
                    <a:p>
                      <a:pPr algn="ctr" latinLnBrk="1"/>
                      <a:r>
                        <a:rPr lang="ko-KR" altLang="en-US" sz="1400" dirty="0"/>
                        <a:t>옳은 측정</a:t>
                      </a:r>
                    </a:p>
                  </a:txBody>
                  <a:tcPr/>
                </a:tc>
                <a:tc>
                  <a:txBody>
                    <a:bodyPr/>
                    <a:lstStyle/>
                    <a:p>
                      <a:pPr algn="ctr" latinLnBrk="1"/>
                      <a:r>
                        <a:rPr lang="ko-KR" altLang="en-US" sz="1400" b="1" dirty="0">
                          <a:solidFill>
                            <a:srgbClr val="FF0000"/>
                          </a:solidFill>
                        </a:rPr>
                        <a:t>측정 오류</a:t>
                      </a:r>
                    </a:p>
                  </a:txBody>
                  <a:tcPr/>
                </a:tc>
                <a:extLst>
                  <a:ext uri="{0D108BD9-81ED-4DB2-BD59-A6C34878D82A}">
                    <a16:rowId xmlns:a16="http://schemas.microsoft.com/office/drawing/2014/main" val="1320355222"/>
                  </a:ext>
                </a:extLst>
              </a:tr>
              <a:tr h="316716">
                <a:tc>
                  <a:txBody>
                    <a:bodyPr/>
                    <a:lstStyle/>
                    <a:p>
                      <a:pPr algn="ctr" latinLnBrk="1"/>
                      <a:r>
                        <a:rPr lang="ko-KR" altLang="en-US" sz="1500" dirty="0"/>
                        <a:t>실제 정상 </a:t>
                      </a:r>
                    </a:p>
                  </a:txBody>
                  <a:tcPr/>
                </a:tc>
                <a:tc>
                  <a:txBody>
                    <a:bodyPr/>
                    <a:lstStyle/>
                    <a:p>
                      <a:pPr algn="ctr" latinLnBrk="1"/>
                      <a:r>
                        <a:rPr lang="ko-KR" altLang="en-US" sz="1400" b="1" dirty="0">
                          <a:solidFill>
                            <a:srgbClr val="FF0000"/>
                          </a:solidFill>
                        </a:rPr>
                        <a:t>측정 오류</a:t>
                      </a:r>
                    </a:p>
                  </a:txBody>
                  <a:tcPr/>
                </a:tc>
                <a:tc>
                  <a:txBody>
                    <a:bodyPr/>
                    <a:lstStyle/>
                    <a:p>
                      <a:pPr algn="ctr" latinLnBrk="1"/>
                      <a:r>
                        <a:rPr lang="ko-KR" altLang="en-US" sz="1400" dirty="0"/>
                        <a:t>옳은 측정 </a:t>
                      </a:r>
                    </a:p>
                  </a:txBody>
                  <a:tcPr/>
                </a:tc>
                <a:extLst>
                  <a:ext uri="{0D108BD9-81ED-4DB2-BD59-A6C34878D82A}">
                    <a16:rowId xmlns:a16="http://schemas.microsoft.com/office/drawing/2014/main" val="3665594824"/>
                  </a:ext>
                </a:extLst>
              </a:tr>
            </a:tbl>
          </a:graphicData>
        </a:graphic>
      </p:graphicFrame>
    </p:spTree>
    <p:extLst>
      <p:ext uri="{BB962C8B-B14F-4D97-AF65-F5344CB8AC3E}">
        <p14:creationId xmlns:p14="http://schemas.microsoft.com/office/powerpoint/2010/main" val="17924222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16</a:t>
            </a:fld>
            <a:endParaRPr lang="ko-KR" altLang="en-US" b="1" dirty="0">
              <a:solidFill>
                <a:srgbClr val="0070C0"/>
              </a:solidFill>
            </a:endParaRPr>
          </a:p>
        </p:txBody>
      </p:sp>
      <p:sp>
        <p:nvSpPr>
          <p:cNvPr id="24" name="TextBox 23"/>
          <p:cNvSpPr txBox="1"/>
          <p:nvPr/>
        </p:nvSpPr>
        <p:spPr>
          <a:xfrm>
            <a:off x="343582" y="436602"/>
            <a:ext cx="4496566" cy="400110"/>
          </a:xfrm>
          <a:prstGeom prst="rect">
            <a:avLst/>
          </a:prstGeom>
          <a:noFill/>
        </p:spPr>
        <p:txBody>
          <a:bodyPr wrap="square" rtlCol="0">
            <a:spAutoFit/>
          </a:bodyPr>
          <a:lstStyle/>
          <a:p>
            <a:r>
              <a:rPr lang="en-US" altLang="ko-KR" sz="2000" b="1" dirty="0">
                <a:solidFill>
                  <a:srgbClr val="00B0F0"/>
                </a:solidFill>
                <a:latin typeface="+mn-ea"/>
              </a:rPr>
              <a:t>2.3 </a:t>
            </a:r>
            <a:r>
              <a:rPr lang="ko-KR" altLang="en-US" sz="2000" b="1" dirty="0">
                <a:latin typeface="+mn-ea"/>
              </a:rPr>
              <a:t>측정시스템분석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sp>
        <p:nvSpPr>
          <p:cNvPr id="145" name="사각형: 둥근 모서리 144"/>
          <p:cNvSpPr/>
          <p:nvPr/>
        </p:nvSpPr>
        <p:spPr>
          <a:xfrm>
            <a:off x="6172211" y="1772816"/>
            <a:ext cx="2588617"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Both"/>
            </a:pPr>
            <a:r>
              <a:rPr lang="en-US" altLang="ko-KR" sz="1500" b="1" dirty="0">
                <a:solidFill>
                  <a:schemeClr val="tx1"/>
                </a:solidFill>
              </a:rPr>
              <a:t>Gage </a:t>
            </a:r>
            <a:r>
              <a:rPr lang="ko-KR" altLang="en-US" sz="1500" b="1" dirty="0">
                <a:solidFill>
                  <a:schemeClr val="tx1"/>
                </a:solidFill>
              </a:rPr>
              <a:t>선형성 및 </a:t>
            </a:r>
            <a:endParaRPr lang="en-US" altLang="ko-KR" sz="1500" b="1" dirty="0">
              <a:solidFill>
                <a:schemeClr val="tx1"/>
              </a:solidFill>
            </a:endParaRPr>
          </a:p>
          <a:p>
            <a:r>
              <a:rPr lang="ko-KR" altLang="en-US" sz="1500" b="1" dirty="0">
                <a:solidFill>
                  <a:schemeClr val="tx1"/>
                </a:solidFill>
              </a:rPr>
              <a:t>    치우침 연구</a:t>
            </a:r>
            <a:r>
              <a:rPr lang="en-US" altLang="ko-KR" sz="1500" b="1" dirty="0">
                <a:solidFill>
                  <a:schemeClr val="tx1"/>
                </a:solidFill>
              </a:rPr>
              <a:t>:</a:t>
            </a:r>
          </a:p>
          <a:p>
            <a:r>
              <a:rPr lang="ko-KR" altLang="en-US" sz="1300" dirty="0">
                <a:solidFill>
                  <a:schemeClr val="tx1"/>
                </a:solidFill>
              </a:rPr>
              <a:t>측정 시스템의 정확성 및 선형성 평가</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(2)</a:t>
            </a:r>
            <a:r>
              <a:rPr lang="ko-KR" altLang="en-US" sz="1500" b="1" dirty="0">
                <a:solidFill>
                  <a:schemeClr val="tx1"/>
                </a:solidFill>
              </a:rPr>
              <a:t> </a:t>
            </a:r>
            <a:r>
              <a:rPr lang="en-US" altLang="ko-KR" sz="1400" b="1" dirty="0">
                <a:solidFill>
                  <a:schemeClr val="tx1"/>
                </a:solidFill>
              </a:rPr>
              <a:t>Gage</a:t>
            </a:r>
            <a:r>
              <a:rPr lang="ko-KR" altLang="en-US" sz="1400" b="1" dirty="0">
                <a:solidFill>
                  <a:schemeClr val="tx1"/>
                </a:solidFill>
              </a:rPr>
              <a:t> </a:t>
            </a:r>
            <a:r>
              <a:rPr lang="en-US" altLang="ko-KR" sz="1400" b="1" dirty="0">
                <a:solidFill>
                  <a:schemeClr val="tx1"/>
                </a:solidFill>
              </a:rPr>
              <a:t>R&amp;R </a:t>
            </a:r>
            <a:r>
              <a:rPr lang="ko-KR" altLang="en-US" sz="1400" b="1" dirty="0">
                <a:solidFill>
                  <a:schemeClr val="tx1"/>
                </a:solidFill>
              </a:rPr>
              <a:t>교차 연구 </a:t>
            </a:r>
            <a:r>
              <a:rPr lang="en-US" altLang="ko-KR" sz="1400" b="1" dirty="0">
                <a:solidFill>
                  <a:schemeClr val="tx1"/>
                </a:solidFill>
              </a:rPr>
              <a:t>:</a:t>
            </a:r>
          </a:p>
          <a:p>
            <a:r>
              <a:rPr lang="ko-KR" altLang="en-US" sz="1300" dirty="0">
                <a:solidFill>
                  <a:schemeClr val="tx1"/>
                </a:solidFill>
              </a:rPr>
              <a:t>각 부품을 각 측정 시스템에서 여러 번 측정한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(3) </a:t>
            </a:r>
            <a:r>
              <a:rPr lang="en-US" altLang="ko-KR" sz="1400" b="1" dirty="0">
                <a:solidFill>
                  <a:schemeClr val="tx1"/>
                </a:solidFill>
              </a:rPr>
              <a:t>Gage</a:t>
            </a:r>
            <a:r>
              <a:rPr lang="ko-KR" altLang="en-US" sz="1400" b="1" dirty="0">
                <a:solidFill>
                  <a:schemeClr val="tx1"/>
                </a:solidFill>
              </a:rPr>
              <a:t> </a:t>
            </a:r>
            <a:r>
              <a:rPr lang="en-US" altLang="ko-KR" sz="1400" b="1" dirty="0">
                <a:solidFill>
                  <a:schemeClr val="tx1"/>
                </a:solidFill>
              </a:rPr>
              <a:t>R&amp;R </a:t>
            </a:r>
            <a:r>
              <a:rPr lang="ko-KR" altLang="en-US" sz="1400" b="1" dirty="0">
                <a:solidFill>
                  <a:schemeClr val="tx1"/>
                </a:solidFill>
              </a:rPr>
              <a:t>내포 연구 </a:t>
            </a:r>
            <a:r>
              <a:rPr lang="en-US" altLang="ko-KR" sz="1400" b="1" dirty="0">
                <a:solidFill>
                  <a:schemeClr val="tx1"/>
                </a:solidFill>
              </a:rPr>
              <a:t>:</a:t>
            </a:r>
          </a:p>
          <a:p>
            <a:r>
              <a:rPr lang="ko-KR" altLang="en-US" sz="1300" dirty="0">
                <a:solidFill>
                  <a:schemeClr val="tx1"/>
                </a:solidFill>
              </a:rPr>
              <a:t>각 부품을 각 측정 시스템에서 한 번 측정한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(4) </a:t>
            </a:r>
            <a:r>
              <a:rPr lang="ko-KR" altLang="en-US" sz="1500" b="1" dirty="0">
                <a:solidFill>
                  <a:schemeClr val="tx1"/>
                </a:solidFill>
              </a:rPr>
              <a:t>계수형 동일성 분석</a:t>
            </a:r>
            <a:r>
              <a:rPr lang="en-US" altLang="ko-KR" sz="1500" b="1" dirty="0">
                <a:solidFill>
                  <a:schemeClr val="tx1"/>
                </a:solidFill>
              </a:rPr>
              <a:t>:</a:t>
            </a:r>
          </a:p>
          <a:p>
            <a:r>
              <a:rPr lang="ko-KR" altLang="en-US" sz="1300" dirty="0">
                <a:solidFill>
                  <a:schemeClr val="tx1"/>
                </a:solidFill>
              </a:rPr>
              <a:t>결과 데이터가 이산형 또는 계수형으로 측정된 경우</a:t>
            </a:r>
            <a:endParaRPr lang="en-US" altLang="ko-KR" sz="1300" dirty="0">
              <a:solidFill>
                <a:schemeClr val="tx1"/>
              </a:solidFill>
            </a:endParaRPr>
          </a:p>
        </p:txBody>
      </p:sp>
      <p:grpSp>
        <p:nvGrpSpPr>
          <p:cNvPr id="1056" name="그룹 1055"/>
          <p:cNvGrpSpPr/>
          <p:nvPr/>
        </p:nvGrpSpPr>
        <p:grpSpPr>
          <a:xfrm>
            <a:off x="180981" y="2461490"/>
            <a:ext cx="5872195" cy="3321050"/>
            <a:chOff x="22235" y="2114261"/>
            <a:chExt cx="5872195" cy="3321050"/>
          </a:xfrm>
        </p:grpSpPr>
        <p:grpSp>
          <p:nvGrpSpPr>
            <p:cNvPr id="1064" name="그룹 1063"/>
            <p:cNvGrpSpPr/>
            <p:nvPr/>
          </p:nvGrpSpPr>
          <p:grpSpPr>
            <a:xfrm>
              <a:off x="22235" y="2114261"/>
              <a:ext cx="5872195" cy="3321050"/>
              <a:chOff x="-284553" y="2440503"/>
              <a:chExt cx="7671764" cy="3096371"/>
            </a:xfrm>
          </p:grpSpPr>
          <p:sp>
            <p:nvSpPr>
              <p:cNvPr id="21" name="순서도: 처리 20"/>
              <p:cNvSpPr/>
              <p:nvPr/>
            </p:nvSpPr>
            <p:spPr>
              <a:xfrm>
                <a:off x="40684" y="2950140"/>
                <a:ext cx="1351457" cy="377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연속형 </a:t>
                </a:r>
                <a:endParaRPr lang="en-US" altLang="ko-KR" sz="1200" dirty="0"/>
              </a:p>
              <a:p>
                <a:pPr algn="ctr"/>
                <a:r>
                  <a:rPr lang="ko-KR" altLang="en-US" sz="1200" dirty="0"/>
                  <a:t>데이터</a:t>
                </a:r>
              </a:p>
            </p:txBody>
          </p:sp>
          <p:sp>
            <p:nvSpPr>
              <p:cNvPr id="22" name="순서도: 처리 21"/>
              <p:cNvSpPr/>
              <p:nvPr/>
            </p:nvSpPr>
            <p:spPr>
              <a:xfrm>
                <a:off x="49201" y="5088429"/>
                <a:ext cx="1354447" cy="4288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26" name="순서도: 처리 25"/>
              <p:cNvSpPr/>
              <p:nvPr/>
            </p:nvSpPr>
            <p:spPr>
              <a:xfrm>
                <a:off x="5994973" y="3138936"/>
                <a:ext cx="1392238"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Gage</a:t>
                </a:r>
                <a:r>
                  <a:rPr lang="ko-KR" altLang="en-US" sz="1200" b="1" dirty="0"/>
                  <a:t> </a:t>
                </a:r>
                <a:r>
                  <a:rPr lang="en-US" altLang="ko-KR" sz="1200" b="1" dirty="0"/>
                  <a:t>R&amp;R</a:t>
                </a:r>
              </a:p>
              <a:p>
                <a:pPr algn="ctr"/>
                <a:r>
                  <a:rPr lang="ko-KR" altLang="en-US" sz="1200" b="1" dirty="0"/>
                  <a:t>교차 연구</a:t>
                </a:r>
              </a:p>
            </p:txBody>
          </p:sp>
          <p:sp>
            <p:nvSpPr>
              <p:cNvPr id="28" name="순서도: 처리 27"/>
              <p:cNvSpPr/>
              <p:nvPr/>
            </p:nvSpPr>
            <p:spPr>
              <a:xfrm>
                <a:off x="5994971" y="4082595"/>
                <a:ext cx="1376248" cy="3736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Gage R&amp;R</a:t>
                </a:r>
              </a:p>
              <a:p>
                <a:pPr algn="ctr"/>
                <a:r>
                  <a:rPr lang="ko-KR" altLang="en-US" sz="1200" b="1" dirty="0"/>
                  <a:t>내포 연구</a:t>
                </a:r>
              </a:p>
            </p:txBody>
          </p:sp>
          <p:sp>
            <p:nvSpPr>
              <p:cNvPr id="3" name="순서도: 판단 2"/>
              <p:cNvSpPr/>
              <p:nvPr/>
            </p:nvSpPr>
            <p:spPr>
              <a:xfrm>
                <a:off x="-284553" y="3913697"/>
                <a:ext cx="2021955" cy="51725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sp>
            <p:nvSpPr>
              <p:cNvPr id="39" name="순서도: 판단 38"/>
              <p:cNvSpPr/>
              <p:nvPr/>
            </p:nvSpPr>
            <p:spPr>
              <a:xfrm>
                <a:off x="1732236" y="2889739"/>
                <a:ext cx="1349462" cy="486371"/>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평가 관점</a:t>
                </a:r>
              </a:p>
            </p:txBody>
          </p:sp>
          <p:sp>
            <p:nvSpPr>
              <p:cNvPr id="46" name="순서도: 판단 45"/>
              <p:cNvSpPr/>
              <p:nvPr/>
            </p:nvSpPr>
            <p:spPr>
              <a:xfrm>
                <a:off x="3592111" y="3539124"/>
                <a:ext cx="1489920" cy="52641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검사방법</a:t>
                </a:r>
              </a:p>
            </p:txBody>
          </p:sp>
          <p:cxnSp>
            <p:nvCxnSpPr>
              <p:cNvPr id="13" name="직선 화살표 연결선 12"/>
              <p:cNvCxnSpPr>
                <a:cxnSpLocks/>
                <a:stCxn id="3" idx="0"/>
                <a:endCxn id="21" idx="2"/>
              </p:cNvCxnSpPr>
              <p:nvPr/>
            </p:nvCxnSpPr>
            <p:spPr>
              <a:xfrm flipH="1" flipV="1">
                <a:off x="716413" y="3327733"/>
                <a:ext cx="10011" cy="58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cxnSpLocks/>
                <a:stCxn id="3" idx="2"/>
                <a:endCxn id="22" idx="0"/>
              </p:cNvCxnSpPr>
              <p:nvPr/>
            </p:nvCxnSpPr>
            <p:spPr>
              <a:xfrm>
                <a:off x="726424" y="4430956"/>
                <a:ext cx="0" cy="65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1" idx="3"/>
                <a:endCxn id="39" idx="1"/>
              </p:cNvCxnSpPr>
              <p:nvPr/>
            </p:nvCxnSpPr>
            <p:spPr>
              <a:xfrm flipV="1">
                <a:off x="1392141" y="3132924"/>
                <a:ext cx="340095" cy="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p:cNvSpPr/>
              <p:nvPr/>
            </p:nvSpPr>
            <p:spPr>
              <a:xfrm>
                <a:off x="5994972" y="2452850"/>
                <a:ext cx="137624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 </a:t>
                </a:r>
                <a:r>
                  <a:rPr lang="en-US" altLang="ko-KR" sz="1000" b="1" dirty="0"/>
                  <a:t>Gage </a:t>
                </a:r>
                <a:r>
                  <a:rPr lang="ko-KR" altLang="en-US" sz="1000" b="1" dirty="0"/>
                  <a:t>선형성 및 치우침 연구</a:t>
                </a:r>
                <a:endParaRPr lang="ko-KR" altLang="en-US" sz="1200" b="1" dirty="0"/>
              </a:p>
            </p:txBody>
          </p:sp>
          <p:sp>
            <p:nvSpPr>
              <p:cNvPr id="52" name="순서도: 처리 51"/>
              <p:cNvSpPr/>
              <p:nvPr/>
            </p:nvSpPr>
            <p:spPr>
              <a:xfrm>
                <a:off x="3648456" y="2440503"/>
                <a:ext cx="86728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정확도</a:t>
                </a:r>
              </a:p>
            </p:txBody>
          </p:sp>
          <p:sp>
            <p:nvSpPr>
              <p:cNvPr id="56" name="순서도: 처리 55"/>
              <p:cNvSpPr/>
              <p:nvPr/>
            </p:nvSpPr>
            <p:spPr>
              <a:xfrm>
                <a:off x="5984374" y="5078999"/>
                <a:ext cx="1393589"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계수형 </a:t>
                </a:r>
                <a:endParaRPr lang="en-US" altLang="ko-KR" sz="1200" b="1" dirty="0"/>
              </a:p>
              <a:p>
                <a:pPr algn="ctr"/>
                <a:r>
                  <a:rPr lang="ko-KR" altLang="en-US" sz="1200" b="1" dirty="0"/>
                  <a:t>동일성 분석 </a:t>
                </a:r>
              </a:p>
            </p:txBody>
          </p:sp>
          <p:sp>
            <p:nvSpPr>
              <p:cNvPr id="57" name="순서도: 처리 56"/>
              <p:cNvSpPr/>
              <p:nvPr/>
            </p:nvSpPr>
            <p:spPr>
              <a:xfrm>
                <a:off x="4696534" y="3138936"/>
                <a:ext cx="957754"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a:t>
                </a:r>
                <a:r>
                  <a:rPr lang="ko-KR" altLang="en-US" sz="1200" dirty="0" err="1"/>
                  <a:t>비파괴</a:t>
                </a:r>
                <a:endParaRPr lang="ko-KR" altLang="en-US" sz="1200" dirty="0"/>
              </a:p>
            </p:txBody>
          </p:sp>
          <p:cxnSp>
            <p:nvCxnSpPr>
              <p:cNvPr id="1034" name="연결선: 꺾임 1033"/>
              <p:cNvCxnSpPr>
                <a:cxnSpLocks/>
                <a:stCxn id="22" idx="3"/>
                <a:endCxn id="56" idx="1"/>
              </p:cNvCxnSpPr>
              <p:nvPr/>
            </p:nvCxnSpPr>
            <p:spPr>
              <a:xfrm>
                <a:off x="1403648" y="5302832"/>
                <a:ext cx="4580726" cy="51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직선 화살표 연결선 1046"/>
              <p:cNvCxnSpPr>
                <a:cxnSpLocks/>
                <a:stCxn id="52" idx="3"/>
                <a:endCxn id="51" idx="1"/>
              </p:cNvCxnSpPr>
              <p:nvPr/>
            </p:nvCxnSpPr>
            <p:spPr>
              <a:xfrm>
                <a:off x="4515745" y="2643054"/>
                <a:ext cx="1479227" cy="1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연결선: 꺾임 1050"/>
              <p:cNvCxnSpPr>
                <a:cxnSpLocks/>
                <a:stCxn id="46" idx="0"/>
                <a:endCxn id="57" idx="1"/>
              </p:cNvCxnSpPr>
              <p:nvPr/>
            </p:nvCxnSpPr>
            <p:spPr>
              <a:xfrm rot="5400000" flipH="1" flipV="1">
                <a:off x="4412205" y="3254796"/>
                <a:ext cx="209194" cy="359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직선 화살표 연결선 1052"/>
              <p:cNvCxnSpPr>
                <a:cxnSpLocks/>
                <a:stCxn id="57" idx="3"/>
                <a:endCxn id="26" idx="1"/>
              </p:cNvCxnSpPr>
              <p:nvPr/>
            </p:nvCxnSpPr>
            <p:spPr>
              <a:xfrm>
                <a:off x="5654287" y="3329929"/>
                <a:ext cx="34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18" name="연결선: 꺾임 1117"/>
            <p:cNvCxnSpPr>
              <a:cxnSpLocks/>
              <a:stCxn id="39" idx="0"/>
              <a:endCxn id="52" idx="1"/>
            </p:cNvCxnSpPr>
            <p:nvPr/>
          </p:nvCxnSpPr>
          <p:spPr>
            <a:xfrm rot="5400000" flipH="1" flipV="1">
              <a:off x="2425248" y="1988666"/>
              <a:ext cx="264585" cy="95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연결선: 꺾임 127"/>
            <p:cNvCxnSpPr>
              <a:cxnSpLocks/>
              <a:stCxn id="147" idx="3"/>
              <a:endCxn id="46" idx="1"/>
            </p:cNvCxnSpPr>
            <p:nvPr/>
          </p:nvCxnSpPr>
          <p:spPr>
            <a:xfrm>
              <a:off x="2838107" y="3563336"/>
              <a:ext cx="151441" cy="115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a:cxnSpLocks/>
              <a:stCxn id="126" idx="3"/>
              <a:endCxn id="28" idx="1"/>
            </p:cNvCxnSpPr>
            <p:nvPr/>
          </p:nvCxnSpPr>
          <p:spPr>
            <a:xfrm>
              <a:off x="4623306" y="4069840"/>
              <a:ext cx="205462"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순서도: 처리 125"/>
            <p:cNvSpPr/>
            <p:nvPr/>
          </p:nvSpPr>
          <p:spPr>
            <a:xfrm>
              <a:off x="3890213" y="3863368"/>
              <a:ext cx="733093" cy="412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파괴</a:t>
              </a:r>
            </a:p>
          </p:txBody>
        </p:sp>
        <p:sp>
          <p:nvSpPr>
            <p:cNvPr id="147" name="순서도: 처리 146"/>
            <p:cNvSpPr/>
            <p:nvPr/>
          </p:nvSpPr>
          <p:spPr>
            <a:xfrm>
              <a:off x="2188478" y="3351886"/>
              <a:ext cx="649629" cy="42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정밀도</a:t>
              </a:r>
            </a:p>
          </p:txBody>
        </p:sp>
        <p:cxnSp>
          <p:nvCxnSpPr>
            <p:cNvPr id="1041" name="연결선: 꺾임 1040"/>
            <p:cNvCxnSpPr>
              <a:cxnSpLocks/>
              <a:stCxn id="39" idx="2"/>
              <a:endCxn id="147" idx="1"/>
            </p:cNvCxnSpPr>
            <p:nvPr/>
          </p:nvCxnSpPr>
          <p:spPr>
            <a:xfrm rot="16200000" flipH="1">
              <a:off x="1912652" y="3287509"/>
              <a:ext cx="445579" cy="1060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연결선: 꺾임 1051"/>
            <p:cNvCxnSpPr>
              <a:cxnSpLocks/>
              <a:endCxn id="126" idx="1"/>
            </p:cNvCxnSpPr>
            <p:nvPr/>
          </p:nvCxnSpPr>
          <p:spPr>
            <a:xfrm>
              <a:off x="3559762" y="3922313"/>
              <a:ext cx="330451" cy="147527"/>
            </a:xfrm>
            <a:prstGeom prst="bentConnector3">
              <a:avLst>
                <a:gd name="adj1" fmla="val 2037"/>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398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17</a:t>
            </a:fld>
            <a:endParaRPr lang="ko-KR" altLang="en-US" b="1" dirty="0">
              <a:solidFill>
                <a:srgbClr val="0070C0"/>
              </a:solidFill>
            </a:endParaRPr>
          </a:p>
        </p:txBody>
      </p:sp>
      <p:sp>
        <p:nvSpPr>
          <p:cNvPr id="24" name="TextBox 23"/>
          <p:cNvSpPr txBox="1"/>
          <p:nvPr/>
        </p:nvSpPr>
        <p:spPr>
          <a:xfrm>
            <a:off x="343581" y="436602"/>
            <a:ext cx="4543311" cy="400110"/>
          </a:xfrm>
          <a:prstGeom prst="rect">
            <a:avLst/>
          </a:prstGeom>
          <a:noFill/>
        </p:spPr>
        <p:txBody>
          <a:bodyPr wrap="square" rtlCol="0">
            <a:spAutoFit/>
          </a:bodyPr>
          <a:lstStyle/>
          <a:p>
            <a:r>
              <a:rPr lang="en-US" altLang="ko-KR" sz="2000" b="1" dirty="0">
                <a:solidFill>
                  <a:srgbClr val="00B0F0"/>
                </a:solidFill>
                <a:latin typeface="+mn-ea"/>
              </a:rPr>
              <a:t>2.4 </a:t>
            </a:r>
            <a:r>
              <a:rPr lang="ko-KR" altLang="en-US" sz="2000" b="1" dirty="0">
                <a:latin typeface="+mn-ea"/>
              </a:rPr>
              <a:t>샘플링 검사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88" name="그룹 87"/>
          <p:cNvGrpSpPr/>
          <p:nvPr/>
        </p:nvGrpSpPr>
        <p:grpSpPr>
          <a:xfrm>
            <a:off x="417596" y="1595371"/>
            <a:ext cx="8474883" cy="2133264"/>
            <a:chOff x="377994" y="3769428"/>
            <a:chExt cx="8308806" cy="2822839"/>
          </a:xfrm>
        </p:grpSpPr>
        <p:sp>
          <p:nvSpPr>
            <p:cNvPr id="65" name="사각형: 둥근 모서리 64"/>
            <p:cNvSpPr/>
            <p:nvPr/>
          </p:nvSpPr>
          <p:spPr>
            <a:xfrm>
              <a:off x="377994" y="3950536"/>
              <a:ext cx="8308806" cy="264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63"/>
            <p:cNvSpPr/>
            <p:nvPr/>
          </p:nvSpPr>
          <p:spPr>
            <a:xfrm>
              <a:off x="682425" y="3769428"/>
              <a:ext cx="3123619" cy="36221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샘플링검사의 목적</a:t>
              </a:r>
            </a:p>
          </p:txBody>
        </p:sp>
      </p:grpSp>
      <p:sp>
        <p:nvSpPr>
          <p:cNvPr id="90" name="사각형: 둥근 모서리 89"/>
          <p:cNvSpPr/>
          <p:nvPr/>
        </p:nvSpPr>
        <p:spPr>
          <a:xfrm>
            <a:off x="417597" y="4282912"/>
            <a:ext cx="8474882" cy="15167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(1) </a:t>
            </a:r>
            <a:r>
              <a:rPr lang="ko-KR" altLang="en-US" sz="1500" dirty="0">
                <a:solidFill>
                  <a:schemeClr val="tx1"/>
                </a:solidFill>
              </a:rPr>
              <a:t>전수조사를 하지 않음으로써 비용이 줄고 현실적이다</a:t>
            </a:r>
            <a:r>
              <a:rPr lang="en-US" altLang="ko-KR" sz="1500" dirty="0">
                <a:solidFill>
                  <a:schemeClr val="tx1"/>
                </a:solidFill>
              </a:rPr>
              <a:t>. </a:t>
            </a:r>
          </a:p>
          <a:p>
            <a:r>
              <a:rPr lang="en-US" altLang="ko-KR" sz="1500" dirty="0">
                <a:solidFill>
                  <a:schemeClr val="tx1"/>
                </a:solidFill>
              </a:rPr>
              <a:t>(2) </a:t>
            </a:r>
            <a:r>
              <a:rPr lang="ko-KR" altLang="en-US" sz="1500" dirty="0">
                <a:solidFill>
                  <a:schemeClr val="tx1"/>
                </a:solidFill>
              </a:rPr>
              <a:t>조사중 발생하는 오차들이 샘플링을 함으로써 줄어든다</a:t>
            </a:r>
            <a:r>
              <a:rPr lang="en-US" altLang="ko-KR" sz="1500" dirty="0">
                <a:solidFill>
                  <a:schemeClr val="tx1"/>
                </a:solidFill>
              </a:rPr>
              <a:t>.</a:t>
            </a:r>
          </a:p>
          <a:p>
            <a:r>
              <a:rPr lang="en-US" altLang="ko-KR" sz="1500" dirty="0">
                <a:solidFill>
                  <a:schemeClr val="tx1"/>
                </a:solidFill>
              </a:rPr>
              <a:t>(3) </a:t>
            </a:r>
            <a:r>
              <a:rPr lang="ko-KR" altLang="en-US" sz="1500" dirty="0">
                <a:solidFill>
                  <a:schemeClr val="tx1"/>
                </a:solidFill>
              </a:rPr>
              <a:t>파괴검사에서도 쓰일 수 있다</a:t>
            </a:r>
            <a:r>
              <a:rPr lang="en-US" altLang="ko-KR" sz="1500" dirty="0">
                <a:solidFill>
                  <a:schemeClr val="tx1"/>
                </a:solidFill>
              </a:rPr>
              <a:t>.</a:t>
            </a:r>
          </a:p>
        </p:txBody>
      </p:sp>
      <p:sp>
        <p:nvSpPr>
          <p:cNvPr id="91" name="사각형: 둥근 모서리 90"/>
          <p:cNvSpPr/>
          <p:nvPr/>
        </p:nvSpPr>
        <p:spPr>
          <a:xfrm>
            <a:off x="674473" y="4146045"/>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샘플링 검사의 장점</a:t>
            </a:r>
          </a:p>
        </p:txBody>
      </p:sp>
      <p:sp>
        <p:nvSpPr>
          <p:cNvPr id="14" name="TextBox 13"/>
          <p:cNvSpPr txBox="1"/>
          <p:nvPr/>
        </p:nvSpPr>
        <p:spPr>
          <a:xfrm>
            <a:off x="629325" y="2118847"/>
            <a:ext cx="4550033" cy="1384995"/>
          </a:xfrm>
          <a:prstGeom prst="rect">
            <a:avLst/>
          </a:prstGeom>
          <a:noFill/>
        </p:spPr>
        <p:txBody>
          <a:bodyPr wrap="square" rtlCol="0">
            <a:spAutoFit/>
          </a:bodyPr>
          <a:lstStyle/>
          <a:p>
            <a:r>
              <a:rPr lang="ko-KR" altLang="en-US" sz="1400" dirty="0"/>
              <a:t>샘플링 검사는 한 </a:t>
            </a:r>
            <a:r>
              <a:rPr lang="ko-KR" altLang="en-US" sz="1400" dirty="0" err="1"/>
              <a:t>로트의</a:t>
            </a:r>
            <a:r>
              <a:rPr lang="ko-KR" altLang="en-US" sz="1400" dirty="0"/>
              <a:t> 물품 중에서 발췌한 시료를 조사하고 그 결과를 판정 기준과 비교하여 그 </a:t>
            </a:r>
            <a:r>
              <a:rPr lang="ko-KR" altLang="en-US" sz="1400" dirty="0" err="1"/>
              <a:t>로트의</a:t>
            </a:r>
            <a:r>
              <a:rPr lang="ko-KR" altLang="en-US" sz="1400" dirty="0"/>
              <a:t> 합격 여부를 결정하는 검사를 뜻하고</a:t>
            </a:r>
            <a:r>
              <a:rPr lang="en-US" altLang="ko-KR" sz="1400" dirty="0"/>
              <a:t> </a:t>
            </a:r>
            <a:r>
              <a:rPr lang="ko-KR" altLang="en-US" sz="1400" dirty="0"/>
              <a:t>전수검사와 대응하는 말이다</a:t>
            </a:r>
            <a:r>
              <a:rPr lang="en-US" altLang="ko-KR" sz="1400" dirty="0"/>
              <a:t>. </a:t>
            </a:r>
            <a:r>
              <a:rPr lang="ko-KR" altLang="en-US" sz="1400" dirty="0"/>
              <a:t>많은 제품의 품질을 검사할 시</a:t>
            </a:r>
            <a:r>
              <a:rPr lang="en-US" altLang="ko-KR" sz="1400" dirty="0"/>
              <a:t> </a:t>
            </a:r>
            <a:r>
              <a:rPr lang="ko-KR" altLang="en-US" sz="1400" dirty="0"/>
              <a:t>일부만을 뽑아내어 검사하고</a:t>
            </a:r>
            <a:r>
              <a:rPr lang="en-US" altLang="ko-KR" sz="1400" dirty="0"/>
              <a:t>, </a:t>
            </a:r>
            <a:r>
              <a:rPr lang="ko-KR" altLang="en-US" sz="1400" dirty="0"/>
              <a:t>그것으로 전체의 품질을 추정하기위해 사용한다</a:t>
            </a:r>
            <a:r>
              <a:rPr lang="en-US" altLang="ko-KR" sz="1400" dirty="0"/>
              <a:t>.</a:t>
            </a:r>
            <a:endParaRPr lang="ko-KR" altLang="en-US" sz="1300" dirty="0"/>
          </a:p>
        </p:txBody>
      </p:sp>
      <p:sp>
        <p:nvSpPr>
          <p:cNvPr id="15" name="타원 14"/>
          <p:cNvSpPr/>
          <p:nvPr/>
        </p:nvSpPr>
        <p:spPr>
          <a:xfrm>
            <a:off x="5233005" y="1988840"/>
            <a:ext cx="1804261" cy="15150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타원 50"/>
          <p:cNvSpPr/>
          <p:nvPr/>
        </p:nvSpPr>
        <p:spPr>
          <a:xfrm>
            <a:off x="7856797" y="2338584"/>
            <a:ext cx="820688" cy="7837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5438623" y="2469342"/>
            <a:ext cx="1393024" cy="553998"/>
          </a:xfrm>
          <a:prstGeom prst="rect">
            <a:avLst/>
          </a:prstGeom>
          <a:noFill/>
        </p:spPr>
        <p:txBody>
          <a:bodyPr wrap="square" rtlCol="0">
            <a:spAutoFit/>
          </a:bodyPr>
          <a:lstStyle/>
          <a:p>
            <a:pPr algn="ctr"/>
            <a:r>
              <a:rPr lang="ko-KR" altLang="en-US" sz="1500" dirty="0"/>
              <a:t>모집단</a:t>
            </a:r>
            <a:endParaRPr lang="en-US" altLang="ko-KR" sz="1500" dirty="0"/>
          </a:p>
          <a:p>
            <a:pPr algn="ctr"/>
            <a:r>
              <a:rPr lang="en-US" altLang="ko-KR" sz="1500" dirty="0"/>
              <a:t>(population)</a:t>
            </a:r>
            <a:endParaRPr lang="ko-KR" altLang="en-US" sz="1500" dirty="0"/>
          </a:p>
        </p:txBody>
      </p:sp>
      <p:sp>
        <p:nvSpPr>
          <p:cNvPr id="18" name="TextBox 17"/>
          <p:cNvSpPr txBox="1"/>
          <p:nvPr/>
        </p:nvSpPr>
        <p:spPr>
          <a:xfrm>
            <a:off x="7734163" y="2467022"/>
            <a:ext cx="1065955" cy="492443"/>
          </a:xfrm>
          <a:prstGeom prst="rect">
            <a:avLst/>
          </a:prstGeom>
          <a:noFill/>
        </p:spPr>
        <p:txBody>
          <a:bodyPr wrap="square" rtlCol="0">
            <a:spAutoFit/>
          </a:bodyPr>
          <a:lstStyle/>
          <a:p>
            <a:pPr algn="ctr"/>
            <a:r>
              <a:rPr lang="ko-KR" altLang="en-US" sz="1300" dirty="0"/>
              <a:t>표본</a:t>
            </a:r>
            <a:r>
              <a:rPr lang="en-US" altLang="ko-KR" sz="1300" dirty="0"/>
              <a:t>(sample)</a:t>
            </a:r>
            <a:endParaRPr lang="ko-KR" altLang="en-US" sz="1300" dirty="0"/>
          </a:p>
        </p:txBody>
      </p:sp>
      <p:cxnSp>
        <p:nvCxnSpPr>
          <p:cNvPr id="20" name="직선 화살표 연결선 19"/>
          <p:cNvCxnSpPr>
            <a:cxnSpLocks/>
            <a:stCxn id="15" idx="6"/>
          </p:cNvCxnSpPr>
          <p:nvPr/>
        </p:nvCxnSpPr>
        <p:spPr>
          <a:xfrm>
            <a:off x="7037266" y="2746341"/>
            <a:ext cx="828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919082" y="2219423"/>
            <a:ext cx="1075285" cy="492443"/>
          </a:xfrm>
          <a:prstGeom prst="rect">
            <a:avLst/>
          </a:prstGeom>
          <a:noFill/>
        </p:spPr>
        <p:txBody>
          <a:bodyPr wrap="square" rtlCol="0">
            <a:spAutoFit/>
          </a:bodyPr>
          <a:lstStyle/>
          <a:p>
            <a:pPr algn="ctr"/>
            <a:r>
              <a:rPr lang="ko-KR" altLang="en-US" sz="1300" dirty="0" err="1"/>
              <a:t>표집</a:t>
            </a:r>
            <a:r>
              <a:rPr lang="en-US" altLang="ko-KR" sz="1300" dirty="0"/>
              <a:t>(sampling)</a:t>
            </a:r>
            <a:endParaRPr lang="ko-KR" altLang="en-US" sz="1300" dirty="0"/>
          </a:p>
        </p:txBody>
      </p:sp>
    </p:spTree>
    <p:extLst>
      <p:ext uri="{BB962C8B-B14F-4D97-AF65-F5344CB8AC3E}">
        <p14:creationId xmlns:p14="http://schemas.microsoft.com/office/powerpoint/2010/main" val="28808020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18</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2.4 </a:t>
            </a:r>
            <a:r>
              <a:rPr lang="ko-KR" altLang="en-US" sz="2000" b="1" dirty="0">
                <a:latin typeface="+mn-ea"/>
              </a:rPr>
              <a:t>샘플링 검사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sp>
        <p:nvSpPr>
          <p:cNvPr id="21" name="순서도: 처리 20"/>
          <p:cNvSpPr/>
          <p:nvPr/>
        </p:nvSpPr>
        <p:spPr>
          <a:xfrm>
            <a:off x="1521173" y="4991212"/>
            <a:ext cx="1034445" cy="4049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계량형 </a:t>
            </a:r>
            <a:endParaRPr lang="en-US" altLang="ko-KR" sz="1200" dirty="0"/>
          </a:p>
          <a:p>
            <a:pPr algn="ctr"/>
            <a:r>
              <a:rPr lang="ko-KR" altLang="en-US" sz="1200" dirty="0"/>
              <a:t>데이터</a:t>
            </a:r>
          </a:p>
        </p:txBody>
      </p:sp>
      <p:sp>
        <p:nvSpPr>
          <p:cNvPr id="22" name="순서도: 처리 21"/>
          <p:cNvSpPr/>
          <p:nvPr/>
        </p:nvSpPr>
        <p:spPr>
          <a:xfrm>
            <a:off x="1521173" y="2389335"/>
            <a:ext cx="1036734" cy="459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3" name="순서도: 판단 2"/>
          <p:cNvSpPr/>
          <p:nvPr/>
        </p:nvSpPr>
        <p:spPr>
          <a:xfrm>
            <a:off x="107504" y="3642837"/>
            <a:ext cx="1547664" cy="554792"/>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cxnSp>
        <p:nvCxnSpPr>
          <p:cNvPr id="14" name="연결선: 꺾임 13"/>
          <p:cNvCxnSpPr>
            <a:stCxn id="3" idx="0"/>
            <a:endCxn id="22" idx="1"/>
          </p:cNvCxnSpPr>
          <p:nvPr/>
        </p:nvCxnSpPr>
        <p:spPr>
          <a:xfrm rot="5400000" flipH="1" flipV="1">
            <a:off x="689483" y="2811148"/>
            <a:ext cx="1023542" cy="6398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p:cNvCxnSpPr>
            <a:stCxn id="3" idx="2"/>
            <a:endCxn id="21" idx="1"/>
          </p:cNvCxnSpPr>
          <p:nvPr/>
        </p:nvCxnSpPr>
        <p:spPr>
          <a:xfrm rot="16200000" flipH="1">
            <a:off x="703215" y="4375749"/>
            <a:ext cx="996079" cy="6398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순서도: 처리 69"/>
          <p:cNvSpPr/>
          <p:nvPr/>
        </p:nvSpPr>
        <p:spPr>
          <a:xfrm>
            <a:off x="3222230" y="2382198"/>
            <a:ext cx="1797030" cy="459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ko-KR" sz="1200" b="1" dirty="0"/>
              <a:t>계수형 합격 표본 추출 계획</a:t>
            </a:r>
            <a:endParaRPr lang="ko-KR" altLang="en-US" sz="1200" dirty="0"/>
          </a:p>
        </p:txBody>
      </p:sp>
      <p:sp>
        <p:nvSpPr>
          <p:cNvPr id="71" name="순서도: 처리 70"/>
          <p:cNvSpPr/>
          <p:nvPr/>
        </p:nvSpPr>
        <p:spPr>
          <a:xfrm>
            <a:off x="3222230" y="4991211"/>
            <a:ext cx="1797030" cy="4049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ko-KR" sz="1200" b="1" dirty="0"/>
              <a:t>계량형 합격 표본 추출 계획</a:t>
            </a:r>
            <a:endParaRPr lang="ko-KR" altLang="en-US" sz="1200" dirty="0"/>
          </a:p>
        </p:txBody>
      </p:sp>
      <p:cxnSp>
        <p:nvCxnSpPr>
          <p:cNvPr id="19" name="직선 화살표 연결선 18"/>
          <p:cNvCxnSpPr>
            <a:stCxn id="22" idx="3"/>
            <a:endCxn id="70" idx="1"/>
          </p:cNvCxnSpPr>
          <p:nvPr/>
        </p:nvCxnSpPr>
        <p:spPr>
          <a:xfrm flipV="1">
            <a:off x="2557907" y="2612158"/>
            <a:ext cx="664323" cy="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1" idx="3"/>
            <a:endCxn id="71" idx="1"/>
          </p:cNvCxnSpPr>
          <p:nvPr/>
        </p:nvCxnSpPr>
        <p:spPr>
          <a:xfrm flipV="1">
            <a:off x="2555618" y="5193707"/>
            <a:ext cx="666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사각형: 둥근 모서리 30"/>
          <p:cNvSpPr/>
          <p:nvPr/>
        </p:nvSpPr>
        <p:spPr>
          <a:xfrm>
            <a:off x="5364089" y="1772816"/>
            <a:ext cx="3396740"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400" dirty="0">
              <a:solidFill>
                <a:schemeClr val="tx1"/>
              </a:solidFill>
            </a:endParaRPr>
          </a:p>
          <a:p>
            <a:r>
              <a:rPr lang="en-US" altLang="ko-KR" sz="1400" b="1" dirty="0">
                <a:solidFill>
                  <a:schemeClr val="tx1"/>
                </a:solidFill>
              </a:rPr>
              <a:t>(1)</a:t>
            </a:r>
            <a:r>
              <a:rPr lang="ko-KR" altLang="en-US" sz="1400" b="1" dirty="0">
                <a:solidFill>
                  <a:schemeClr val="tx1"/>
                </a:solidFill>
              </a:rPr>
              <a:t>계수형 샘플링 검사</a:t>
            </a:r>
            <a:endParaRPr lang="en-US" altLang="ko-KR" sz="1400" b="1" dirty="0">
              <a:solidFill>
                <a:schemeClr val="tx1"/>
              </a:solidFill>
            </a:endParaRPr>
          </a:p>
          <a:p>
            <a:r>
              <a:rPr lang="en-US" altLang="ko-KR" sz="1300" dirty="0">
                <a:solidFill>
                  <a:schemeClr val="tx1"/>
                </a:solidFill>
              </a:rPr>
              <a:t>   (KS Q ISO 2859-1)</a:t>
            </a:r>
          </a:p>
          <a:p>
            <a:r>
              <a:rPr lang="en-US" altLang="ko-KR" sz="1300" dirty="0">
                <a:solidFill>
                  <a:schemeClr val="tx1"/>
                </a:solidFill>
              </a:rPr>
              <a:t>①</a:t>
            </a:r>
            <a:r>
              <a:rPr lang="ko-KR" altLang="en-US" sz="1300" dirty="0" err="1">
                <a:solidFill>
                  <a:schemeClr val="tx1"/>
                </a:solidFill>
              </a:rPr>
              <a:t>검사로트</a:t>
            </a:r>
            <a:r>
              <a:rPr lang="ko-KR" altLang="en-US" sz="1300" dirty="0">
                <a:solidFill>
                  <a:schemeClr val="tx1"/>
                </a:solidFill>
              </a:rPr>
              <a:t> 구성 및 크기 결정</a:t>
            </a:r>
            <a:endParaRPr lang="en-US" altLang="ko-KR" sz="1300" dirty="0">
              <a:solidFill>
                <a:schemeClr val="tx1"/>
              </a:solidFill>
            </a:endParaRPr>
          </a:p>
          <a:p>
            <a:r>
              <a:rPr lang="en-US" altLang="ko-KR" sz="1300" dirty="0">
                <a:solidFill>
                  <a:schemeClr val="tx1"/>
                </a:solidFill>
              </a:rPr>
              <a:t>②AQL</a:t>
            </a:r>
            <a:r>
              <a:rPr lang="ko-KR" altLang="en-US" sz="1300" dirty="0">
                <a:solidFill>
                  <a:schemeClr val="tx1"/>
                </a:solidFill>
              </a:rPr>
              <a:t> 정하기</a:t>
            </a:r>
            <a:endParaRPr lang="en-US" altLang="ko-KR" sz="1300" dirty="0">
              <a:solidFill>
                <a:schemeClr val="tx1"/>
              </a:solidFill>
            </a:endParaRPr>
          </a:p>
          <a:p>
            <a:r>
              <a:rPr lang="en-US" altLang="ko-KR" sz="1300" dirty="0">
                <a:solidFill>
                  <a:schemeClr val="tx1"/>
                </a:solidFill>
              </a:rPr>
              <a:t>③</a:t>
            </a:r>
            <a:r>
              <a:rPr lang="ko-KR" altLang="en-US" sz="1300" dirty="0">
                <a:solidFill>
                  <a:schemeClr val="tx1"/>
                </a:solidFill>
              </a:rPr>
              <a:t>검사수준 정하기</a:t>
            </a:r>
            <a:endParaRPr lang="en-US" altLang="ko-KR" sz="1300" dirty="0">
              <a:solidFill>
                <a:schemeClr val="tx1"/>
              </a:solidFill>
            </a:endParaRPr>
          </a:p>
          <a:p>
            <a:r>
              <a:rPr lang="en-US" altLang="ko-KR" sz="1300" dirty="0">
                <a:solidFill>
                  <a:schemeClr val="tx1"/>
                </a:solidFill>
              </a:rPr>
              <a:t>④</a:t>
            </a:r>
            <a:r>
              <a:rPr lang="ko-KR" altLang="en-US" sz="1300" dirty="0">
                <a:solidFill>
                  <a:schemeClr val="tx1"/>
                </a:solidFill>
              </a:rPr>
              <a:t>엄격도 정하기</a:t>
            </a:r>
            <a:endParaRPr lang="en-US" altLang="ko-KR" sz="1300" dirty="0">
              <a:solidFill>
                <a:schemeClr val="tx1"/>
              </a:solidFill>
            </a:endParaRPr>
          </a:p>
          <a:p>
            <a:r>
              <a:rPr lang="en-US" altLang="ko-KR" sz="1300" dirty="0">
                <a:solidFill>
                  <a:schemeClr val="tx1"/>
                </a:solidFill>
              </a:rPr>
              <a:t>⑤</a:t>
            </a:r>
            <a:r>
              <a:rPr lang="ko-KR" altLang="en-US" sz="1300" dirty="0">
                <a:solidFill>
                  <a:schemeClr val="tx1"/>
                </a:solidFill>
              </a:rPr>
              <a:t>샘플링 형식 </a:t>
            </a:r>
            <a:r>
              <a:rPr lang="en-US" altLang="ko-KR" sz="1300" dirty="0">
                <a:solidFill>
                  <a:schemeClr val="tx1"/>
                </a:solidFill>
              </a:rPr>
              <a:t>(1</a:t>
            </a:r>
            <a:r>
              <a:rPr lang="ko-KR" altLang="en-US" sz="1300" dirty="0">
                <a:solidFill>
                  <a:schemeClr val="tx1"/>
                </a:solidFill>
              </a:rPr>
              <a:t>회</a:t>
            </a:r>
            <a:r>
              <a:rPr lang="en-US" altLang="ko-KR" sz="1300" dirty="0">
                <a:solidFill>
                  <a:schemeClr val="tx1"/>
                </a:solidFill>
              </a:rPr>
              <a:t>,2</a:t>
            </a:r>
            <a:r>
              <a:rPr lang="ko-KR" altLang="en-US" sz="1300" dirty="0">
                <a:solidFill>
                  <a:schemeClr val="tx1"/>
                </a:solidFill>
              </a:rPr>
              <a:t>회</a:t>
            </a:r>
            <a:r>
              <a:rPr lang="en-US" altLang="ko-KR" sz="1300" dirty="0">
                <a:solidFill>
                  <a:schemeClr val="tx1"/>
                </a:solidFill>
              </a:rPr>
              <a:t>,</a:t>
            </a:r>
            <a:r>
              <a:rPr lang="ko-KR" altLang="en-US" sz="1300" dirty="0" err="1">
                <a:solidFill>
                  <a:schemeClr val="tx1"/>
                </a:solidFill>
              </a:rPr>
              <a:t>다회</a:t>
            </a:r>
            <a:r>
              <a:rPr lang="en-US" altLang="ko-KR" sz="1300" dirty="0">
                <a:solidFill>
                  <a:schemeClr val="tx1"/>
                </a:solidFill>
              </a:rPr>
              <a:t>)</a:t>
            </a:r>
          </a:p>
          <a:p>
            <a:r>
              <a:rPr lang="en-US" altLang="ko-KR" sz="1300" dirty="0">
                <a:solidFill>
                  <a:schemeClr val="tx1"/>
                </a:solidFill>
              </a:rPr>
              <a:t>⑥</a:t>
            </a:r>
            <a:r>
              <a:rPr lang="ko-KR" altLang="en-US" sz="1300" dirty="0">
                <a:solidFill>
                  <a:schemeClr val="tx1"/>
                </a:solidFill>
              </a:rPr>
              <a:t>샘플링 검사를 부표를 보고 결정</a:t>
            </a:r>
            <a:endParaRPr lang="en-US" altLang="ko-KR" sz="1300" dirty="0">
              <a:solidFill>
                <a:schemeClr val="tx1"/>
              </a:solidFill>
            </a:endParaRPr>
          </a:p>
          <a:p>
            <a:endParaRPr lang="en-US" altLang="ko-KR" sz="1300" dirty="0">
              <a:solidFill>
                <a:schemeClr val="tx1"/>
              </a:solidFill>
            </a:endParaRPr>
          </a:p>
          <a:p>
            <a:r>
              <a:rPr lang="en-US" altLang="ko-KR" sz="1400" b="1" dirty="0">
                <a:solidFill>
                  <a:schemeClr val="tx1"/>
                </a:solidFill>
              </a:rPr>
              <a:t>(2)</a:t>
            </a:r>
            <a:r>
              <a:rPr lang="ko-KR" altLang="en-US" sz="1400" b="1" dirty="0">
                <a:solidFill>
                  <a:schemeClr val="tx1"/>
                </a:solidFill>
              </a:rPr>
              <a:t>계량형 규준형 </a:t>
            </a:r>
            <a:r>
              <a:rPr lang="en-US" altLang="ko-KR" sz="1400" b="1" dirty="0">
                <a:solidFill>
                  <a:schemeClr val="tx1"/>
                </a:solidFill>
              </a:rPr>
              <a:t>1</a:t>
            </a:r>
            <a:r>
              <a:rPr lang="ko-KR" altLang="en-US" sz="1400" b="1" dirty="0">
                <a:solidFill>
                  <a:schemeClr val="tx1"/>
                </a:solidFill>
              </a:rPr>
              <a:t>회 샘플링 검사</a:t>
            </a:r>
            <a:endParaRPr lang="en-US" altLang="ko-KR" sz="1400" b="1" dirty="0">
              <a:solidFill>
                <a:schemeClr val="tx1"/>
              </a:solidFill>
            </a:endParaRPr>
          </a:p>
          <a:p>
            <a:r>
              <a:rPr lang="en-US" altLang="ko-KR" sz="1300" dirty="0">
                <a:solidFill>
                  <a:schemeClr val="tx1"/>
                </a:solidFill>
              </a:rPr>
              <a:t>   (</a:t>
            </a:r>
            <a:r>
              <a:rPr lang="ko-KR" altLang="en-US" sz="1300" dirty="0">
                <a:solidFill>
                  <a:schemeClr val="tx1"/>
                </a:solidFill>
              </a:rPr>
              <a:t>표준편차 미지</a:t>
            </a:r>
            <a:r>
              <a:rPr lang="en-US" altLang="ko-KR" sz="1300" dirty="0">
                <a:solidFill>
                  <a:schemeClr val="tx1"/>
                </a:solidFill>
              </a:rPr>
              <a:t>)</a:t>
            </a:r>
          </a:p>
          <a:p>
            <a:r>
              <a:rPr lang="en-US" altLang="ko-KR" sz="1300" dirty="0">
                <a:solidFill>
                  <a:schemeClr val="tx1"/>
                </a:solidFill>
              </a:rPr>
              <a:t>①</a:t>
            </a:r>
            <a:r>
              <a:rPr lang="ko-KR" altLang="en-US" sz="1300" dirty="0">
                <a:solidFill>
                  <a:schemeClr val="tx1"/>
                </a:solidFill>
              </a:rPr>
              <a:t>품질특성의 측정방법을 정함</a:t>
            </a:r>
            <a:endParaRPr lang="en-US" altLang="ko-KR" sz="1300" dirty="0">
              <a:solidFill>
                <a:schemeClr val="tx1"/>
              </a:solidFill>
            </a:endParaRPr>
          </a:p>
          <a:p>
            <a:r>
              <a:rPr lang="en-US" altLang="ko-KR" sz="1300" dirty="0">
                <a:solidFill>
                  <a:schemeClr val="tx1"/>
                </a:solidFill>
              </a:rPr>
              <a:t>②p0,</a:t>
            </a:r>
            <a:r>
              <a:rPr lang="el-GR" altLang="ko-KR" sz="1300" dirty="0">
                <a:solidFill>
                  <a:schemeClr val="tx1"/>
                </a:solidFill>
              </a:rPr>
              <a:t>α</a:t>
            </a:r>
            <a:r>
              <a:rPr lang="en-US" altLang="ko-KR" sz="1300" dirty="0">
                <a:solidFill>
                  <a:schemeClr val="tx1"/>
                </a:solidFill>
              </a:rPr>
              <a:t>,P1,</a:t>
            </a:r>
            <a:r>
              <a:rPr lang="el-GR" altLang="ko-KR" sz="1300" dirty="0">
                <a:solidFill>
                  <a:schemeClr val="tx1"/>
                </a:solidFill>
              </a:rPr>
              <a:t>β</a:t>
            </a:r>
            <a:r>
              <a:rPr lang="ko-KR" altLang="en-US" sz="1300" dirty="0">
                <a:solidFill>
                  <a:schemeClr val="tx1"/>
                </a:solidFill>
              </a:rPr>
              <a:t>를 정함</a:t>
            </a:r>
            <a:endParaRPr lang="en-US" altLang="ko-KR" sz="1300" dirty="0">
              <a:solidFill>
                <a:schemeClr val="tx1"/>
              </a:solidFill>
            </a:endParaRPr>
          </a:p>
          <a:p>
            <a:r>
              <a:rPr lang="en-US" altLang="ko-KR" sz="1300" dirty="0">
                <a:solidFill>
                  <a:schemeClr val="tx1"/>
                </a:solidFill>
              </a:rPr>
              <a:t>③</a:t>
            </a:r>
            <a:r>
              <a:rPr lang="ko-KR" altLang="en-US" sz="1300" dirty="0" err="1">
                <a:solidFill>
                  <a:schemeClr val="tx1"/>
                </a:solidFill>
              </a:rPr>
              <a:t>로트형성</a:t>
            </a:r>
            <a:endParaRPr lang="en-US" altLang="ko-KR" sz="1300" dirty="0">
              <a:solidFill>
                <a:schemeClr val="tx1"/>
              </a:solidFill>
            </a:endParaRPr>
          </a:p>
          <a:p>
            <a:r>
              <a:rPr lang="en-US" altLang="ko-KR" sz="1300" dirty="0">
                <a:solidFill>
                  <a:schemeClr val="tx1"/>
                </a:solidFill>
              </a:rPr>
              <a:t>④</a:t>
            </a:r>
            <a:r>
              <a:rPr lang="ko-KR" altLang="en-US" sz="1300" dirty="0">
                <a:solidFill>
                  <a:schemeClr val="tx1"/>
                </a:solidFill>
              </a:rPr>
              <a:t>표</a:t>
            </a:r>
            <a:r>
              <a:rPr lang="en-US" altLang="ko-KR" sz="1300" dirty="0">
                <a:solidFill>
                  <a:schemeClr val="tx1"/>
                </a:solidFill>
              </a:rPr>
              <a:t>,</a:t>
            </a:r>
            <a:r>
              <a:rPr lang="ko-KR" altLang="en-US" sz="1300" dirty="0">
                <a:solidFill>
                  <a:schemeClr val="tx1"/>
                </a:solidFill>
              </a:rPr>
              <a:t>공식으로부터 합격판정계수 </a:t>
            </a:r>
            <a:r>
              <a:rPr lang="en-US" altLang="ko-KR" sz="1300" dirty="0">
                <a:solidFill>
                  <a:schemeClr val="tx1"/>
                </a:solidFill>
              </a:rPr>
              <a:t>k </a:t>
            </a:r>
            <a:r>
              <a:rPr lang="ko-KR" altLang="en-US" sz="1300" dirty="0">
                <a:solidFill>
                  <a:schemeClr val="tx1"/>
                </a:solidFill>
              </a:rPr>
              <a:t>와</a:t>
            </a:r>
            <a:endParaRPr lang="en-US" altLang="ko-KR" sz="1300" dirty="0">
              <a:solidFill>
                <a:schemeClr val="tx1"/>
              </a:solidFill>
            </a:endParaRPr>
          </a:p>
          <a:p>
            <a:r>
              <a:rPr lang="ko-KR" altLang="en-US" sz="1300" dirty="0">
                <a:solidFill>
                  <a:schemeClr val="tx1"/>
                </a:solidFill>
              </a:rPr>
              <a:t>   샘플 크기 </a:t>
            </a:r>
            <a:r>
              <a:rPr lang="en-US" altLang="ko-KR" sz="1300" dirty="0">
                <a:solidFill>
                  <a:schemeClr val="tx1"/>
                </a:solidFill>
              </a:rPr>
              <a:t>n</a:t>
            </a:r>
            <a:r>
              <a:rPr lang="ko-KR" altLang="en-US" sz="1300" dirty="0">
                <a:solidFill>
                  <a:schemeClr val="tx1"/>
                </a:solidFill>
              </a:rPr>
              <a:t>을 결정</a:t>
            </a:r>
            <a:r>
              <a:rPr lang="en-US" altLang="ko-KR" sz="1300" dirty="0">
                <a:solidFill>
                  <a:schemeClr val="tx1"/>
                </a:solidFill>
              </a:rPr>
              <a:t>-&gt;</a:t>
            </a:r>
            <a:r>
              <a:rPr lang="ko-KR" altLang="en-US" sz="1300" dirty="0" err="1">
                <a:solidFill>
                  <a:schemeClr val="tx1"/>
                </a:solidFill>
              </a:rPr>
              <a:t>미니탭활용</a:t>
            </a:r>
            <a:endParaRPr lang="en-US" altLang="ko-KR" sz="1300" dirty="0">
              <a:solidFill>
                <a:schemeClr val="tx1"/>
              </a:solidFill>
            </a:endParaRPr>
          </a:p>
          <a:p>
            <a:r>
              <a:rPr lang="en-US" altLang="ko-KR" sz="1300" dirty="0">
                <a:solidFill>
                  <a:schemeClr val="tx1"/>
                </a:solidFill>
              </a:rPr>
              <a:t>⑤</a:t>
            </a:r>
            <a:r>
              <a:rPr lang="ko-KR" altLang="en-US" sz="1300" dirty="0">
                <a:solidFill>
                  <a:schemeClr val="tx1"/>
                </a:solidFill>
              </a:rPr>
              <a:t>각 샘플의 </a:t>
            </a:r>
            <a:r>
              <a:rPr lang="ko-KR" altLang="en-US" sz="1300" dirty="0" err="1">
                <a:solidFill>
                  <a:schemeClr val="tx1"/>
                </a:solidFill>
              </a:rPr>
              <a:t>특성치</a:t>
            </a:r>
            <a:r>
              <a:rPr lang="ko-KR" altLang="en-US" sz="1300" dirty="0">
                <a:solidFill>
                  <a:schemeClr val="tx1"/>
                </a:solidFill>
              </a:rPr>
              <a:t> </a:t>
            </a:r>
            <a:r>
              <a:rPr lang="en-US" altLang="ko-KR" sz="1300" dirty="0">
                <a:solidFill>
                  <a:schemeClr val="tx1"/>
                </a:solidFill>
              </a:rPr>
              <a:t>xi</a:t>
            </a:r>
            <a:r>
              <a:rPr lang="ko-KR" altLang="en-US" sz="1300" dirty="0">
                <a:solidFill>
                  <a:schemeClr val="tx1"/>
                </a:solidFill>
              </a:rPr>
              <a:t>를 측정하고 평</a:t>
            </a:r>
            <a:endParaRPr lang="en-US" altLang="ko-KR" sz="1300" dirty="0">
              <a:solidFill>
                <a:schemeClr val="tx1"/>
              </a:solidFill>
            </a:endParaRPr>
          </a:p>
          <a:p>
            <a:r>
              <a:rPr lang="en-US" altLang="ko-KR" sz="1300" dirty="0">
                <a:solidFill>
                  <a:schemeClr val="tx1"/>
                </a:solidFill>
              </a:rPr>
              <a:t>   </a:t>
            </a:r>
            <a:r>
              <a:rPr lang="ko-KR" altLang="en-US" sz="1300" dirty="0" err="1">
                <a:solidFill>
                  <a:schemeClr val="tx1"/>
                </a:solidFill>
              </a:rPr>
              <a:t>균값과</a:t>
            </a:r>
            <a:r>
              <a:rPr lang="ko-KR" altLang="en-US" sz="1300" dirty="0">
                <a:solidFill>
                  <a:schemeClr val="tx1"/>
                </a:solidFill>
              </a:rPr>
              <a:t> 표준편차 계산</a:t>
            </a:r>
            <a:endParaRPr lang="en-US" altLang="ko-KR" sz="1300" dirty="0">
              <a:solidFill>
                <a:schemeClr val="tx1"/>
              </a:solidFill>
            </a:endParaRPr>
          </a:p>
          <a:p>
            <a:r>
              <a:rPr lang="en-US" altLang="ko-KR" sz="1300" dirty="0">
                <a:solidFill>
                  <a:schemeClr val="tx1"/>
                </a:solidFill>
              </a:rPr>
              <a:t>⑥</a:t>
            </a:r>
            <a:r>
              <a:rPr lang="ko-KR" altLang="en-US" sz="1300" dirty="0" err="1">
                <a:solidFill>
                  <a:schemeClr val="tx1"/>
                </a:solidFill>
              </a:rPr>
              <a:t>로트의</a:t>
            </a:r>
            <a:r>
              <a:rPr lang="ko-KR" altLang="en-US" sz="1300" dirty="0">
                <a:solidFill>
                  <a:schemeClr val="tx1"/>
                </a:solidFill>
              </a:rPr>
              <a:t> 합격 불합격 판정을 내린다</a:t>
            </a:r>
            <a:r>
              <a:rPr lang="en-US" altLang="ko-KR" sz="1300" dirty="0">
                <a:solidFill>
                  <a:schemeClr val="tx1"/>
                </a:solidFill>
              </a:rPr>
              <a:t>.</a:t>
            </a:r>
          </a:p>
          <a:p>
            <a:endParaRPr lang="en-US" altLang="ko-KR" sz="1300" dirty="0">
              <a:solidFill>
                <a:schemeClr val="tx1"/>
              </a:solidFill>
            </a:endParaRPr>
          </a:p>
        </p:txBody>
      </p:sp>
    </p:spTree>
    <p:extLst>
      <p:ext uri="{BB962C8B-B14F-4D97-AF65-F5344CB8AC3E}">
        <p14:creationId xmlns:p14="http://schemas.microsoft.com/office/powerpoint/2010/main" val="40929882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03</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699792" y="2092000"/>
            <a:ext cx="5181219"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구현방안</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19</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067944" y="2799886"/>
            <a:ext cx="4536504" cy="646331"/>
          </a:xfrm>
          <a:prstGeom prst="rect">
            <a:avLst/>
          </a:prstGeom>
          <a:noFill/>
        </p:spPr>
        <p:txBody>
          <a:bodyPr wrap="square" rtlCol="0">
            <a:spAutoFit/>
          </a:bodyPr>
          <a:lstStyle/>
          <a:p>
            <a:r>
              <a:rPr lang="en-US" altLang="ko-KR" dirty="0"/>
              <a:t>3.1 </a:t>
            </a:r>
            <a:r>
              <a:rPr lang="ko-KR" altLang="en-US" dirty="0"/>
              <a:t>개발환경</a:t>
            </a:r>
            <a:r>
              <a:rPr lang="en-US" altLang="ko-KR" dirty="0"/>
              <a:t>(</a:t>
            </a:r>
            <a:r>
              <a:rPr lang="ko-KR" altLang="en-US" dirty="0"/>
              <a:t>패키지 만드는 방법</a:t>
            </a:r>
            <a:r>
              <a:rPr lang="en-US" altLang="ko-KR" dirty="0"/>
              <a:t>)</a:t>
            </a:r>
          </a:p>
          <a:p>
            <a:r>
              <a:rPr lang="en-US" altLang="ko-KR" dirty="0"/>
              <a:t>3.2</a:t>
            </a:r>
            <a:r>
              <a:rPr lang="ko-KR" altLang="en-US" dirty="0"/>
              <a:t> </a:t>
            </a:r>
            <a:r>
              <a:rPr lang="en-US" altLang="ko-KR" dirty="0"/>
              <a:t>UI </a:t>
            </a:r>
            <a:r>
              <a:rPr lang="ko-KR" altLang="en-US" dirty="0"/>
              <a:t>설계</a:t>
            </a:r>
            <a:endParaRPr lang="en-US" altLang="ko-KR" dirty="0"/>
          </a:p>
        </p:txBody>
      </p:sp>
    </p:spTree>
    <p:extLst>
      <p:ext uri="{BB962C8B-B14F-4D97-AF65-F5344CB8AC3E}">
        <p14:creationId xmlns:p14="http://schemas.microsoft.com/office/powerpoint/2010/main" val="1970937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3528" y="580226"/>
            <a:ext cx="2448272" cy="400110"/>
          </a:xfrm>
          <a:prstGeom prst="rect">
            <a:avLst/>
          </a:prstGeom>
          <a:noFill/>
        </p:spPr>
        <p:txBody>
          <a:bodyPr wrap="square" rtlCol="0">
            <a:spAutoFit/>
          </a:bodyPr>
          <a:lstStyle/>
          <a:p>
            <a:r>
              <a:rPr lang="ko-KR" altLang="en-US" sz="2000" b="1" dirty="0">
                <a:latin typeface="+mn-ea"/>
              </a:rPr>
              <a:t>목차 </a:t>
            </a:r>
            <a:r>
              <a:rPr lang="en-US" altLang="ko-KR" sz="1600" b="1" dirty="0">
                <a:solidFill>
                  <a:srgbClr val="0070C0"/>
                </a:solidFill>
                <a:latin typeface="+mn-ea"/>
              </a:rPr>
              <a:t>CONTENTS</a:t>
            </a:r>
            <a:endParaRPr lang="ko-KR" altLang="en-US" sz="2000" b="1" dirty="0">
              <a:solidFill>
                <a:srgbClr val="0070C0"/>
              </a:solidFill>
              <a:latin typeface="+mn-ea"/>
            </a:endParaRPr>
          </a:p>
        </p:txBody>
      </p:sp>
      <p:pic>
        <p:nvPicPr>
          <p:cNvPr id="26" name="그림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614263"/>
            <a:ext cx="285752" cy="268943"/>
          </a:xfrm>
          <a:prstGeom prst="rect">
            <a:avLst/>
          </a:prstGeom>
        </p:spPr>
      </p:pic>
      <p:sp>
        <p:nvSpPr>
          <p:cNvPr id="12" name="TextBox 11"/>
          <p:cNvSpPr txBox="1"/>
          <p:nvPr/>
        </p:nvSpPr>
        <p:spPr>
          <a:xfrm>
            <a:off x="323528" y="318616"/>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4" name="다이어그램 3"/>
          <p:cNvGraphicFramePr/>
          <p:nvPr>
            <p:extLst>
              <p:ext uri="{D42A27DB-BD31-4B8C-83A1-F6EECF244321}">
                <p14:modId xmlns:p14="http://schemas.microsoft.com/office/powerpoint/2010/main" val="513564640"/>
              </p:ext>
            </p:extLst>
          </p:nvPr>
        </p:nvGraphicFramePr>
        <p:xfrm>
          <a:off x="3851920" y="1628800"/>
          <a:ext cx="4896544" cy="41799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슬라이드 번호 개체 틀 1"/>
          <p:cNvSpPr>
            <a:spLocks noGrp="1"/>
          </p:cNvSpPr>
          <p:nvPr>
            <p:ph type="sldNum" sz="quarter" idx="12"/>
          </p:nvPr>
        </p:nvSpPr>
        <p:spPr/>
        <p:txBody>
          <a:bodyPr/>
          <a:lstStyle/>
          <a:p>
            <a:fld id="{A3A4D42C-B0E2-4EED-BF19-E5A51456E6AD}" type="slidenum">
              <a:rPr lang="ko-KR" altLang="en-US" smtClean="0"/>
              <a:t>2</a:t>
            </a:fld>
            <a:endParaRPr lang="ko-KR" altLang="en-US"/>
          </a:p>
        </p:txBody>
      </p:sp>
    </p:spTree>
    <p:extLst>
      <p:ext uri="{BB962C8B-B14F-4D97-AF65-F5344CB8AC3E}">
        <p14:creationId xmlns:p14="http://schemas.microsoft.com/office/powerpoint/2010/main" val="4291360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20</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3.1 </a:t>
            </a:r>
            <a:r>
              <a:rPr lang="ko-KR" altLang="en-US" sz="2000" b="1" dirty="0">
                <a:latin typeface="+mn-ea"/>
              </a:rPr>
              <a:t>개발 환경</a:t>
            </a:r>
            <a:endParaRPr lang="en-US" altLang="ko-KR" sz="2000" b="1" dirty="0">
              <a:latin typeface="+mn-ea"/>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2" name="다이어그램 1"/>
          <p:cNvGraphicFramePr/>
          <p:nvPr>
            <p:extLst>
              <p:ext uri="{D42A27DB-BD31-4B8C-83A1-F6EECF244321}">
                <p14:modId xmlns:p14="http://schemas.microsoft.com/office/powerpoint/2010/main" val="3223267024"/>
              </p:ext>
            </p:extLst>
          </p:nvPr>
        </p:nvGraphicFramePr>
        <p:xfrm>
          <a:off x="-1980728" y="834329"/>
          <a:ext cx="11254996" cy="5517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672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21</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3.2 </a:t>
            </a:r>
            <a:r>
              <a:rPr lang="en-US" altLang="ko-KR" sz="2000" b="1" dirty="0">
                <a:latin typeface="+mn-ea"/>
              </a:rPr>
              <a:t>UI </a:t>
            </a:r>
            <a:r>
              <a:rPr lang="ko-KR" altLang="en-US" sz="2000" b="1" dirty="0">
                <a:latin typeface="+mn-ea"/>
              </a:rPr>
              <a:t>설계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17" name="그룹 16"/>
          <p:cNvGrpSpPr/>
          <p:nvPr/>
        </p:nvGrpSpPr>
        <p:grpSpPr>
          <a:xfrm>
            <a:off x="179646" y="1063376"/>
            <a:ext cx="4023434" cy="1954203"/>
            <a:chOff x="332541" y="1067748"/>
            <a:chExt cx="4023434" cy="2226694"/>
          </a:xfrm>
        </p:grpSpPr>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41" y="1067748"/>
              <a:ext cx="4023434" cy="2226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041218" y="2433264"/>
              <a:ext cx="2664296" cy="380380"/>
            </a:xfrm>
            <a:prstGeom prst="rect">
              <a:avLst/>
            </a:prstGeom>
            <a:noFill/>
          </p:spPr>
          <p:txBody>
            <a:bodyPr wrap="square" rtlCol="0">
              <a:spAutoFit/>
            </a:bodyPr>
            <a:lstStyle/>
            <a:p>
              <a:r>
                <a:rPr lang="ko-KR" altLang="en-US" dirty="0"/>
                <a:t>기존 </a:t>
              </a:r>
              <a:r>
                <a:rPr lang="en-US" altLang="ko-KR" dirty="0"/>
                <a:t>R-Commander</a:t>
              </a:r>
              <a:endParaRPr lang="ko-KR" altLang="en-US" dirty="0"/>
            </a:p>
          </p:txBody>
        </p:sp>
      </p:grpSp>
      <p:grpSp>
        <p:nvGrpSpPr>
          <p:cNvPr id="16" name="그룹 15"/>
          <p:cNvGrpSpPr/>
          <p:nvPr/>
        </p:nvGrpSpPr>
        <p:grpSpPr>
          <a:xfrm>
            <a:off x="4697676" y="1063375"/>
            <a:ext cx="3864962" cy="1954203"/>
            <a:chOff x="302788" y="4029533"/>
            <a:chExt cx="4031045" cy="2230737"/>
          </a:xfrm>
        </p:grpSpPr>
        <p:pic>
          <p:nvPicPr>
            <p:cNvPr id="13" name="그림 12"/>
            <p:cNvPicPr>
              <a:picLocks noChangeAspect="1"/>
            </p:cNvPicPr>
            <p:nvPr/>
          </p:nvPicPr>
          <p:blipFill>
            <a:blip r:embed="rId4"/>
            <a:stretch>
              <a:fillRect/>
            </a:stretch>
          </p:blipFill>
          <p:spPr>
            <a:xfrm>
              <a:off x="302788" y="4029533"/>
              <a:ext cx="4031045" cy="22307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TextBox 28"/>
            <p:cNvSpPr txBox="1"/>
            <p:nvPr/>
          </p:nvSpPr>
          <p:spPr>
            <a:xfrm>
              <a:off x="890543" y="5402607"/>
              <a:ext cx="2907429" cy="376864"/>
            </a:xfrm>
            <a:prstGeom prst="rect">
              <a:avLst/>
            </a:prstGeom>
            <a:noFill/>
          </p:spPr>
          <p:txBody>
            <a:bodyPr wrap="square" rtlCol="0">
              <a:spAutoFit/>
            </a:bodyPr>
            <a:lstStyle/>
            <a:p>
              <a:r>
                <a:rPr lang="en-US" altLang="ko-KR" dirty="0"/>
                <a:t>PCA Plug-in </a:t>
              </a:r>
              <a:r>
                <a:rPr lang="ko-KR" altLang="en-US" dirty="0"/>
                <a:t>패키지 추가</a:t>
              </a:r>
            </a:p>
          </p:txBody>
        </p:sp>
        <p:sp>
          <p:nvSpPr>
            <p:cNvPr id="12" name="직사각형 11"/>
            <p:cNvSpPr/>
            <p:nvPr/>
          </p:nvSpPr>
          <p:spPr>
            <a:xfrm>
              <a:off x="2195737" y="4209501"/>
              <a:ext cx="744720" cy="155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그룹 2"/>
          <p:cNvGrpSpPr/>
          <p:nvPr/>
        </p:nvGrpSpPr>
        <p:grpSpPr>
          <a:xfrm>
            <a:off x="4697676" y="3164893"/>
            <a:ext cx="3931801" cy="3622832"/>
            <a:chOff x="4632380" y="1821190"/>
            <a:chExt cx="4440651" cy="4857601"/>
          </a:xfrm>
        </p:grpSpPr>
        <p:pic>
          <p:nvPicPr>
            <p:cNvPr id="14" name="그림 13"/>
            <p:cNvPicPr>
              <a:picLocks noChangeAspect="1"/>
            </p:cNvPicPr>
            <p:nvPr/>
          </p:nvPicPr>
          <p:blipFill>
            <a:blip r:embed="rId5"/>
            <a:stretch>
              <a:fillRect/>
            </a:stretch>
          </p:blipFill>
          <p:spPr>
            <a:xfrm>
              <a:off x="4842931" y="2510046"/>
              <a:ext cx="4019550" cy="1571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그림 14"/>
            <p:cNvPicPr>
              <a:picLocks noChangeAspect="1"/>
            </p:cNvPicPr>
            <p:nvPr/>
          </p:nvPicPr>
          <p:blipFill>
            <a:blip r:embed="rId6"/>
            <a:stretch>
              <a:fillRect/>
            </a:stretch>
          </p:blipFill>
          <p:spPr>
            <a:xfrm>
              <a:off x="4852456" y="4583870"/>
              <a:ext cx="40005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사각형: 둥근 모서리 1"/>
            <p:cNvSpPr/>
            <p:nvPr/>
          </p:nvSpPr>
          <p:spPr>
            <a:xfrm>
              <a:off x="4632380" y="1961374"/>
              <a:ext cx="4440651" cy="4717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사각형: 둥근 모서리 32"/>
            <p:cNvSpPr/>
            <p:nvPr/>
          </p:nvSpPr>
          <p:spPr>
            <a:xfrm>
              <a:off x="5059113" y="1821190"/>
              <a:ext cx="3451232" cy="34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조건에 따른 하위 메뉴 구성</a:t>
              </a:r>
            </a:p>
          </p:txBody>
        </p:sp>
      </p:grpSp>
      <p:pic>
        <p:nvPicPr>
          <p:cNvPr id="3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8" t="13"/>
          <a:stretch/>
        </p:blipFill>
        <p:spPr bwMode="auto">
          <a:xfrm>
            <a:off x="272378" y="4149080"/>
            <a:ext cx="3797599" cy="165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11" name="꺾인 연결선 10"/>
          <p:cNvCxnSpPr>
            <a:stCxn id="12" idx="3"/>
            <a:endCxn id="15" idx="3"/>
          </p:cNvCxnSpPr>
          <p:nvPr/>
        </p:nvCxnSpPr>
        <p:spPr>
          <a:xfrm>
            <a:off x="7226671" y="1289028"/>
            <a:ext cx="1207949" cy="4561426"/>
          </a:xfrm>
          <a:prstGeom prst="bentConnector3">
            <a:avLst>
              <a:gd name="adj1" fmla="val 13154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endCxn id="14" idx="3"/>
          </p:cNvCxnSpPr>
          <p:nvPr/>
        </p:nvCxnSpPr>
        <p:spPr>
          <a:xfrm flipH="1">
            <a:off x="8443054" y="4264711"/>
            <a:ext cx="38317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사각형: 둥근 모서리 1"/>
          <p:cNvSpPr/>
          <p:nvPr/>
        </p:nvSpPr>
        <p:spPr>
          <a:xfrm>
            <a:off x="107504" y="3272866"/>
            <a:ext cx="4156915" cy="35182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사각형: 둥근 모서리 32"/>
          <p:cNvSpPr/>
          <p:nvPr/>
        </p:nvSpPr>
        <p:spPr>
          <a:xfrm>
            <a:off x="619854" y="3164893"/>
            <a:ext cx="3143019" cy="25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계수형 합격 표본 추출 </a:t>
            </a:r>
            <a:r>
              <a:rPr lang="en-US" altLang="ko-KR" dirty="0"/>
              <a:t>UI</a:t>
            </a:r>
            <a:endParaRPr lang="ko-KR" altLang="en-US" dirty="0"/>
          </a:p>
        </p:txBody>
      </p:sp>
    </p:spTree>
    <p:extLst>
      <p:ext uri="{BB962C8B-B14F-4D97-AF65-F5344CB8AC3E}">
        <p14:creationId xmlns:p14="http://schemas.microsoft.com/office/powerpoint/2010/main" val="176582762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04</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566120" y="1988840"/>
            <a:ext cx="6120680" cy="677108"/>
          </a:xfrm>
          <a:prstGeom prst="rect">
            <a:avLst/>
          </a:prstGeom>
        </p:spPr>
        <p:txBody>
          <a:bodyPr wrap="square">
            <a:spAutoFit/>
          </a:bodyPr>
          <a:lstStyle/>
          <a:p>
            <a:pPr algn="dist"/>
            <a:r>
              <a:rPr lang="ko-KR" altLang="en-US" sz="38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결과 및 관리</a:t>
            </a:r>
            <a:endParaRPr lang="en-US" altLang="ko-KR" sz="38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22</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932040" y="2798988"/>
            <a:ext cx="4536504" cy="1200329"/>
          </a:xfrm>
          <a:prstGeom prst="rect">
            <a:avLst/>
          </a:prstGeom>
          <a:noFill/>
        </p:spPr>
        <p:txBody>
          <a:bodyPr wrap="square" rtlCol="0">
            <a:spAutoFit/>
          </a:bodyPr>
          <a:lstStyle/>
          <a:p>
            <a:r>
              <a:rPr lang="en-US" altLang="ko-KR" dirty="0"/>
              <a:t>4.1</a:t>
            </a:r>
            <a:r>
              <a:rPr lang="ko-KR" altLang="en-US" dirty="0"/>
              <a:t> 예상 산출물</a:t>
            </a:r>
            <a:endParaRPr lang="en-US" altLang="ko-KR" dirty="0"/>
          </a:p>
          <a:p>
            <a:r>
              <a:rPr lang="en-US" altLang="ko-KR" dirty="0"/>
              <a:t>4.2 </a:t>
            </a:r>
            <a:r>
              <a:rPr lang="ko-KR" altLang="en-US" dirty="0"/>
              <a:t>기여 및 추가 기대효과</a:t>
            </a:r>
            <a:endParaRPr lang="en-US" altLang="ko-KR" dirty="0"/>
          </a:p>
          <a:p>
            <a:r>
              <a:rPr lang="en-US" altLang="ko-KR" dirty="0"/>
              <a:t>4.3 </a:t>
            </a:r>
            <a:r>
              <a:rPr lang="ko-KR" altLang="en-US" dirty="0"/>
              <a:t>업무 분담</a:t>
            </a:r>
            <a:endParaRPr lang="en-US" altLang="ko-KR" dirty="0"/>
          </a:p>
          <a:p>
            <a:r>
              <a:rPr lang="en-US" altLang="ko-KR" dirty="0"/>
              <a:t>4.4 </a:t>
            </a:r>
            <a:r>
              <a:rPr lang="ko-KR" altLang="en-US" dirty="0"/>
              <a:t>프로젝트 일정관리</a:t>
            </a:r>
            <a:endParaRPr lang="en-US" altLang="ko-KR" dirty="0"/>
          </a:p>
        </p:txBody>
      </p:sp>
    </p:spTree>
    <p:extLst>
      <p:ext uri="{BB962C8B-B14F-4D97-AF65-F5344CB8AC3E}">
        <p14:creationId xmlns:p14="http://schemas.microsoft.com/office/powerpoint/2010/main" val="3128247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ext uri="{D42A27DB-BD31-4B8C-83A1-F6EECF244321}">
                <p14:modId xmlns:p14="http://schemas.microsoft.com/office/powerpoint/2010/main" val="507075287"/>
              </p:ext>
            </p:extLst>
          </p:nvPr>
        </p:nvGraphicFramePr>
        <p:xfrm>
          <a:off x="251520" y="1124744"/>
          <a:ext cx="8640960" cy="5562974"/>
        </p:xfrm>
        <a:graphic>
          <a:graphicData uri="http://schemas.openxmlformats.org/drawingml/2006/table">
            <a:tbl>
              <a:tblPr/>
              <a:tblGrid>
                <a:gridCol w="936104">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2808312">
                  <a:extLst>
                    <a:ext uri="{9D8B030D-6E8A-4147-A177-3AD203B41FA5}">
                      <a16:colId xmlns:a16="http://schemas.microsoft.com/office/drawing/2014/main" val="20003"/>
                    </a:ext>
                  </a:extLst>
                </a:gridCol>
              </a:tblGrid>
              <a:tr h="288032">
                <a:tc>
                  <a:txBody>
                    <a:bodyPr/>
                    <a:lstStyle/>
                    <a:p>
                      <a:pPr algn="ctr"/>
                      <a:r>
                        <a:rPr lang="ko-KR" altLang="en-US" sz="1200" b="0" dirty="0">
                          <a:latin typeface="나눔바른고딕" panose="020B0600000101010101" charset="-127"/>
                          <a:ea typeface="나눔바른고딕" panose="020B0600000101010101" charset="-127"/>
                        </a:rPr>
                        <a:t>개발방법론</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ko-KR" altLang="en-US" sz="1200" b="0" dirty="0">
                          <a:latin typeface="나눔바른고딕" panose="020B0600000101010101" charset="-127"/>
                          <a:ea typeface="나눔바른고딕" panose="020B0600000101010101" charset="-127"/>
                        </a:rPr>
                        <a:t>내용</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ko-KR" altLang="en-US" sz="1200" b="1" dirty="0">
                          <a:latin typeface="나눔바른고딕" panose="020B0600000101010101" charset="-127"/>
                          <a:ea typeface="나눔바른고딕" panose="020B0600000101010101" charset="-127"/>
                        </a:rPr>
                        <a:t>문서산출물</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en-US" altLang="ko-KR" sz="1200" b="1" dirty="0">
                          <a:latin typeface="나눔바른고딕" panose="020B0600000101010101" charset="-127"/>
                          <a:ea typeface="나눔바른고딕" panose="020B0600000101010101" charset="-127"/>
                        </a:rPr>
                        <a:t>SW</a:t>
                      </a:r>
                      <a:r>
                        <a:rPr lang="ko-KR" altLang="en-US" sz="1200" b="1" dirty="0">
                          <a:latin typeface="나눔바른고딕" panose="020B0600000101010101" charset="-127"/>
                          <a:ea typeface="나눔바른고딕" panose="020B0600000101010101" charset="-127"/>
                        </a:rPr>
                        <a:t>산출물</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1"/>
                  </a:ext>
                </a:extLst>
              </a:tr>
              <a:tr h="687097">
                <a:tc rowSpan="2">
                  <a:txBody>
                    <a:bodyPr/>
                    <a:lstStyle/>
                    <a:p>
                      <a:pPr algn="ctr"/>
                      <a:r>
                        <a:rPr lang="ko-KR" altLang="en-US" sz="1200" b="0" dirty="0">
                          <a:latin typeface="나눔바른고딕" panose="020B0600000101010101" charset="-127"/>
                          <a:ea typeface="나눔바른고딕" panose="020B0600000101010101" charset="-127"/>
                        </a:rPr>
                        <a:t>요구</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50000"/>
                        </a:lnSpc>
                      </a:pPr>
                      <a:r>
                        <a:rPr lang="ko-KR" altLang="en-US" sz="1200" b="0" dirty="0">
                          <a:latin typeface="나눔바른고딕" panose="020B0600000101010101" charset="-127"/>
                          <a:ea typeface="나눔바른고딕" panose="020B0600000101010101" charset="-127"/>
                        </a:rPr>
                        <a:t>범용 통계 </a:t>
                      </a:r>
                      <a:r>
                        <a:rPr lang="en-US" altLang="ko-KR" sz="1200" b="0" dirty="0">
                          <a:latin typeface="나눔바른고딕" panose="020B0600000101010101" charset="-127"/>
                          <a:ea typeface="나눔바른고딕" panose="020B0600000101010101" charset="-127"/>
                        </a:rPr>
                        <a:t>SW</a:t>
                      </a:r>
                    </a:p>
                    <a:p>
                      <a:pPr algn="l">
                        <a:lnSpc>
                          <a:spcPct val="150000"/>
                        </a:lnSpc>
                      </a:pPr>
                      <a:r>
                        <a:rPr lang="en-US" altLang="ko-KR" sz="1200" b="0" dirty="0">
                          <a:latin typeface="나눔바른고딕" panose="020B0600000101010101" charset="-127"/>
                          <a:ea typeface="나눔바른고딕" panose="020B0600000101010101" charset="-127"/>
                        </a:rPr>
                        <a:t>-</a:t>
                      </a:r>
                      <a:r>
                        <a:rPr lang="ko-KR" altLang="ko-KR" sz="1200" b="0" kern="1200" dirty="0">
                          <a:solidFill>
                            <a:schemeClr val="tx1"/>
                          </a:solidFill>
                          <a:effectLst/>
                          <a:latin typeface="나눔바른고딕" panose="020B0600000101010101" charset="-127"/>
                          <a:ea typeface="나눔바른고딕" panose="020B0600000101010101" charset="-127"/>
                          <a:cs typeface="+mn-cs"/>
                        </a:rPr>
                        <a:t>지원분석기능</a:t>
                      </a:r>
                      <a:r>
                        <a:rPr lang="en-US" altLang="ko-KR" sz="1200" b="0" kern="1200" dirty="0">
                          <a:solidFill>
                            <a:schemeClr val="tx1"/>
                          </a:solidFill>
                          <a:effectLst/>
                          <a:latin typeface="나눔바른고딕" panose="020B0600000101010101" charset="-127"/>
                          <a:ea typeface="나눔바른고딕" panose="020B0600000101010101" charset="-127"/>
                          <a:cs typeface="+mn-cs"/>
                        </a:rPr>
                        <a:t>, </a:t>
                      </a:r>
                      <a:r>
                        <a:rPr lang="ko-KR" altLang="ko-KR" sz="1200" b="0" kern="1200" dirty="0">
                          <a:solidFill>
                            <a:schemeClr val="tx1"/>
                          </a:solidFill>
                          <a:effectLst/>
                          <a:latin typeface="나눔바른고딕" panose="020B0600000101010101" charset="-127"/>
                          <a:ea typeface="나눔바른고딕" panose="020B0600000101010101" charset="-127"/>
                          <a:cs typeface="+mn-cs"/>
                        </a:rPr>
                        <a:t>분석과정</a:t>
                      </a:r>
                      <a:r>
                        <a:rPr lang="en-US" altLang="ko-KR" sz="1200" b="0" kern="1200" dirty="0">
                          <a:solidFill>
                            <a:schemeClr val="tx1"/>
                          </a:solidFill>
                          <a:effectLst/>
                          <a:latin typeface="나눔바른고딕" panose="020B0600000101010101" charset="-127"/>
                          <a:ea typeface="나눔바른고딕" panose="020B0600000101010101" charset="-127"/>
                          <a:cs typeface="+mn-cs"/>
                        </a:rPr>
                        <a:t>, UI, </a:t>
                      </a:r>
                      <a:r>
                        <a:rPr lang="en-US" altLang="ko-KR" sz="1200" b="0" kern="1200" baseline="0" dirty="0">
                          <a:solidFill>
                            <a:schemeClr val="tx1"/>
                          </a:solidFill>
                          <a:effectLst/>
                          <a:latin typeface="나눔바른고딕" panose="020B0600000101010101" charset="-127"/>
                          <a:ea typeface="나눔바른고딕" panose="020B0600000101010101" charset="-127"/>
                          <a:cs typeface="+mn-cs"/>
                        </a:rPr>
                        <a:t> </a:t>
                      </a:r>
                      <a:r>
                        <a:rPr lang="ko-KR" altLang="en-US" sz="1200" b="0" kern="1200" baseline="0" dirty="0">
                          <a:solidFill>
                            <a:schemeClr val="tx1"/>
                          </a:solidFill>
                          <a:effectLst/>
                          <a:latin typeface="나눔바른고딕" panose="020B0600000101010101" charset="-127"/>
                          <a:ea typeface="나눔바른고딕" panose="020B0600000101010101" charset="-127"/>
                          <a:cs typeface="+mn-cs"/>
                        </a:rPr>
                        <a:t>특징 파악</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50000"/>
                        </a:lnSpc>
                      </a:pPr>
                      <a:r>
                        <a:rPr lang="ko-KR" altLang="ko-KR" sz="1200" b="0" kern="1200" dirty="0">
                          <a:solidFill>
                            <a:schemeClr val="tx1"/>
                          </a:solidFill>
                          <a:effectLst/>
                          <a:latin typeface="나눔바른고딕" panose="020B0600000101010101" charset="-127"/>
                          <a:ea typeface="나눔바른고딕" panose="020B0600000101010101" charset="-127"/>
                          <a:cs typeface="+mn-cs"/>
                        </a:rPr>
                        <a:t>기존통계</a:t>
                      </a: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en-US" altLang="ko-KR" sz="1200" b="0" kern="1200" baseline="0" dirty="0">
                          <a:solidFill>
                            <a:schemeClr val="tx1"/>
                          </a:solidFill>
                          <a:effectLst/>
                          <a:latin typeface="나눔바른고딕" panose="020B0600000101010101" charset="-127"/>
                          <a:ea typeface="나눔바른고딕" panose="020B0600000101010101" charset="-127"/>
                          <a:cs typeface="+mn-cs"/>
                        </a:rPr>
                        <a:t> </a:t>
                      </a:r>
                      <a:r>
                        <a:rPr lang="ko-KR" altLang="ko-KR" sz="1200" b="0" kern="1200" dirty="0">
                          <a:solidFill>
                            <a:schemeClr val="tx1"/>
                          </a:solidFill>
                          <a:effectLst/>
                          <a:latin typeface="나눔바른고딕" panose="020B0600000101010101" charset="-127"/>
                          <a:ea typeface="나눔바른고딕" panose="020B0600000101010101" charset="-127"/>
                          <a:cs typeface="+mn-cs"/>
                        </a:rPr>
                        <a:t>비교분석서</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7459">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a:lnSpc>
                          <a:spcPct val="15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ko-KR" altLang="ko-KR" sz="1200" b="0" kern="1200" dirty="0">
                          <a:solidFill>
                            <a:schemeClr val="tx1"/>
                          </a:solidFill>
                          <a:effectLst/>
                          <a:latin typeface="나눔바른고딕" panose="020B0600000101010101" charset="-127"/>
                          <a:ea typeface="나눔바른고딕" panose="020B0600000101010101" charset="-127"/>
                          <a:cs typeface="+mn-cs"/>
                        </a:rPr>
                        <a:t>테스트 전략 방안 검토</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ko-KR" altLang="ko-KR" sz="1200" b="0" kern="1200" dirty="0">
                          <a:solidFill>
                            <a:schemeClr val="tx1"/>
                          </a:solidFill>
                          <a:effectLst/>
                          <a:latin typeface="나눔바른고딕" panose="020B0600000101010101" charset="-127"/>
                          <a:ea typeface="나눔바른고딕" panose="020B0600000101010101" charset="-127"/>
                          <a:cs typeface="+mn-cs"/>
                        </a:rPr>
                        <a:t>테스트 방안설명서</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26662">
                <a:tc rowSpan="3">
                  <a:txBody>
                    <a:bodyPr/>
                    <a:lstStyle/>
                    <a:p>
                      <a:pPr algn="ctr"/>
                      <a:r>
                        <a:rPr lang="ko-KR" altLang="en-US" sz="1200" b="0" dirty="0">
                          <a:latin typeface="나눔바른고딕" panose="020B0600000101010101" charset="-127"/>
                          <a:ea typeface="나눔바른고딕" panose="020B0600000101010101" charset="-127"/>
                        </a:rPr>
                        <a:t>설계</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00000"/>
                        </a:lnSpc>
                      </a:pPr>
                      <a:r>
                        <a:rPr lang="ko-KR" altLang="ko-KR" sz="1200" b="0" kern="1200" dirty="0">
                          <a:solidFill>
                            <a:schemeClr val="tx1"/>
                          </a:solidFill>
                          <a:effectLst/>
                          <a:latin typeface="나눔바른고딕" panose="020B0600000101010101" charset="-127"/>
                          <a:ea typeface="나눔바른고딕" panose="020B0600000101010101" charset="-127"/>
                          <a:cs typeface="+mn-cs"/>
                        </a:rPr>
                        <a:t>메뉴구조도 설계</a:t>
                      </a: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sz="1200" b="0" kern="100" dirty="0">
                          <a:effectLst/>
                          <a:latin typeface="나눔바른고딕" panose="020B0600000101010101" charset="-127"/>
                          <a:ea typeface="나눔바른고딕" panose="020B0600000101010101" charset="-127"/>
                          <a:cs typeface="Times New Roman"/>
                        </a:rPr>
                        <a:t>메뉴구조도 상세설명서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6662">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R commander </a:t>
                      </a:r>
                      <a:r>
                        <a:rPr lang="ko-KR" altLang="en-US" sz="1200" b="0" kern="1200" dirty="0">
                          <a:solidFill>
                            <a:schemeClr val="tx1"/>
                          </a:solidFill>
                          <a:effectLst/>
                          <a:latin typeface="나눔바른고딕" panose="020B0600000101010101" charset="-127"/>
                          <a:ea typeface="나눔바른고딕" panose="020B0600000101010101" charset="-127"/>
                          <a:cs typeface="+mn-cs"/>
                        </a:rPr>
                        <a:t>패키지</a:t>
                      </a:r>
                      <a:r>
                        <a:rPr lang="ko-KR" altLang="ko-KR" sz="1200" b="0" kern="1200" dirty="0">
                          <a:solidFill>
                            <a:schemeClr val="tx1"/>
                          </a:solidFill>
                          <a:effectLst/>
                          <a:latin typeface="나눔바른고딕" panose="020B0600000101010101" charset="-127"/>
                          <a:ea typeface="나눔바른고딕" panose="020B0600000101010101" charset="-127"/>
                          <a:cs typeface="+mn-cs"/>
                        </a:rPr>
                        <a:t>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패키지 </a:t>
                      </a:r>
                      <a:r>
                        <a:rPr lang="ko-KR" sz="1200" b="0" kern="100" dirty="0">
                          <a:effectLst/>
                          <a:latin typeface="나눔바른고딕" panose="020B0600000101010101" charset="-127"/>
                          <a:ea typeface="나눔바른고딕" panose="020B0600000101010101" charset="-127"/>
                          <a:cs typeface="Times New Roman"/>
                        </a:rPr>
                        <a:t>분석서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58505">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spcAft>
                          <a:spcPts val="0"/>
                        </a:spcAft>
                      </a:pPr>
                      <a:r>
                        <a:rPr lang="en-US" sz="1200" b="0" kern="100" dirty="0">
                          <a:effectLst/>
                          <a:latin typeface="나눔바른고딕" panose="020B0600000101010101" charset="-127"/>
                          <a:ea typeface="나눔바른고딕" panose="020B0600000101010101" charset="-127"/>
                          <a:cs typeface="Times New Roman"/>
                        </a:rPr>
                        <a:t>UI</a:t>
                      </a:r>
                      <a:r>
                        <a:rPr lang="ko-KR" sz="1200" b="0" kern="100" dirty="0">
                          <a:effectLst/>
                          <a:latin typeface="나눔바른고딕" panose="020B0600000101010101" charset="-127"/>
                          <a:ea typeface="나눔바른고딕" panose="020B0600000101010101" charset="-127"/>
                          <a:cs typeface="Times New Roman"/>
                        </a:rPr>
                        <a:t>설계</a:t>
                      </a:r>
                      <a:r>
                        <a:rPr lang="en-US" sz="1200" b="0" kern="100" dirty="0">
                          <a:effectLst/>
                          <a:latin typeface="나눔바른고딕" panose="020B0600000101010101" charset="-127"/>
                          <a:ea typeface="나눔바른고딕" panose="020B0600000101010101" charset="-127"/>
                          <a:cs typeface="Times New Roman"/>
                        </a:rPr>
                        <a:t>(</a:t>
                      </a:r>
                      <a:r>
                        <a:rPr lang="ko-KR" sz="1200" b="0" kern="100" dirty="0">
                          <a:effectLst/>
                          <a:latin typeface="나눔바른고딕" panose="020B0600000101010101" charset="-127"/>
                          <a:ea typeface="나눔바른고딕" panose="020B0600000101010101" charset="-127"/>
                          <a:cs typeface="Times New Roman"/>
                        </a:rPr>
                        <a:t>하위메뉴</a:t>
                      </a:r>
                      <a:r>
                        <a:rPr lang="en-US" sz="1200" b="0" kern="100" dirty="0">
                          <a:effectLst/>
                          <a:latin typeface="나눔바른고딕" panose="020B0600000101010101" charset="-127"/>
                          <a:ea typeface="나눔바른고딕" panose="020B0600000101010101" charset="-127"/>
                          <a:cs typeface="Times New Roman"/>
                        </a:rPr>
                        <a:t>, </a:t>
                      </a:r>
                      <a:r>
                        <a:rPr lang="ko-KR" sz="1200" b="0" kern="100" dirty="0">
                          <a:effectLst/>
                          <a:latin typeface="나눔바른고딕" panose="020B0600000101010101" charset="-127"/>
                          <a:ea typeface="나눔바른고딕" panose="020B0600000101010101" charset="-127"/>
                          <a:cs typeface="Times New Roman"/>
                        </a:rPr>
                        <a:t>분석과정분석</a:t>
                      </a:r>
                      <a:r>
                        <a:rPr lang="en-US" sz="1200" b="0" kern="100" dirty="0">
                          <a:effectLst/>
                          <a:latin typeface="나눔바른고딕" panose="020B0600000101010101" charset="-127"/>
                          <a:ea typeface="나눔바른고딕" panose="020B0600000101010101" charset="-127"/>
                          <a:cs typeface="Times New Roman"/>
                        </a:rPr>
                        <a:t>)</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sz="1200" b="0" kern="100" dirty="0">
                          <a:effectLst/>
                          <a:latin typeface="나눔바른고딕" panose="020B0600000101010101" charset="-127"/>
                          <a:ea typeface="나눔바른고딕" panose="020B0600000101010101" charset="-127"/>
                          <a:cs typeface="Times New Roman"/>
                        </a:rPr>
                        <a:t>분석과정설명서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16233">
                <a:tc rowSpan="3">
                  <a:txBody>
                    <a:bodyPr/>
                    <a:lstStyle/>
                    <a:p>
                      <a:pPr algn="ctr"/>
                      <a:r>
                        <a:rPr lang="ko-KR" altLang="en-US" sz="1200" dirty="0">
                          <a:solidFill>
                            <a:schemeClr val="tx1"/>
                          </a:solidFill>
                          <a:latin typeface="나눔바른고딕" panose="020B0600000101010101" charset="-127"/>
                          <a:ea typeface="나눔바른고딕" panose="020B0600000101010101" charset="-127"/>
                        </a:rPr>
                        <a:t>개발</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공정능력분석 </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세부항목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altLang="ko-KR" sz="1200" b="0" kern="100" dirty="0">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ko-KR" altLang="en-US" sz="120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공정능력분석기능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중간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altLang="ko-KR" sz="1200" b="1" kern="100" dirty="0">
                        <a:solidFill>
                          <a:srgbClr val="FF0000"/>
                        </a:solidFill>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432048">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측정시스템분석 </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세부항복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altLang="ko-KR" sz="1200" b="0" kern="100" dirty="0">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ko-KR" altLang="en-US" sz="120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측정시스템 분석기능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중간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일부</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altLang="ko-KR" sz="1200" b="1" kern="100" dirty="0">
                        <a:solidFill>
                          <a:srgbClr val="FF0000"/>
                        </a:solidFill>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41682">
                <a:tc vMerge="1">
                  <a:txBody>
                    <a:bodyPr/>
                    <a:lstStyle/>
                    <a:p>
                      <a:pPr algn="ctr"/>
                      <a:endParaRPr lang="ko-KR" altLang="en-US" sz="1200" dirty="0">
                        <a:solidFill>
                          <a:schemeClr val="tx1"/>
                        </a:solidFill>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샘플링  검사</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세부항목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altLang="ko-KR" sz="1200" b="0" kern="100" dirty="0">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ko-KR" altLang="en-US" sz="120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solidFill>
                            <a:schemeClr val="tx1"/>
                          </a:solidFill>
                          <a:effectLst/>
                          <a:latin typeface="나눔바른고딕" panose="020B0600000101010101" charset="-127"/>
                          <a:ea typeface="나눔바른고딕" panose="020B0600000101010101" charset="-127"/>
                          <a:cs typeface="Times New Roman"/>
                        </a:rPr>
                        <a:t>샘플링검사기능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최종</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altLang="ko-KR" sz="1200" b="1" kern="100" dirty="0">
                        <a:solidFill>
                          <a:srgbClr val="FF0000"/>
                        </a:solidFill>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33329">
                <a:tc rowSpan="6">
                  <a:txBody>
                    <a:bodyPr/>
                    <a:lstStyle/>
                    <a:p>
                      <a:pPr algn="ctr"/>
                      <a:r>
                        <a:rPr lang="ko-KR" altLang="en-US" sz="1200" b="0" dirty="0">
                          <a:latin typeface="나눔바른고딕" panose="020B0600000101010101" charset="-127"/>
                          <a:ea typeface="나눔바른고딕" panose="020B0600000101010101" charset="-127"/>
                        </a:rPr>
                        <a:t>테스트</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샘플데이터관리</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샘플데이터 </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33329">
                <a:tc vMerge="1">
                  <a:txBody>
                    <a:bodyPr/>
                    <a:lstStyle/>
                    <a:p>
                      <a:pPr latinLnBrk="1"/>
                      <a:endParaRPr lang="ko-KR" altLang="en-US"/>
                    </a:p>
                  </a:txBody>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err="1">
                          <a:latin typeface="나눔바른고딕" panose="020B0600000101010101" charset="-127"/>
                          <a:ea typeface="나눔바른고딕" panose="020B0600000101010101" charset="-127"/>
                        </a:rPr>
                        <a:t>평가항목표</a:t>
                      </a:r>
                      <a:r>
                        <a:rPr lang="ko-KR" altLang="en-US" sz="1200" dirty="0">
                          <a:latin typeface="나눔바른고딕" panose="020B0600000101010101" charset="-127"/>
                          <a:ea typeface="나눔바른고딕" panose="020B0600000101010101" charset="-127"/>
                        </a:rPr>
                        <a:t> 작성</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기능 </a:t>
                      </a:r>
                      <a:r>
                        <a:rPr lang="ko-KR" altLang="en-US" sz="1200" dirty="0" err="1">
                          <a:latin typeface="나눔바른고딕" panose="020B0600000101010101" charset="-127"/>
                          <a:ea typeface="나눔바른고딕" panose="020B0600000101010101" charset="-127"/>
                        </a:rPr>
                        <a:t>평가항목표</a:t>
                      </a:r>
                      <a:endParaRPr lang="ko-KR" altLang="en-US" sz="1200" dirty="0">
                        <a:latin typeface="나눔바른고딕" panose="020B0600000101010101" charset="-127"/>
                        <a:ea typeface="나눔바른고딕" panose="020B0600000101010101" charset="-127"/>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33329">
                <a:tc vMerge="1">
                  <a:txBody>
                    <a:bodyPr/>
                    <a:lstStyle/>
                    <a:p>
                      <a:pPr latinLnBrk="1"/>
                      <a:endParaRPr lang="ko-KR" altLang="en-US"/>
                    </a:p>
                  </a:txBody>
                  <a:tcPr/>
                </a:tc>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기능 사용자 만족도 검사</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ko-KR" sz="1200" b="0" kern="100" dirty="0">
                          <a:solidFill>
                            <a:schemeClr val="tx1"/>
                          </a:solidFill>
                          <a:effectLst/>
                          <a:latin typeface="나눔바른고딕" panose="020B0600000101010101" charset="-127"/>
                          <a:ea typeface="나눔바른고딕" panose="020B0600000101010101" charset="-127"/>
                        </a:rPr>
                        <a:t>SW </a:t>
                      </a:r>
                      <a:r>
                        <a:rPr lang="ko-KR" altLang="ko-KR" sz="1200" b="0" kern="100" dirty="0">
                          <a:solidFill>
                            <a:schemeClr val="tx1"/>
                          </a:solidFill>
                          <a:effectLst/>
                          <a:latin typeface="나눔바른고딕" panose="020B0600000101010101" charset="-127"/>
                          <a:ea typeface="나눔바른고딕" panose="020B0600000101010101" charset="-127"/>
                        </a:rPr>
                        <a:t>만족도분석서</a:t>
                      </a:r>
                      <a:endParaRPr lang="ko-KR" alt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33329">
                <a:tc vMerge="1">
                  <a:txBody>
                    <a:bodyPr/>
                    <a:lstStyle/>
                    <a:p>
                      <a:pPr latinLnBrk="1"/>
                      <a:endParaRPr lang="ko-KR" altLang="en-US"/>
                    </a:p>
                  </a:txBody>
                  <a:tcPr/>
                </a:tc>
                <a:tc>
                  <a:txBody>
                    <a:bodyPr/>
                    <a:lstStyle/>
                    <a:p>
                      <a:pPr algn="l"/>
                      <a:r>
                        <a:rPr lang="en-US" altLang="ko-KR" sz="1200" dirty="0">
                          <a:latin typeface="나눔바른고딕" panose="020B0600000101010101" charset="-127"/>
                          <a:ea typeface="나눔바른고딕" panose="020B0600000101010101" charset="-127"/>
                        </a:rPr>
                        <a:t>SW</a:t>
                      </a:r>
                      <a:r>
                        <a:rPr lang="en-US" altLang="ko-KR" sz="1200" baseline="0" dirty="0">
                          <a:latin typeface="나눔바른고딕" panose="020B0600000101010101" charset="-127"/>
                          <a:ea typeface="나눔바른고딕" panose="020B0600000101010101" charset="-127"/>
                        </a:rPr>
                        <a:t> </a:t>
                      </a:r>
                      <a:r>
                        <a:rPr lang="ko-KR" altLang="en-US" sz="1200" baseline="0" dirty="0">
                          <a:latin typeface="나눔바른고딕" panose="020B0600000101010101" charset="-127"/>
                          <a:ea typeface="나눔바른고딕" panose="020B0600000101010101" charset="-127"/>
                        </a:rPr>
                        <a:t>기능부문 설문조사</a:t>
                      </a:r>
                      <a:endParaRPr lang="ko-KR" altLang="en-US" sz="1200" dirty="0">
                        <a:latin typeface="나눔바른고딕" panose="020B0600000101010101" charset="-127"/>
                        <a:ea typeface="나눔바른고딕" panose="020B0600000101010101" charset="-127"/>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기능분석서</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33329">
                <a:tc vMerge="1">
                  <a:txBody>
                    <a:bodyPr/>
                    <a:lstStyle/>
                    <a:p>
                      <a:pPr latinLnBrk="1"/>
                      <a:endParaRPr lang="ko-KR" altLang="en-US"/>
                    </a:p>
                  </a:txBody>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사용자 피드백 검토</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피드백 검토서</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646193">
                <a:tc vMerge="1">
                  <a:txBody>
                    <a:bodyPr/>
                    <a:lstStyle/>
                    <a:p>
                      <a:pPr latinLnBrk="1"/>
                      <a:endParaRPr lang="ko-KR" altLang="en-US"/>
                    </a:p>
                  </a:txBody>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SW </a:t>
                      </a:r>
                      <a:r>
                        <a:rPr lang="ko-KR" sz="1200" b="0" kern="100" dirty="0">
                          <a:solidFill>
                            <a:schemeClr val="tx1"/>
                          </a:solidFill>
                          <a:effectLst/>
                          <a:latin typeface="나눔바른고딕" panose="020B0600000101010101" charset="-127"/>
                          <a:ea typeface="나눔바른고딕" panose="020B0600000101010101" charset="-127"/>
                        </a:rPr>
                        <a:t>사양 검토</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SW </a:t>
                      </a:r>
                      <a:r>
                        <a:rPr lang="ko-KR" sz="1200" b="0" kern="100" dirty="0">
                          <a:solidFill>
                            <a:schemeClr val="tx1"/>
                          </a:solidFill>
                          <a:effectLst/>
                          <a:latin typeface="나눔바른고딕" panose="020B0600000101010101" charset="-127"/>
                          <a:ea typeface="나눔바른고딕" panose="020B0600000101010101" charset="-127"/>
                        </a:rPr>
                        <a:t>사양검토서</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bl>
          </a:graphicData>
        </a:graphic>
      </p:graphicFrame>
      <p:cxnSp>
        <p:nvCxnSpPr>
          <p:cNvPr id="6" name="직선 연결선 5"/>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TextBox 7"/>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4.1 </a:t>
            </a:r>
            <a:r>
              <a:rPr lang="ko-KR" altLang="en-US" sz="2000" b="1" dirty="0">
                <a:latin typeface="+mn-ea"/>
              </a:rPr>
              <a:t>예상 산출물 </a:t>
            </a:r>
            <a:endParaRPr lang="en-US" altLang="ko-KR" sz="2000" b="1" dirty="0">
              <a:latin typeface="+mn-ea"/>
            </a:endParaRPr>
          </a:p>
        </p:txBody>
      </p:sp>
      <p:sp>
        <p:nvSpPr>
          <p:cNvPr id="9" name="TextBox 8"/>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10" name="그룹 9"/>
          <p:cNvGrpSpPr/>
          <p:nvPr/>
        </p:nvGrpSpPr>
        <p:grpSpPr>
          <a:xfrm>
            <a:off x="4572000" y="526552"/>
            <a:ext cx="4440651" cy="314659"/>
            <a:chOff x="5016145" y="537693"/>
            <a:chExt cx="3742456" cy="314659"/>
          </a:xfrm>
        </p:grpSpPr>
        <p:grpSp>
          <p:nvGrpSpPr>
            <p:cNvPr id="11" name="그룹 31"/>
            <p:cNvGrpSpPr/>
            <p:nvPr/>
          </p:nvGrpSpPr>
          <p:grpSpPr>
            <a:xfrm>
              <a:off x="5016145" y="538520"/>
              <a:ext cx="1299143" cy="307777"/>
              <a:chOff x="5296734" y="105856"/>
              <a:chExt cx="1111964" cy="307777"/>
            </a:xfrm>
          </p:grpSpPr>
          <p:sp>
            <p:nvSpPr>
              <p:cNvPr id="19" name="TextBox 18"/>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20" name="직선 연결선 19"/>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3"/>
            <p:cNvGrpSpPr/>
            <p:nvPr/>
          </p:nvGrpSpPr>
          <p:grpSpPr>
            <a:xfrm>
              <a:off x="6066681" y="538220"/>
              <a:ext cx="1033760" cy="307777"/>
              <a:chOff x="5472588" y="100721"/>
              <a:chExt cx="884822" cy="307777"/>
            </a:xfrm>
          </p:grpSpPr>
          <p:sp>
            <p:nvSpPr>
              <p:cNvPr id="17" name="TextBox 16"/>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8" name="직선 연결선 17"/>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그룹 34"/>
            <p:cNvGrpSpPr/>
            <p:nvPr/>
          </p:nvGrpSpPr>
          <p:grpSpPr>
            <a:xfrm>
              <a:off x="7034377" y="537693"/>
              <a:ext cx="825867" cy="307777"/>
              <a:chOff x="5683567" y="125531"/>
              <a:chExt cx="706880" cy="307777"/>
            </a:xfrm>
          </p:grpSpPr>
          <p:sp>
            <p:nvSpPr>
              <p:cNvPr id="15" name="TextBox 14"/>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6" name="직선 연결선 15"/>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1" name="TextBox 20"/>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23</a:t>
            </a:fld>
            <a:endParaRPr lang="ko-KR" altLang="en-US"/>
          </a:p>
        </p:txBody>
      </p:sp>
    </p:spTree>
    <p:extLst>
      <p:ext uri="{BB962C8B-B14F-4D97-AF65-F5344CB8AC3E}">
        <p14:creationId xmlns:p14="http://schemas.microsoft.com/office/powerpoint/2010/main" val="4242687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기업소개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24</a:t>
            </a:fld>
            <a:endParaRPr lang="ko-KR" altLang="en-US" dirty="0"/>
          </a:p>
        </p:txBody>
      </p:sp>
      <p:graphicFrame>
        <p:nvGraphicFramePr>
          <p:cNvPr id="2" name="표 1"/>
          <p:cNvGraphicFramePr>
            <a:graphicFrameLocks noGrp="1"/>
          </p:cNvGraphicFramePr>
          <p:nvPr>
            <p:extLst>
              <p:ext uri="{D42A27DB-BD31-4B8C-83A1-F6EECF244321}">
                <p14:modId xmlns:p14="http://schemas.microsoft.com/office/powerpoint/2010/main" val="4026863934"/>
              </p:ext>
            </p:extLst>
          </p:nvPr>
        </p:nvGraphicFramePr>
        <p:xfrm>
          <a:off x="251520" y="1268759"/>
          <a:ext cx="3908778" cy="3152090"/>
        </p:xfrm>
        <a:graphic>
          <a:graphicData uri="http://schemas.openxmlformats.org/drawingml/2006/table">
            <a:tbl>
              <a:tblPr firstRow="1" bandRow="1">
                <a:tableStyleId>{5C22544A-7EE6-4342-B048-85BDC9FD1C3A}</a:tableStyleId>
              </a:tblPr>
              <a:tblGrid>
                <a:gridCol w="1254329">
                  <a:extLst>
                    <a:ext uri="{9D8B030D-6E8A-4147-A177-3AD203B41FA5}">
                      <a16:colId xmlns:a16="http://schemas.microsoft.com/office/drawing/2014/main" val="20000"/>
                    </a:ext>
                  </a:extLst>
                </a:gridCol>
                <a:gridCol w="2654449">
                  <a:extLst>
                    <a:ext uri="{9D8B030D-6E8A-4147-A177-3AD203B41FA5}">
                      <a16:colId xmlns:a16="http://schemas.microsoft.com/office/drawing/2014/main" val="20001"/>
                    </a:ext>
                  </a:extLst>
                </a:gridCol>
              </a:tblGrid>
              <a:tr h="299889">
                <a:tc>
                  <a:txBody>
                    <a:bodyPr/>
                    <a:lstStyle/>
                    <a:p>
                      <a:pPr latinLnBrk="1"/>
                      <a:r>
                        <a:rPr lang="ko-KR" altLang="en-US" sz="1200" dirty="0"/>
                        <a:t>회사명</a:t>
                      </a:r>
                    </a:p>
                  </a:txBody>
                  <a:tcPr/>
                </a:tc>
                <a:tc>
                  <a:txBody>
                    <a:bodyPr/>
                    <a:lstStyle/>
                    <a:p>
                      <a:pPr latinLnBrk="1"/>
                      <a:r>
                        <a:rPr lang="ko-KR" altLang="en-US" sz="1200" dirty="0"/>
                        <a:t>동일 금속㈜</a:t>
                      </a:r>
                    </a:p>
                  </a:txBody>
                  <a:tcPr/>
                </a:tc>
                <a:extLst>
                  <a:ext uri="{0D108BD9-81ED-4DB2-BD59-A6C34878D82A}">
                    <a16:rowId xmlns:a16="http://schemas.microsoft.com/office/drawing/2014/main" val="10000"/>
                  </a:ext>
                </a:extLst>
              </a:tr>
              <a:tr h="405406">
                <a:tc>
                  <a:txBody>
                    <a:bodyPr/>
                    <a:lstStyle/>
                    <a:p>
                      <a:pPr latinLnBrk="1"/>
                      <a:r>
                        <a:rPr lang="ko-KR" altLang="en-US" sz="1200" dirty="0"/>
                        <a:t>주소</a:t>
                      </a:r>
                    </a:p>
                  </a:txBody>
                  <a:tcPr/>
                </a:tc>
                <a:tc>
                  <a:txBody>
                    <a:bodyPr/>
                    <a:lstStyle/>
                    <a:p>
                      <a:pPr latinLnBrk="1"/>
                      <a:r>
                        <a:rPr lang="ko-KR" altLang="en-US" sz="1200" dirty="0"/>
                        <a:t>경기도 안산시 단원구 </a:t>
                      </a:r>
                      <a:r>
                        <a:rPr lang="ko-KR" altLang="en-US" sz="1200" dirty="0" err="1"/>
                        <a:t>성곡동</a:t>
                      </a:r>
                      <a:r>
                        <a:rPr lang="ko-KR" altLang="en-US" sz="1200" dirty="0"/>
                        <a:t> </a:t>
                      </a:r>
                      <a:r>
                        <a:rPr lang="en-US" altLang="ko-KR" sz="1200" dirty="0"/>
                        <a:t>720-8</a:t>
                      </a:r>
                      <a:endParaRPr lang="ko-KR" altLang="en-US" sz="1200" dirty="0"/>
                    </a:p>
                  </a:txBody>
                  <a:tcPr/>
                </a:tc>
                <a:extLst>
                  <a:ext uri="{0D108BD9-81ED-4DB2-BD59-A6C34878D82A}">
                    <a16:rowId xmlns:a16="http://schemas.microsoft.com/office/drawing/2014/main" val="10001"/>
                  </a:ext>
                </a:extLst>
              </a:tr>
              <a:tr h="499815">
                <a:tc>
                  <a:txBody>
                    <a:bodyPr/>
                    <a:lstStyle/>
                    <a:p>
                      <a:pPr latinLnBrk="1"/>
                      <a:r>
                        <a:rPr lang="ko-KR" altLang="en-US" sz="1200" dirty="0"/>
                        <a:t>주요 사업 내용</a:t>
                      </a:r>
                    </a:p>
                  </a:txBody>
                  <a:tcPr/>
                </a:tc>
                <a:tc>
                  <a:txBody>
                    <a:bodyPr/>
                    <a:lstStyle/>
                    <a:p>
                      <a:pPr latinLnBrk="1"/>
                      <a:r>
                        <a:rPr lang="ko-KR" altLang="en-US" sz="1200" dirty="0"/>
                        <a:t>자동차</a:t>
                      </a:r>
                      <a:r>
                        <a:rPr lang="en-US" altLang="ko-KR" sz="1200" dirty="0"/>
                        <a:t>, </a:t>
                      </a:r>
                      <a:r>
                        <a:rPr lang="ko-KR" altLang="en-US" sz="1200" dirty="0"/>
                        <a:t>전기 및 전자용 프레스 용접부품 생산 공급</a:t>
                      </a:r>
                    </a:p>
                  </a:txBody>
                  <a:tcPr/>
                </a:tc>
                <a:extLst>
                  <a:ext uri="{0D108BD9-81ED-4DB2-BD59-A6C34878D82A}">
                    <a16:rowId xmlns:a16="http://schemas.microsoft.com/office/drawing/2014/main" val="10002"/>
                  </a:ext>
                </a:extLst>
              </a:tr>
              <a:tr h="405406">
                <a:tc>
                  <a:txBody>
                    <a:bodyPr/>
                    <a:lstStyle/>
                    <a:p>
                      <a:pPr latinLnBrk="1"/>
                      <a:r>
                        <a:rPr lang="ko-KR" altLang="en-US" sz="1200" dirty="0"/>
                        <a:t>사원수</a:t>
                      </a:r>
                    </a:p>
                  </a:txBody>
                  <a:tcPr/>
                </a:tc>
                <a:tc>
                  <a:txBody>
                    <a:bodyPr/>
                    <a:lstStyle/>
                    <a:p>
                      <a:pPr latinLnBrk="1"/>
                      <a:r>
                        <a:rPr lang="ko-KR" altLang="en-US" sz="1200" dirty="0"/>
                        <a:t>약 </a:t>
                      </a:r>
                      <a:r>
                        <a:rPr lang="en-US" altLang="ko-KR" sz="1200" dirty="0"/>
                        <a:t>35</a:t>
                      </a:r>
                      <a:r>
                        <a:rPr lang="ko-KR" altLang="en-US" sz="1200" dirty="0"/>
                        <a:t>명</a:t>
                      </a:r>
                    </a:p>
                  </a:txBody>
                  <a:tcPr/>
                </a:tc>
                <a:extLst>
                  <a:ext uri="{0D108BD9-81ED-4DB2-BD59-A6C34878D82A}">
                    <a16:rowId xmlns:a16="http://schemas.microsoft.com/office/drawing/2014/main" val="10003"/>
                  </a:ext>
                </a:extLst>
              </a:tr>
              <a:tr h="436199">
                <a:tc>
                  <a:txBody>
                    <a:bodyPr/>
                    <a:lstStyle/>
                    <a:p>
                      <a:pPr latinLnBrk="1"/>
                      <a:r>
                        <a:rPr lang="ko-KR" altLang="en-US" sz="1200" dirty="0"/>
                        <a:t>매출액</a:t>
                      </a:r>
                    </a:p>
                  </a:txBody>
                  <a:tcPr/>
                </a:tc>
                <a:tc>
                  <a:txBody>
                    <a:bodyPr/>
                    <a:lstStyle/>
                    <a:p>
                      <a:pPr latinLnBrk="1"/>
                      <a:r>
                        <a:rPr lang="ko-KR" altLang="en-US" sz="1200" dirty="0"/>
                        <a:t>약 </a:t>
                      </a:r>
                      <a:r>
                        <a:rPr lang="en-US" altLang="ko-KR" sz="1200" dirty="0"/>
                        <a:t>50</a:t>
                      </a:r>
                      <a:r>
                        <a:rPr lang="ko-KR" altLang="en-US" sz="1200" dirty="0"/>
                        <a:t>억원</a:t>
                      </a:r>
                      <a:r>
                        <a:rPr lang="en-US" altLang="ko-KR" sz="1200" dirty="0"/>
                        <a:t>/</a:t>
                      </a:r>
                      <a:r>
                        <a:rPr lang="ko-KR" altLang="en-US" sz="1200" dirty="0"/>
                        <a:t>연</a:t>
                      </a:r>
                    </a:p>
                  </a:txBody>
                  <a:tcPr/>
                </a:tc>
                <a:extLst>
                  <a:ext uri="{0D108BD9-81ED-4DB2-BD59-A6C34878D82A}">
                    <a16:rowId xmlns:a16="http://schemas.microsoft.com/office/drawing/2014/main" val="10004"/>
                  </a:ext>
                </a:extLst>
              </a:tr>
              <a:tr h="1105375">
                <a:tc>
                  <a:txBody>
                    <a:bodyPr/>
                    <a:lstStyle/>
                    <a:p>
                      <a:pPr latinLnBrk="1"/>
                      <a:r>
                        <a:rPr lang="ko-KR" altLang="en-US" sz="1200" dirty="0"/>
                        <a:t>주요 제품</a:t>
                      </a:r>
                    </a:p>
                  </a:txBody>
                  <a:tcPr/>
                </a:tc>
                <a:tc>
                  <a:txBody>
                    <a:bodyPr/>
                    <a:lstStyle/>
                    <a:p>
                      <a:pPr latinLnBrk="1"/>
                      <a:r>
                        <a:rPr lang="ko-KR" altLang="en-US" sz="1200" dirty="0" err="1"/>
                        <a:t>단자류</a:t>
                      </a:r>
                      <a:r>
                        <a:rPr lang="en-US" altLang="ko-KR" sz="1200" dirty="0"/>
                        <a:t>, </a:t>
                      </a:r>
                      <a:r>
                        <a:rPr lang="ko-KR" altLang="en-US" sz="1200" dirty="0" err="1"/>
                        <a:t>베젤류</a:t>
                      </a:r>
                      <a:r>
                        <a:rPr lang="en-US" altLang="ko-KR" sz="1200" dirty="0"/>
                        <a:t>, </a:t>
                      </a:r>
                      <a:r>
                        <a:rPr lang="ko-KR" altLang="en-US" sz="1200" dirty="0" err="1"/>
                        <a:t>오디오케이스류</a:t>
                      </a:r>
                      <a:r>
                        <a:rPr lang="en-US" altLang="ko-KR" sz="1200" dirty="0"/>
                        <a:t>, </a:t>
                      </a:r>
                      <a:r>
                        <a:rPr lang="ko-KR" altLang="en-US" sz="1200" dirty="0" err="1"/>
                        <a:t>일반케이스류</a:t>
                      </a:r>
                      <a:r>
                        <a:rPr lang="en-US" altLang="ko-KR" sz="1200" dirty="0"/>
                        <a:t>, </a:t>
                      </a:r>
                      <a:r>
                        <a:rPr lang="ko-KR" altLang="en-US" sz="1200" dirty="0" err="1"/>
                        <a:t>브라켓류</a:t>
                      </a:r>
                      <a:r>
                        <a:rPr lang="en-US" altLang="ko-KR" sz="1200" dirty="0"/>
                        <a:t>(</a:t>
                      </a:r>
                      <a:r>
                        <a:rPr lang="ko-KR" altLang="en-US" sz="1200" dirty="0"/>
                        <a:t>도금</a:t>
                      </a:r>
                      <a:r>
                        <a:rPr lang="en-US" altLang="ko-KR" sz="1200" dirty="0"/>
                        <a:t>/</a:t>
                      </a:r>
                      <a:r>
                        <a:rPr lang="ko-KR" altLang="en-US" sz="1200" dirty="0"/>
                        <a:t>도장</a:t>
                      </a:r>
                      <a:r>
                        <a:rPr lang="en-US" altLang="ko-KR" sz="1200" dirty="0"/>
                        <a:t>), </a:t>
                      </a:r>
                      <a:r>
                        <a:rPr lang="ko-KR" altLang="en-US" sz="1200" dirty="0" err="1"/>
                        <a:t>브라켓류</a:t>
                      </a:r>
                      <a:r>
                        <a:rPr lang="en-US" altLang="ko-KR" sz="1200" dirty="0"/>
                        <a:t>(</a:t>
                      </a:r>
                      <a:r>
                        <a:rPr lang="ko-KR" altLang="en-US" sz="1200" dirty="0"/>
                        <a:t>용접</a:t>
                      </a:r>
                      <a:r>
                        <a:rPr lang="en-US" altLang="ko-KR" sz="1200" dirty="0"/>
                        <a:t>)</a:t>
                      </a:r>
                      <a:endParaRPr lang="ko-KR" altLang="en-US" sz="1200" dirty="0"/>
                    </a:p>
                  </a:txBody>
                  <a:tcPr/>
                </a:tc>
                <a:extLst>
                  <a:ext uri="{0D108BD9-81ED-4DB2-BD59-A6C34878D82A}">
                    <a16:rowId xmlns:a16="http://schemas.microsoft.com/office/drawing/2014/main" val="10006"/>
                  </a:ext>
                </a:extLst>
              </a:tr>
            </a:tbl>
          </a:graphicData>
        </a:graphic>
      </p:graphicFrame>
      <p:grpSp>
        <p:nvGrpSpPr>
          <p:cNvPr id="37" name="그룹 36"/>
          <p:cNvGrpSpPr/>
          <p:nvPr/>
        </p:nvGrpSpPr>
        <p:grpSpPr>
          <a:xfrm>
            <a:off x="4545258" y="1274277"/>
            <a:ext cx="4594111" cy="1904424"/>
            <a:chOff x="4427985" y="1061177"/>
            <a:chExt cx="4743856" cy="2172595"/>
          </a:xfrm>
        </p:grpSpPr>
        <p:grpSp>
          <p:nvGrpSpPr>
            <p:cNvPr id="21" name="그룹 20"/>
            <p:cNvGrpSpPr/>
            <p:nvPr/>
          </p:nvGrpSpPr>
          <p:grpSpPr>
            <a:xfrm>
              <a:off x="4427985" y="1061177"/>
              <a:ext cx="4394822" cy="792088"/>
              <a:chOff x="4808448" y="1395654"/>
              <a:chExt cx="3586860" cy="727835"/>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448" y="1403409"/>
                <a:ext cx="1194524" cy="72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8852" y="1395654"/>
                <a:ext cx="1210790" cy="7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6765" y="1395655"/>
                <a:ext cx="1208543" cy="7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8" name="직선 연결선 27"/>
            <p:cNvCxnSpPr/>
            <p:nvPr/>
          </p:nvCxnSpPr>
          <p:spPr>
            <a:xfrm>
              <a:off x="4427985" y="1069617"/>
              <a:ext cx="1467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815259" y="1853265"/>
              <a:ext cx="1584175" cy="276999"/>
            </a:xfrm>
            <a:prstGeom prst="rect">
              <a:avLst/>
            </a:prstGeom>
            <a:noFill/>
          </p:spPr>
          <p:txBody>
            <a:bodyPr wrap="square" rtlCol="0">
              <a:spAutoFit/>
            </a:bodyPr>
            <a:lstStyle/>
            <a:p>
              <a:r>
                <a:rPr lang="ko-KR" altLang="en-US" sz="1200" dirty="0" err="1"/>
                <a:t>단자류</a:t>
              </a:r>
              <a:endParaRPr lang="ko-KR" altLang="en-US" sz="1200" dirty="0"/>
            </a:p>
          </p:txBody>
        </p:sp>
        <p:sp>
          <p:nvSpPr>
            <p:cNvPr id="46" name="TextBox 45"/>
            <p:cNvSpPr txBox="1"/>
            <p:nvPr/>
          </p:nvSpPr>
          <p:spPr>
            <a:xfrm>
              <a:off x="6268073" y="1853265"/>
              <a:ext cx="1584175" cy="276999"/>
            </a:xfrm>
            <a:prstGeom prst="rect">
              <a:avLst/>
            </a:prstGeom>
            <a:noFill/>
          </p:spPr>
          <p:txBody>
            <a:bodyPr wrap="square" rtlCol="0">
              <a:spAutoFit/>
            </a:bodyPr>
            <a:lstStyle/>
            <a:p>
              <a:r>
                <a:rPr lang="ko-KR" altLang="en-US" sz="1200" dirty="0" err="1"/>
                <a:t>베젤류</a:t>
              </a:r>
              <a:endParaRPr lang="ko-KR" altLang="en-US" sz="1200" dirty="0"/>
            </a:p>
          </p:txBody>
        </p:sp>
        <p:sp>
          <p:nvSpPr>
            <p:cNvPr id="47" name="TextBox 46"/>
            <p:cNvSpPr txBox="1"/>
            <p:nvPr/>
          </p:nvSpPr>
          <p:spPr>
            <a:xfrm>
              <a:off x="7556558" y="1855763"/>
              <a:ext cx="1584175" cy="276999"/>
            </a:xfrm>
            <a:prstGeom prst="rect">
              <a:avLst/>
            </a:prstGeom>
            <a:noFill/>
          </p:spPr>
          <p:txBody>
            <a:bodyPr wrap="square" rtlCol="0">
              <a:spAutoFit/>
            </a:bodyPr>
            <a:lstStyle/>
            <a:p>
              <a:r>
                <a:rPr lang="ko-KR" altLang="en-US" sz="1200" dirty="0" err="1"/>
                <a:t>오디오케이스류</a:t>
              </a:r>
              <a:endParaRPr lang="ko-KR" altLang="en-US" sz="1200" dirty="0"/>
            </a:p>
          </p:txBody>
        </p:sp>
        <p:grpSp>
          <p:nvGrpSpPr>
            <p:cNvPr id="36" name="그룹 35"/>
            <p:cNvGrpSpPr/>
            <p:nvPr/>
          </p:nvGrpSpPr>
          <p:grpSpPr>
            <a:xfrm>
              <a:off x="4433715" y="2164685"/>
              <a:ext cx="4738126" cy="1069087"/>
              <a:chOff x="4427985" y="2348880"/>
              <a:chExt cx="4738126" cy="1069087"/>
            </a:xfrm>
          </p:grpSpPr>
          <p:grpSp>
            <p:nvGrpSpPr>
              <p:cNvPr id="25" name="그룹 24"/>
              <p:cNvGrpSpPr/>
              <p:nvPr/>
            </p:nvGrpSpPr>
            <p:grpSpPr>
              <a:xfrm>
                <a:off x="4427985" y="2348880"/>
                <a:ext cx="4394821" cy="864096"/>
                <a:chOff x="4427985" y="2348880"/>
                <a:chExt cx="4394821" cy="864096"/>
              </a:xfrm>
            </p:grpSpPr>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7985" y="2348880"/>
                  <a:ext cx="1458165" cy="78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863" y="2348881"/>
                  <a:ext cx="1541510" cy="7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2031" y="2348882"/>
                  <a:ext cx="1480775" cy="78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직선 연결선 22"/>
                <p:cNvCxnSpPr/>
                <p:nvPr/>
              </p:nvCxnSpPr>
              <p:spPr>
                <a:xfrm flipH="1">
                  <a:off x="7342031" y="2348880"/>
                  <a:ext cx="1" cy="864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1" name="직선 연결선 30"/>
              <p:cNvCxnSpPr/>
              <p:nvPr/>
            </p:nvCxnSpPr>
            <p:spPr>
              <a:xfrm>
                <a:off x="4427985" y="2348880"/>
                <a:ext cx="1467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72000" y="3138798"/>
                <a:ext cx="1584175" cy="276999"/>
              </a:xfrm>
              <a:prstGeom prst="rect">
                <a:avLst/>
              </a:prstGeom>
              <a:noFill/>
            </p:spPr>
            <p:txBody>
              <a:bodyPr wrap="square" rtlCol="0">
                <a:spAutoFit/>
              </a:bodyPr>
              <a:lstStyle/>
              <a:p>
                <a:r>
                  <a:rPr lang="ko-KR" altLang="en-US" sz="1200" dirty="0" err="1"/>
                  <a:t>일반케이스류</a:t>
                </a:r>
                <a:endParaRPr lang="ko-KR" altLang="en-US" sz="1200" dirty="0"/>
              </a:p>
            </p:txBody>
          </p:sp>
          <p:sp>
            <p:nvSpPr>
              <p:cNvPr id="50" name="TextBox 49"/>
              <p:cNvSpPr txBox="1"/>
              <p:nvPr/>
            </p:nvSpPr>
            <p:spPr>
              <a:xfrm>
                <a:off x="5972383" y="3138797"/>
                <a:ext cx="1584175" cy="276999"/>
              </a:xfrm>
              <a:prstGeom prst="rect">
                <a:avLst/>
              </a:prstGeom>
              <a:noFill/>
            </p:spPr>
            <p:txBody>
              <a:bodyPr wrap="square" rtlCol="0">
                <a:spAutoFit/>
              </a:bodyPr>
              <a:lstStyle/>
              <a:p>
                <a:r>
                  <a:rPr lang="ko-KR" altLang="en-US" sz="1200" dirty="0" err="1"/>
                  <a:t>브라켓류</a:t>
                </a:r>
                <a:r>
                  <a:rPr lang="en-US" altLang="ko-KR" sz="1200" dirty="0"/>
                  <a:t>(</a:t>
                </a:r>
                <a:r>
                  <a:rPr lang="ko-KR" altLang="en-US" sz="1200" dirty="0"/>
                  <a:t>도금</a:t>
                </a:r>
                <a:r>
                  <a:rPr lang="en-US" altLang="ko-KR" sz="1200" dirty="0"/>
                  <a:t>/</a:t>
                </a:r>
                <a:r>
                  <a:rPr lang="ko-KR" altLang="en-US" sz="1200" dirty="0"/>
                  <a:t>도장</a:t>
                </a:r>
                <a:r>
                  <a:rPr lang="en-US" altLang="ko-KR" sz="1200" dirty="0"/>
                  <a:t>)</a:t>
                </a:r>
                <a:endParaRPr lang="ko-KR" altLang="en-US" sz="1200" dirty="0"/>
              </a:p>
            </p:txBody>
          </p:sp>
          <p:sp>
            <p:nvSpPr>
              <p:cNvPr id="51" name="TextBox 50"/>
              <p:cNvSpPr txBox="1"/>
              <p:nvPr/>
            </p:nvSpPr>
            <p:spPr>
              <a:xfrm>
                <a:off x="7581936" y="3140968"/>
                <a:ext cx="1584175" cy="276999"/>
              </a:xfrm>
              <a:prstGeom prst="rect">
                <a:avLst/>
              </a:prstGeom>
              <a:noFill/>
            </p:spPr>
            <p:txBody>
              <a:bodyPr wrap="square" rtlCol="0">
                <a:spAutoFit/>
              </a:bodyPr>
              <a:lstStyle/>
              <a:p>
                <a:r>
                  <a:rPr lang="ko-KR" altLang="en-US" sz="1200" dirty="0" err="1"/>
                  <a:t>브라켓류</a:t>
                </a:r>
                <a:r>
                  <a:rPr lang="en-US" altLang="ko-KR" sz="1200" dirty="0"/>
                  <a:t>(</a:t>
                </a:r>
                <a:r>
                  <a:rPr lang="ko-KR" altLang="en-US" sz="1200" dirty="0"/>
                  <a:t>용접</a:t>
                </a:r>
                <a:r>
                  <a:rPr lang="en-US" altLang="ko-KR" sz="1200" dirty="0"/>
                  <a:t>)</a:t>
                </a:r>
                <a:endParaRPr lang="ko-KR" altLang="en-US" sz="1200" dirty="0"/>
              </a:p>
            </p:txBody>
          </p:sp>
        </p:grpSp>
      </p:grpSp>
      <p:sp>
        <p:nvSpPr>
          <p:cNvPr id="56" name="순서도: 처리 55"/>
          <p:cNvSpPr/>
          <p:nvPr/>
        </p:nvSpPr>
        <p:spPr>
          <a:xfrm>
            <a:off x="251520" y="972225"/>
            <a:ext cx="3888432"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개요</a:t>
            </a:r>
          </a:p>
        </p:txBody>
      </p:sp>
      <p:sp>
        <p:nvSpPr>
          <p:cNvPr id="57" name="순서도: 처리 56"/>
          <p:cNvSpPr/>
          <p:nvPr/>
        </p:nvSpPr>
        <p:spPr>
          <a:xfrm>
            <a:off x="4545258" y="972225"/>
            <a:ext cx="4245078"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제품 소개</a:t>
            </a:r>
          </a:p>
        </p:txBody>
      </p:sp>
      <p:sp>
        <p:nvSpPr>
          <p:cNvPr id="58" name="순서도: 처리 57"/>
          <p:cNvSpPr/>
          <p:nvPr/>
        </p:nvSpPr>
        <p:spPr>
          <a:xfrm>
            <a:off x="4541711" y="3507559"/>
            <a:ext cx="4245078"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조 직 도</a:t>
            </a:r>
          </a:p>
        </p:txBody>
      </p:sp>
      <p:grpSp>
        <p:nvGrpSpPr>
          <p:cNvPr id="98" name="그룹 97"/>
          <p:cNvGrpSpPr/>
          <p:nvPr/>
        </p:nvGrpSpPr>
        <p:grpSpPr>
          <a:xfrm>
            <a:off x="513357" y="4313965"/>
            <a:ext cx="8287996" cy="2100086"/>
            <a:chOff x="776826" y="3634393"/>
            <a:chExt cx="8287996" cy="2100086"/>
          </a:xfrm>
        </p:grpSpPr>
        <p:sp>
          <p:nvSpPr>
            <p:cNvPr id="22" name="사각형: 둥근 모서리 21"/>
            <p:cNvSpPr/>
            <p:nvPr/>
          </p:nvSpPr>
          <p:spPr>
            <a:xfrm>
              <a:off x="5842520" y="3634393"/>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대표이사</a:t>
              </a:r>
            </a:p>
          </p:txBody>
        </p:sp>
        <p:sp>
          <p:nvSpPr>
            <p:cNvPr id="45" name="사각형: 둥근 모서리 44"/>
            <p:cNvSpPr/>
            <p:nvPr/>
          </p:nvSpPr>
          <p:spPr>
            <a:xfrm>
              <a:off x="5842520" y="4116567"/>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총괄임원</a:t>
              </a:r>
            </a:p>
          </p:txBody>
        </p:sp>
        <p:sp>
          <p:nvSpPr>
            <p:cNvPr id="48" name="사각형: 둥근 모서리 47"/>
            <p:cNvSpPr/>
            <p:nvPr/>
          </p:nvSpPr>
          <p:spPr>
            <a:xfrm>
              <a:off x="776826" y="4613120"/>
              <a:ext cx="1475184" cy="20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관리팀</a:t>
              </a:r>
            </a:p>
          </p:txBody>
        </p:sp>
        <p:sp>
          <p:nvSpPr>
            <p:cNvPr id="52" name="사각형: 둥근 모서리 51"/>
            <p:cNvSpPr/>
            <p:nvPr/>
          </p:nvSpPr>
          <p:spPr>
            <a:xfrm>
              <a:off x="7589638" y="4629249"/>
              <a:ext cx="1475184" cy="2575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bg1"/>
                  </a:solidFill>
                </a:rPr>
                <a:t>품질팀</a:t>
              </a:r>
              <a:endParaRPr lang="ko-KR" altLang="en-US" dirty="0">
                <a:solidFill>
                  <a:schemeClr val="bg1"/>
                </a:solidFill>
              </a:endParaRPr>
            </a:p>
          </p:txBody>
        </p:sp>
        <p:sp>
          <p:nvSpPr>
            <p:cNvPr id="53" name="사각형: 둥근 모서리 52"/>
            <p:cNvSpPr/>
            <p:nvPr/>
          </p:nvSpPr>
          <p:spPr>
            <a:xfrm>
              <a:off x="5842520" y="4617262"/>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생산팀</a:t>
              </a:r>
            </a:p>
          </p:txBody>
        </p:sp>
        <p:sp>
          <p:nvSpPr>
            <p:cNvPr id="54" name="사각형: 둥근 모서리 53"/>
            <p:cNvSpPr/>
            <p:nvPr/>
          </p:nvSpPr>
          <p:spPr>
            <a:xfrm>
              <a:off x="4181987" y="4629249"/>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개발팀</a:t>
              </a:r>
            </a:p>
          </p:txBody>
        </p:sp>
        <p:sp>
          <p:nvSpPr>
            <p:cNvPr id="55" name="사각형: 둥근 모서리 54"/>
            <p:cNvSpPr/>
            <p:nvPr/>
          </p:nvSpPr>
          <p:spPr>
            <a:xfrm>
              <a:off x="2457791" y="4613120"/>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영업팁</a:t>
              </a:r>
              <a:endParaRPr lang="ko-KR" altLang="en-US" dirty="0"/>
            </a:p>
          </p:txBody>
        </p:sp>
        <p:sp>
          <p:nvSpPr>
            <p:cNvPr id="59" name="사각형: 둥근 모서리 58"/>
            <p:cNvSpPr/>
            <p:nvPr/>
          </p:nvSpPr>
          <p:spPr>
            <a:xfrm>
              <a:off x="776826" y="5454974"/>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총무팀</a:t>
              </a:r>
            </a:p>
          </p:txBody>
        </p:sp>
        <p:sp>
          <p:nvSpPr>
            <p:cNvPr id="60" name="사각형: 둥근 모서리 59"/>
            <p:cNvSpPr/>
            <p:nvPr/>
          </p:nvSpPr>
          <p:spPr>
            <a:xfrm>
              <a:off x="2457791" y="5476943"/>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출하팀</a:t>
              </a:r>
              <a:endParaRPr lang="ko-KR" altLang="en-US" dirty="0"/>
            </a:p>
          </p:txBody>
        </p:sp>
        <p:sp>
          <p:nvSpPr>
            <p:cNvPr id="61" name="사각형: 둥근 모서리 60"/>
            <p:cNvSpPr/>
            <p:nvPr/>
          </p:nvSpPr>
          <p:spPr>
            <a:xfrm>
              <a:off x="4181987" y="5468275"/>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금형팀</a:t>
              </a:r>
              <a:endParaRPr lang="ko-KR" altLang="en-US" dirty="0"/>
            </a:p>
          </p:txBody>
        </p:sp>
        <p:sp>
          <p:nvSpPr>
            <p:cNvPr id="62" name="사각형: 둥근 모서리 61"/>
            <p:cNvSpPr/>
            <p:nvPr/>
          </p:nvSpPr>
          <p:spPr>
            <a:xfrm>
              <a:off x="5842520" y="5431229"/>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 </a:t>
              </a:r>
              <a:r>
                <a:rPr lang="ko-KR" altLang="en-US" dirty="0" err="1"/>
                <a:t>자재팀</a:t>
              </a:r>
              <a:endParaRPr lang="ko-KR" altLang="en-US" dirty="0"/>
            </a:p>
          </p:txBody>
        </p:sp>
        <p:sp>
          <p:nvSpPr>
            <p:cNvPr id="63" name="사각형: 둥근 모서리 62"/>
            <p:cNvSpPr/>
            <p:nvPr/>
          </p:nvSpPr>
          <p:spPr>
            <a:xfrm>
              <a:off x="7575074" y="5451756"/>
              <a:ext cx="1475184" cy="2575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품질 </a:t>
              </a:r>
              <a:r>
                <a:rPr lang="ko-KR" altLang="en-US" dirty="0" err="1">
                  <a:solidFill>
                    <a:schemeClr val="bg1"/>
                  </a:solidFill>
                </a:rPr>
                <a:t>보증팀</a:t>
              </a:r>
              <a:endParaRPr lang="ko-KR" altLang="en-US" dirty="0">
                <a:solidFill>
                  <a:schemeClr val="bg1"/>
                </a:solidFill>
              </a:endParaRPr>
            </a:p>
          </p:txBody>
        </p:sp>
        <p:cxnSp>
          <p:nvCxnSpPr>
            <p:cNvPr id="26" name="직선 화살표 연결선 25"/>
            <p:cNvCxnSpPr>
              <a:cxnSpLocks/>
              <a:stCxn id="22" idx="2"/>
              <a:endCxn id="45" idx="0"/>
            </p:cNvCxnSpPr>
            <p:nvPr/>
          </p:nvCxnSpPr>
          <p:spPr>
            <a:xfrm>
              <a:off x="6580112" y="3891929"/>
              <a:ext cx="0" cy="22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cxnSpLocks/>
              <a:stCxn id="45" idx="2"/>
              <a:endCxn id="53" idx="0"/>
            </p:cNvCxnSpPr>
            <p:nvPr/>
          </p:nvCxnSpPr>
          <p:spPr>
            <a:xfrm>
              <a:off x="6580112" y="4374103"/>
              <a:ext cx="0" cy="24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cxnSpLocks/>
              <a:stCxn id="48" idx="2"/>
              <a:endCxn id="59" idx="0"/>
            </p:cNvCxnSpPr>
            <p:nvPr/>
          </p:nvCxnSpPr>
          <p:spPr>
            <a:xfrm>
              <a:off x="1514418" y="4822214"/>
              <a:ext cx="0" cy="63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cxnSpLocks/>
              <a:stCxn id="55" idx="2"/>
              <a:endCxn id="60" idx="0"/>
            </p:cNvCxnSpPr>
            <p:nvPr/>
          </p:nvCxnSpPr>
          <p:spPr>
            <a:xfrm>
              <a:off x="3195383" y="4870656"/>
              <a:ext cx="0" cy="60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a:cxnSpLocks/>
              <a:stCxn id="54" idx="2"/>
              <a:endCxn id="61" idx="0"/>
            </p:cNvCxnSpPr>
            <p:nvPr/>
          </p:nvCxnSpPr>
          <p:spPr>
            <a:xfrm>
              <a:off x="4919579" y="4886785"/>
              <a:ext cx="0" cy="58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cxnSpLocks/>
              <a:stCxn id="53" idx="2"/>
              <a:endCxn id="62" idx="0"/>
            </p:cNvCxnSpPr>
            <p:nvPr/>
          </p:nvCxnSpPr>
          <p:spPr>
            <a:xfrm>
              <a:off x="6580112" y="4874798"/>
              <a:ext cx="0" cy="55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cxnSpLocks/>
              <a:stCxn id="52" idx="2"/>
              <a:endCxn id="63" idx="0"/>
            </p:cNvCxnSpPr>
            <p:nvPr/>
          </p:nvCxnSpPr>
          <p:spPr>
            <a:xfrm flipH="1">
              <a:off x="8312666" y="4886785"/>
              <a:ext cx="14564" cy="56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연결선: 꺾임 83"/>
            <p:cNvCxnSpPr>
              <a:cxnSpLocks/>
              <a:stCxn id="45" idx="1"/>
              <a:endCxn id="48" idx="0"/>
            </p:cNvCxnSpPr>
            <p:nvPr/>
          </p:nvCxnSpPr>
          <p:spPr>
            <a:xfrm rot="10800000" flipV="1">
              <a:off x="1514418" y="4245334"/>
              <a:ext cx="4328102" cy="3677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연결선: 꺾임 93"/>
            <p:cNvCxnSpPr>
              <a:cxnSpLocks/>
              <a:stCxn id="45" idx="1"/>
              <a:endCxn id="55" idx="0"/>
            </p:cNvCxnSpPr>
            <p:nvPr/>
          </p:nvCxnSpPr>
          <p:spPr>
            <a:xfrm rot="10800000" flipV="1">
              <a:off x="3195384" y="4245334"/>
              <a:ext cx="2647137" cy="3677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연결선: 꺾임 96"/>
            <p:cNvCxnSpPr>
              <a:cxnSpLocks/>
              <a:stCxn id="45" idx="1"/>
              <a:endCxn id="54" idx="0"/>
            </p:cNvCxnSpPr>
            <p:nvPr/>
          </p:nvCxnSpPr>
          <p:spPr>
            <a:xfrm rot="10800000" flipV="1">
              <a:off x="4919580" y="4245335"/>
              <a:ext cx="922941" cy="383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연결선: 꺾임 101"/>
            <p:cNvCxnSpPr>
              <a:cxnSpLocks/>
              <a:stCxn id="45" idx="3"/>
              <a:endCxn id="52" idx="0"/>
            </p:cNvCxnSpPr>
            <p:nvPr/>
          </p:nvCxnSpPr>
          <p:spPr>
            <a:xfrm>
              <a:off x="7317704" y="4245335"/>
              <a:ext cx="1009526" cy="383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040" name="그림 1039"/>
          <p:cNvPicPr>
            <a:picLocks noChangeAspect="1"/>
          </p:cNvPicPr>
          <p:nvPr/>
        </p:nvPicPr>
        <p:blipFill>
          <a:blip r:embed="rId9"/>
          <a:stretch>
            <a:fillRect/>
          </a:stretch>
        </p:blipFill>
        <p:spPr>
          <a:xfrm>
            <a:off x="7401438" y="3900755"/>
            <a:ext cx="1385351" cy="435396"/>
          </a:xfrm>
          <a:prstGeom prst="rect">
            <a:avLst/>
          </a:prstGeom>
        </p:spPr>
      </p:pic>
    </p:spTree>
    <p:extLst>
      <p:ext uri="{BB962C8B-B14F-4D97-AF65-F5344CB8AC3E}">
        <p14:creationId xmlns:p14="http://schemas.microsoft.com/office/powerpoint/2010/main" val="256725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기여 및 추가 기대효과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25</a:t>
            </a:fld>
            <a:endParaRPr lang="ko-KR" altLang="en-US" dirty="0"/>
          </a:p>
        </p:txBody>
      </p:sp>
      <p:grpSp>
        <p:nvGrpSpPr>
          <p:cNvPr id="34" name="그룹 33"/>
          <p:cNvGrpSpPr/>
          <p:nvPr/>
        </p:nvGrpSpPr>
        <p:grpSpPr>
          <a:xfrm>
            <a:off x="141762" y="2529632"/>
            <a:ext cx="8908989" cy="1610105"/>
            <a:chOff x="126507" y="3342388"/>
            <a:chExt cx="8908989" cy="1610105"/>
          </a:xfrm>
        </p:grpSpPr>
        <p:sp>
          <p:nvSpPr>
            <p:cNvPr id="48" name="TextBox 47"/>
            <p:cNvSpPr txBox="1"/>
            <p:nvPr/>
          </p:nvSpPr>
          <p:spPr>
            <a:xfrm>
              <a:off x="263674" y="3429000"/>
              <a:ext cx="8634657" cy="1308050"/>
            </a:xfrm>
            <a:prstGeom prst="rect">
              <a:avLst/>
            </a:prstGeom>
            <a:noFill/>
          </p:spPr>
          <p:txBody>
            <a:bodyPr wrap="square" rtlCol="0">
              <a:spAutoFit/>
            </a:bodyPr>
            <a:lstStyle/>
            <a:p>
              <a:pPr algn="ctr"/>
              <a:r>
                <a:rPr lang="en-US" altLang="ko-KR" b="1" u="sng" dirty="0"/>
                <a:t>&lt; Target User</a:t>
              </a:r>
              <a:r>
                <a:rPr lang="ko-KR" altLang="en-US" b="1" u="sng" dirty="0"/>
                <a:t> </a:t>
              </a:r>
              <a:r>
                <a:rPr lang="en-US" altLang="ko-KR" b="1" u="sng" dirty="0"/>
                <a:t>&gt;</a:t>
              </a:r>
            </a:p>
            <a:p>
              <a:r>
                <a:rPr lang="en-US" altLang="ko-KR" sz="1500" b="1" dirty="0"/>
                <a:t> </a:t>
              </a:r>
            </a:p>
            <a:p>
              <a:r>
                <a:rPr lang="ko-KR" altLang="en-US" sz="1600" b="1" dirty="0"/>
                <a:t>동일금속</a:t>
              </a:r>
              <a:r>
                <a:rPr lang="ko-KR" altLang="en-US" sz="1500" dirty="0"/>
                <a:t>의 기존 품질 관리 통계 패키지와 우리가 개발한 </a:t>
              </a:r>
              <a:r>
                <a:rPr lang="en-US" altLang="ko-KR" sz="1500" dirty="0"/>
                <a:t>R commander </a:t>
              </a:r>
              <a:r>
                <a:rPr lang="ko-KR" altLang="en-US" sz="1500" dirty="0"/>
                <a:t>패키지를 비교 분석하여 </a:t>
              </a:r>
              <a:r>
                <a:rPr lang="ko-KR" altLang="en-US" sz="1500" b="1" dirty="0"/>
                <a:t>활용성을 검증</a:t>
              </a:r>
              <a:r>
                <a:rPr lang="ko-KR" altLang="en-US" sz="1500" dirty="0"/>
                <a:t>하고</a:t>
              </a:r>
              <a:r>
                <a:rPr lang="en-US" altLang="ko-KR" sz="1500" dirty="0"/>
                <a:t> </a:t>
              </a:r>
              <a:r>
                <a:rPr lang="ko-KR" altLang="en-US" sz="1500" dirty="0"/>
                <a:t>현 패키지의 문제점을 파악하여 우리가 </a:t>
              </a:r>
              <a:r>
                <a:rPr lang="ko-KR" altLang="en-US" sz="1500" b="1" dirty="0"/>
                <a:t>기여할 수 있는 부분을 찾아내고 </a:t>
              </a:r>
              <a:endParaRPr lang="en-US" altLang="ko-KR" sz="1500" b="1" dirty="0"/>
            </a:p>
            <a:p>
              <a:r>
                <a:rPr lang="ko-KR" altLang="en-US" sz="1500" b="1" dirty="0"/>
                <a:t>구현할 계획</a:t>
              </a:r>
              <a:r>
                <a:rPr lang="en-US" altLang="ko-KR" sz="1500" dirty="0"/>
                <a:t>.</a:t>
              </a:r>
              <a:r>
                <a:rPr lang="ko-KR" altLang="en-US" sz="1500" dirty="0"/>
                <a:t> </a:t>
              </a:r>
              <a:endParaRPr lang="en-US" altLang="ko-KR" sz="1500" dirty="0"/>
            </a:p>
          </p:txBody>
        </p:sp>
        <p:sp>
          <p:nvSpPr>
            <p:cNvPr id="39" name="사각형: 둥근 모서리 73"/>
            <p:cNvSpPr/>
            <p:nvPr/>
          </p:nvSpPr>
          <p:spPr>
            <a:xfrm>
              <a:off x="126507" y="3342388"/>
              <a:ext cx="8908989" cy="16101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p:txBody>
        </p:sp>
      </p:grpSp>
      <p:sp>
        <p:nvSpPr>
          <p:cNvPr id="40" name="TextBox 39"/>
          <p:cNvSpPr txBox="1"/>
          <p:nvPr/>
        </p:nvSpPr>
        <p:spPr>
          <a:xfrm>
            <a:off x="277115" y="4293096"/>
            <a:ext cx="8634657" cy="2215991"/>
          </a:xfrm>
          <a:prstGeom prst="rect">
            <a:avLst/>
          </a:prstGeom>
          <a:noFill/>
        </p:spPr>
        <p:txBody>
          <a:bodyPr wrap="square" rtlCol="0">
            <a:spAutoFit/>
          </a:bodyPr>
          <a:lstStyle/>
          <a:p>
            <a:pPr algn="ctr"/>
            <a:r>
              <a:rPr lang="en-US" altLang="ko-KR" sz="1600" b="1" dirty="0"/>
              <a:t>&lt; </a:t>
            </a:r>
            <a:r>
              <a:rPr lang="ko-KR" altLang="en-US" sz="1600" b="1" dirty="0"/>
              <a:t>추가</a:t>
            </a:r>
            <a:r>
              <a:rPr lang="en-US" altLang="ko-KR" sz="1600" b="1" dirty="0"/>
              <a:t> </a:t>
            </a:r>
            <a:r>
              <a:rPr lang="ko-KR" altLang="en-US" sz="1600" b="1" dirty="0"/>
              <a:t>기대효과 </a:t>
            </a:r>
            <a:r>
              <a:rPr lang="en-US" altLang="ko-KR" sz="1600" b="1" dirty="0"/>
              <a:t>&gt;</a:t>
            </a:r>
          </a:p>
          <a:p>
            <a:pPr algn="ctr"/>
            <a:endParaRPr lang="en-US" altLang="ko-KR" sz="1500" b="1" dirty="0"/>
          </a:p>
          <a:p>
            <a:r>
              <a:rPr lang="ko-KR" altLang="en-US" sz="1500" dirty="0"/>
              <a:t>  </a:t>
            </a:r>
            <a:r>
              <a:rPr lang="en-US" altLang="ko-KR" sz="1500" dirty="0"/>
              <a:t>1. </a:t>
            </a:r>
            <a:r>
              <a:rPr lang="ko-KR" altLang="en-US" sz="1500" dirty="0"/>
              <a:t>최근 가장 인기가 높은 </a:t>
            </a:r>
            <a:r>
              <a:rPr lang="en-US" altLang="ko-KR" sz="1500" dirty="0"/>
              <a:t>R</a:t>
            </a:r>
            <a:r>
              <a:rPr lang="ko-KR" altLang="en-US" sz="1500" dirty="0"/>
              <a:t>을 </a:t>
            </a:r>
            <a:r>
              <a:rPr lang="en-US" altLang="ko-KR" sz="1500" dirty="0"/>
              <a:t>GUI </a:t>
            </a:r>
            <a:r>
              <a:rPr lang="ko-KR" altLang="en-US" sz="1500" dirty="0"/>
              <a:t>형태로 제공하는 </a:t>
            </a:r>
            <a:r>
              <a:rPr lang="en-US" altLang="ko-KR" sz="1500" dirty="0"/>
              <a:t>R commander</a:t>
            </a:r>
            <a:r>
              <a:rPr lang="ko-KR" altLang="en-US" sz="1500" dirty="0"/>
              <a:t>에서 </a:t>
            </a:r>
            <a:r>
              <a:rPr lang="en-US" altLang="ko-KR" sz="1500" b="1" dirty="0"/>
              <a:t>‘</a:t>
            </a:r>
            <a:r>
              <a:rPr lang="ko-KR" altLang="en-US" sz="1500" b="1" dirty="0"/>
              <a:t>통계적 품질 관리</a:t>
            </a:r>
            <a:r>
              <a:rPr lang="en-US" altLang="ko-KR" sz="1500" b="1" dirty="0"/>
              <a:t>’</a:t>
            </a:r>
            <a:r>
              <a:rPr lang="ko-KR" altLang="en-US" sz="1500" b="1" dirty="0"/>
              <a:t>라는 이슈를 해결</a:t>
            </a:r>
            <a:r>
              <a:rPr lang="ko-KR" altLang="en-US" sz="1500" dirty="0"/>
              <a:t> 할 수 있음</a:t>
            </a:r>
            <a:r>
              <a:rPr lang="en-US" altLang="ko-KR" sz="1500" dirty="0"/>
              <a:t>.</a:t>
            </a:r>
            <a:r>
              <a:rPr lang="ko-KR" altLang="en-US" sz="1500" dirty="0"/>
              <a:t>  </a:t>
            </a:r>
            <a:endParaRPr lang="en-US" altLang="ko-KR" sz="1500" dirty="0"/>
          </a:p>
          <a:p>
            <a:r>
              <a:rPr lang="en-US" altLang="ko-KR" sz="1500" dirty="0"/>
              <a:t>  2. </a:t>
            </a:r>
            <a:r>
              <a:rPr lang="ko-KR" altLang="en-US" sz="1500" dirty="0"/>
              <a:t>유료 품질 </a:t>
            </a:r>
            <a:r>
              <a:rPr lang="en-US" altLang="ko-KR" sz="1500" dirty="0"/>
              <a:t>S/W</a:t>
            </a:r>
            <a:r>
              <a:rPr lang="ko-KR" altLang="en-US" sz="1500" dirty="0"/>
              <a:t>에 버금가는 기능 제공으로 학과 내 </a:t>
            </a:r>
            <a:r>
              <a:rPr lang="ko-KR" altLang="en-US" sz="1500" b="1" dirty="0"/>
              <a:t>품질 경영 공학 수업의 보조 자료</a:t>
            </a:r>
            <a:r>
              <a:rPr lang="ko-KR" altLang="en-US" sz="1500" dirty="0"/>
              <a:t>로 채택 될 시</a:t>
            </a:r>
            <a:r>
              <a:rPr lang="en-US" altLang="ko-KR" sz="1500" dirty="0"/>
              <a:t>, </a:t>
            </a:r>
            <a:r>
              <a:rPr lang="ko-KR" altLang="en-US" sz="1500" dirty="0"/>
              <a:t>자유로운 사용 가능</a:t>
            </a:r>
            <a:r>
              <a:rPr lang="en-US" altLang="ko-KR" sz="1500" dirty="0"/>
              <a:t>.</a:t>
            </a:r>
          </a:p>
          <a:p>
            <a:r>
              <a:rPr lang="ko-KR" altLang="en-US" sz="1500" dirty="0"/>
              <a:t>  </a:t>
            </a:r>
            <a:r>
              <a:rPr lang="en-US" altLang="ko-KR" sz="1500" dirty="0"/>
              <a:t>3.  </a:t>
            </a:r>
            <a:r>
              <a:rPr lang="ko-KR" altLang="en-US" sz="1500" dirty="0"/>
              <a:t>테스트 및 검증을 마칠 시</a:t>
            </a:r>
            <a:r>
              <a:rPr lang="en-US" altLang="ko-KR" sz="1500" dirty="0"/>
              <a:t>,</a:t>
            </a:r>
            <a:r>
              <a:rPr lang="ko-KR" altLang="en-US" sz="1500" dirty="0"/>
              <a:t> </a:t>
            </a:r>
            <a:r>
              <a:rPr lang="en-US" altLang="ko-KR" sz="1500" dirty="0"/>
              <a:t>R commander</a:t>
            </a:r>
            <a:r>
              <a:rPr lang="ko-KR" altLang="en-US" sz="1500" dirty="0"/>
              <a:t>의 </a:t>
            </a:r>
            <a:r>
              <a:rPr lang="ko-KR" altLang="en-US" sz="1500" b="1" dirty="0"/>
              <a:t>공식 플러그인 패키지</a:t>
            </a:r>
            <a:r>
              <a:rPr lang="ko-KR" altLang="en-US" sz="1500" dirty="0"/>
              <a:t>가 되어 전 세계 사용자들에게 </a:t>
            </a:r>
            <a:r>
              <a:rPr lang="en-US" altLang="ko-KR" sz="1500" dirty="0"/>
              <a:t>“</a:t>
            </a:r>
            <a:r>
              <a:rPr lang="ko-KR" altLang="en-US" sz="1500" dirty="0"/>
              <a:t>공정 능력 분석</a:t>
            </a:r>
            <a:r>
              <a:rPr lang="en-US" altLang="ko-KR" sz="1500" dirty="0"/>
              <a:t>” ,</a:t>
            </a:r>
            <a:r>
              <a:rPr lang="ko-KR" altLang="en-US" sz="1500" dirty="0"/>
              <a:t> </a:t>
            </a:r>
            <a:r>
              <a:rPr lang="en-US" altLang="ko-KR" sz="1500" dirty="0"/>
              <a:t>“</a:t>
            </a:r>
            <a:r>
              <a:rPr lang="ko-KR" altLang="en-US" sz="1500" dirty="0"/>
              <a:t>측정 시스템 분석</a:t>
            </a:r>
            <a:r>
              <a:rPr lang="en-US" altLang="ko-KR" sz="1500" dirty="0"/>
              <a:t>” , “</a:t>
            </a:r>
            <a:r>
              <a:rPr lang="ko-KR" altLang="en-US" sz="1500" dirty="0"/>
              <a:t>샘플링 검사</a:t>
            </a:r>
            <a:r>
              <a:rPr lang="en-US" altLang="ko-KR" sz="1500" dirty="0"/>
              <a:t>”</a:t>
            </a:r>
            <a:r>
              <a:rPr lang="ko-KR" altLang="en-US" sz="1500" dirty="0"/>
              <a:t>를 </a:t>
            </a:r>
            <a:r>
              <a:rPr lang="ko-KR" altLang="en-US" sz="1500" b="1" dirty="0"/>
              <a:t>무료</a:t>
            </a:r>
            <a:r>
              <a:rPr lang="ko-KR" altLang="en-US" sz="1500" dirty="0"/>
              <a:t>로 이용 할 수 있게끔 함</a:t>
            </a:r>
            <a:r>
              <a:rPr lang="en-US" altLang="ko-KR" sz="1500" dirty="0"/>
              <a:t>.</a:t>
            </a:r>
          </a:p>
          <a:p>
            <a:r>
              <a:rPr lang="en-US" altLang="ko-KR" sz="1500" dirty="0"/>
              <a:t>    </a:t>
            </a:r>
            <a:endParaRPr lang="ko-KR" altLang="en-US" sz="1500" dirty="0"/>
          </a:p>
        </p:txBody>
      </p:sp>
      <p:sp>
        <p:nvSpPr>
          <p:cNvPr id="42" name="사각형: 둥근 모서리 73"/>
          <p:cNvSpPr/>
          <p:nvPr/>
        </p:nvSpPr>
        <p:spPr>
          <a:xfrm>
            <a:off x="141762" y="4270947"/>
            <a:ext cx="8908989" cy="2398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p:txBody>
      </p:sp>
      <p:sp>
        <p:nvSpPr>
          <p:cNvPr id="2" name="직사각형 1"/>
          <p:cNvSpPr/>
          <p:nvPr/>
        </p:nvSpPr>
        <p:spPr>
          <a:xfrm>
            <a:off x="4479634" y="3244334"/>
            <a:ext cx="184730" cy="369332"/>
          </a:xfrm>
          <a:prstGeom prst="rect">
            <a:avLst/>
          </a:prstGeom>
        </p:spPr>
        <p:txBody>
          <a:bodyPr wrap="none">
            <a:spAutoFit/>
          </a:bodyPr>
          <a:lstStyle/>
          <a:p>
            <a:pPr algn="ctr"/>
            <a:endParaRPr lang="en-US" altLang="ko-KR" dirty="0"/>
          </a:p>
        </p:txBody>
      </p:sp>
      <p:grpSp>
        <p:nvGrpSpPr>
          <p:cNvPr id="31" name="그룹 30"/>
          <p:cNvGrpSpPr/>
          <p:nvPr/>
        </p:nvGrpSpPr>
        <p:grpSpPr>
          <a:xfrm>
            <a:off x="259106" y="877258"/>
            <a:ext cx="8652666" cy="1472161"/>
            <a:chOff x="729263" y="984614"/>
            <a:chExt cx="8283388" cy="1764646"/>
          </a:xfrm>
        </p:grpSpPr>
        <p:sp>
          <p:nvSpPr>
            <p:cNvPr id="35" name="사각형: 둥근 모서리 34"/>
            <p:cNvSpPr/>
            <p:nvPr/>
          </p:nvSpPr>
          <p:spPr>
            <a:xfrm>
              <a:off x="2763346" y="1536731"/>
              <a:ext cx="1584176" cy="60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품질관리팀</a:t>
              </a:r>
            </a:p>
          </p:txBody>
        </p:sp>
        <p:sp>
          <p:nvSpPr>
            <p:cNvPr id="36" name="사각형: 둥근 모서리 35"/>
            <p:cNvSpPr/>
            <p:nvPr/>
          </p:nvSpPr>
          <p:spPr>
            <a:xfrm>
              <a:off x="4795675" y="1931345"/>
              <a:ext cx="1523723" cy="817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② </a:t>
              </a:r>
              <a:r>
                <a:rPr lang="en-US" altLang="ko-KR" b="1" dirty="0"/>
                <a:t>Plug-in</a:t>
              </a:r>
              <a:r>
                <a:rPr lang="ko-KR" altLang="en-US" b="1" dirty="0"/>
                <a:t> </a:t>
              </a:r>
              <a:endParaRPr lang="en-US" altLang="ko-KR" b="1" dirty="0"/>
            </a:p>
            <a:p>
              <a:pPr algn="ctr"/>
              <a:r>
                <a:rPr lang="ko-KR" altLang="en-US" b="1" dirty="0"/>
                <a:t>패키지 검증 </a:t>
              </a:r>
            </a:p>
          </p:txBody>
        </p:sp>
        <p:sp>
          <p:nvSpPr>
            <p:cNvPr id="37" name="사각형: 둥근 모서리 36"/>
            <p:cNvSpPr/>
            <p:nvPr/>
          </p:nvSpPr>
          <p:spPr>
            <a:xfrm>
              <a:off x="4795675" y="987991"/>
              <a:ext cx="1523723" cy="817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①기업에서    의 요구</a:t>
              </a:r>
            </a:p>
          </p:txBody>
        </p:sp>
        <p:sp>
          <p:nvSpPr>
            <p:cNvPr id="38" name="사각형: 둥근 모서리 37"/>
            <p:cNvSpPr/>
            <p:nvPr/>
          </p:nvSpPr>
          <p:spPr>
            <a:xfrm>
              <a:off x="729263" y="1536731"/>
              <a:ext cx="1584176" cy="60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동일금속</a:t>
              </a:r>
            </a:p>
          </p:txBody>
        </p:sp>
        <p:pic>
          <p:nvPicPr>
            <p:cNvPr id="41" name="그래픽 40" descr="화살표: 약간 곡선"/>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833" y="1688659"/>
              <a:ext cx="385192" cy="385192"/>
            </a:xfrm>
            <a:prstGeom prst="rect">
              <a:avLst/>
            </a:prstGeom>
          </p:spPr>
        </p:pic>
        <p:pic>
          <p:nvPicPr>
            <p:cNvPr id="43" name="그래픽 42" descr="화살표: 약간 곡선"/>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1350" y="1688659"/>
              <a:ext cx="385192" cy="385192"/>
            </a:xfrm>
            <a:prstGeom prst="rect">
              <a:avLst/>
            </a:prstGeom>
          </p:spPr>
        </p:pic>
        <p:sp>
          <p:nvSpPr>
            <p:cNvPr id="44" name="사각형: 둥근 모서리 43"/>
            <p:cNvSpPr/>
            <p:nvPr/>
          </p:nvSpPr>
          <p:spPr>
            <a:xfrm>
              <a:off x="6767551" y="1931345"/>
              <a:ext cx="2245100" cy="817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프로젝트 평가표 작성하여 타당성 입증</a:t>
              </a:r>
              <a:endParaRPr lang="ko-KR" altLang="en-US" dirty="0">
                <a:solidFill>
                  <a:schemeClr val="tx1"/>
                </a:solidFill>
              </a:endParaRPr>
            </a:p>
          </p:txBody>
        </p:sp>
        <p:sp>
          <p:nvSpPr>
            <p:cNvPr id="45" name="같음 기호 44"/>
            <p:cNvSpPr/>
            <p:nvPr/>
          </p:nvSpPr>
          <p:spPr>
            <a:xfrm>
              <a:off x="6388953" y="2154706"/>
              <a:ext cx="272291" cy="33261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6" name="같음 기호 45"/>
            <p:cNvSpPr/>
            <p:nvPr/>
          </p:nvSpPr>
          <p:spPr>
            <a:xfrm>
              <a:off x="6389905" y="1230641"/>
              <a:ext cx="272291" cy="33261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사각형: 둥근 모서리 46"/>
            <p:cNvSpPr/>
            <p:nvPr/>
          </p:nvSpPr>
          <p:spPr>
            <a:xfrm>
              <a:off x="6767551" y="984614"/>
              <a:ext cx="2245100" cy="817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700" dirty="0">
                  <a:solidFill>
                    <a:schemeClr val="tx1"/>
                  </a:solidFill>
                </a:rPr>
                <a:t>파악 중</a:t>
              </a:r>
            </a:p>
          </p:txBody>
        </p:sp>
      </p:grpSp>
    </p:spTree>
    <p:extLst>
      <p:ext uri="{BB962C8B-B14F-4D97-AF65-F5344CB8AC3E}">
        <p14:creationId xmlns:p14="http://schemas.microsoft.com/office/powerpoint/2010/main" val="430131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097471174"/>
              </p:ext>
            </p:extLst>
          </p:nvPr>
        </p:nvGraphicFramePr>
        <p:xfrm>
          <a:off x="107504" y="1124744"/>
          <a:ext cx="8856984" cy="5256584"/>
        </p:xfrm>
        <a:graphic>
          <a:graphicData uri="http://schemas.openxmlformats.org/drawingml/2006/table">
            <a:tbl>
              <a:tblPr/>
              <a:tblGrid>
                <a:gridCol w="621667">
                  <a:extLst>
                    <a:ext uri="{9D8B030D-6E8A-4147-A177-3AD203B41FA5}">
                      <a16:colId xmlns:a16="http://schemas.microsoft.com/office/drawing/2014/main" val="20000"/>
                    </a:ext>
                  </a:extLst>
                </a:gridCol>
                <a:gridCol w="386445">
                  <a:extLst>
                    <a:ext uri="{9D8B030D-6E8A-4147-A177-3AD203B41FA5}">
                      <a16:colId xmlns:a16="http://schemas.microsoft.com/office/drawing/2014/main" val="20001"/>
                    </a:ext>
                  </a:extLst>
                </a:gridCol>
                <a:gridCol w="1584176">
                  <a:extLst>
                    <a:ext uri="{9D8B030D-6E8A-4147-A177-3AD203B41FA5}">
                      <a16:colId xmlns:a16="http://schemas.microsoft.com/office/drawing/2014/main" val="20006"/>
                    </a:ext>
                  </a:extLst>
                </a:gridCol>
                <a:gridCol w="1512168">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728192">
                  <a:extLst>
                    <a:ext uri="{9D8B030D-6E8A-4147-A177-3AD203B41FA5}">
                      <a16:colId xmlns:a16="http://schemas.microsoft.com/office/drawing/2014/main" val="20005"/>
                    </a:ext>
                  </a:extLst>
                </a:gridCol>
              </a:tblGrid>
              <a:tr h="288032">
                <a:tc gridSpan="7">
                  <a:txBody>
                    <a:bodyPr/>
                    <a:lstStyle/>
                    <a:p>
                      <a:pPr algn="ctr" latinLnBrk="0">
                        <a:lnSpc>
                          <a:spcPct val="107000"/>
                        </a:lnSpc>
                        <a:spcAft>
                          <a:spcPts val="0"/>
                        </a:spcAft>
                      </a:pPr>
                      <a:r>
                        <a:rPr lang="ko-KR" sz="1100" b="1" kern="100" dirty="0">
                          <a:latin typeface="나눔바른고딕" pitchFamily="50" charset="-127"/>
                          <a:ea typeface="나눔바른고딕" pitchFamily="50" charset="-127"/>
                          <a:cs typeface="Times New Roman"/>
                        </a:rPr>
                        <a:t>업무분담</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90122">
                <a:tc>
                  <a:txBody>
                    <a:bodyPr/>
                    <a:lstStyle/>
                    <a:p>
                      <a:pPr algn="ctr" latinLnBrk="0">
                        <a:lnSpc>
                          <a:spcPct val="107000"/>
                        </a:lnSpc>
                        <a:spcAft>
                          <a:spcPts val="0"/>
                        </a:spcAft>
                      </a:pPr>
                      <a:r>
                        <a:rPr lang="ko-KR" sz="1100" b="1" kern="100" dirty="0">
                          <a:latin typeface="나눔바른고딕" pitchFamily="50" charset="-127"/>
                          <a:ea typeface="나눔바른고딕" pitchFamily="50" charset="-127"/>
                          <a:cs typeface="Times New Roman"/>
                        </a:rPr>
                        <a:t>팀원</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endParaRPr lang="ko-KR" altLang="en-US" dirty="0"/>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이해중</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김동민</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이홍재</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김근우</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이상인</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22046">
                <a:tc rowSpan="4">
                  <a:txBody>
                    <a:bodyPr/>
                    <a:lstStyle/>
                    <a:p>
                      <a:pPr algn="ctr" latinLnBrk="0">
                        <a:lnSpc>
                          <a:spcPct val="107000"/>
                        </a:lnSpc>
                        <a:spcAft>
                          <a:spcPts val="0"/>
                        </a:spcAft>
                      </a:pPr>
                      <a:endParaRPr lang="ko-KR" sz="1100" kern="100" dirty="0">
                        <a:latin typeface="나눔바른고딕" pitchFamily="50" charset="-127"/>
                        <a:ea typeface="나눔바른고딕" pitchFamily="50" charset="-127"/>
                        <a:cs typeface="Times New Roman"/>
                      </a:endParaRPr>
                    </a:p>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프로젝트</a:t>
                      </a:r>
                      <a:endParaRPr lang="en-US" altLang="ko-KR" sz="1100" b="1" kern="100" dirty="0">
                        <a:latin typeface="나눔바른고딕" pitchFamily="50" charset="-127"/>
                        <a:ea typeface="나눔바른고딕" pitchFamily="50" charset="-127"/>
                        <a:cs typeface="Times New Roman"/>
                      </a:endParaRPr>
                    </a:p>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업무분담</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r>
                        <a:rPr lang="ko-KR" altLang="en-US" sz="1100" dirty="0"/>
                        <a:t>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∙샘플링 조사 연구 </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∙측정 시스템 연구</a:t>
                      </a:r>
                      <a:endParaRPr lang="ko-KR"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buFont typeface="Arial" pitchFamily="34" charset="0"/>
                        <a:buNone/>
                      </a:pPr>
                      <a:r>
                        <a:rPr lang="ko-KR" altLang="en-US" sz="1200" kern="100" dirty="0">
                          <a:latin typeface="+mn-ea"/>
                          <a:ea typeface="+mn-ea"/>
                          <a:cs typeface="Times New Roman"/>
                        </a:rPr>
                        <a:t>∙</a:t>
                      </a:r>
                      <a:r>
                        <a:rPr lang="ko-KR" altLang="en-US" sz="1200" dirty="0">
                          <a:latin typeface="+mn-ea"/>
                          <a:ea typeface="+mn-ea"/>
                        </a:rPr>
                        <a:t>샘플링 조사 연구 </a:t>
                      </a:r>
                      <a:endParaRPr lang="en-US" altLang="ko-KR" sz="1200" dirty="0">
                        <a:latin typeface="+mn-ea"/>
                        <a:ea typeface="+mn-ea"/>
                      </a:endParaRPr>
                    </a:p>
                    <a:p>
                      <a:pPr marL="0" indent="0">
                        <a:buFont typeface="Arial" pitchFamily="34" charset="0"/>
                        <a:buNone/>
                      </a:pPr>
                      <a:r>
                        <a:rPr lang="ko-KR" altLang="en-US" sz="1200" kern="100" dirty="0">
                          <a:latin typeface="+mn-ea"/>
                          <a:ea typeface="+mn-ea"/>
                          <a:cs typeface="Times New Roman"/>
                        </a:rPr>
                        <a:t>∙</a:t>
                      </a:r>
                      <a:r>
                        <a:rPr lang="ko-KR" altLang="en-US" sz="1200" dirty="0">
                          <a:latin typeface="+mn-ea"/>
                          <a:ea typeface="+mn-ea"/>
                        </a:rPr>
                        <a:t>측정 시스템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샘플링 조사 연구</a:t>
                      </a:r>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측정</a:t>
                      </a:r>
                      <a:r>
                        <a:rPr lang="ko-KR" altLang="en-US" sz="1200" baseline="0" dirty="0">
                          <a:latin typeface="+mn-ea"/>
                          <a:ea typeface="+mn-ea"/>
                        </a:rPr>
                        <a:t> 시스템 연구</a:t>
                      </a:r>
                      <a:endParaRPr lang="en-US" altLang="ko-KR" sz="1200" baseline="0" dirty="0">
                        <a:latin typeface="+mn-ea"/>
                        <a:ea typeface="+mn-ea"/>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kern="100" baseline="0" dirty="0">
                          <a:latin typeface="+mn-ea"/>
                          <a:ea typeface="+mn-ea"/>
                          <a:cs typeface="Times New Roman"/>
                        </a:rPr>
                        <a:t>패키지 문서 작업</a:t>
                      </a:r>
                      <a:endParaRPr lang="en-US" altLang="ko-KR" sz="1200" kern="100" baseline="0" dirty="0">
                        <a:latin typeface="+mn-ea"/>
                        <a:ea typeface="+mn-ea"/>
                        <a:cs typeface="Times New Roman"/>
                      </a:endParaRPr>
                    </a:p>
                    <a:p>
                      <a:r>
                        <a:rPr lang="ko-KR" altLang="en-US" sz="1200" kern="100" dirty="0">
                          <a:latin typeface="+mn-ea"/>
                          <a:ea typeface="+mn-ea"/>
                          <a:cs typeface="Times New Roman"/>
                        </a:rPr>
                        <a:t>∙</a:t>
                      </a:r>
                      <a:r>
                        <a:rPr lang="ko-KR" altLang="en-US" sz="1200" dirty="0">
                          <a:latin typeface="+mn-ea"/>
                          <a:ea typeface="+mn-ea"/>
                        </a:rPr>
                        <a:t>공정</a:t>
                      </a:r>
                      <a:r>
                        <a:rPr lang="ko-KR" altLang="en-US" sz="1200" baseline="0" dirty="0">
                          <a:latin typeface="+mn-ea"/>
                          <a:ea typeface="+mn-ea"/>
                        </a:rPr>
                        <a:t> 능력 분석 연구</a:t>
                      </a:r>
                      <a:endParaRPr lang="en-US" altLang="ko-KR"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패키지 문서 작업</a:t>
                      </a:r>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공정 능력 분석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24136">
                <a:tc vMerge="1">
                  <a:txBody>
                    <a:bodyPr/>
                    <a:lstStyle/>
                    <a:p>
                      <a:pPr latinLnBrk="1"/>
                      <a:endParaRPr lang="ko-KR" altLang="en-US"/>
                    </a:p>
                  </a:txBody>
                  <a:tcPr/>
                </a:tc>
                <a:tc>
                  <a:txBody>
                    <a:bodyPr/>
                    <a:lstStyle/>
                    <a:p>
                      <a:r>
                        <a:rPr lang="ko-KR" altLang="en-US" sz="1100" dirty="0"/>
                        <a:t>개발</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기능</a:t>
                      </a:r>
                      <a:r>
                        <a:rPr lang="ko-KR" altLang="en-US" sz="1200" baseline="0" dirty="0">
                          <a:latin typeface="+mn-ea"/>
                          <a:ea typeface="+mn-ea"/>
                        </a:rPr>
                        <a:t> 별 수식 </a:t>
                      </a:r>
                      <a:r>
                        <a:rPr lang="en-US" altLang="ko-KR" sz="1200" baseline="0" dirty="0">
                          <a:latin typeface="+mn-ea"/>
                          <a:ea typeface="+mn-ea"/>
                        </a:rPr>
                        <a:t>R </a:t>
                      </a:r>
                      <a:r>
                        <a:rPr lang="ko-KR" altLang="en-US" sz="1200" baseline="0" dirty="0">
                          <a:latin typeface="+mn-ea"/>
                          <a:ea typeface="+mn-ea"/>
                        </a:rPr>
                        <a:t>함수 구현</a:t>
                      </a:r>
                      <a:endParaRPr lang="en-US" altLang="ko-KR" sz="1200" baseline="0" dirty="0">
                        <a:latin typeface="+mn-ea"/>
                        <a:ea typeface="+mn-ea"/>
                      </a:endParaRPr>
                    </a:p>
                    <a:p>
                      <a:r>
                        <a:rPr lang="ko-KR" altLang="en-US" sz="1200" kern="100" dirty="0">
                          <a:latin typeface="+mn-ea"/>
                          <a:ea typeface="+mn-ea"/>
                          <a:cs typeface="Times New Roman"/>
                        </a:rPr>
                        <a:t>∙</a:t>
                      </a:r>
                      <a:r>
                        <a:rPr lang="en-US" altLang="ko-KR" sz="1200" baseline="0" dirty="0">
                          <a:latin typeface="+mn-ea"/>
                          <a:ea typeface="+mn-ea"/>
                        </a:rPr>
                        <a:t>UI </a:t>
                      </a:r>
                      <a:r>
                        <a:rPr lang="ko-KR" altLang="en-US" sz="1200" baseline="0" dirty="0">
                          <a:latin typeface="+mn-ea"/>
                          <a:ea typeface="+mn-ea"/>
                        </a:rPr>
                        <a:t>디자인</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기능</a:t>
                      </a:r>
                      <a:r>
                        <a:rPr lang="ko-KR" altLang="en-US" sz="1200" baseline="0" dirty="0">
                          <a:latin typeface="+mn-ea"/>
                          <a:ea typeface="+mn-ea"/>
                        </a:rPr>
                        <a:t> 별 수식 </a:t>
                      </a:r>
                      <a:r>
                        <a:rPr lang="en-US" altLang="ko-KR" sz="1200" baseline="0" dirty="0">
                          <a:latin typeface="+mn-ea"/>
                          <a:ea typeface="+mn-ea"/>
                        </a:rPr>
                        <a:t>R </a:t>
                      </a:r>
                      <a:r>
                        <a:rPr lang="ko-KR" altLang="en-US" sz="1200" baseline="0" dirty="0">
                          <a:latin typeface="+mn-ea"/>
                          <a:ea typeface="+mn-ea"/>
                        </a:rPr>
                        <a:t>함수 구현</a:t>
                      </a:r>
                      <a:endParaRPr lang="en-US" altLang="ko-KR" sz="1200" baseline="0" dirty="0">
                        <a:latin typeface="+mn-ea"/>
                        <a:ea typeface="+mn-ea"/>
                      </a:endParaRPr>
                    </a:p>
                    <a:p>
                      <a:r>
                        <a:rPr lang="ko-KR" altLang="en-US" sz="1200" kern="100" dirty="0">
                          <a:latin typeface="+mn-ea"/>
                          <a:ea typeface="+mn-ea"/>
                          <a:cs typeface="Times New Roman"/>
                        </a:rPr>
                        <a:t>∙</a:t>
                      </a:r>
                      <a:r>
                        <a:rPr lang="en-US" altLang="ko-KR" sz="1200" baseline="0" dirty="0">
                          <a:latin typeface="+mn-ea"/>
                          <a:ea typeface="+mn-ea"/>
                        </a:rPr>
                        <a:t>UI </a:t>
                      </a:r>
                      <a:r>
                        <a:rPr lang="ko-KR" altLang="en-US" sz="1200" baseline="0" dirty="0">
                          <a:latin typeface="+mn-ea"/>
                          <a:ea typeface="+mn-ea"/>
                        </a:rPr>
                        <a:t>디자인</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기능</a:t>
                      </a:r>
                      <a:r>
                        <a:rPr lang="ko-KR" altLang="en-US" sz="1200" baseline="0" dirty="0">
                          <a:latin typeface="+mn-ea"/>
                          <a:ea typeface="+mn-ea"/>
                        </a:rPr>
                        <a:t> 별 수식 </a:t>
                      </a:r>
                      <a:r>
                        <a:rPr lang="en-US" altLang="ko-KR" sz="1200" baseline="0" dirty="0">
                          <a:latin typeface="+mn-ea"/>
                          <a:ea typeface="+mn-ea"/>
                        </a:rPr>
                        <a:t>R </a:t>
                      </a:r>
                      <a:r>
                        <a:rPr lang="ko-KR" altLang="en-US" sz="1200" baseline="0" dirty="0">
                          <a:latin typeface="+mn-ea"/>
                          <a:ea typeface="+mn-ea"/>
                        </a:rPr>
                        <a:t>함수 구현</a:t>
                      </a:r>
                      <a:endParaRPr lang="en-US" altLang="ko-KR" sz="1200" baseline="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함수 검증</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en-US" altLang="ko-KR" sz="1200" dirty="0">
                          <a:latin typeface="+mn-ea"/>
                          <a:ea typeface="+mn-ea"/>
                        </a:rPr>
                        <a:t>R Plug-in </a:t>
                      </a:r>
                      <a:r>
                        <a:rPr lang="ko-KR" altLang="en-US" sz="1200" dirty="0">
                          <a:latin typeface="+mn-ea"/>
                          <a:ea typeface="+mn-ea"/>
                        </a:rPr>
                        <a:t>패키지 구현 보조</a:t>
                      </a:r>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산출물 디버깅</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00" dirty="0">
                        <a:latin typeface="+mn-ea"/>
                        <a:ea typeface="+mn-ea"/>
                        <a:cs typeface="Times New Roman"/>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dirty="0">
                          <a:latin typeface="+mn-ea"/>
                          <a:ea typeface="+mn-ea"/>
                        </a:rPr>
                        <a:t>함수 검증 </a:t>
                      </a:r>
                      <a:endParaRPr lang="en-US" altLang="ko-KR" sz="120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dirty="0">
                          <a:latin typeface="+mn-ea"/>
                          <a:ea typeface="+mn-ea"/>
                        </a:rPr>
                        <a:t>함수 조합 및 </a:t>
                      </a:r>
                      <a:r>
                        <a:rPr lang="en-US" altLang="ko-KR" sz="1200" dirty="0">
                          <a:latin typeface="+mn-ea"/>
                          <a:ea typeface="+mn-ea"/>
                        </a:rPr>
                        <a:t>R Plug-in </a:t>
                      </a:r>
                      <a:r>
                        <a:rPr lang="ko-KR" altLang="en-US" sz="1200" dirty="0">
                          <a:latin typeface="+mn-ea"/>
                          <a:ea typeface="+mn-ea"/>
                        </a:rPr>
                        <a:t>패키지 구현</a:t>
                      </a:r>
                      <a:endParaRPr lang="en-US" altLang="ko-KR" sz="120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latin typeface="+mn-ea"/>
                        <a:ea typeface="+mn-ea"/>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21784">
                <a:tc vMerge="1">
                  <a:txBody>
                    <a:bodyPr/>
                    <a:lstStyle/>
                    <a:p>
                      <a:pPr latinLnBrk="1"/>
                      <a:endParaRPr lang="ko-KR" altLang="en-US"/>
                    </a:p>
                  </a:txBody>
                  <a:tcPr/>
                </a:tc>
                <a:tc>
                  <a:txBody>
                    <a:bodyPr/>
                    <a:lstStyle/>
                    <a:p>
                      <a:r>
                        <a:rPr lang="ko-KR" altLang="en-US" sz="1100" dirty="0"/>
                        <a:t>관리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ko-KR" sz="1200" kern="100" dirty="0">
                          <a:latin typeface="+mn-ea"/>
                          <a:ea typeface="+mn-ea"/>
                          <a:cs typeface="Times New Roman"/>
                        </a:rPr>
                        <a:t>프로젝트일정</a:t>
                      </a:r>
                      <a:r>
                        <a:rPr lang="en-US" altLang="ko-KR" sz="1200" kern="100" dirty="0">
                          <a:latin typeface="+mn-ea"/>
                          <a:ea typeface="+mn-ea"/>
                          <a:cs typeface="Times New Roman"/>
                        </a:rPr>
                        <a:t>,</a:t>
                      </a:r>
                      <a:r>
                        <a:rPr lang="ko-KR" altLang="en-US" sz="1200" kern="100" dirty="0">
                          <a:latin typeface="+mn-ea"/>
                          <a:ea typeface="+mn-ea"/>
                          <a:cs typeface="Times New Roman"/>
                        </a:rPr>
                        <a:t>방향 </a:t>
                      </a:r>
                      <a:r>
                        <a:rPr lang="ko-KR" altLang="ko-KR" sz="1200" kern="100" dirty="0">
                          <a:latin typeface="+mn-ea"/>
                          <a:ea typeface="+mn-ea"/>
                          <a:cs typeface="Times New Roman"/>
                        </a:rPr>
                        <a:t>관리</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∙일일 회의록 작성</a:t>
                      </a:r>
                      <a:endParaRPr lang="en-US"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자체 통합 </a:t>
                      </a:r>
                      <a:r>
                        <a:rPr lang="en-US" altLang="ko-KR" sz="1200" dirty="0">
                          <a:latin typeface="+mn-ea"/>
                          <a:ea typeface="+mn-ea"/>
                        </a:rPr>
                        <a:t>SQC </a:t>
                      </a:r>
                      <a:r>
                        <a:rPr lang="ko-KR" altLang="en-US" sz="1200" dirty="0">
                          <a:latin typeface="+mn-ea"/>
                          <a:ea typeface="+mn-ea"/>
                        </a:rPr>
                        <a:t>검증 대상 물색</a:t>
                      </a:r>
                      <a:r>
                        <a:rPr lang="en-US" altLang="ko-KR" sz="1200" dirty="0">
                          <a:latin typeface="+mn-ea"/>
                          <a:ea typeface="+mn-ea"/>
                        </a:rPr>
                        <a:t>(</a:t>
                      </a:r>
                      <a:r>
                        <a:rPr lang="ko-KR" altLang="en-US" sz="1200" dirty="0">
                          <a:latin typeface="+mn-ea"/>
                          <a:ea typeface="+mn-ea"/>
                        </a:rPr>
                        <a:t>기업 </a:t>
                      </a:r>
                      <a:r>
                        <a:rPr lang="en-US" altLang="ko-KR" sz="1200" dirty="0">
                          <a:latin typeface="+mn-ea"/>
                          <a:ea typeface="+mn-ea"/>
                        </a:rPr>
                        <a:t>or</a:t>
                      </a:r>
                      <a:r>
                        <a:rPr lang="en-US" altLang="ko-KR" sz="1200" baseline="0" dirty="0">
                          <a:latin typeface="+mn-ea"/>
                          <a:ea typeface="+mn-ea"/>
                        </a:rPr>
                        <a:t> </a:t>
                      </a:r>
                      <a:r>
                        <a:rPr lang="ko-KR" altLang="en-US" sz="1200" baseline="0" dirty="0">
                          <a:latin typeface="+mn-ea"/>
                          <a:ea typeface="+mn-ea"/>
                        </a:rPr>
                        <a:t>민간</a:t>
                      </a:r>
                      <a:r>
                        <a:rPr lang="en-US" altLang="ko-KR" sz="1200" baseline="0" dirty="0">
                          <a:latin typeface="+mn-ea"/>
                          <a:ea typeface="+mn-ea"/>
                        </a:rPr>
                        <a:t>)</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baseline="0" dirty="0">
                          <a:latin typeface="+mn-ea"/>
                          <a:ea typeface="+mn-ea"/>
                        </a:rPr>
                        <a:t>지속적인 패키지 성능 테스트</a:t>
                      </a:r>
                      <a:endParaRPr lang="ko-KR" altLang="en-US" sz="1200" dirty="0">
                        <a:latin typeface="+mn-ea"/>
                        <a:ea typeface="+mn-ea"/>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en-US" altLang="ko-KR" sz="1200" dirty="0" err="1">
                          <a:latin typeface="+mn-ea"/>
                          <a:ea typeface="+mn-ea"/>
                        </a:rPr>
                        <a:t>Github</a:t>
                      </a:r>
                      <a:r>
                        <a:rPr lang="en-US" altLang="ko-KR" sz="1200" baseline="0" dirty="0">
                          <a:latin typeface="+mn-ea"/>
                          <a:ea typeface="+mn-ea"/>
                        </a:rPr>
                        <a:t> code </a:t>
                      </a:r>
                      <a:r>
                        <a:rPr lang="ko-KR" altLang="en-US" sz="1200" baseline="0" dirty="0">
                          <a:latin typeface="+mn-ea"/>
                          <a:ea typeface="+mn-ea"/>
                        </a:rPr>
                        <a:t>관리</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각 패키지 충돌 여부 확인 및 수정</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261824">
                <a:tc vMerge="1">
                  <a:txBody>
                    <a:bodyPr/>
                    <a:lstStyle/>
                    <a:p>
                      <a:pPr latinLnBrk="1"/>
                      <a:endParaRPr lang="ko-KR" altLang="en-US"/>
                    </a:p>
                  </a:txBody>
                  <a:tcPr/>
                </a:tc>
                <a:tc>
                  <a:txBody>
                    <a:bodyPr/>
                    <a:lstStyle/>
                    <a:p>
                      <a:r>
                        <a:rPr lang="ko-KR" altLang="en-US" sz="1100" dirty="0"/>
                        <a:t>발표</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∙제안발표 </a:t>
                      </a:r>
                      <a:r>
                        <a:rPr lang="en-US" altLang="ko-KR" sz="1200" kern="100" dirty="0">
                          <a:latin typeface="+mn-ea"/>
                          <a:ea typeface="+mn-ea"/>
                          <a:cs typeface="Times New Roman"/>
                        </a:rPr>
                        <a:t>PPT</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∙최종 발표</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∙제안발표 </a:t>
                      </a:r>
                      <a:r>
                        <a:rPr lang="en-US" altLang="ko-KR" sz="1200" kern="100" dirty="0">
                          <a:latin typeface="+mn-ea"/>
                          <a:ea typeface="+mn-ea"/>
                          <a:cs typeface="Times New Roman"/>
                        </a:rPr>
                        <a:t>PPT</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∙제안서 발표</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∙중간</a:t>
                      </a:r>
                      <a:r>
                        <a:rPr lang="en-US" altLang="ko-KR" sz="1200" kern="100" dirty="0">
                          <a:latin typeface="+mn-ea"/>
                          <a:ea typeface="+mn-ea"/>
                          <a:cs typeface="Times New Roman"/>
                        </a:rPr>
                        <a:t>,</a:t>
                      </a:r>
                      <a:r>
                        <a:rPr lang="ko-KR" altLang="en-US" sz="1200" kern="100" dirty="0">
                          <a:latin typeface="+mn-ea"/>
                          <a:ea typeface="+mn-ea"/>
                          <a:cs typeface="Times New Roman"/>
                        </a:rPr>
                        <a:t>최종  </a:t>
                      </a:r>
                      <a:r>
                        <a:rPr lang="en-US" altLang="ko-KR" sz="1200" kern="100" dirty="0">
                          <a:latin typeface="+mn-ea"/>
                          <a:ea typeface="+mn-ea"/>
                          <a:cs typeface="Times New Roman"/>
                        </a:rPr>
                        <a:t>PPT</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∙중간 발표 시연</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중간 발표 </a:t>
                      </a:r>
                      <a:r>
                        <a:rPr lang="en-US" altLang="ko-KR" sz="1200" dirty="0">
                          <a:latin typeface="+mn-ea"/>
                          <a:ea typeface="+mn-ea"/>
                        </a:rPr>
                        <a:t>PPT</a:t>
                      </a:r>
                      <a:r>
                        <a:rPr lang="en-US" altLang="ko-KR" sz="1200" baseline="0" dirty="0">
                          <a:latin typeface="+mn-ea"/>
                          <a:ea typeface="+mn-ea"/>
                        </a:rPr>
                        <a:t> </a:t>
                      </a:r>
                      <a:r>
                        <a:rPr lang="ko-KR" altLang="en-US" sz="1200" baseline="0" dirty="0">
                          <a:latin typeface="+mn-ea"/>
                          <a:ea typeface="+mn-ea"/>
                        </a:rPr>
                        <a:t>제작</a:t>
                      </a:r>
                      <a:endParaRPr lang="en-US" altLang="ko-KR" sz="1200" baseline="0" dirty="0">
                        <a:latin typeface="+mn-ea"/>
                        <a:ea typeface="+mn-ea"/>
                      </a:endParaRPr>
                    </a:p>
                    <a:p>
                      <a:r>
                        <a:rPr lang="ko-KR" altLang="en-US" sz="1200" kern="100" dirty="0">
                          <a:latin typeface="+mn-ea"/>
                          <a:ea typeface="+mn-ea"/>
                          <a:cs typeface="Times New Roman"/>
                        </a:rPr>
                        <a:t>∙</a:t>
                      </a:r>
                      <a:r>
                        <a:rPr lang="ko-KR" altLang="en-US" sz="1200" baseline="0" dirty="0">
                          <a:latin typeface="+mn-ea"/>
                          <a:ea typeface="+mn-ea"/>
                        </a:rPr>
                        <a:t>중간 발표</a:t>
                      </a:r>
                      <a:r>
                        <a:rPr lang="ko-KR" altLang="en-US" sz="1200" dirty="0">
                          <a:latin typeface="+mn-ea"/>
                          <a:ea typeface="+mn-ea"/>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∙최종 </a:t>
                      </a:r>
                      <a:r>
                        <a:rPr lang="en-US" altLang="ko-KR" sz="1200" kern="100" dirty="0">
                          <a:latin typeface="+mn-ea"/>
                          <a:ea typeface="+mn-ea"/>
                          <a:cs typeface="Times New Roman"/>
                        </a:rPr>
                        <a:t>PPT </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∙최종 발표</a:t>
                      </a:r>
                      <a:r>
                        <a:rPr lang="en-US" altLang="ko-KR" sz="1200" kern="100" baseline="0" dirty="0">
                          <a:latin typeface="+mn-ea"/>
                          <a:ea typeface="+mn-ea"/>
                          <a:cs typeface="Times New Roman"/>
                        </a:rPr>
                        <a:t> </a:t>
                      </a:r>
                      <a:r>
                        <a:rPr lang="ko-KR" altLang="en-US" sz="1200" kern="100" baseline="0" dirty="0">
                          <a:latin typeface="+mn-ea"/>
                          <a:ea typeface="+mn-ea"/>
                          <a:cs typeface="Times New Roman"/>
                        </a:rPr>
                        <a:t>시연</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cxnSp>
        <p:nvCxnSpPr>
          <p:cNvPr id="5" name="직선 연결선 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7" name="TextBox 6"/>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4.3 </a:t>
            </a:r>
            <a:r>
              <a:rPr lang="ko-KR" altLang="en-US" sz="2000" b="1" dirty="0">
                <a:latin typeface="+mn-ea"/>
              </a:rPr>
              <a:t>업무분담 </a:t>
            </a:r>
            <a:endParaRPr lang="en-US" altLang="ko-KR" sz="2000" b="1" dirty="0">
              <a:latin typeface="+mn-ea"/>
            </a:endParaRPr>
          </a:p>
        </p:txBody>
      </p:sp>
      <p:sp>
        <p:nvSpPr>
          <p:cNvPr id="8" name="TextBox 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9" name="그룹 8"/>
          <p:cNvGrpSpPr/>
          <p:nvPr/>
        </p:nvGrpSpPr>
        <p:grpSpPr>
          <a:xfrm>
            <a:off x="4572000" y="526552"/>
            <a:ext cx="4440651" cy="314659"/>
            <a:chOff x="5016145" y="537693"/>
            <a:chExt cx="3742456" cy="314659"/>
          </a:xfrm>
        </p:grpSpPr>
        <p:grpSp>
          <p:nvGrpSpPr>
            <p:cNvPr id="10" name="그룹 31"/>
            <p:cNvGrpSpPr/>
            <p:nvPr/>
          </p:nvGrpSpPr>
          <p:grpSpPr>
            <a:xfrm>
              <a:off x="5016145" y="538520"/>
              <a:ext cx="1299143" cy="307777"/>
              <a:chOff x="5296734" y="105856"/>
              <a:chExt cx="1111964" cy="307777"/>
            </a:xfrm>
          </p:grpSpPr>
          <p:sp>
            <p:nvSpPr>
              <p:cNvPr id="18" name="TextBox 17"/>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9" name="직선 연결선 18"/>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3"/>
            <p:cNvGrpSpPr/>
            <p:nvPr/>
          </p:nvGrpSpPr>
          <p:grpSpPr>
            <a:xfrm>
              <a:off x="6066681" y="538220"/>
              <a:ext cx="1033760" cy="307777"/>
              <a:chOff x="5472588" y="100721"/>
              <a:chExt cx="884822" cy="307777"/>
            </a:xfrm>
          </p:grpSpPr>
          <p:sp>
            <p:nvSpPr>
              <p:cNvPr id="16" name="TextBox 15"/>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7" name="직선 연결선 16"/>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4"/>
            <p:cNvGrpSpPr/>
            <p:nvPr/>
          </p:nvGrpSpPr>
          <p:grpSpPr>
            <a:xfrm>
              <a:off x="7034377" y="537693"/>
              <a:ext cx="825867" cy="307777"/>
              <a:chOff x="5683567" y="125531"/>
              <a:chExt cx="706880" cy="307777"/>
            </a:xfrm>
          </p:grpSpPr>
          <p:sp>
            <p:nvSpPr>
              <p:cNvPr id="14" name="TextBox 13"/>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5" name="직선 연결선 14"/>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0" name="TextBox 1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26</a:t>
            </a:fld>
            <a:endParaRPr lang="ko-KR" altLang="en-US"/>
          </a:p>
        </p:txBody>
      </p:sp>
    </p:spTree>
    <p:extLst>
      <p:ext uri="{BB962C8B-B14F-4D97-AF65-F5344CB8AC3E}">
        <p14:creationId xmlns:p14="http://schemas.microsoft.com/office/powerpoint/2010/main" val="93610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TextBox 7"/>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4.4 </a:t>
            </a:r>
            <a:r>
              <a:rPr lang="ko-KR" altLang="en-US" sz="2000" b="1" dirty="0">
                <a:latin typeface="+mn-ea"/>
              </a:rPr>
              <a:t>프로젝트 일정 관리</a:t>
            </a:r>
            <a:endParaRPr lang="en-US" altLang="ko-KR" sz="2000" b="1" dirty="0">
              <a:latin typeface="+mn-ea"/>
            </a:endParaRPr>
          </a:p>
        </p:txBody>
      </p:sp>
      <p:sp>
        <p:nvSpPr>
          <p:cNvPr id="9" name="TextBox 8"/>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10" name="그룹 9"/>
          <p:cNvGrpSpPr/>
          <p:nvPr/>
        </p:nvGrpSpPr>
        <p:grpSpPr>
          <a:xfrm>
            <a:off x="4572000" y="526552"/>
            <a:ext cx="4440651" cy="314659"/>
            <a:chOff x="5016145" y="537693"/>
            <a:chExt cx="3742456" cy="314659"/>
          </a:xfrm>
        </p:grpSpPr>
        <p:grpSp>
          <p:nvGrpSpPr>
            <p:cNvPr id="11" name="그룹 31"/>
            <p:cNvGrpSpPr/>
            <p:nvPr/>
          </p:nvGrpSpPr>
          <p:grpSpPr>
            <a:xfrm>
              <a:off x="5016145" y="538520"/>
              <a:ext cx="1299143" cy="307777"/>
              <a:chOff x="5296734" y="105856"/>
              <a:chExt cx="1111964" cy="307777"/>
            </a:xfrm>
          </p:grpSpPr>
          <p:sp>
            <p:nvSpPr>
              <p:cNvPr id="19" name="TextBox 18"/>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20" name="직선 연결선 19"/>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3"/>
            <p:cNvGrpSpPr/>
            <p:nvPr/>
          </p:nvGrpSpPr>
          <p:grpSpPr>
            <a:xfrm>
              <a:off x="6066681" y="538220"/>
              <a:ext cx="1033760" cy="307777"/>
              <a:chOff x="5472588" y="100721"/>
              <a:chExt cx="884822" cy="307777"/>
            </a:xfrm>
          </p:grpSpPr>
          <p:sp>
            <p:nvSpPr>
              <p:cNvPr id="17" name="TextBox 16"/>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8" name="직선 연결선 17"/>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그룹 34"/>
            <p:cNvGrpSpPr/>
            <p:nvPr/>
          </p:nvGrpSpPr>
          <p:grpSpPr>
            <a:xfrm>
              <a:off x="7034377" y="537693"/>
              <a:ext cx="825867" cy="307777"/>
              <a:chOff x="5683567" y="125531"/>
              <a:chExt cx="706880" cy="307777"/>
            </a:xfrm>
          </p:grpSpPr>
          <p:sp>
            <p:nvSpPr>
              <p:cNvPr id="15" name="TextBox 14"/>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6" name="직선 연결선 15"/>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1" name="TextBox 20"/>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27</a:t>
            </a:fld>
            <a:endParaRPr lang="ko-KR" altLang="en-US"/>
          </a:p>
        </p:txBody>
      </p:sp>
      <p:pic>
        <p:nvPicPr>
          <p:cNvPr id="3" name="그림 2"/>
          <p:cNvPicPr>
            <a:picLocks noChangeAspect="1"/>
          </p:cNvPicPr>
          <p:nvPr/>
        </p:nvPicPr>
        <p:blipFill>
          <a:blip r:embed="rId3"/>
          <a:stretch>
            <a:fillRect/>
          </a:stretch>
        </p:blipFill>
        <p:spPr>
          <a:xfrm>
            <a:off x="-22110" y="1020844"/>
            <a:ext cx="9144000" cy="5872135"/>
          </a:xfrm>
          <a:prstGeom prst="rect">
            <a:avLst/>
          </a:prstGeom>
        </p:spPr>
      </p:pic>
    </p:spTree>
    <p:extLst>
      <p:ext uri="{BB962C8B-B14F-4D97-AF65-F5344CB8AC3E}">
        <p14:creationId xmlns:p14="http://schemas.microsoft.com/office/powerpoint/2010/main" val="416949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28</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b="1" dirty="0">
                <a:solidFill>
                  <a:schemeClr val="tx1"/>
                </a:solidFill>
              </a:rPr>
              <a:t>감 사 합 </a:t>
            </a:r>
            <a:r>
              <a:rPr lang="ko-KR" altLang="en-US" sz="4800" b="1" dirty="0" err="1">
                <a:solidFill>
                  <a:schemeClr val="tx1"/>
                </a:solidFill>
              </a:rPr>
              <a:t>니</a:t>
            </a:r>
            <a:r>
              <a:rPr lang="ko-KR" altLang="en-US" sz="4800" b="1" dirty="0">
                <a:solidFill>
                  <a:schemeClr val="tx1"/>
                </a:solidFill>
              </a:rPr>
              <a:t> 다</a:t>
            </a:r>
          </a:p>
        </p:txBody>
      </p:sp>
    </p:spTree>
    <p:extLst>
      <p:ext uri="{BB962C8B-B14F-4D97-AF65-F5344CB8AC3E}">
        <p14:creationId xmlns:p14="http://schemas.microsoft.com/office/powerpoint/2010/main" val="1965918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29</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latin typeface="+mn-ea"/>
              </a:rPr>
              <a:t>참고문헌</a:t>
            </a:r>
            <a:r>
              <a:rPr lang="en-US" altLang="ko-KR" sz="2000" b="1" dirty="0">
                <a:latin typeface="+mn-ea"/>
              </a:rPr>
              <a:t>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2" name="TextBox 21"/>
          <p:cNvSpPr txBox="1"/>
          <p:nvPr/>
        </p:nvSpPr>
        <p:spPr>
          <a:xfrm>
            <a:off x="297551" y="1055349"/>
            <a:ext cx="8548898" cy="4462760"/>
          </a:xfrm>
          <a:prstGeom prst="rect">
            <a:avLst/>
          </a:prstGeom>
          <a:noFill/>
        </p:spPr>
        <p:txBody>
          <a:bodyPr wrap="square" rtlCol="0">
            <a:spAutoFit/>
          </a:bodyPr>
          <a:lstStyle/>
          <a:p>
            <a:pPr marL="342900" indent="-342900">
              <a:buAutoNum type="arabicPeriod"/>
            </a:pPr>
            <a:r>
              <a:rPr lang="en-US" altLang="ko-KR" dirty="0"/>
              <a:t>John fox ,“Extending the R Commander by “Plug-In” Packages”</a:t>
            </a:r>
          </a:p>
          <a:p>
            <a:pPr marL="342900" indent="-342900">
              <a:buAutoNum type="arabicPeriod"/>
            </a:pPr>
            <a:r>
              <a:rPr lang="en-US" altLang="ko-KR" dirty="0"/>
              <a:t>John fox, “Writing R Commander Plug-in Packages” (2017)</a:t>
            </a:r>
          </a:p>
          <a:p>
            <a:pPr marL="342900" indent="-342900">
              <a:buAutoNum type="arabicPeriod"/>
            </a:pPr>
            <a:r>
              <a:rPr lang="ko-KR" altLang="en-US" dirty="0"/>
              <a:t>이종환</a:t>
            </a:r>
            <a:r>
              <a:rPr lang="en-US" altLang="ko-KR" dirty="0"/>
              <a:t>, “SPSS</a:t>
            </a:r>
            <a:r>
              <a:rPr lang="ko-KR" altLang="en-US" dirty="0"/>
              <a:t>를 이용한 조사방법 및 통계분석의 이해와 적용“ </a:t>
            </a:r>
            <a:r>
              <a:rPr lang="en-US" altLang="ko-KR" dirty="0"/>
              <a:t>, </a:t>
            </a:r>
            <a:r>
              <a:rPr lang="ko-KR" altLang="en-US" dirty="0"/>
              <a:t>공동체</a:t>
            </a:r>
            <a:endParaRPr lang="en-US" altLang="ko-KR" dirty="0"/>
          </a:p>
          <a:p>
            <a:pPr marL="342900" indent="-342900">
              <a:buAutoNum type="arabicPeriod"/>
            </a:pPr>
            <a:r>
              <a:rPr lang="ko-KR" altLang="en-US" dirty="0"/>
              <a:t>강기훈</a:t>
            </a:r>
            <a:r>
              <a:rPr lang="en-US" altLang="ko-KR" dirty="0"/>
              <a:t>, “</a:t>
            </a:r>
            <a:r>
              <a:rPr lang="ko-KR" altLang="en-US" dirty="0"/>
              <a:t>통계학 개론</a:t>
            </a:r>
            <a:r>
              <a:rPr lang="en-US" altLang="ko-KR" dirty="0"/>
              <a:t>- </a:t>
            </a:r>
            <a:r>
              <a:rPr lang="ko-KR" altLang="en-US" dirty="0"/>
              <a:t>엑셀을 이용한 실습“ </a:t>
            </a:r>
            <a:r>
              <a:rPr lang="en-US" altLang="ko-KR" dirty="0"/>
              <a:t>, </a:t>
            </a:r>
            <a:r>
              <a:rPr lang="ko-KR" altLang="en-US" dirty="0"/>
              <a:t>자유 아카데미</a:t>
            </a:r>
            <a:endParaRPr lang="en-US" altLang="ko-KR" dirty="0"/>
          </a:p>
          <a:p>
            <a:pPr marL="342900" indent="-342900">
              <a:buAutoNum type="arabicPeriod" startAt="5"/>
            </a:pPr>
            <a:r>
              <a:rPr lang="en-US" altLang="ko-KR" dirty="0"/>
              <a:t>John fox, “Using R Commander A Point and Click Interface for R” , CRC</a:t>
            </a:r>
          </a:p>
          <a:p>
            <a:pPr marL="342900" indent="-342900">
              <a:buAutoNum type="arabicPeriod" startAt="5"/>
            </a:pPr>
            <a:r>
              <a:rPr lang="ko-KR" altLang="en-US" dirty="0"/>
              <a:t>박성현</a:t>
            </a:r>
            <a:r>
              <a:rPr lang="en-US" altLang="ko-KR" dirty="0"/>
              <a:t>, </a:t>
            </a:r>
            <a:r>
              <a:rPr lang="ko-KR" altLang="en-US" dirty="0"/>
              <a:t>박영현</a:t>
            </a:r>
            <a:r>
              <a:rPr lang="en-US" altLang="ko-KR" dirty="0"/>
              <a:t>, “ </a:t>
            </a:r>
            <a:r>
              <a:rPr lang="ko-KR" altLang="en-US" dirty="0"/>
              <a:t>통계적 품질관리</a:t>
            </a:r>
            <a:r>
              <a:rPr lang="en-US" altLang="ko-KR" dirty="0"/>
              <a:t>“, </a:t>
            </a:r>
            <a:r>
              <a:rPr lang="ko-KR" altLang="en-US" dirty="0" err="1"/>
              <a:t>민영사</a:t>
            </a:r>
            <a:endParaRPr lang="en-US" altLang="ko-KR" dirty="0"/>
          </a:p>
          <a:p>
            <a:pPr marL="342900" indent="-342900">
              <a:buAutoNum type="arabicPeriod" startAt="5"/>
            </a:pPr>
            <a:r>
              <a:rPr lang="ko-KR" altLang="en-US" dirty="0"/>
              <a:t>박성현</a:t>
            </a:r>
            <a:r>
              <a:rPr lang="en-US" altLang="ko-KR" dirty="0"/>
              <a:t>, </a:t>
            </a:r>
            <a:r>
              <a:rPr lang="ko-KR" altLang="en-US" dirty="0"/>
              <a:t>박영현</a:t>
            </a:r>
            <a:r>
              <a:rPr lang="en-US" altLang="ko-KR" dirty="0"/>
              <a:t>, </a:t>
            </a:r>
            <a:r>
              <a:rPr lang="ko-KR" altLang="en-US" dirty="0" err="1"/>
              <a:t>이제영</a:t>
            </a:r>
            <a:r>
              <a:rPr lang="en-US" altLang="ko-KR" dirty="0"/>
              <a:t>, “</a:t>
            </a:r>
            <a:r>
              <a:rPr lang="ko-KR" altLang="en-US" dirty="0"/>
              <a:t>통계적 품질관리와 </a:t>
            </a:r>
            <a:r>
              <a:rPr lang="en-US" altLang="ko-KR" dirty="0"/>
              <a:t>6</a:t>
            </a:r>
            <a:r>
              <a:rPr lang="ko-KR" altLang="en-US" dirty="0"/>
              <a:t>시그마 이해</a:t>
            </a:r>
            <a:r>
              <a:rPr lang="en-US" altLang="ko-KR" dirty="0"/>
              <a:t>”, </a:t>
            </a:r>
            <a:r>
              <a:rPr lang="ko-KR" altLang="en-US" dirty="0" err="1"/>
              <a:t>민영사</a:t>
            </a:r>
            <a:endParaRPr lang="en-US" altLang="ko-KR" dirty="0"/>
          </a:p>
          <a:p>
            <a:pPr marL="342900" indent="-342900">
              <a:buAutoNum type="arabicPeriod" startAt="8"/>
            </a:pPr>
            <a:r>
              <a:rPr lang="en-US" altLang="ko-KR" dirty="0"/>
              <a:t>Support </a:t>
            </a:r>
            <a:r>
              <a:rPr lang="en-US" altLang="ko-KR" dirty="0" err="1"/>
              <a:t>minitab</a:t>
            </a:r>
            <a:r>
              <a:rPr lang="en-US" altLang="ko-KR" dirty="0"/>
              <a:t> , ”</a:t>
            </a:r>
            <a:r>
              <a:rPr lang="ko-KR" altLang="en-US" dirty="0"/>
              <a:t>공정능력분석</a:t>
            </a:r>
            <a:r>
              <a:rPr lang="en-US" altLang="ko-KR" dirty="0"/>
              <a:t>-Minitab”,</a:t>
            </a:r>
          </a:p>
          <a:p>
            <a:r>
              <a:rPr lang="en-US" altLang="ko-KR" dirty="0"/>
              <a:t>    </a:t>
            </a:r>
            <a:r>
              <a:rPr lang="en-US" altLang="ko-KR" sz="1600" dirty="0"/>
              <a:t>(</a:t>
            </a:r>
            <a:r>
              <a:rPr lang="en-US" altLang="ko-KR" sz="1600" dirty="0">
                <a:hlinkClick r:id="rId3"/>
              </a:rPr>
              <a:t>http://support.minitab.com/ko-kr/minitab/17</a:t>
            </a:r>
            <a:r>
              <a:rPr lang="en-US" altLang="ko-KR" sz="1600" dirty="0"/>
              <a:t>)</a:t>
            </a:r>
          </a:p>
          <a:p>
            <a:r>
              <a:rPr lang="en-US" altLang="ko-KR" dirty="0"/>
              <a:t>9.  Method Chooser-Minitab , “ </a:t>
            </a:r>
            <a:r>
              <a:rPr lang="ko-KR" altLang="en-US" dirty="0"/>
              <a:t>공정능력 분석 편“</a:t>
            </a:r>
            <a:endParaRPr lang="en-US" altLang="ko-KR" dirty="0"/>
          </a:p>
          <a:p>
            <a:r>
              <a:rPr lang="en-US" altLang="ko-KR" dirty="0"/>
              <a:t>    </a:t>
            </a:r>
            <a:r>
              <a:rPr lang="en-US" altLang="ko-KR" sz="1600" dirty="0"/>
              <a:t>(</a:t>
            </a:r>
            <a:r>
              <a:rPr lang="en-US" altLang="ko-KR" sz="1600" dirty="0">
                <a:hlinkClick r:id="rId4"/>
              </a:rPr>
              <a:t>http://www.minitab.co.kr/minitab/images/capability_analysis_kor.pdf</a:t>
            </a:r>
            <a:r>
              <a:rPr lang="en-US" altLang="ko-KR" sz="1600" dirty="0"/>
              <a:t>)</a:t>
            </a:r>
          </a:p>
          <a:p>
            <a:r>
              <a:rPr lang="en-US" altLang="ko-KR" dirty="0"/>
              <a:t>10. Method Chooser-Minitab , “ </a:t>
            </a:r>
            <a:r>
              <a:rPr lang="ko-KR" altLang="en-US" dirty="0"/>
              <a:t>측정시스템 분석 편＂ </a:t>
            </a:r>
            <a:r>
              <a:rPr lang="en-US" altLang="ko-KR" dirty="0"/>
              <a:t>                    </a:t>
            </a:r>
          </a:p>
          <a:p>
            <a:r>
              <a:rPr lang="en-US" altLang="ko-KR" sz="1600" dirty="0"/>
              <a:t>     (</a:t>
            </a:r>
            <a:r>
              <a:rPr lang="en-US" altLang="ko-KR" sz="1600" dirty="0">
                <a:hlinkClick r:id="rId5"/>
              </a:rPr>
              <a:t>http://www.minitab.co.kr/minitab/images/measurement_system_analysis_kor.pdf</a:t>
            </a:r>
            <a:r>
              <a:rPr lang="en-US" altLang="ko-KR" sz="1600" dirty="0"/>
              <a:t>)</a:t>
            </a:r>
            <a:endParaRPr lang="en-US" altLang="ko-KR" sz="2800" dirty="0"/>
          </a:p>
          <a:p>
            <a:r>
              <a:rPr lang="en-US" altLang="ko-KR" dirty="0"/>
              <a:t>11. Method Chooser-Minitab , “ </a:t>
            </a:r>
            <a:r>
              <a:rPr lang="ko-KR" altLang="en-US" dirty="0"/>
              <a:t>관리도 편“</a:t>
            </a:r>
            <a:endParaRPr lang="en-US" altLang="ko-KR" dirty="0"/>
          </a:p>
          <a:p>
            <a:r>
              <a:rPr lang="en-US" altLang="ko-KR" sz="1600" dirty="0"/>
              <a:t>     (</a:t>
            </a:r>
            <a:r>
              <a:rPr lang="en-US" altLang="ko-KR" sz="1600" dirty="0">
                <a:hlinkClick r:id="rId6"/>
              </a:rPr>
              <a:t>http://www.crystalball.co.kr/minitab/images/Control_Charts_kor.pdf</a:t>
            </a:r>
            <a:r>
              <a:rPr lang="en-US" altLang="ko-KR" sz="1600" dirty="0"/>
              <a:t>)</a:t>
            </a:r>
            <a:endParaRPr lang="en-US" altLang="ko-KR" dirty="0"/>
          </a:p>
          <a:p>
            <a:pPr marL="342900" indent="-342900">
              <a:buAutoNum type="arabicPeriod"/>
            </a:pPr>
            <a:endParaRPr lang="ko-KR" altLang="en-US" dirty="0"/>
          </a:p>
        </p:txBody>
      </p:sp>
    </p:spTree>
    <p:extLst>
      <p:ext uri="{BB962C8B-B14F-4D97-AF65-F5344CB8AC3E}">
        <p14:creationId xmlns:p14="http://schemas.microsoft.com/office/powerpoint/2010/main" val="2398162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01</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843808" y="2060848"/>
            <a:ext cx="4199502"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개요</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3</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060800" y="2799886"/>
            <a:ext cx="3816424" cy="1200329"/>
          </a:xfrm>
          <a:prstGeom prst="rect">
            <a:avLst/>
          </a:prstGeom>
          <a:noFill/>
        </p:spPr>
        <p:txBody>
          <a:bodyPr wrap="square" rtlCol="0">
            <a:spAutoFit/>
          </a:bodyPr>
          <a:lstStyle/>
          <a:p>
            <a:r>
              <a:rPr lang="en-US" altLang="ko-KR" dirty="0"/>
              <a:t>1.1 </a:t>
            </a:r>
            <a:r>
              <a:rPr lang="ko-KR" altLang="en-US" dirty="0"/>
              <a:t>프로젝트 요약</a:t>
            </a:r>
            <a:endParaRPr lang="en-US" altLang="ko-KR" dirty="0"/>
          </a:p>
          <a:p>
            <a:r>
              <a:rPr lang="en-US" altLang="ko-KR" dirty="0"/>
              <a:t>1.2 </a:t>
            </a:r>
            <a:r>
              <a:rPr lang="ko-KR" altLang="en-US" dirty="0"/>
              <a:t>프로젝트 배경</a:t>
            </a:r>
            <a:endParaRPr lang="en-US" altLang="ko-KR" dirty="0"/>
          </a:p>
          <a:p>
            <a:r>
              <a:rPr lang="en-US" altLang="ko-KR" dirty="0"/>
              <a:t>1.3 </a:t>
            </a:r>
            <a:r>
              <a:rPr lang="ko-KR" altLang="en-US" dirty="0"/>
              <a:t>프로젝트 필요성</a:t>
            </a:r>
            <a:endParaRPr lang="en-US" altLang="ko-KR" dirty="0"/>
          </a:p>
          <a:p>
            <a:r>
              <a:rPr lang="en-US" altLang="ko-KR" dirty="0"/>
              <a:t>1.4 </a:t>
            </a:r>
            <a:r>
              <a:rPr lang="ko-KR" altLang="en-US" dirty="0"/>
              <a:t>프로젝트 주제</a:t>
            </a:r>
          </a:p>
        </p:txBody>
      </p:sp>
    </p:spTree>
    <p:extLst>
      <p:ext uri="{BB962C8B-B14F-4D97-AF65-F5344CB8AC3E}">
        <p14:creationId xmlns:p14="http://schemas.microsoft.com/office/powerpoint/2010/main" val="3905784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30</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b="1" dirty="0">
                <a:solidFill>
                  <a:schemeClr val="tx1"/>
                </a:solidFill>
              </a:rPr>
              <a:t>Q &amp; A</a:t>
            </a:r>
            <a:endParaRPr lang="ko-KR" altLang="en-US" sz="4800" b="1" dirty="0">
              <a:solidFill>
                <a:schemeClr val="tx1"/>
              </a:solidFill>
            </a:endParaRPr>
          </a:p>
        </p:txBody>
      </p:sp>
    </p:spTree>
    <p:extLst>
      <p:ext uri="{BB962C8B-B14F-4D97-AF65-F5344CB8AC3E}">
        <p14:creationId xmlns:p14="http://schemas.microsoft.com/office/powerpoint/2010/main" val="2800449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31</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b="1" dirty="0">
                <a:solidFill>
                  <a:schemeClr val="tx1"/>
                </a:solidFill>
              </a:rPr>
              <a:t>부  </a:t>
            </a:r>
            <a:r>
              <a:rPr lang="ko-KR" altLang="en-US" sz="4800" b="1" dirty="0" err="1">
                <a:solidFill>
                  <a:schemeClr val="tx1"/>
                </a:solidFill>
              </a:rPr>
              <a:t>록</a:t>
            </a:r>
            <a:endParaRPr lang="ko-KR" altLang="en-US" sz="4800" b="1" dirty="0">
              <a:solidFill>
                <a:schemeClr val="tx1"/>
              </a:solidFill>
            </a:endParaRPr>
          </a:p>
        </p:txBody>
      </p:sp>
    </p:spTree>
    <p:extLst>
      <p:ext uri="{BB962C8B-B14F-4D97-AF65-F5344CB8AC3E}">
        <p14:creationId xmlns:p14="http://schemas.microsoft.com/office/powerpoint/2010/main" val="1098391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32</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2621173625"/>
              </p:ext>
            </p:extLst>
          </p:nvPr>
        </p:nvGraphicFramePr>
        <p:xfrm>
          <a:off x="495607" y="885881"/>
          <a:ext cx="8252857" cy="5616617"/>
        </p:xfrm>
        <a:graphic>
          <a:graphicData uri="http://schemas.openxmlformats.org/drawingml/2006/table">
            <a:tbl>
              <a:tblPr firstRow="1" bandRow="1">
                <a:tableStyleId>{5C22544A-7EE6-4342-B048-85BDC9FD1C3A}</a:tableStyleId>
              </a:tblPr>
              <a:tblGrid>
                <a:gridCol w="1124065">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a16="http://schemas.microsoft.com/office/drawing/2014/main" val="10000"/>
                  </a:ext>
                </a:extLst>
              </a:tr>
              <a:tr h="267458">
                <a:tc>
                  <a:txBody>
                    <a:bodyPr/>
                    <a:lstStyle/>
                    <a:p>
                      <a:pPr latinLnBrk="1"/>
                      <a:r>
                        <a:rPr lang="ko-KR" altLang="en-US" sz="1100" dirty="0"/>
                        <a:t>기본</a:t>
                      </a:r>
                    </a:p>
                  </a:txBody>
                  <a:tcPr/>
                </a:tc>
                <a:tc>
                  <a:txBody>
                    <a:bodyPr/>
                    <a:lstStyle/>
                    <a:p>
                      <a:pPr latinLnBrk="1"/>
                      <a:r>
                        <a:rPr lang="en-US" altLang="ko-KR" sz="1100" dirty="0" err="1"/>
                        <a:t>Rcmdr</a:t>
                      </a:r>
                      <a:endParaRPr lang="ko-KR" altLang="en-US" sz="1100" dirty="0"/>
                    </a:p>
                  </a:txBody>
                  <a:tcPr/>
                </a:tc>
                <a:tc>
                  <a:txBody>
                    <a:bodyPr/>
                    <a:lstStyle/>
                    <a:p>
                      <a:pPr latinLnBrk="1"/>
                      <a:r>
                        <a:rPr lang="ko-KR" altLang="en-US" sz="1100" dirty="0"/>
                        <a:t>기본 </a:t>
                      </a:r>
                      <a:r>
                        <a:rPr lang="en-US" altLang="ko-KR" sz="1100" dirty="0"/>
                        <a:t>R</a:t>
                      </a:r>
                      <a:r>
                        <a:rPr lang="en-US" altLang="ko-KR" sz="1100" baseline="0" dirty="0"/>
                        <a:t> commander package</a:t>
                      </a:r>
                      <a:endParaRPr lang="ko-KR" altLang="en-US" sz="1100" dirty="0"/>
                    </a:p>
                  </a:txBody>
                  <a:tcPr/>
                </a:tc>
                <a:extLst>
                  <a:ext uri="{0D108BD9-81ED-4DB2-BD59-A6C34878D82A}">
                    <a16:rowId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err="1"/>
                        <a:t>RcmdrMisc</a:t>
                      </a:r>
                      <a:endParaRPr lang="ko-KR" altLang="en-US" sz="1100" dirty="0"/>
                    </a:p>
                  </a:txBody>
                  <a:tcPr/>
                </a:tc>
                <a:tc>
                  <a:txBody>
                    <a:bodyPr/>
                    <a:lstStyle/>
                    <a:p>
                      <a:pPr latinLnBrk="1"/>
                      <a:r>
                        <a:rPr lang="en-US" altLang="ko-KR" sz="1100" dirty="0"/>
                        <a:t>R commander </a:t>
                      </a:r>
                      <a:r>
                        <a:rPr lang="ko-KR" altLang="en-US" sz="1100" dirty="0"/>
                        <a:t>보조 </a:t>
                      </a:r>
                      <a:r>
                        <a:rPr lang="en-US" altLang="ko-KR" sz="1100" dirty="0"/>
                        <a:t>package</a:t>
                      </a:r>
                      <a:endParaRPr lang="ko-KR" altLang="en-US" sz="1100" dirty="0"/>
                    </a:p>
                  </a:txBody>
                  <a:tcPr/>
                </a:tc>
                <a:extLst>
                  <a:ext uri="{0D108BD9-81ED-4DB2-BD59-A6C34878D82A}">
                    <a16:rowId xmlns:a16="http://schemas.microsoft.com/office/drawing/2014/main" val="10002"/>
                  </a:ext>
                </a:extLst>
              </a:tr>
              <a:tr h="267458">
                <a:tc>
                  <a:txBody>
                    <a:bodyPr/>
                    <a:lstStyle/>
                    <a:p>
                      <a:pPr latinLnBrk="1"/>
                      <a:r>
                        <a:rPr lang="ko-KR" altLang="en-US" sz="1100" dirty="0"/>
                        <a:t>기초통계</a:t>
                      </a:r>
                    </a:p>
                  </a:txBody>
                  <a:tcPr/>
                </a:tc>
                <a:tc>
                  <a:txBody>
                    <a:bodyPr/>
                    <a:lstStyle/>
                    <a:p>
                      <a:pPr latinLnBrk="1"/>
                      <a:r>
                        <a:rPr lang="en-US" altLang="ko-KR" sz="1100" dirty="0" err="1"/>
                        <a:t>RcmdrPlugin.doex</a:t>
                      </a:r>
                      <a:endParaRPr lang="ko-KR" altLang="en-US" sz="1100" dirty="0"/>
                    </a:p>
                  </a:txBody>
                  <a:tcPr/>
                </a:tc>
                <a:tc>
                  <a:txBody>
                    <a:bodyPr/>
                    <a:lstStyle/>
                    <a:p>
                      <a:pPr latinLnBrk="1"/>
                      <a:r>
                        <a:rPr lang="en-US" altLang="ko-KR" sz="1100" baseline="0" dirty="0"/>
                        <a:t>ANOVA </a:t>
                      </a:r>
                      <a:r>
                        <a:rPr lang="ko-KR" altLang="en-US" sz="1100" baseline="0" dirty="0"/>
                        <a:t>분석</a:t>
                      </a:r>
                      <a:endParaRPr lang="ko-KR" altLang="en-US" sz="1100" dirty="0"/>
                    </a:p>
                  </a:txBody>
                  <a:tcPr/>
                </a:tc>
                <a:extLst>
                  <a:ext uri="{0D108BD9-81ED-4DB2-BD59-A6C34878D82A}">
                    <a16:rowId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~.EZR</a:t>
                      </a:r>
                      <a:endParaRPr lang="ko-KR" altLang="en-US" sz="1100" dirty="0"/>
                    </a:p>
                  </a:txBody>
                  <a:tcPr/>
                </a:tc>
                <a:tc>
                  <a:txBody>
                    <a:bodyPr/>
                    <a:lstStyle/>
                    <a:p>
                      <a:pPr latinLnBrk="1"/>
                      <a:r>
                        <a:rPr lang="en-US" altLang="ko-KR" sz="1100" dirty="0"/>
                        <a:t>ROC,</a:t>
                      </a:r>
                      <a:r>
                        <a:rPr lang="en-US" altLang="ko-KR" sz="1100" baseline="0" dirty="0"/>
                        <a:t> </a:t>
                      </a:r>
                      <a:r>
                        <a:rPr lang="ko-KR" altLang="en-US" sz="1100" baseline="0" dirty="0"/>
                        <a:t>표본 분석 등 기초 통계</a:t>
                      </a:r>
                      <a:endParaRPr lang="ko-KR" altLang="en-US" sz="1100" dirty="0"/>
                    </a:p>
                  </a:txBody>
                  <a:tcPr/>
                </a:tc>
                <a:extLst>
                  <a:ext uri="{0D108BD9-81ED-4DB2-BD59-A6C34878D82A}">
                    <a16:rowId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~.HH</a:t>
                      </a:r>
                      <a:endParaRPr lang="ko-KR" altLang="en-US" sz="1100" dirty="0"/>
                    </a:p>
                  </a:txBody>
                  <a:tcPr/>
                </a:tc>
                <a:tc>
                  <a:txBody>
                    <a:bodyPr/>
                    <a:lstStyle/>
                    <a:p>
                      <a:pPr latinLnBrk="1"/>
                      <a:r>
                        <a:rPr lang="en-US" altLang="ko-KR" sz="1100" dirty="0"/>
                        <a:t>Two</a:t>
                      </a:r>
                      <a:r>
                        <a:rPr lang="en-US" altLang="ko-KR" sz="1100" baseline="0" dirty="0"/>
                        <a:t>-way table, </a:t>
                      </a:r>
                      <a:r>
                        <a:rPr lang="ko-KR" altLang="en-US" sz="1100" baseline="0" dirty="0"/>
                        <a:t>시각화 </a:t>
                      </a:r>
                      <a:r>
                        <a:rPr lang="en-US" altLang="ko-KR" sz="1100" baseline="0" dirty="0"/>
                        <a:t>tool, ANOVA</a:t>
                      </a:r>
                      <a:endParaRPr lang="ko-KR" altLang="en-US" sz="1100" dirty="0"/>
                    </a:p>
                  </a:txBody>
                  <a:tcPr/>
                </a:tc>
                <a:extLst>
                  <a:ext uri="{0D108BD9-81ED-4DB2-BD59-A6C34878D82A}">
                    <a16:rowId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~.IPSUR</a:t>
                      </a:r>
                      <a:endParaRPr lang="ko-KR" altLang="en-US" sz="1100" dirty="0"/>
                    </a:p>
                  </a:txBody>
                  <a:tcPr/>
                </a:tc>
                <a:tc>
                  <a:txBody>
                    <a:bodyPr/>
                    <a:lstStyle/>
                    <a:p>
                      <a:pPr latinLnBrk="1"/>
                      <a:r>
                        <a:rPr lang="en-US" altLang="ko-KR" sz="1100" dirty="0"/>
                        <a:t>t-test, ANOVA,</a:t>
                      </a:r>
                      <a:r>
                        <a:rPr lang="en-US" altLang="ko-KR" sz="1100" baseline="0" dirty="0"/>
                        <a:t> </a:t>
                      </a:r>
                      <a:r>
                        <a:rPr lang="ko-KR" altLang="en-US" sz="1100" baseline="0" dirty="0"/>
                        <a:t>시각화 </a:t>
                      </a:r>
                      <a:r>
                        <a:rPr lang="en-US" altLang="ko-KR" sz="1100" baseline="0" dirty="0"/>
                        <a:t>tool</a:t>
                      </a:r>
                      <a:endParaRPr lang="ko-KR" altLang="en-US" sz="1100" dirty="0"/>
                    </a:p>
                  </a:txBody>
                  <a:tcPr/>
                </a:tc>
                <a:extLst>
                  <a:ext uri="{0D108BD9-81ED-4DB2-BD59-A6C34878D82A}">
                    <a16:rowId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~.NMBU</a:t>
                      </a:r>
                      <a:endParaRPr lang="ko-KR" altLang="en-US" sz="1100" dirty="0"/>
                    </a:p>
                  </a:txBody>
                  <a:tcPr/>
                </a:tc>
                <a:tc>
                  <a:txBody>
                    <a:bodyPr/>
                    <a:lstStyle/>
                    <a:p>
                      <a:pPr latinLnBrk="1"/>
                      <a:r>
                        <a:rPr lang="ko-KR" altLang="en-US" sz="1100" dirty="0"/>
                        <a:t>부분최소제곱회귀</a:t>
                      </a:r>
                      <a:r>
                        <a:rPr lang="en-US" altLang="ko-KR" sz="1100" dirty="0"/>
                        <a:t>, </a:t>
                      </a:r>
                      <a:r>
                        <a:rPr lang="ko-KR" altLang="en-US" sz="1100" dirty="0"/>
                        <a:t>선형</a:t>
                      </a:r>
                      <a:r>
                        <a:rPr lang="en-US" altLang="ko-KR" sz="1100" dirty="0"/>
                        <a:t>/</a:t>
                      </a:r>
                      <a:r>
                        <a:rPr lang="ko-KR" altLang="en-US" sz="1100" dirty="0"/>
                        <a:t>이차 판별분석</a:t>
                      </a:r>
                    </a:p>
                  </a:txBody>
                  <a:tcPr/>
                </a:tc>
                <a:extLst>
                  <a:ext uri="{0D108BD9-81ED-4DB2-BD59-A6C34878D82A}">
                    <a16:rowId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~.sampling</a:t>
                      </a:r>
                      <a:endParaRPr lang="ko-KR" altLang="en-US" sz="1100" dirty="0"/>
                    </a:p>
                  </a:txBody>
                  <a:tcPr/>
                </a:tc>
                <a:tc>
                  <a:txBody>
                    <a:bodyPr/>
                    <a:lstStyle/>
                    <a:p>
                      <a:pPr latinLnBrk="1"/>
                      <a:r>
                        <a:rPr lang="ko-KR" altLang="en-US" sz="1100" dirty="0"/>
                        <a:t>표본 크기</a:t>
                      </a:r>
                      <a:r>
                        <a:rPr lang="en-US" altLang="ko-KR" sz="1100" dirty="0"/>
                        <a:t>,</a:t>
                      </a:r>
                      <a:r>
                        <a:rPr lang="ko-KR" altLang="en-US" sz="1100" dirty="0"/>
                        <a:t> 표본 추출 모델</a:t>
                      </a:r>
                    </a:p>
                  </a:txBody>
                  <a:tcPr/>
                </a:tc>
                <a:extLst>
                  <a:ext uri="{0D108BD9-81ED-4DB2-BD59-A6C34878D82A}">
                    <a16:rowId xmlns:a16="http://schemas.microsoft.com/office/drawing/2014/main" val="10008"/>
                  </a:ext>
                </a:extLst>
              </a:tr>
              <a:tr h="267458">
                <a:tc>
                  <a:txBody>
                    <a:bodyPr/>
                    <a:lstStyle/>
                    <a:p>
                      <a:pPr latinLnBrk="1"/>
                      <a:r>
                        <a:rPr lang="ko-KR" altLang="en-US" sz="1100" dirty="0"/>
                        <a:t>품질</a:t>
                      </a:r>
                    </a:p>
                  </a:txBody>
                  <a:tcPr/>
                </a:tc>
                <a:tc>
                  <a:txBody>
                    <a:bodyPr/>
                    <a:lstStyle/>
                    <a:p>
                      <a:pPr latinLnBrk="1"/>
                      <a:r>
                        <a:rPr lang="en-US" altLang="ko-KR" sz="1100" baseline="0" dirty="0"/>
                        <a:t>~.</a:t>
                      </a:r>
                      <a:r>
                        <a:rPr lang="en-US" altLang="ko-KR" sz="1100" baseline="0" dirty="0" err="1"/>
                        <a:t>qual</a:t>
                      </a:r>
                      <a:endParaRPr lang="ko-KR" altLang="en-US" sz="1100" dirty="0"/>
                    </a:p>
                  </a:txBody>
                  <a:tcPr/>
                </a:tc>
                <a:tc>
                  <a:txBody>
                    <a:bodyPr/>
                    <a:lstStyle/>
                    <a:p>
                      <a:pPr latinLnBrk="1"/>
                      <a:r>
                        <a:rPr lang="en-US" altLang="ko-KR" sz="1100" dirty="0"/>
                        <a:t>STAT4300</a:t>
                      </a:r>
                      <a:r>
                        <a:rPr lang="en-US" altLang="ko-KR" sz="1100" baseline="0" dirty="0"/>
                        <a:t> </a:t>
                      </a:r>
                      <a:r>
                        <a:rPr lang="ko-KR" altLang="en-US" sz="1100" baseline="0" dirty="0"/>
                        <a:t>품질관리</a:t>
                      </a:r>
                      <a:endParaRPr lang="ko-KR" altLang="en-US" sz="1100" dirty="0"/>
                    </a:p>
                  </a:txBody>
                  <a:tcPr/>
                </a:tc>
                <a:extLst>
                  <a:ext uri="{0D108BD9-81ED-4DB2-BD59-A6C34878D82A}">
                    <a16:rowId xmlns:a16="http://schemas.microsoft.com/office/drawing/2014/main" val="10009"/>
                  </a:ext>
                </a:extLst>
              </a:tr>
              <a:tr h="267458">
                <a:tc>
                  <a:txBody>
                    <a:bodyPr/>
                    <a:lstStyle/>
                    <a:p>
                      <a:pPr latinLnBrk="1"/>
                      <a:r>
                        <a:rPr lang="ko-KR" altLang="en-US" sz="1100" dirty="0"/>
                        <a:t>실험계획</a:t>
                      </a:r>
                    </a:p>
                  </a:txBody>
                  <a:tcPr/>
                </a:tc>
                <a:tc>
                  <a:txBody>
                    <a:bodyPr/>
                    <a:lstStyle/>
                    <a:p>
                      <a:pPr latinLnBrk="1"/>
                      <a:r>
                        <a:rPr lang="en-US" altLang="ko-KR" sz="1100" dirty="0"/>
                        <a:t>~.DOE</a:t>
                      </a:r>
                      <a:endParaRPr lang="ko-KR" altLang="en-US" sz="1100" dirty="0"/>
                    </a:p>
                  </a:txBody>
                  <a:tcPr/>
                </a:tc>
                <a:tc>
                  <a:txBody>
                    <a:bodyPr/>
                    <a:lstStyle/>
                    <a:p>
                      <a:pPr latinLnBrk="1"/>
                      <a:r>
                        <a:rPr lang="ko-KR" altLang="en-US" sz="1100" dirty="0"/>
                        <a:t>실험계획 </a:t>
                      </a:r>
                      <a:r>
                        <a:rPr lang="en-US" altLang="ko-KR" sz="1100" dirty="0"/>
                        <a:t>tools</a:t>
                      </a:r>
                      <a:r>
                        <a:rPr lang="en-US" altLang="ko-KR" sz="1100" baseline="0" dirty="0"/>
                        <a:t> (</a:t>
                      </a:r>
                      <a:r>
                        <a:rPr lang="ko-KR" altLang="en-US" sz="1100" baseline="0" dirty="0" err="1"/>
                        <a:t>다구치</a:t>
                      </a:r>
                      <a:r>
                        <a:rPr lang="en-US" altLang="ko-KR" sz="1100" baseline="0" dirty="0"/>
                        <a:t>, </a:t>
                      </a:r>
                      <a:r>
                        <a:rPr lang="ko-KR" altLang="en-US" sz="1100" baseline="0" dirty="0" err="1"/>
                        <a:t>라틴방격법</a:t>
                      </a:r>
                      <a:r>
                        <a:rPr lang="en-US" altLang="ko-KR" sz="1100" baseline="0" dirty="0"/>
                        <a:t>, </a:t>
                      </a:r>
                      <a:r>
                        <a:rPr lang="ko-KR" altLang="en-US" sz="1100" baseline="0" dirty="0" err="1"/>
                        <a:t>주효과</a:t>
                      </a:r>
                      <a:r>
                        <a:rPr lang="en-US" altLang="ko-KR" sz="1100" baseline="0" dirty="0"/>
                        <a:t>&amp;</a:t>
                      </a:r>
                      <a:r>
                        <a:rPr lang="ko-KR" altLang="en-US" sz="1100" baseline="0" dirty="0"/>
                        <a:t>교호작용 </a:t>
                      </a:r>
                      <a:r>
                        <a:rPr lang="en-US" altLang="ko-KR" sz="1100" baseline="0" dirty="0"/>
                        <a:t>…)</a:t>
                      </a:r>
                      <a:endParaRPr lang="ko-KR" altLang="en-US" sz="1100" dirty="0"/>
                    </a:p>
                  </a:txBody>
                  <a:tcPr/>
                </a:tc>
                <a:extLst>
                  <a:ext uri="{0D108BD9-81ED-4DB2-BD59-A6C34878D82A}">
                    <a16:rowId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orloca</a:t>
                      </a:r>
                      <a:endParaRPr lang="ko-KR" altLang="en-US" sz="1100" dirty="0"/>
                    </a:p>
                  </a:txBody>
                  <a:tcPr/>
                </a:tc>
                <a:tc>
                  <a:txBody>
                    <a:bodyPr/>
                    <a:lstStyle/>
                    <a:p>
                      <a:pPr latinLnBrk="1"/>
                      <a:r>
                        <a:rPr lang="en-US" altLang="ko-KR" sz="1100"/>
                        <a:t>Fermat-Weber</a:t>
                      </a:r>
                      <a:r>
                        <a:rPr lang="en-US" altLang="ko-KR" sz="1100" dirty="0"/>
                        <a:t>(</a:t>
                      </a:r>
                      <a:r>
                        <a:rPr lang="ko-KR" altLang="en-US" sz="1100" dirty="0" err="1"/>
                        <a:t>최소제곱합</a:t>
                      </a:r>
                      <a:r>
                        <a:rPr lang="en-US" altLang="ko-KR" sz="1100" dirty="0"/>
                        <a:t>)</a:t>
                      </a:r>
                      <a:r>
                        <a:rPr lang="en-US" altLang="ko-KR" sz="1100" baseline="0" dirty="0"/>
                        <a:t> </a:t>
                      </a:r>
                      <a:endParaRPr lang="ko-KR" altLang="en-US" sz="1100" dirty="0"/>
                    </a:p>
                  </a:txBody>
                  <a:tcPr/>
                </a:tc>
                <a:extLst>
                  <a:ext uri="{0D108BD9-81ED-4DB2-BD59-A6C34878D82A}">
                    <a16:rowId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~.GWRM</a:t>
                      </a:r>
                      <a:endParaRPr lang="ko-KR" altLang="en-US" sz="1100" dirty="0"/>
                    </a:p>
                  </a:txBody>
                  <a:tcPr/>
                </a:tc>
                <a:tc>
                  <a:txBody>
                    <a:bodyPr/>
                    <a:lstStyle/>
                    <a:p>
                      <a:pPr latinLnBrk="1"/>
                      <a:r>
                        <a:rPr lang="en-US" altLang="ko-KR" sz="1100" dirty="0"/>
                        <a:t>A Generalized Waring Regression Model</a:t>
                      </a:r>
                      <a:endParaRPr lang="ko-KR" altLang="en-US" sz="1100" dirty="0"/>
                    </a:p>
                  </a:txBody>
                  <a:tcPr/>
                </a:tc>
                <a:extLst>
                  <a:ext uri="{0D108BD9-81ED-4DB2-BD59-A6C34878D82A}">
                    <a16:rowId xmlns:a16="http://schemas.microsoft.com/office/drawing/2014/main" val="10012"/>
                  </a:ext>
                </a:extLst>
              </a:tr>
              <a:tr h="267458">
                <a:tc>
                  <a:txBody>
                    <a:bodyPr/>
                    <a:lstStyle/>
                    <a:p>
                      <a:pPr latinLnBrk="1"/>
                      <a:r>
                        <a:rPr lang="ko-KR" altLang="en-US" sz="1100" dirty="0"/>
                        <a:t>데이터마이닝</a:t>
                      </a:r>
                    </a:p>
                  </a:txBody>
                  <a:tcPr/>
                </a:tc>
                <a:tc>
                  <a:txBody>
                    <a:bodyPr/>
                    <a:lstStyle/>
                    <a:p>
                      <a:pPr latinLnBrk="1"/>
                      <a:r>
                        <a:rPr lang="en-US" altLang="ko-KR" sz="1100" dirty="0"/>
                        <a:t>~.BCA</a:t>
                      </a:r>
                      <a:endParaRPr lang="ko-KR" altLang="en-US" sz="1100" dirty="0"/>
                    </a:p>
                  </a:txBody>
                  <a:tcPr/>
                </a:tc>
                <a:tc>
                  <a:txBody>
                    <a:bodyPr/>
                    <a:lstStyle/>
                    <a:p>
                      <a:pPr latinLnBrk="1"/>
                      <a:r>
                        <a:rPr lang="en-US" altLang="ko-KR" sz="1100" dirty="0"/>
                        <a:t>k-centroids,</a:t>
                      </a:r>
                      <a:r>
                        <a:rPr lang="en-US" altLang="ko-KR" sz="1100" baseline="0" dirty="0"/>
                        <a:t> Neural network</a:t>
                      </a:r>
                      <a:endParaRPr lang="ko-KR" altLang="en-US" sz="1100" dirty="0"/>
                    </a:p>
                  </a:txBody>
                  <a:tcPr/>
                </a:tc>
                <a:extLst>
                  <a:ext uri="{0D108BD9-81ED-4DB2-BD59-A6C34878D82A}">
                    <a16:rowId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BiclustGUI</a:t>
                      </a:r>
                      <a:endParaRPr lang="ko-KR" altLang="en-US" sz="1100" dirty="0"/>
                    </a:p>
                  </a:txBody>
                  <a:tcPr/>
                </a:tc>
                <a:tc>
                  <a:txBody>
                    <a:bodyPr/>
                    <a:lstStyle/>
                    <a:p>
                      <a:pPr latinLnBrk="1"/>
                      <a:r>
                        <a:rPr lang="en-US" altLang="ko-KR" sz="1100" dirty="0" err="1"/>
                        <a:t>Biclustering</a:t>
                      </a:r>
                      <a:r>
                        <a:rPr lang="en-US" altLang="ko-KR" sz="1100" dirty="0"/>
                        <a:t> methods</a:t>
                      </a:r>
                      <a:endParaRPr lang="ko-KR" altLang="en-US" sz="1100" dirty="0"/>
                    </a:p>
                  </a:txBody>
                  <a:tcPr/>
                </a:tc>
                <a:extLst>
                  <a:ext uri="{0D108BD9-81ED-4DB2-BD59-A6C34878D82A}">
                    <a16:rowId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FuzzyClust</a:t>
                      </a:r>
                      <a:endParaRPr lang="ko-KR" altLang="en-US" sz="1100" dirty="0"/>
                    </a:p>
                  </a:txBody>
                  <a:tcPr/>
                </a:tc>
                <a:tc>
                  <a:txBody>
                    <a:bodyPr/>
                    <a:lstStyle/>
                    <a:p>
                      <a:pPr latinLnBrk="1"/>
                      <a:r>
                        <a:rPr lang="en-US" altLang="ko-KR" sz="1100" dirty="0"/>
                        <a:t>Fuzzy</a:t>
                      </a:r>
                      <a:r>
                        <a:rPr lang="en-US" altLang="ko-KR" sz="1100" baseline="0" dirty="0"/>
                        <a:t> Clustering</a:t>
                      </a:r>
                      <a:endParaRPr lang="ko-KR" altLang="en-US" sz="1100" dirty="0"/>
                    </a:p>
                  </a:txBody>
                  <a:tcPr/>
                </a:tc>
                <a:extLst>
                  <a:ext uri="{0D108BD9-81ED-4DB2-BD59-A6C34878D82A}">
                    <a16:rowId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~.MA</a:t>
                      </a:r>
                      <a:endParaRPr lang="ko-KR" altLang="en-US" sz="1100" dirty="0"/>
                    </a:p>
                  </a:txBody>
                  <a:tcPr/>
                </a:tc>
                <a:tc>
                  <a:txBody>
                    <a:bodyPr/>
                    <a:lstStyle/>
                    <a:p>
                      <a:pPr latinLnBrk="1"/>
                      <a:r>
                        <a:rPr lang="en-US" altLang="ko-KR" sz="1100" dirty="0"/>
                        <a:t>Meta analysis</a:t>
                      </a:r>
                      <a:endParaRPr lang="ko-KR" altLang="en-US" sz="1100" dirty="0"/>
                    </a:p>
                  </a:txBody>
                  <a:tcPr/>
                </a:tc>
                <a:extLst>
                  <a:ext uri="{0D108BD9-81ED-4DB2-BD59-A6C34878D82A}">
                    <a16:rowId xmlns:a16="http://schemas.microsoft.com/office/drawing/2014/main" val="10016"/>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pointG</a:t>
                      </a:r>
                      <a:endParaRPr lang="ko-KR" altLang="en-US" sz="1100" dirty="0"/>
                    </a:p>
                  </a:txBody>
                  <a:tcPr/>
                </a:tc>
                <a:tc>
                  <a:txBody>
                    <a:bodyPr/>
                    <a:lstStyle/>
                    <a:p>
                      <a:pPr latinLnBrk="1"/>
                      <a:r>
                        <a:rPr lang="ko-KR" altLang="en-US" sz="1100" dirty="0"/>
                        <a:t>설문조사 데이터 분석</a:t>
                      </a:r>
                    </a:p>
                  </a:txBody>
                  <a:tcPr/>
                </a:tc>
                <a:extLst>
                  <a:ext uri="{0D108BD9-81ED-4DB2-BD59-A6C34878D82A}">
                    <a16:rowId xmlns:a16="http://schemas.microsoft.com/office/drawing/2014/main" val="10017"/>
                  </a:ext>
                </a:extLst>
              </a:tr>
              <a:tr h="267458">
                <a:tc>
                  <a:txBody>
                    <a:bodyPr/>
                    <a:lstStyle/>
                    <a:p>
                      <a:pPr latinLnBrk="1"/>
                      <a:endParaRPr lang="ko-KR" altLang="en-US" sz="1100"/>
                    </a:p>
                  </a:txBody>
                  <a:tcPr/>
                </a:tc>
                <a:tc>
                  <a:txBody>
                    <a:bodyPr/>
                    <a:lstStyle/>
                    <a:p>
                      <a:pPr latinLnBrk="1"/>
                      <a:r>
                        <a:rPr lang="en-US" altLang="ko-KR" sz="1100" dirty="0"/>
                        <a:t>`~.SCDA</a:t>
                      </a:r>
                      <a:endParaRPr lang="ko-KR" altLang="en-US" sz="1100" dirty="0"/>
                    </a:p>
                  </a:txBody>
                  <a:tcPr/>
                </a:tc>
                <a:tc>
                  <a:txBody>
                    <a:bodyPr/>
                    <a:lstStyle/>
                    <a:p>
                      <a:pPr latinLnBrk="1"/>
                      <a:r>
                        <a:rPr lang="en-US" altLang="ko-KR" sz="1100" dirty="0"/>
                        <a:t>SCVA,</a:t>
                      </a:r>
                      <a:r>
                        <a:rPr lang="en-US" altLang="ko-KR" sz="1100" baseline="0" dirty="0"/>
                        <a:t> SCRT, SCMA package</a:t>
                      </a:r>
                      <a:endParaRPr lang="ko-KR" altLang="en-US" sz="1100" dirty="0"/>
                    </a:p>
                  </a:txBody>
                  <a:tcPr/>
                </a:tc>
                <a:extLst>
                  <a:ext uri="{0D108BD9-81ED-4DB2-BD59-A6C34878D82A}">
                    <a16:rowId xmlns:a16="http://schemas.microsoft.com/office/drawing/2014/main" val="10018"/>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ternis</a:t>
                      </a:r>
                      <a:endParaRPr lang="ko-KR" altLang="en-US" sz="1100" dirty="0"/>
                    </a:p>
                  </a:txBody>
                  <a:tcPr/>
                </a:tc>
                <a:tc>
                  <a:txBody>
                    <a:bodyPr/>
                    <a:lstStyle/>
                    <a:p>
                      <a:pPr latinLnBrk="1"/>
                      <a:r>
                        <a:rPr lang="ko-KR" altLang="en-US" sz="1100" dirty="0"/>
                        <a:t>텍스트 마이닝</a:t>
                      </a:r>
                    </a:p>
                  </a:txBody>
                  <a:tcPr/>
                </a:tc>
                <a:extLst>
                  <a:ext uri="{0D108BD9-81ED-4DB2-BD59-A6C34878D82A}">
                    <a16:rowId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~.UCA</a:t>
                      </a:r>
                      <a:endParaRPr lang="ko-KR" altLang="en-US" sz="1100" dirty="0"/>
                    </a:p>
                  </a:txBody>
                  <a:tcPr/>
                </a:tc>
                <a:tc>
                  <a:txBody>
                    <a:bodyPr/>
                    <a:lstStyle/>
                    <a:p>
                      <a:pPr latinLnBrk="1"/>
                      <a:r>
                        <a:rPr lang="en-US" altLang="ko-KR" sz="1100" dirty="0"/>
                        <a:t>UCA</a:t>
                      </a:r>
                      <a:r>
                        <a:rPr lang="ko-KR" altLang="en-US" sz="1100" baseline="0" dirty="0"/>
                        <a:t>의 </a:t>
                      </a:r>
                      <a:r>
                        <a:rPr lang="en-US" altLang="ko-KR" sz="1100" baseline="0" dirty="0"/>
                        <a:t>R-UCA project</a:t>
                      </a:r>
                      <a:endParaRPr lang="ko-KR" altLang="en-US" sz="1100" dirty="0"/>
                    </a:p>
                  </a:txBody>
                  <a:tcPr/>
                </a:tc>
                <a:extLst>
                  <a:ext uri="{0D108BD9-81ED-4DB2-BD59-A6C34878D82A}">
                    <a16:rowId xmlns:a16="http://schemas.microsoft.com/office/drawing/2014/main" val="10020"/>
                  </a:ext>
                </a:extLst>
              </a:tr>
            </a:tbl>
          </a:graphicData>
        </a:graphic>
      </p:graphicFrame>
      <p:sp>
        <p:nvSpPr>
          <p:cNvPr id="5" name="TextBox 4"/>
          <p:cNvSpPr txBox="1"/>
          <p:nvPr/>
        </p:nvSpPr>
        <p:spPr>
          <a:xfrm>
            <a:off x="6113513" y="6521163"/>
            <a:ext cx="2354040" cy="369332"/>
          </a:xfrm>
          <a:prstGeom prst="rect">
            <a:avLst/>
          </a:prstGeom>
          <a:noFill/>
        </p:spPr>
        <p:txBody>
          <a:bodyPr wrap="square" rtlCol="0">
            <a:spAutoFit/>
          </a:bodyPr>
          <a:lstStyle/>
          <a:p>
            <a:r>
              <a:rPr lang="en-US" altLang="ko-KR" dirty="0"/>
              <a:t>※ ~. = </a:t>
            </a:r>
            <a:r>
              <a:rPr lang="en-US" altLang="ko-KR" dirty="0" err="1"/>
              <a:t>RcmdrPlugin</a:t>
            </a:r>
            <a:r>
              <a:rPr lang="en-US" altLang="ko-KR" dirty="0"/>
              <a:t>.</a:t>
            </a:r>
            <a:endParaRPr lang="ko-KR" altLang="en-US" dirty="0"/>
          </a:p>
        </p:txBody>
      </p:sp>
    </p:spTree>
    <p:extLst>
      <p:ext uri="{BB962C8B-B14F-4D97-AF65-F5344CB8AC3E}">
        <p14:creationId xmlns:p14="http://schemas.microsoft.com/office/powerpoint/2010/main" val="4203520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33</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1590912395"/>
              </p:ext>
            </p:extLst>
          </p:nvPr>
        </p:nvGraphicFramePr>
        <p:xfrm>
          <a:off x="495607" y="885881"/>
          <a:ext cx="8252857" cy="5884075"/>
        </p:xfrm>
        <a:graphic>
          <a:graphicData uri="http://schemas.openxmlformats.org/drawingml/2006/table">
            <a:tbl>
              <a:tblPr firstRow="1" bandRow="1">
                <a:tableStyleId>{5C22544A-7EE6-4342-B048-85BDC9FD1C3A}</a:tableStyleId>
              </a:tblPr>
              <a:tblGrid>
                <a:gridCol w="1124065">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a16="http://schemas.microsoft.com/office/drawing/2014/main" val="10000"/>
                  </a:ext>
                </a:extLst>
              </a:tr>
              <a:tr h="267458">
                <a:tc>
                  <a:txBody>
                    <a:bodyPr/>
                    <a:lstStyle/>
                    <a:p>
                      <a:pPr latinLnBrk="1"/>
                      <a:r>
                        <a:rPr lang="ko-KR" altLang="en-US" sz="1100" dirty="0"/>
                        <a:t>기타</a:t>
                      </a:r>
                    </a:p>
                  </a:txBody>
                  <a:tcPr/>
                </a:tc>
                <a:tc>
                  <a:txBody>
                    <a:bodyPr/>
                    <a:lstStyle/>
                    <a:p>
                      <a:pPr latinLnBrk="1"/>
                      <a:r>
                        <a:rPr lang="en-US" altLang="ko-KR" sz="1100" dirty="0"/>
                        <a:t>~.coin</a:t>
                      </a:r>
                      <a:endParaRPr lang="ko-KR" altLang="en-US" sz="1100" dirty="0"/>
                    </a:p>
                  </a:txBody>
                  <a:tcPr/>
                </a:tc>
                <a:tc>
                  <a:txBody>
                    <a:bodyPr/>
                    <a:lstStyle/>
                    <a:p>
                      <a:pPr latinLnBrk="1"/>
                      <a:r>
                        <a:rPr lang="en-US" altLang="ko-KR" sz="1100" kern="1200" dirty="0">
                          <a:solidFill>
                            <a:schemeClr val="dk1"/>
                          </a:solidFill>
                          <a:effectLst/>
                          <a:latin typeface="+mn-lt"/>
                          <a:ea typeface="+mn-ea"/>
                          <a:cs typeface="+mn-cs"/>
                        </a:rPr>
                        <a:t>Conditional Inference Procedures in a Permutation Test Framework</a:t>
                      </a:r>
                      <a:endParaRPr lang="ko-KR" altLang="en-US" sz="800" dirty="0"/>
                    </a:p>
                  </a:txBody>
                  <a:tcPr/>
                </a:tc>
                <a:extLst>
                  <a:ext uri="{0D108BD9-81ED-4DB2-BD59-A6C34878D82A}">
                    <a16:rowId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depthTools</a:t>
                      </a:r>
                      <a:endParaRPr lang="ko-KR" altLang="en-US" sz="1100" dirty="0"/>
                    </a:p>
                  </a:txBody>
                  <a:tcPr/>
                </a:tc>
                <a:tc>
                  <a:txBody>
                    <a:bodyPr/>
                    <a:lstStyle/>
                    <a:p>
                      <a:pPr latinLnBrk="1"/>
                      <a:r>
                        <a:rPr lang="en-US" altLang="ko-KR" sz="1100" dirty="0"/>
                        <a:t>Modified</a:t>
                      </a:r>
                      <a:r>
                        <a:rPr lang="en-US" altLang="ko-KR" sz="1100" baseline="0" dirty="0"/>
                        <a:t> Band Depth</a:t>
                      </a:r>
                      <a:r>
                        <a:rPr lang="ko-KR" altLang="en-US" sz="1100" baseline="0" dirty="0"/>
                        <a:t>를 기반한 유전체 데이터 분석</a:t>
                      </a:r>
                      <a:endParaRPr lang="ko-KR" altLang="en-US" sz="1100" dirty="0"/>
                    </a:p>
                  </a:txBody>
                  <a:tcPr/>
                </a:tc>
                <a:extLst>
                  <a:ext uri="{0D108BD9-81ED-4DB2-BD59-A6C34878D82A}">
                    <a16:rowId xmlns:a16="http://schemas.microsoft.com/office/drawing/2014/main" val="10002"/>
                  </a:ext>
                </a:extLst>
              </a:tr>
              <a:tr h="267458">
                <a:tc>
                  <a:txBody>
                    <a:bodyPr/>
                    <a:lstStyle/>
                    <a:p>
                      <a:pPr latinLnBrk="1"/>
                      <a:endParaRPr lang="ko-KR" altLang="en-US" sz="1100" dirty="0"/>
                    </a:p>
                  </a:txBody>
                  <a:tcPr/>
                </a:tc>
                <a:tc>
                  <a:txBody>
                    <a:bodyPr/>
                    <a:lstStyle/>
                    <a:p>
                      <a:pPr latinLnBrk="1"/>
                      <a:r>
                        <a:rPr lang="en-US" altLang="ko-KR" sz="1100" dirty="0"/>
                        <a:t>~.EACSPIR</a:t>
                      </a:r>
                      <a:endParaRPr lang="ko-KR" altLang="en-US" sz="1100" dirty="0"/>
                    </a:p>
                  </a:txBody>
                  <a:tcPr/>
                </a:tc>
                <a:tc>
                  <a:txBody>
                    <a:bodyPr/>
                    <a:lstStyle/>
                    <a:p>
                      <a:pPr latinLnBrk="1"/>
                      <a:r>
                        <a:rPr lang="en-US" altLang="ko-KR" sz="1100" dirty="0"/>
                        <a:t>(</a:t>
                      </a:r>
                      <a:r>
                        <a:rPr lang="ko-KR" altLang="en-US" sz="1100" dirty="0"/>
                        <a:t>영어가 아닌 외국어로</a:t>
                      </a:r>
                      <a:r>
                        <a:rPr lang="en-US" altLang="ko-KR" sz="1100" dirty="0"/>
                        <a:t>, </a:t>
                      </a:r>
                      <a:r>
                        <a:rPr lang="ko-KR" altLang="en-US" sz="1100" dirty="0"/>
                        <a:t>해석 불가</a:t>
                      </a:r>
                      <a:r>
                        <a:rPr lang="en-US" altLang="ko-KR" sz="1100" dirty="0"/>
                        <a:t>)</a:t>
                      </a:r>
                      <a:endParaRPr lang="ko-KR" altLang="en-US" sz="1100" dirty="0"/>
                    </a:p>
                  </a:txBody>
                  <a:tcPr/>
                </a:tc>
                <a:extLst>
                  <a:ext uri="{0D108BD9-81ED-4DB2-BD59-A6C34878D82A}">
                    <a16:rowId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~.EBM</a:t>
                      </a:r>
                      <a:endParaRPr lang="ko-KR" altLang="en-US" sz="1100" dirty="0"/>
                    </a:p>
                  </a:txBody>
                  <a:tcPr/>
                </a:tc>
                <a:tc>
                  <a:txBody>
                    <a:bodyPr/>
                    <a:lstStyle/>
                    <a:p>
                      <a:pPr latinLnBrk="1"/>
                      <a:r>
                        <a:rPr lang="ko-KR" altLang="en-US" sz="1100" dirty="0"/>
                        <a:t>의학에서의 증거 기반 경영</a:t>
                      </a:r>
                    </a:p>
                  </a:txBody>
                  <a:tcPr/>
                </a:tc>
                <a:extLst>
                  <a:ext uri="{0D108BD9-81ED-4DB2-BD59-A6C34878D82A}">
                    <a16:rowId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Ecovirtual</a:t>
                      </a:r>
                      <a:endParaRPr lang="ko-KR" altLang="en-US" sz="1100" dirty="0"/>
                    </a:p>
                  </a:txBody>
                  <a:tcPr/>
                </a:tc>
                <a:tc>
                  <a:txBody>
                    <a:bodyPr/>
                    <a:lstStyle/>
                    <a:p>
                      <a:pPr latinLnBrk="1"/>
                      <a:r>
                        <a:rPr lang="ko-KR" altLang="en-US" sz="1100" dirty="0"/>
                        <a:t>생태학 교육을 목적으로 한 데이터 시뮬레이션 </a:t>
                      </a:r>
                      <a:r>
                        <a:rPr lang="en-US" altLang="ko-KR" sz="1100" dirty="0"/>
                        <a:t>tool</a:t>
                      </a:r>
                      <a:endParaRPr lang="ko-KR" altLang="en-US" sz="1100" dirty="0"/>
                    </a:p>
                  </a:txBody>
                  <a:tcPr/>
                </a:tc>
                <a:extLst>
                  <a:ext uri="{0D108BD9-81ED-4DB2-BD59-A6C34878D82A}">
                    <a16:rowId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epack</a:t>
                      </a:r>
                      <a:endParaRPr lang="ko-KR" altLang="en-US" sz="1100" dirty="0"/>
                    </a:p>
                  </a:txBody>
                  <a:tcPr/>
                </a:tc>
                <a:tc>
                  <a:txBody>
                    <a:bodyPr/>
                    <a:lstStyle/>
                    <a:p>
                      <a:pPr latinLnBrk="1"/>
                      <a:r>
                        <a:rPr lang="ko-KR" altLang="en-US" sz="1100" dirty="0"/>
                        <a:t>시계열 분석</a:t>
                      </a:r>
                    </a:p>
                  </a:txBody>
                  <a:tcPr/>
                </a:tc>
                <a:extLst>
                  <a:ext uri="{0D108BD9-81ED-4DB2-BD59-A6C34878D82A}">
                    <a16:rowId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~.Export</a:t>
                      </a:r>
                      <a:endParaRPr lang="ko-KR" altLang="en-US" sz="1100" dirty="0"/>
                    </a:p>
                  </a:txBody>
                  <a:tcPr/>
                </a:tc>
                <a:tc>
                  <a:txBody>
                    <a:bodyPr/>
                    <a:lstStyle/>
                    <a:p>
                      <a:pPr latinLnBrk="1"/>
                      <a:r>
                        <a:rPr lang="ko-KR" altLang="en-US" sz="1100" dirty="0"/>
                        <a:t>결과물을 </a:t>
                      </a:r>
                      <a:r>
                        <a:rPr lang="en-US" altLang="ko-KR" sz="1100" dirty="0" err="1"/>
                        <a:t>LaTeX</a:t>
                      </a:r>
                      <a:r>
                        <a:rPr lang="ko-KR" altLang="en-US" sz="1100" dirty="0"/>
                        <a:t>나 </a:t>
                      </a:r>
                      <a:r>
                        <a:rPr lang="en-US" altLang="ko-KR" sz="1100" dirty="0"/>
                        <a:t>HTML</a:t>
                      </a:r>
                      <a:r>
                        <a:rPr lang="ko-KR" altLang="en-US" sz="1100" dirty="0"/>
                        <a:t>로 출력</a:t>
                      </a:r>
                    </a:p>
                  </a:txBody>
                  <a:tcPr/>
                </a:tc>
                <a:extLst>
                  <a:ext uri="{0D108BD9-81ED-4DB2-BD59-A6C34878D82A}">
                    <a16:rowId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FactoMineR</a:t>
                      </a:r>
                      <a:endParaRPr lang="ko-KR" altLang="en-US" sz="1100" dirty="0"/>
                    </a:p>
                  </a:txBody>
                  <a:tcPr/>
                </a:tc>
                <a:tc>
                  <a:txBody>
                    <a:bodyPr/>
                    <a:lstStyle/>
                    <a:p>
                      <a:pPr latinLnBrk="1"/>
                      <a:r>
                        <a:rPr lang="en-US" altLang="ko-KR" sz="1100" dirty="0" err="1"/>
                        <a:t>FactoMineR</a:t>
                      </a:r>
                      <a:r>
                        <a:rPr lang="en-US" altLang="ko-KR" sz="1100" baseline="0" dirty="0"/>
                        <a:t> package</a:t>
                      </a:r>
                      <a:endParaRPr lang="ko-KR" altLang="en-US" sz="1100" dirty="0"/>
                    </a:p>
                  </a:txBody>
                  <a:tcPr/>
                </a:tc>
                <a:extLst>
                  <a:ext uri="{0D108BD9-81ED-4DB2-BD59-A6C34878D82A}">
                    <a16:rowId xmlns:a16="http://schemas.microsoft.com/office/drawing/2014/main" val="10008"/>
                  </a:ext>
                </a:extLst>
              </a:tr>
              <a:tr h="267458">
                <a:tc>
                  <a:txBody>
                    <a:bodyPr/>
                    <a:lstStyle/>
                    <a:p>
                      <a:pPr latinLnBrk="1"/>
                      <a:endParaRPr lang="ko-KR" altLang="en-US" sz="1100" dirty="0"/>
                    </a:p>
                  </a:txBody>
                  <a:tcPr/>
                </a:tc>
                <a:tc>
                  <a:txBody>
                    <a:bodyPr/>
                    <a:lstStyle/>
                    <a:p>
                      <a:pPr latinLnBrk="1"/>
                      <a:r>
                        <a:rPr lang="en-US" altLang="ko-KR" sz="1100" baseline="0" dirty="0"/>
                        <a:t>~.KMggplot2</a:t>
                      </a:r>
                      <a:endParaRPr lang="ko-KR" altLang="en-US" sz="1100" dirty="0"/>
                    </a:p>
                  </a:txBody>
                  <a:tcPr/>
                </a:tc>
                <a:tc>
                  <a:txBody>
                    <a:bodyPr/>
                    <a:lstStyle/>
                    <a:p>
                      <a:pPr latinLnBrk="1"/>
                      <a:r>
                        <a:rPr lang="ko-KR" altLang="en-US" sz="1100" dirty="0"/>
                        <a:t>시각화</a:t>
                      </a:r>
                      <a:r>
                        <a:rPr lang="ko-KR" altLang="en-US" sz="1100" baseline="0" dirty="0"/>
                        <a:t> </a:t>
                      </a:r>
                      <a:r>
                        <a:rPr lang="en-US" altLang="ko-KR" sz="1100" baseline="0" dirty="0"/>
                        <a:t>tool</a:t>
                      </a:r>
                      <a:endParaRPr lang="ko-KR" altLang="en-US" sz="1100" dirty="0"/>
                    </a:p>
                  </a:txBody>
                  <a:tcPr/>
                </a:tc>
                <a:extLst>
                  <a:ext uri="{0D108BD9-81ED-4DB2-BD59-A6C34878D82A}">
                    <a16:rowId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lfstat</a:t>
                      </a:r>
                      <a:endParaRPr lang="ko-KR" altLang="en-US" sz="1100" dirty="0"/>
                    </a:p>
                  </a:txBody>
                  <a:tcPr/>
                </a:tc>
                <a:tc>
                  <a:txBody>
                    <a:bodyPr/>
                    <a:lstStyle/>
                    <a:p>
                      <a:pPr latinLnBrk="1"/>
                      <a:r>
                        <a:rPr lang="en-US" altLang="ko-KR" sz="1100" dirty="0"/>
                        <a:t>(</a:t>
                      </a:r>
                      <a:r>
                        <a:rPr lang="ko-KR" altLang="en-US" sz="1100" dirty="0" err="1"/>
                        <a:t>공패키지</a:t>
                      </a:r>
                      <a:r>
                        <a:rPr lang="en-US" altLang="ko-KR" sz="1100" dirty="0"/>
                        <a:t>)</a:t>
                      </a:r>
                      <a:endParaRPr lang="ko-KR" altLang="en-US" sz="1100" dirty="0"/>
                    </a:p>
                  </a:txBody>
                  <a:tcPr/>
                </a:tc>
                <a:extLst>
                  <a:ext uri="{0D108BD9-81ED-4DB2-BD59-A6C34878D82A}">
                    <a16:rowId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en-US" altLang="ko-KR" sz="1100" dirty="0"/>
                        <a:t>PCA, Hubert</a:t>
                      </a:r>
                      <a:r>
                        <a:rPr lang="en-US" altLang="ko-KR" sz="1100" baseline="0" dirty="0"/>
                        <a:t> Algorithm</a:t>
                      </a:r>
                      <a:endParaRPr lang="ko-KR" altLang="en-US" sz="1100" dirty="0"/>
                    </a:p>
                  </a:txBody>
                  <a:tcPr/>
                </a:tc>
                <a:extLst>
                  <a:ext uri="{0D108BD9-81ED-4DB2-BD59-A6C34878D82A}">
                    <a16:rowId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baseline="0" dirty="0" err="1"/>
                        <a:t>plotByGroup</a:t>
                      </a:r>
                      <a:endParaRPr lang="ko-KR" altLang="en-US" sz="1100" dirty="0"/>
                    </a:p>
                  </a:txBody>
                  <a:tcPr/>
                </a:tc>
                <a:tc>
                  <a:txBody>
                    <a:bodyPr/>
                    <a:lstStyle/>
                    <a:p>
                      <a:pPr latinLnBrk="1"/>
                      <a:r>
                        <a:rPr lang="ko-KR" altLang="en-US" sz="1100" dirty="0"/>
                        <a:t>격자 그래프 </a:t>
                      </a:r>
                      <a:r>
                        <a:rPr lang="en-US" altLang="ko-KR" sz="1100" dirty="0"/>
                        <a:t>package</a:t>
                      </a:r>
                      <a:endParaRPr lang="ko-KR" altLang="en-US" sz="1100" dirty="0"/>
                    </a:p>
                  </a:txBody>
                  <a:tcPr/>
                </a:tc>
                <a:extLst>
                  <a:ext uri="{0D108BD9-81ED-4DB2-BD59-A6C34878D82A}">
                    <a16:rowId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RMTCJags</a:t>
                      </a:r>
                      <a:endParaRPr lang="ko-KR" altLang="en-US" sz="1100" dirty="0"/>
                    </a:p>
                  </a:txBody>
                  <a:tcPr/>
                </a:tc>
                <a:tc>
                  <a:txBody>
                    <a:bodyPr/>
                    <a:lstStyle/>
                    <a:p>
                      <a:pPr latinLnBrk="1"/>
                      <a:r>
                        <a:rPr lang="ko-KR" altLang="en-US" sz="1100" dirty="0"/>
                        <a:t>혼합비교</a:t>
                      </a:r>
                      <a:r>
                        <a:rPr lang="en-US" altLang="ko-KR" sz="1100" dirty="0"/>
                        <a:t>(</a:t>
                      </a:r>
                      <a:r>
                        <a:rPr lang="ko-KR" altLang="en-US" sz="1100" dirty="0"/>
                        <a:t>병원 치료 전략을 위한 방법론</a:t>
                      </a:r>
                      <a:r>
                        <a:rPr lang="en-US" altLang="ko-KR" sz="1100" dirty="0"/>
                        <a:t>)</a:t>
                      </a:r>
                      <a:r>
                        <a:rPr lang="ko-KR" altLang="en-US" sz="1100" dirty="0"/>
                        <a:t>에 관한 </a:t>
                      </a:r>
                      <a:r>
                        <a:rPr lang="en-US" altLang="ko-KR" sz="1100" dirty="0"/>
                        <a:t>package</a:t>
                      </a:r>
                      <a:endParaRPr lang="ko-KR" altLang="en-US" sz="1100" dirty="0"/>
                    </a:p>
                  </a:txBody>
                  <a:tcPr/>
                </a:tc>
                <a:extLst>
                  <a:ext uri="{0D108BD9-81ED-4DB2-BD59-A6C34878D82A}">
                    <a16:rowId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~.ROC</a:t>
                      </a:r>
                      <a:endParaRPr lang="ko-KR" altLang="en-US" sz="1100" dirty="0"/>
                    </a:p>
                  </a:txBody>
                  <a:tcPr/>
                </a:tc>
                <a:tc>
                  <a:txBody>
                    <a:bodyPr/>
                    <a:lstStyle/>
                    <a:p>
                      <a:pPr latinLnBrk="1"/>
                      <a:r>
                        <a:rPr lang="en-US" altLang="ko-KR" sz="1100" dirty="0"/>
                        <a:t>Proc,</a:t>
                      </a:r>
                      <a:r>
                        <a:rPr lang="en-US" altLang="ko-KR" sz="1100" baseline="0" dirty="0"/>
                        <a:t> ROCR, </a:t>
                      </a:r>
                      <a:r>
                        <a:rPr lang="en-US" altLang="ko-KR" sz="1100" baseline="0" dirty="0" err="1"/>
                        <a:t>ResourceSelection</a:t>
                      </a:r>
                      <a:r>
                        <a:rPr lang="en-US" altLang="ko-KR" sz="1100" baseline="0" dirty="0"/>
                        <a:t> package</a:t>
                      </a:r>
                      <a:endParaRPr lang="ko-KR" altLang="en-US" sz="1100" dirty="0"/>
                    </a:p>
                  </a:txBody>
                  <a:tcPr/>
                </a:tc>
                <a:extLst>
                  <a:ext uri="{0D108BD9-81ED-4DB2-BD59-A6C34878D82A}">
                    <a16:rowId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seeg</a:t>
                      </a:r>
                      <a:endParaRPr lang="ko-KR" altLang="en-US" sz="1100" dirty="0"/>
                    </a:p>
                  </a:txBody>
                  <a:tcPr/>
                </a:tc>
                <a:tc>
                  <a:txBody>
                    <a:bodyPr/>
                    <a:lstStyle/>
                    <a:p>
                      <a:pPr latinLnBrk="1"/>
                      <a:r>
                        <a:rPr lang="ko-KR" altLang="en-US" sz="1100" dirty="0"/>
                        <a:t>시계열</a:t>
                      </a:r>
                      <a:r>
                        <a:rPr lang="en-US" altLang="ko-KR" sz="1100" dirty="0"/>
                        <a:t>, </a:t>
                      </a:r>
                      <a:r>
                        <a:rPr lang="ko-KR" altLang="en-US" sz="1100" dirty="0"/>
                        <a:t>지리</a:t>
                      </a:r>
                      <a:r>
                        <a:rPr lang="en-US" altLang="ko-KR" sz="1100" dirty="0"/>
                        <a:t>/</a:t>
                      </a:r>
                      <a:r>
                        <a:rPr lang="ko-KR" altLang="en-US" sz="1100" dirty="0"/>
                        <a:t>환경 분석</a:t>
                      </a:r>
                    </a:p>
                  </a:txBody>
                  <a:tcPr/>
                </a:tc>
                <a:extLst>
                  <a:ext uri="{0D108BD9-81ED-4DB2-BD59-A6C34878D82A}">
                    <a16:rowId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~.SLC</a:t>
                      </a:r>
                      <a:endParaRPr lang="ko-KR" altLang="en-US" sz="1100" dirty="0"/>
                    </a:p>
                  </a:txBody>
                  <a:tcPr/>
                </a:tc>
                <a:tc>
                  <a:txBody>
                    <a:bodyPr/>
                    <a:lstStyle/>
                    <a:p>
                      <a:pPr latinLnBrk="1"/>
                      <a:r>
                        <a:rPr lang="en-US" altLang="ko-KR" sz="1100" dirty="0"/>
                        <a:t>SLC</a:t>
                      </a:r>
                      <a:r>
                        <a:rPr lang="en-US" altLang="ko-KR" sz="1100" baseline="0" dirty="0"/>
                        <a:t> package</a:t>
                      </a:r>
                      <a:endParaRPr lang="ko-KR" altLang="en-US" sz="1100" dirty="0"/>
                    </a:p>
                  </a:txBody>
                  <a:tcPr/>
                </a:tc>
                <a:extLst>
                  <a:ext uri="{0D108BD9-81ED-4DB2-BD59-A6C34878D82A}">
                    <a16:rowId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~.SM</a:t>
                      </a:r>
                      <a:endParaRPr lang="ko-KR" altLang="en-US" sz="1100" dirty="0"/>
                    </a:p>
                  </a:txBody>
                  <a:tcPr/>
                </a:tc>
                <a:tc>
                  <a:txBody>
                    <a:bodyPr/>
                    <a:lstStyle/>
                    <a:p>
                      <a:pPr latinLnBrk="1"/>
                      <a:r>
                        <a:rPr lang="ko-KR" altLang="en-US" sz="1100" dirty="0"/>
                        <a:t>스포츠 경영 데이터 분석</a:t>
                      </a:r>
                    </a:p>
                  </a:txBody>
                  <a:tcPr/>
                </a:tc>
                <a:extLst>
                  <a:ext uri="{0D108BD9-81ED-4DB2-BD59-A6C34878D82A}">
                    <a16:rowId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sos</a:t>
                      </a:r>
                      <a:endParaRPr lang="ko-KR" altLang="en-US" sz="1100" dirty="0"/>
                    </a:p>
                  </a:txBody>
                  <a:tcPr/>
                </a:tc>
                <a:tc>
                  <a:txBody>
                    <a:bodyPr/>
                    <a:lstStyle/>
                    <a:p>
                      <a:pPr latinLnBrk="1"/>
                      <a:r>
                        <a:rPr lang="en-US" altLang="ko-KR" sz="1100" dirty="0"/>
                        <a:t>R </a:t>
                      </a:r>
                      <a:r>
                        <a:rPr lang="ko-KR" altLang="en-US" sz="1100" dirty="0"/>
                        <a:t>사이트를 </a:t>
                      </a:r>
                      <a:r>
                        <a:rPr lang="en-US" altLang="ko-KR" sz="1100" dirty="0"/>
                        <a:t>table </a:t>
                      </a:r>
                      <a:r>
                        <a:rPr lang="ko-KR" altLang="en-US" sz="1100" dirty="0"/>
                        <a:t>형태로 정리하여 웹 브라우저로 출력</a:t>
                      </a:r>
                    </a:p>
                  </a:txBody>
                  <a:tcPr/>
                </a:tc>
                <a:extLst>
                  <a:ext uri="{0D108BD9-81ED-4DB2-BD59-A6C34878D82A}">
                    <a16:rowId xmlns:a16="http://schemas.microsoft.com/office/drawing/2014/main" val="10018"/>
                  </a:ext>
                </a:extLst>
              </a:tr>
              <a:tr h="267458">
                <a:tc>
                  <a:txBody>
                    <a:bodyPr/>
                    <a:lstStyle/>
                    <a:p>
                      <a:pPr latinLnBrk="1"/>
                      <a:endParaRPr lang="ko-KR" altLang="en-US" sz="1100" dirty="0"/>
                    </a:p>
                  </a:txBody>
                  <a:tcPr/>
                </a:tc>
                <a:tc>
                  <a:txBody>
                    <a:bodyPr/>
                    <a:lstStyle/>
                    <a:p>
                      <a:pPr latinLnBrk="1"/>
                      <a:r>
                        <a:rPr lang="en-US" altLang="ko-KR" sz="1100" dirty="0"/>
                        <a:t>~.steepness</a:t>
                      </a:r>
                      <a:endParaRPr lang="ko-KR" altLang="en-US" sz="1100" dirty="0"/>
                    </a:p>
                  </a:txBody>
                  <a:tcPr/>
                </a:tc>
                <a:tc>
                  <a:txBody>
                    <a:bodyPr/>
                    <a:lstStyle/>
                    <a:p>
                      <a:pPr latinLnBrk="1"/>
                      <a:r>
                        <a:rPr lang="ko-KR" altLang="en-US" sz="1100" dirty="0"/>
                        <a:t>지배 계층의 특징을 단계적으로 나타내 비교함</a:t>
                      </a:r>
                    </a:p>
                  </a:txBody>
                  <a:tcPr/>
                </a:tc>
                <a:extLst>
                  <a:ext uri="{0D108BD9-81ED-4DB2-BD59-A6C34878D82A}">
                    <a16:rowId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~.survival</a:t>
                      </a:r>
                      <a:endParaRPr lang="ko-KR" altLang="en-US" sz="1100" dirty="0"/>
                    </a:p>
                  </a:txBody>
                  <a:tcPr/>
                </a:tc>
                <a:tc>
                  <a:txBody>
                    <a:bodyPr/>
                    <a:lstStyle/>
                    <a:p>
                      <a:pPr latinLnBrk="1"/>
                      <a:r>
                        <a:rPr lang="en-US" altLang="ko-KR" sz="1100" dirty="0"/>
                        <a:t>Survival package</a:t>
                      </a:r>
                      <a:endParaRPr lang="ko-KR" altLang="en-US" sz="1100" dirty="0"/>
                    </a:p>
                  </a:txBody>
                  <a:tcPr/>
                </a:tc>
                <a:extLst>
                  <a:ext uri="{0D108BD9-81ED-4DB2-BD59-A6C34878D82A}">
                    <a16:rowId xmlns:a16="http://schemas.microsoft.com/office/drawing/2014/main" val="1002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TeachingDemos</a:t>
                      </a:r>
                      <a:endParaRPr lang="ko-KR" altLang="en-US" sz="1100" dirty="0"/>
                    </a:p>
                  </a:txBody>
                  <a:tcPr/>
                </a:tc>
                <a:tc>
                  <a:txBody>
                    <a:bodyPr/>
                    <a:lstStyle/>
                    <a:p>
                      <a:pPr latinLnBrk="1"/>
                      <a:r>
                        <a:rPr lang="ko-KR" altLang="en-US" sz="1100" dirty="0"/>
                        <a:t>기초 통계 교육을 위한 </a:t>
                      </a:r>
                      <a:r>
                        <a:rPr lang="en-US" altLang="ko-KR" sz="1100" dirty="0"/>
                        <a:t>package</a:t>
                      </a:r>
                      <a:endParaRPr lang="ko-KR" altLang="en-US" sz="1100" dirty="0"/>
                    </a:p>
                  </a:txBody>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468721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34</a:t>
            </a:fld>
            <a:endParaRPr lang="ko-KR" altLang="en-US" b="1" dirty="0">
              <a:solidFill>
                <a:srgbClr val="0070C0"/>
              </a:solidFill>
            </a:endParaRPr>
          </a:p>
        </p:txBody>
      </p:sp>
      <p:sp>
        <p:nvSpPr>
          <p:cNvPr id="24" name="TextBox 23"/>
          <p:cNvSpPr txBox="1"/>
          <p:nvPr/>
        </p:nvSpPr>
        <p:spPr>
          <a:xfrm>
            <a:off x="343581" y="436602"/>
            <a:ext cx="5380943"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t>
            </a:r>
            <a:r>
              <a:rPr lang="en-US" altLang="ko-KR" sz="2000" b="1" dirty="0">
                <a:solidFill>
                  <a:srgbClr val="FF0000"/>
                </a:solidFill>
                <a:latin typeface="+mn-ea"/>
              </a:rPr>
              <a:t>To-Be</a:t>
            </a:r>
            <a:r>
              <a:rPr lang="en-US" altLang="ko-KR" sz="2000" b="1" dirty="0">
                <a:latin typeface="+mn-ea"/>
              </a:rPr>
              <a:t>)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val="2087448741"/>
              </p:ext>
            </p:extLst>
          </p:nvPr>
        </p:nvGraphicFramePr>
        <p:xfrm>
          <a:off x="494270" y="902145"/>
          <a:ext cx="8208912" cy="5899406"/>
        </p:xfrm>
        <a:graphic>
          <a:graphicData uri="http://schemas.openxmlformats.org/drawingml/2006/table">
            <a:tbl>
              <a:tblPr firstRow="1" bandRow="1">
                <a:tableStyleId>{5C22544A-7EE6-4342-B048-85BDC9FD1C3A}</a:tableStyleId>
              </a:tblPr>
              <a:tblGrid>
                <a:gridCol w="1412099">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5356653">
                  <a:extLst>
                    <a:ext uri="{9D8B030D-6E8A-4147-A177-3AD203B41FA5}">
                      <a16:colId xmlns:a16="http://schemas.microsoft.com/office/drawing/2014/main" val="20002"/>
                    </a:ext>
                  </a:extLst>
                </a:gridCol>
              </a:tblGrid>
              <a:tr h="282788">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a16="http://schemas.microsoft.com/office/drawing/2014/main" val="10000"/>
                  </a:ext>
                </a:extLst>
              </a:tr>
              <a:tr h="267458">
                <a:tc>
                  <a:txBody>
                    <a:bodyPr/>
                    <a:lstStyle/>
                    <a:p>
                      <a:pPr latinLnBrk="1"/>
                      <a:r>
                        <a:rPr lang="ko-KR" altLang="en-US" sz="1100" dirty="0"/>
                        <a:t>기본</a:t>
                      </a:r>
                    </a:p>
                  </a:txBody>
                  <a:tcPr/>
                </a:tc>
                <a:tc>
                  <a:txBody>
                    <a:bodyPr/>
                    <a:lstStyle/>
                    <a:p>
                      <a:pPr latinLnBrk="1"/>
                      <a:r>
                        <a:rPr lang="en-US" altLang="ko-KR" sz="1100" dirty="0" err="1"/>
                        <a:t>Rcmdr</a:t>
                      </a:r>
                      <a:endParaRPr lang="ko-KR" altLang="en-US" sz="1100" dirty="0"/>
                    </a:p>
                  </a:txBody>
                  <a:tcPr/>
                </a:tc>
                <a:tc>
                  <a:txBody>
                    <a:bodyPr/>
                    <a:lstStyle/>
                    <a:p>
                      <a:pPr latinLnBrk="1"/>
                      <a:r>
                        <a:rPr lang="ko-KR" altLang="en-US" sz="1100" dirty="0"/>
                        <a:t>기본 </a:t>
                      </a:r>
                      <a:r>
                        <a:rPr lang="en-US" altLang="ko-KR" sz="1100" dirty="0"/>
                        <a:t>R</a:t>
                      </a:r>
                      <a:r>
                        <a:rPr lang="en-US" altLang="ko-KR" sz="1100" baseline="0" dirty="0"/>
                        <a:t> commander package</a:t>
                      </a:r>
                      <a:endParaRPr lang="ko-KR" altLang="en-US" sz="1100" dirty="0"/>
                    </a:p>
                  </a:txBody>
                  <a:tcPr/>
                </a:tc>
                <a:extLst>
                  <a:ext uri="{0D108BD9-81ED-4DB2-BD59-A6C34878D82A}">
                    <a16:rowId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err="1"/>
                        <a:t>RcmdrMisc</a:t>
                      </a:r>
                      <a:endParaRPr lang="ko-KR" altLang="en-US" sz="1100" dirty="0"/>
                    </a:p>
                  </a:txBody>
                  <a:tcPr/>
                </a:tc>
                <a:tc>
                  <a:txBody>
                    <a:bodyPr/>
                    <a:lstStyle/>
                    <a:p>
                      <a:pPr latinLnBrk="1"/>
                      <a:r>
                        <a:rPr lang="en-US" altLang="ko-KR" sz="1100" dirty="0"/>
                        <a:t>R commander </a:t>
                      </a:r>
                      <a:r>
                        <a:rPr lang="ko-KR" altLang="en-US" sz="1100" dirty="0"/>
                        <a:t>보조 </a:t>
                      </a:r>
                      <a:r>
                        <a:rPr lang="en-US" altLang="ko-KR" sz="1100" dirty="0"/>
                        <a:t>package</a:t>
                      </a:r>
                      <a:endParaRPr lang="ko-KR" altLang="en-US" sz="1100" dirty="0"/>
                    </a:p>
                  </a:txBody>
                  <a:tcPr/>
                </a:tc>
                <a:extLst>
                  <a:ext uri="{0D108BD9-81ED-4DB2-BD59-A6C34878D82A}">
                    <a16:rowId xmlns:a16="http://schemas.microsoft.com/office/drawing/2014/main" val="10002"/>
                  </a:ext>
                </a:extLst>
              </a:tr>
              <a:tr h="267458">
                <a:tc>
                  <a:txBody>
                    <a:bodyPr/>
                    <a:lstStyle/>
                    <a:p>
                      <a:pPr latinLnBrk="1"/>
                      <a:r>
                        <a:rPr lang="ko-KR" altLang="en-US" sz="1100" dirty="0"/>
                        <a:t>기초통계</a:t>
                      </a:r>
                    </a:p>
                  </a:txBody>
                  <a:tcPr/>
                </a:tc>
                <a:tc>
                  <a:txBody>
                    <a:bodyPr/>
                    <a:lstStyle/>
                    <a:p>
                      <a:pPr latinLnBrk="1"/>
                      <a:r>
                        <a:rPr lang="en-US" altLang="ko-KR" sz="1100" dirty="0" err="1"/>
                        <a:t>RcmdrPlugin.doex</a:t>
                      </a:r>
                      <a:endParaRPr lang="ko-KR" altLang="en-US" sz="1100" dirty="0"/>
                    </a:p>
                  </a:txBody>
                  <a:tcPr/>
                </a:tc>
                <a:tc>
                  <a:txBody>
                    <a:bodyPr/>
                    <a:lstStyle/>
                    <a:p>
                      <a:pPr latinLnBrk="1"/>
                      <a:r>
                        <a:rPr lang="en-US" altLang="ko-KR" sz="1100" baseline="0" dirty="0"/>
                        <a:t>ANOVA </a:t>
                      </a:r>
                      <a:r>
                        <a:rPr lang="ko-KR" altLang="en-US" sz="1100" baseline="0" dirty="0"/>
                        <a:t>분석</a:t>
                      </a:r>
                      <a:endParaRPr lang="ko-KR" altLang="en-US" sz="1100" dirty="0"/>
                    </a:p>
                  </a:txBody>
                  <a:tcPr/>
                </a:tc>
                <a:extLst>
                  <a:ext uri="{0D108BD9-81ED-4DB2-BD59-A6C34878D82A}">
                    <a16:rowId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~.EZR</a:t>
                      </a:r>
                      <a:endParaRPr lang="ko-KR" altLang="en-US" sz="1100" dirty="0"/>
                    </a:p>
                  </a:txBody>
                  <a:tcPr/>
                </a:tc>
                <a:tc>
                  <a:txBody>
                    <a:bodyPr/>
                    <a:lstStyle/>
                    <a:p>
                      <a:pPr latinLnBrk="1"/>
                      <a:r>
                        <a:rPr lang="en-US" altLang="ko-KR" sz="1100" dirty="0"/>
                        <a:t>ROC,</a:t>
                      </a:r>
                      <a:r>
                        <a:rPr lang="en-US" altLang="ko-KR" sz="1100" baseline="0" dirty="0"/>
                        <a:t> </a:t>
                      </a:r>
                      <a:r>
                        <a:rPr lang="ko-KR" altLang="en-US" sz="1100" baseline="0" dirty="0"/>
                        <a:t>표본 분석 등 기초 통계</a:t>
                      </a:r>
                      <a:endParaRPr lang="ko-KR" altLang="en-US" sz="1100" dirty="0"/>
                    </a:p>
                  </a:txBody>
                  <a:tcPr/>
                </a:tc>
                <a:extLst>
                  <a:ext uri="{0D108BD9-81ED-4DB2-BD59-A6C34878D82A}">
                    <a16:rowId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~.HH</a:t>
                      </a:r>
                      <a:endParaRPr lang="ko-KR" altLang="en-US" sz="1100" dirty="0"/>
                    </a:p>
                  </a:txBody>
                  <a:tcPr/>
                </a:tc>
                <a:tc>
                  <a:txBody>
                    <a:bodyPr/>
                    <a:lstStyle/>
                    <a:p>
                      <a:pPr latinLnBrk="1"/>
                      <a:r>
                        <a:rPr lang="en-US" altLang="ko-KR" sz="1100" dirty="0"/>
                        <a:t>Two</a:t>
                      </a:r>
                      <a:r>
                        <a:rPr lang="en-US" altLang="ko-KR" sz="1100" baseline="0" dirty="0"/>
                        <a:t>-way table, </a:t>
                      </a:r>
                      <a:r>
                        <a:rPr lang="ko-KR" altLang="en-US" sz="1100" baseline="0" dirty="0"/>
                        <a:t>시각화 </a:t>
                      </a:r>
                      <a:r>
                        <a:rPr lang="en-US" altLang="ko-KR" sz="1100" baseline="0" dirty="0"/>
                        <a:t>tool, ANOVA</a:t>
                      </a:r>
                      <a:endParaRPr lang="ko-KR" altLang="en-US" sz="1100" dirty="0"/>
                    </a:p>
                  </a:txBody>
                  <a:tcPr/>
                </a:tc>
                <a:extLst>
                  <a:ext uri="{0D108BD9-81ED-4DB2-BD59-A6C34878D82A}">
                    <a16:rowId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~.IPSUR</a:t>
                      </a:r>
                      <a:endParaRPr lang="ko-KR" altLang="en-US" sz="1100" dirty="0"/>
                    </a:p>
                  </a:txBody>
                  <a:tcPr/>
                </a:tc>
                <a:tc>
                  <a:txBody>
                    <a:bodyPr/>
                    <a:lstStyle/>
                    <a:p>
                      <a:pPr latinLnBrk="1"/>
                      <a:r>
                        <a:rPr lang="en-US" altLang="ko-KR" sz="1100" dirty="0"/>
                        <a:t>t-test, ANOVA,</a:t>
                      </a:r>
                      <a:r>
                        <a:rPr lang="en-US" altLang="ko-KR" sz="1100" baseline="0" dirty="0"/>
                        <a:t> </a:t>
                      </a:r>
                      <a:r>
                        <a:rPr lang="ko-KR" altLang="en-US" sz="1100" baseline="0" dirty="0"/>
                        <a:t>시각화 </a:t>
                      </a:r>
                      <a:r>
                        <a:rPr lang="en-US" altLang="ko-KR" sz="1100" baseline="0" dirty="0"/>
                        <a:t>tool</a:t>
                      </a:r>
                      <a:endParaRPr lang="ko-KR" altLang="en-US" sz="1100" dirty="0"/>
                    </a:p>
                  </a:txBody>
                  <a:tcPr/>
                </a:tc>
                <a:extLst>
                  <a:ext uri="{0D108BD9-81ED-4DB2-BD59-A6C34878D82A}">
                    <a16:rowId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~.NMBU</a:t>
                      </a:r>
                      <a:endParaRPr lang="ko-KR" altLang="en-US" sz="1100" dirty="0"/>
                    </a:p>
                  </a:txBody>
                  <a:tcPr/>
                </a:tc>
                <a:tc>
                  <a:txBody>
                    <a:bodyPr/>
                    <a:lstStyle/>
                    <a:p>
                      <a:pPr latinLnBrk="1"/>
                      <a:r>
                        <a:rPr lang="ko-KR" altLang="en-US" sz="1100" dirty="0"/>
                        <a:t>부분최소제곱회귀</a:t>
                      </a:r>
                      <a:r>
                        <a:rPr lang="en-US" altLang="ko-KR" sz="1100" dirty="0"/>
                        <a:t>, </a:t>
                      </a:r>
                      <a:r>
                        <a:rPr lang="ko-KR" altLang="en-US" sz="1100" dirty="0"/>
                        <a:t>선형</a:t>
                      </a:r>
                      <a:r>
                        <a:rPr lang="en-US" altLang="ko-KR" sz="1100" dirty="0"/>
                        <a:t>/</a:t>
                      </a:r>
                      <a:r>
                        <a:rPr lang="ko-KR" altLang="en-US" sz="1100" dirty="0"/>
                        <a:t>이차 판별분석</a:t>
                      </a:r>
                    </a:p>
                  </a:txBody>
                  <a:tcPr/>
                </a:tc>
                <a:extLst>
                  <a:ext uri="{0D108BD9-81ED-4DB2-BD59-A6C34878D82A}">
                    <a16:rowId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~.sampling</a:t>
                      </a:r>
                      <a:endParaRPr lang="ko-KR" altLang="en-US" sz="1100" dirty="0"/>
                    </a:p>
                  </a:txBody>
                  <a:tcPr/>
                </a:tc>
                <a:tc>
                  <a:txBody>
                    <a:bodyPr/>
                    <a:lstStyle/>
                    <a:p>
                      <a:pPr latinLnBrk="1"/>
                      <a:r>
                        <a:rPr lang="ko-KR" altLang="en-US" sz="1100" dirty="0"/>
                        <a:t>표본 크기</a:t>
                      </a:r>
                      <a:r>
                        <a:rPr lang="en-US" altLang="ko-KR" sz="1100" dirty="0"/>
                        <a:t>,</a:t>
                      </a:r>
                      <a:r>
                        <a:rPr lang="ko-KR" altLang="en-US" sz="1100" dirty="0"/>
                        <a:t> 표본 추출 모델</a:t>
                      </a:r>
                    </a:p>
                  </a:txBody>
                  <a:tcPr/>
                </a:tc>
                <a:extLst>
                  <a:ext uri="{0D108BD9-81ED-4DB2-BD59-A6C34878D82A}">
                    <a16:rowId xmlns:a16="http://schemas.microsoft.com/office/drawing/2014/main" val="10008"/>
                  </a:ext>
                </a:extLst>
              </a:tr>
              <a:tr h="267458">
                <a:tc>
                  <a:txBody>
                    <a:bodyPr/>
                    <a:lstStyle/>
                    <a:p>
                      <a:pPr latinLnBrk="1"/>
                      <a:r>
                        <a:rPr lang="ko-KR" altLang="en-US" sz="1100" dirty="0"/>
                        <a:t>품질</a:t>
                      </a:r>
                    </a:p>
                  </a:txBody>
                  <a:tcPr/>
                </a:tc>
                <a:tc>
                  <a:txBody>
                    <a:bodyPr/>
                    <a:lstStyle/>
                    <a:p>
                      <a:pPr latinLnBrk="1"/>
                      <a:r>
                        <a:rPr lang="en-US" altLang="ko-KR" sz="1100" baseline="0" dirty="0"/>
                        <a:t>~.</a:t>
                      </a:r>
                      <a:r>
                        <a:rPr lang="en-US" altLang="ko-KR" sz="1100" baseline="0" dirty="0" err="1"/>
                        <a:t>qual</a:t>
                      </a:r>
                      <a:endParaRPr lang="ko-KR" altLang="en-US" sz="1100" dirty="0"/>
                    </a:p>
                  </a:txBody>
                  <a:tcPr/>
                </a:tc>
                <a:tc>
                  <a:txBody>
                    <a:bodyPr/>
                    <a:lstStyle/>
                    <a:p>
                      <a:pPr latinLnBrk="1"/>
                      <a:r>
                        <a:rPr lang="en-US" altLang="ko-KR" sz="1100" dirty="0"/>
                        <a:t>STAT4300</a:t>
                      </a:r>
                      <a:r>
                        <a:rPr lang="en-US" altLang="ko-KR" sz="1100" baseline="0" dirty="0"/>
                        <a:t> </a:t>
                      </a:r>
                      <a:r>
                        <a:rPr lang="ko-KR" altLang="en-US" sz="1100" baseline="0" dirty="0"/>
                        <a:t>품질관리</a:t>
                      </a:r>
                      <a:endParaRPr lang="ko-KR" altLang="en-US" sz="1100" dirty="0"/>
                    </a:p>
                  </a:txBody>
                  <a:tcPr/>
                </a:tc>
                <a:extLst>
                  <a:ext uri="{0D108BD9-81ED-4DB2-BD59-A6C34878D82A}">
                    <a16:rowId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ko-KR" altLang="en-US" sz="1100" dirty="0"/>
                        <a:t>공정 능력 분석</a:t>
                      </a:r>
                    </a:p>
                  </a:txBody>
                  <a:tcPr/>
                </a:tc>
                <a:extLst>
                  <a:ext uri="{0D108BD9-81ED-4DB2-BD59-A6C34878D82A}">
                    <a16:rowId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~.MSA</a:t>
                      </a:r>
                      <a:endParaRPr lang="ko-KR" altLang="en-US" sz="1100" dirty="0"/>
                    </a:p>
                  </a:txBody>
                  <a:tcPr/>
                </a:tc>
                <a:tc>
                  <a:txBody>
                    <a:bodyPr/>
                    <a:lstStyle/>
                    <a:p>
                      <a:pPr latinLnBrk="1"/>
                      <a:r>
                        <a:rPr lang="ko-KR" altLang="en-US" sz="1100" dirty="0"/>
                        <a:t>측정 시스템 분석</a:t>
                      </a:r>
                    </a:p>
                  </a:txBody>
                  <a:tcPr/>
                </a:tc>
                <a:extLst>
                  <a:ext uri="{0D108BD9-81ED-4DB2-BD59-A6C34878D82A}">
                    <a16:rowId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~.SI</a:t>
                      </a:r>
                      <a:endParaRPr lang="ko-KR" altLang="en-US" sz="1100" dirty="0"/>
                    </a:p>
                  </a:txBody>
                  <a:tcPr/>
                </a:tc>
                <a:tc>
                  <a:txBody>
                    <a:bodyPr/>
                    <a:lstStyle/>
                    <a:p>
                      <a:pPr latinLnBrk="1"/>
                      <a:r>
                        <a:rPr lang="ko-KR" altLang="en-US" sz="1100" dirty="0"/>
                        <a:t>샘플링검사</a:t>
                      </a:r>
                    </a:p>
                  </a:txBody>
                  <a:tcPr/>
                </a:tc>
                <a:extLst>
                  <a:ext uri="{0D108BD9-81ED-4DB2-BD59-A6C34878D82A}">
                    <a16:rowId xmlns:a16="http://schemas.microsoft.com/office/drawing/2014/main" val="1947940788"/>
                  </a:ext>
                </a:extLst>
              </a:tr>
              <a:tr h="267458">
                <a:tc>
                  <a:txBody>
                    <a:bodyPr/>
                    <a:lstStyle/>
                    <a:p>
                      <a:pPr latinLnBrk="1"/>
                      <a:r>
                        <a:rPr lang="ko-KR" altLang="en-US" sz="1100" dirty="0"/>
                        <a:t>실험계획</a:t>
                      </a:r>
                    </a:p>
                  </a:txBody>
                  <a:tcPr/>
                </a:tc>
                <a:tc>
                  <a:txBody>
                    <a:bodyPr/>
                    <a:lstStyle/>
                    <a:p>
                      <a:pPr latinLnBrk="1"/>
                      <a:r>
                        <a:rPr lang="en-US" altLang="ko-KR" sz="1100" dirty="0"/>
                        <a:t>~.DOE</a:t>
                      </a:r>
                      <a:endParaRPr lang="ko-KR" altLang="en-US" sz="1100" dirty="0"/>
                    </a:p>
                  </a:txBody>
                  <a:tcPr/>
                </a:tc>
                <a:tc>
                  <a:txBody>
                    <a:bodyPr/>
                    <a:lstStyle/>
                    <a:p>
                      <a:pPr latinLnBrk="1"/>
                      <a:r>
                        <a:rPr lang="ko-KR" altLang="en-US" sz="1100" dirty="0"/>
                        <a:t>실험계획 </a:t>
                      </a:r>
                      <a:r>
                        <a:rPr lang="en-US" altLang="ko-KR" sz="1100" dirty="0"/>
                        <a:t>tools</a:t>
                      </a:r>
                      <a:r>
                        <a:rPr lang="en-US" altLang="ko-KR" sz="1100" baseline="0" dirty="0"/>
                        <a:t> (</a:t>
                      </a:r>
                      <a:r>
                        <a:rPr lang="ko-KR" altLang="en-US" sz="1100" baseline="0" dirty="0" err="1"/>
                        <a:t>다구치</a:t>
                      </a:r>
                      <a:r>
                        <a:rPr lang="en-US" altLang="ko-KR" sz="1100" baseline="0" dirty="0"/>
                        <a:t>, </a:t>
                      </a:r>
                      <a:r>
                        <a:rPr lang="ko-KR" altLang="en-US" sz="1100" baseline="0" dirty="0" err="1"/>
                        <a:t>라틴방격법</a:t>
                      </a:r>
                      <a:r>
                        <a:rPr lang="en-US" altLang="ko-KR" sz="1100" baseline="0" dirty="0"/>
                        <a:t>, </a:t>
                      </a:r>
                      <a:r>
                        <a:rPr lang="ko-KR" altLang="en-US" sz="1100" baseline="0" dirty="0" err="1"/>
                        <a:t>주효과</a:t>
                      </a:r>
                      <a:r>
                        <a:rPr lang="en-US" altLang="ko-KR" sz="1100" baseline="0" dirty="0"/>
                        <a:t>&amp;</a:t>
                      </a:r>
                      <a:r>
                        <a:rPr lang="ko-KR" altLang="en-US" sz="1100" baseline="0" dirty="0"/>
                        <a:t>교호작용 </a:t>
                      </a:r>
                      <a:r>
                        <a:rPr lang="en-US" altLang="ko-KR" sz="1100" baseline="0" dirty="0"/>
                        <a:t>…)</a:t>
                      </a:r>
                      <a:endParaRPr lang="ko-KR" altLang="en-US" sz="1100" dirty="0"/>
                    </a:p>
                  </a:txBody>
                  <a:tcPr/>
                </a:tc>
                <a:extLst>
                  <a:ext uri="{0D108BD9-81ED-4DB2-BD59-A6C34878D82A}">
                    <a16:rowId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orloca</a:t>
                      </a:r>
                      <a:endParaRPr lang="ko-KR" altLang="en-US" sz="1100" dirty="0"/>
                    </a:p>
                  </a:txBody>
                  <a:tcPr/>
                </a:tc>
                <a:tc>
                  <a:txBody>
                    <a:bodyPr/>
                    <a:lstStyle/>
                    <a:p>
                      <a:pPr latinLnBrk="1"/>
                      <a:r>
                        <a:rPr lang="en-US" altLang="ko-KR" sz="1100" dirty="0"/>
                        <a:t>Fermat-Weber(</a:t>
                      </a:r>
                      <a:r>
                        <a:rPr lang="ko-KR" altLang="en-US" sz="1100" dirty="0" err="1"/>
                        <a:t>최소제곱합</a:t>
                      </a:r>
                      <a:r>
                        <a:rPr lang="en-US" altLang="ko-KR" sz="1100" dirty="0"/>
                        <a:t>)</a:t>
                      </a:r>
                      <a:r>
                        <a:rPr lang="en-US" altLang="ko-KR" sz="1100" baseline="0" dirty="0"/>
                        <a:t> </a:t>
                      </a:r>
                      <a:endParaRPr lang="ko-KR" altLang="en-US" sz="1100" dirty="0"/>
                    </a:p>
                  </a:txBody>
                  <a:tcPr/>
                </a:tc>
                <a:extLst>
                  <a:ext uri="{0D108BD9-81ED-4DB2-BD59-A6C34878D82A}">
                    <a16:rowId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~.GWRM</a:t>
                      </a:r>
                      <a:endParaRPr lang="ko-KR" altLang="en-US" sz="1100" dirty="0"/>
                    </a:p>
                  </a:txBody>
                  <a:tcPr/>
                </a:tc>
                <a:tc>
                  <a:txBody>
                    <a:bodyPr/>
                    <a:lstStyle/>
                    <a:p>
                      <a:pPr latinLnBrk="1"/>
                      <a:r>
                        <a:rPr lang="en-US" altLang="ko-KR" sz="1100" dirty="0"/>
                        <a:t>A Generalized Waring Regression Model</a:t>
                      </a:r>
                      <a:endParaRPr lang="ko-KR" altLang="en-US" sz="1100" dirty="0"/>
                    </a:p>
                  </a:txBody>
                  <a:tcPr/>
                </a:tc>
                <a:extLst>
                  <a:ext uri="{0D108BD9-81ED-4DB2-BD59-A6C34878D82A}">
                    <a16:rowId xmlns:a16="http://schemas.microsoft.com/office/drawing/2014/main" val="10014"/>
                  </a:ext>
                </a:extLst>
              </a:tr>
              <a:tr h="267458">
                <a:tc>
                  <a:txBody>
                    <a:bodyPr/>
                    <a:lstStyle/>
                    <a:p>
                      <a:pPr latinLnBrk="1"/>
                      <a:r>
                        <a:rPr lang="ko-KR" altLang="en-US" sz="1100" dirty="0"/>
                        <a:t>데이터마이닝</a:t>
                      </a:r>
                    </a:p>
                  </a:txBody>
                  <a:tcPr/>
                </a:tc>
                <a:tc>
                  <a:txBody>
                    <a:bodyPr/>
                    <a:lstStyle/>
                    <a:p>
                      <a:pPr latinLnBrk="1"/>
                      <a:r>
                        <a:rPr lang="en-US" altLang="ko-KR" sz="1100" dirty="0"/>
                        <a:t>~.BCA</a:t>
                      </a:r>
                      <a:endParaRPr lang="ko-KR" altLang="en-US" sz="1100" dirty="0"/>
                    </a:p>
                  </a:txBody>
                  <a:tcPr/>
                </a:tc>
                <a:tc>
                  <a:txBody>
                    <a:bodyPr/>
                    <a:lstStyle/>
                    <a:p>
                      <a:pPr latinLnBrk="1"/>
                      <a:r>
                        <a:rPr lang="en-US" altLang="ko-KR" sz="1100" dirty="0"/>
                        <a:t>k-centroids,</a:t>
                      </a:r>
                      <a:r>
                        <a:rPr lang="en-US" altLang="ko-KR" sz="1100" baseline="0" dirty="0"/>
                        <a:t> Neural network</a:t>
                      </a:r>
                      <a:endParaRPr lang="ko-KR" altLang="en-US" sz="1100" dirty="0"/>
                    </a:p>
                  </a:txBody>
                  <a:tcPr/>
                </a:tc>
                <a:extLst>
                  <a:ext uri="{0D108BD9-81ED-4DB2-BD59-A6C34878D82A}">
                    <a16:rowId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BiclustGUI</a:t>
                      </a:r>
                      <a:endParaRPr lang="ko-KR" altLang="en-US" sz="1100" dirty="0"/>
                    </a:p>
                  </a:txBody>
                  <a:tcPr/>
                </a:tc>
                <a:tc>
                  <a:txBody>
                    <a:bodyPr/>
                    <a:lstStyle/>
                    <a:p>
                      <a:pPr latinLnBrk="1"/>
                      <a:r>
                        <a:rPr lang="en-US" altLang="ko-KR" sz="1100" dirty="0" err="1"/>
                        <a:t>Biclustering</a:t>
                      </a:r>
                      <a:r>
                        <a:rPr lang="en-US" altLang="ko-KR" sz="1100" dirty="0"/>
                        <a:t> methods</a:t>
                      </a:r>
                      <a:endParaRPr lang="ko-KR" altLang="en-US" sz="1100" dirty="0"/>
                    </a:p>
                  </a:txBody>
                  <a:tcPr/>
                </a:tc>
                <a:extLst>
                  <a:ext uri="{0D108BD9-81ED-4DB2-BD59-A6C34878D82A}">
                    <a16:rowId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FuzzyClust</a:t>
                      </a:r>
                      <a:endParaRPr lang="ko-KR" altLang="en-US" sz="1100" dirty="0"/>
                    </a:p>
                  </a:txBody>
                  <a:tcPr/>
                </a:tc>
                <a:tc>
                  <a:txBody>
                    <a:bodyPr/>
                    <a:lstStyle/>
                    <a:p>
                      <a:pPr latinLnBrk="1"/>
                      <a:r>
                        <a:rPr lang="en-US" altLang="ko-KR" sz="1100" dirty="0"/>
                        <a:t>Fuzzy</a:t>
                      </a:r>
                      <a:r>
                        <a:rPr lang="en-US" altLang="ko-KR" sz="1100" baseline="0" dirty="0"/>
                        <a:t> Clustering</a:t>
                      </a:r>
                      <a:endParaRPr lang="ko-KR" altLang="en-US" sz="1100" dirty="0"/>
                    </a:p>
                  </a:txBody>
                  <a:tcPr/>
                </a:tc>
                <a:extLst>
                  <a:ext uri="{0D108BD9-81ED-4DB2-BD59-A6C34878D82A}">
                    <a16:rowId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~.MA</a:t>
                      </a:r>
                      <a:endParaRPr lang="ko-KR" altLang="en-US" sz="1100" dirty="0"/>
                    </a:p>
                  </a:txBody>
                  <a:tcPr/>
                </a:tc>
                <a:tc>
                  <a:txBody>
                    <a:bodyPr/>
                    <a:lstStyle/>
                    <a:p>
                      <a:pPr latinLnBrk="1"/>
                      <a:r>
                        <a:rPr lang="en-US" altLang="ko-KR" sz="1100" dirty="0"/>
                        <a:t>Meta analysis</a:t>
                      </a:r>
                      <a:endParaRPr lang="ko-KR" altLang="en-US" sz="1100" dirty="0"/>
                    </a:p>
                  </a:txBody>
                  <a:tcPr/>
                </a:tc>
                <a:extLst>
                  <a:ext uri="{0D108BD9-81ED-4DB2-BD59-A6C34878D82A}">
                    <a16:rowId xmlns:a16="http://schemas.microsoft.com/office/drawing/2014/main" val="10018"/>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pointG</a:t>
                      </a:r>
                      <a:endParaRPr lang="ko-KR" altLang="en-US" sz="1100" dirty="0"/>
                    </a:p>
                  </a:txBody>
                  <a:tcPr/>
                </a:tc>
                <a:tc>
                  <a:txBody>
                    <a:bodyPr/>
                    <a:lstStyle/>
                    <a:p>
                      <a:pPr latinLnBrk="1"/>
                      <a:r>
                        <a:rPr lang="ko-KR" altLang="en-US" sz="1100" dirty="0"/>
                        <a:t>설문조사 데이터 분석</a:t>
                      </a:r>
                    </a:p>
                  </a:txBody>
                  <a:tcPr/>
                </a:tc>
                <a:extLst>
                  <a:ext uri="{0D108BD9-81ED-4DB2-BD59-A6C34878D82A}">
                    <a16:rowId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`~.SCDA</a:t>
                      </a:r>
                      <a:endParaRPr lang="ko-KR" altLang="en-US" sz="1100" dirty="0"/>
                    </a:p>
                  </a:txBody>
                  <a:tcPr/>
                </a:tc>
                <a:tc>
                  <a:txBody>
                    <a:bodyPr/>
                    <a:lstStyle/>
                    <a:p>
                      <a:pPr latinLnBrk="1"/>
                      <a:r>
                        <a:rPr lang="en-US" altLang="ko-KR" sz="1100" dirty="0"/>
                        <a:t>SCVA,</a:t>
                      </a:r>
                      <a:r>
                        <a:rPr lang="en-US" altLang="ko-KR" sz="1100" baseline="0" dirty="0"/>
                        <a:t> SCRT, SCMA package</a:t>
                      </a:r>
                      <a:endParaRPr lang="ko-KR" altLang="en-US" sz="1100" dirty="0"/>
                    </a:p>
                  </a:txBody>
                  <a:tcPr/>
                </a:tc>
                <a:extLst>
                  <a:ext uri="{0D108BD9-81ED-4DB2-BD59-A6C34878D82A}">
                    <a16:rowId xmlns:a16="http://schemas.microsoft.com/office/drawing/2014/main" val="10020"/>
                  </a:ext>
                </a:extLst>
              </a:tr>
            </a:tbl>
          </a:graphicData>
        </a:graphic>
      </p:graphicFrame>
      <p:sp>
        <p:nvSpPr>
          <p:cNvPr id="10" name="직사각형 9"/>
          <p:cNvSpPr/>
          <p:nvPr/>
        </p:nvSpPr>
        <p:spPr>
          <a:xfrm>
            <a:off x="1907704" y="3573015"/>
            <a:ext cx="6768752" cy="854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332760" y="6431187"/>
            <a:ext cx="2354040" cy="369332"/>
          </a:xfrm>
          <a:prstGeom prst="rect">
            <a:avLst/>
          </a:prstGeom>
          <a:noFill/>
        </p:spPr>
        <p:txBody>
          <a:bodyPr wrap="square" rtlCol="0">
            <a:spAutoFit/>
          </a:bodyPr>
          <a:lstStyle/>
          <a:p>
            <a:r>
              <a:rPr lang="en-US" altLang="ko-KR" dirty="0"/>
              <a:t>※ ~. = </a:t>
            </a:r>
            <a:r>
              <a:rPr lang="en-US" altLang="ko-KR" dirty="0" err="1"/>
              <a:t>RcmdrPlugin</a:t>
            </a:r>
            <a:r>
              <a:rPr lang="en-US" altLang="ko-KR" dirty="0"/>
              <a:t>.</a:t>
            </a:r>
            <a:endParaRPr lang="ko-KR" altLang="en-US" dirty="0"/>
          </a:p>
        </p:txBody>
      </p:sp>
    </p:spTree>
    <p:extLst>
      <p:ext uri="{BB962C8B-B14F-4D97-AF65-F5344CB8AC3E}">
        <p14:creationId xmlns:p14="http://schemas.microsoft.com/office/powerpoint/2010/main" val="912911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185093" y="1218407"/>
            <a:ext cx="6192688" cy="1944216"/>
          </a:xfrm>
          <a:prstGeom prst="rect">
            <a:avLst/>
          </a:prstGeom>
          <a:ln>
            <a:solidFill>
              <a:schemeClr val="tx1"/>
            </a:solidFill>
          </a:ln>
        </p:spPr>
      </p:pic>
      <p:sp>
        <p:nvSpPr>
          <p:cNvPr id="6" name="사각형: 둥근 모서리 5"/>
          <p:cNvSpPr/>
          <p:nvPr/>
        </p:nvSpPr>
        <p:spPr>
          <a:xfrm>
            <a:off x="2287012" y="1306770"/>
            <a:ext cx="4013180" cy="1767489"/>
          </a:xfrm>
          <a:prstGeom prst="roundRect">
            <a:avLst/>
          </a:prstGeom>
          <a:solidFill>
            <a:schemeClr val="accent1">
              <a:alpha val="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85092" y="794384"/>
            <a:ext cx="7483251" cy="369332"/>
          </a:xfrm>
          <a:prstGeom prst="rect">
            <a:avLst/>
          </a:prstGeom>
          <a:noFill/>
        </p:spPr>
        <p:txBody>
          <a:bodyPr wrap="square" rtlCol="0">
            <a:spAutoFit/>
          </a:bodyPr>
          <a:lstStyle/>
          <a:p>
            <a:r>
              <a:rPr lang="en-US" altLang="ko-KR" dirty="0"/>
              <a:t>&lt; ex) </a:t>
            </a:r>
            <a:r>
              <a:rPr lang="en-US" altLang="ko-KR" dirty="0" err="1"/>
              <a:t>RcmdrPlugin.TeachingDemos</a:t>
            </a:r>
            <a:r>
              <a:rPr lang="en-US" altLang="ko-KR" dirty="0"/>
              <a:t> </a:t>
            </a:r>
            <a:r>
              <a:rPr lang="ko-KR" altLang="en-US" dirty="0"/>
              <a:t>패키지 </a:t>
            </a:r>
            <a:r>
              <a:rPr lang="en-US" altLang="ko-KR" dirty="0"/>
              <a:t>CLT(</a:t>
            </a:r>
            <a:r>
              <a:rPr lang="ko-KR" altLang="en-US" dirty="0"/>
              <a:t>중심극한정리</a:t>
            </a:r>
            <a:r>
              <a:rPr lang="en-US" altLang="ko-KR" dirty="0"/>
              <a:t>) &gt;</a:t>
            </a:r>
            <a:endParaRPr lang="ko-KR" altLang="en-US" dirty="0"/>
          </a:p>
        </p:txBody>
      </p:sp>
      <p:grpSp>
        <p:nvGrpSpPr>
          <p:cNvPr id="13" name="그룹 12"/>
          <p:cNvGrpSpPr/>
          <p:nvPr/>
        </p:nvGrpSpPr>
        <p:grpSpPr>
          <a:xfrm>
            <a:off x="185093" y="3284984"/>
            <a:ext cx="5430446" cy="3453358"/>
            <a:chOff x="250324" y="1124744"/>
            <a:chExt cx="5430446" cy="3453358"/>
          </a:xfrm>
        </p:grpSpPr>
        <p:pic>
          <p:nvPicPr>
            <p:cNvPr id="9" name="그림 8"/>
            <p:cNvPicPr>
              <a:picLocks noChangeAspect="1"/>
            </p:cNvPicPr>
            <p:nvPr/>
          </p:nvPicPr>
          <p:blipFill>
            <a:blip r:embed="rId4"/>
            <a:stretch>
              <a:fillRect/>
            </a:stretch>
          </p:blipFill>
          <p:spPr>
            <a:xfrm>
              <a:off x="251520" y="1124744"/>
              <a:ext cx="5429250" cy="771525"/>
            </a:xfrm>
            <a:prstGeom prst="rect">
              <a:avLst/>
            </a:prstGeom>
            <a:ln>
              <a:solidFill>
                <a:schemeClr val="tx1">
                  <a:alpha val="96000"/>
                </a:schemeClr>
              </a:solidFill>
            </a:ln>
          </p:spPr>
        </p:pic>
        <p:pic>
          <p:nvPicPr>
            <p:cNvPr id="10" name="그림 9"/>
            <p:cNvPicPr>
              <a:picLocks noChangeAspect="1"/>
            </p:cNvPicPr>
            <p:nvPr/>
          </p:nvPicPr>
          <p:blipFill>
            <a:blip r:embed="rId5"/>
            <a:stretch>
              <a:fillRect/>
            </a:stretch>
          </p:blipFill>
          <p:spPr>
            <a:xfrm>
              <a:off x="250324" y="2060848"/>
              <a:ext cx="5143500" cy="714375"/>
            </a:xfrm>
            <a:prstGeom prst="rect">
              <a:avLst/>
            </a:prstGeom>
            <a:ln>
              <a:solidFill>
                <a:schemeClr val="tx1"/>
              </a:solidFill>
            </a:ln>
          </p:spPr>
        </p:pic>
        <p:pic>
          <p:nvPicPr>
            <p:cNvPr id="11" name="그림 10"/>
            <p:cNvPicPr>
              <a:picLocks noChangeAspect="1"/>
            </p:cNvPicPr>
            <p:nvPr/>
          </p:nvPicPr>
          <p:blipFill>
            <a:blip r:embed="rId6"/>
            <a:stretch>
              <a:fillRect/>
            </a:stretch>
          </p:blipFill>
          <p:spPr>
            <a:xfrm>
              <a:off x="250324" y="2939802"/>
              <a:ext cx="3781425" cy="1638300"/>
            </a:xfrm>
            <a:prstGeom prst="rect">
              <a:avLst/>
            </a:prstGeom>
            <a:ln>
              <a:solidFill>
                <a:schemeClr val="tx1"/>
              </a:solidFill>
            </a:ln>
          </p:spPr>
        </p:pic>
      </p:grpSp>
      <p:sp>
        <p:nvSpPr>
          <p:cNvPr id="14" name="TextBox 13"/>
          <p:cNvSpPr txBox="1"/>
          <p:nvPr/>
        </p:nvSpPr>
        <p:spPr>
          <a:xfrm>
            <a:off x="6671169" y="3501008"/>
            <a:ext cx="2341482" cy="2985433"/>
          </a:xfrm>
          <a:prstGeom prst="rect">
            <a:avLst/>
          </a:prstGeom>
          <a:noFill/>
        </p:spPr>
        <p:txBody>
          <a:bodyPr wrap="square" rtlCol="0">
            <a:spAutoFit/>
          </a:bodyPr>
          <a:lstStyle/>
          <a:p>
            <a:r>
              <a:rPr lang="en-US" altLang="ko-KR" dirty="0"/>
              <a:t>Description </a:t>
            </a:r>
          </a:p>
          <a:p>
            <a:pPr marL="285750" indent="-285750">
              <a:buFont typeface="Symbol" panose="05050102010706020507" pitchFamily="18" charset="2"/>
              <a:buChar char="Þ"/>
            </a:pPr>
            <a:r>
              <a:rPr lang="en-US" altLang="ko-KR" sz="1400" dirty="0"/>
              <a:t>package </a:t>
            </a:r>
            <a:r>
              <a:rPr lang="ko-KR" altLang="en-US" sz="1400" dirty="0"/>
              <a:t>의 설명서</a:t>
            </a:r>
            <a:br>
              <a:rPr lang="en-US" altLang="ko-KR" sz="1400" dirty="0"/>
            </a:br>
            <a:r>
              <a:rPr lang="ko-KR" altLang="en-US" sz="1400" dirty="0"/>
              <a:t>역할</a:t>
            </a:r>
            <a:endParaRPr lang="en-US" altLang="ko-KR" sz="1400" dirty="0"/>
          </a:p>
          <a:p>
            <a:pPr marL="285750" indent="-285750">
              <a:buFont typeface="Symbol" panose="05050102010706020507" pitchFamily="18" charset="2"/>
              <a:buChar char="Þ"/>
            </a:pPr>
            <a:endParaRPr lang="en-US" altLang="ko-KR" sz="1400" dirty="0"/>
          </a:p>
          <a:p>
            <a:pPr marL="285750" indent="-285750">
              <a:buFont typeface="Symbol" panose="05050102010706020507" pitchFamily="18" charset="2"/>
              <a:buChar char="Þ"/>
            </a:pPr>
            <a:endParaRPr lang="en-US" altLang="ko-KR" sz="1400" dirty="0"/>
          </a:p>
          <a:p>
            <a:r>
              <a:rPr lang="en-US" altLang="ko-KR" dirty="0"/>
              <a:t>Usage</a:t>
            </a:r>
          </a:p>
          <a:p>
            <a:r>
              <a:rPr lang="en-US" altLang="ko-KR" sz="1400" dirty="0"/>
              <a:t>=&gt; </a:t>
            </a:r>
            <a:r>
              <a:rPr lang="ko-KR" altLang="en-US" sz="1400" dirty="0"/>
              <a:t>활용되는 함수들 </a:t>
            </a:r>
            <a:endParaRPr lang="en-US" altLang="ko-KR" sz="1400" dirty="0"/>
          </a:p>
          <a:p>
            <a:endParaRPr lang="en-US" altLang="ko-KR" dirty="0"/>
          </a:p>
          <a:p>
            <a:endParaRPr lang="en-US" altLang="ko-KR" dirty="0"/>
          </a:p>
          <a:p>
            <a:r>
              <a:rPr lang="en-US" altLang="ko-KR" dirty="0"/>
              <a:t>Arguments</a:t>
            </a:r>
          </a:p>
          <a:p>
            <a:pPr marL="285750" indent="-285750">
              <a:buFont typeface="Symbol" panose="05050102010706020507" pitchFamily="18" charset="2"/>
              <a:buChar char="Þ"/>
            </a:pPr>
            <a:r>
              <a:rPr lang="en-US" altLang="ko-KR" sz="1400" dirty="0"/>
              <a:t>Function</a:t>
            </a:r>
            <a:r>
              <a:rPr lang="ko-KR" altLang="en-US" sz="1400" dirty="0"/>
              <a:t> 내의 변수목록</a:t>
            </a:r>
            <a:endParaRPr lang="en-US" altLang="ko-KR" sz="1400" dirty="0"/>
          </a:p>
        </p:txBody>
      </p:sp>
      <p:cxnSp>
        <p:nvCxnSpPr>
          <p:cNvPr id="15" name="직선 연결선 1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17" name="TextBox 16"/>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18" name="TextBox 1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30" name="TextBox 2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오른쪽 중괄호 1"/>
          <p:cNvSpPr/>
          <p:nvPr/>
        </p:nvSpPr>
        <p:spPr>
          <a:xfrm>
            <a:off x="5818525" y="3284984"/>
            <a:ext cx="762242" cy="3312368"/>
          </a:xfrm>
          <a:prstGeom prst="righ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35</a:t>
            </a:fld>
            <a:endParaRPr lang="ko-KR" altLang="en-US"/>
          </a:p>
        </p:txBody>
      </p:sp>
    </p:spTree>
    <p:extLst>
      <p:ext uri="{BB962C8B-B14F-4D97-AF65-F5344CB8AC3E}">
        <p14:creationId xmlns:p14="http://schemas.microsoft.com/office/powerpoint/2010/main" val="99407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36</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7" y="1389861"/>
            <a:ext cx="5284214"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21042"/>
          <a:stretch/>
        </p:blipFill>
        <p:spPr bwMode="auto">
          <a:xfrm>
            <a:off x="76389" y="3216428"/>
            <a:ext cx="5284212" cy="57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그룹 11"/>
          <p:cNvGrpSpPr/>
          <p:nvPr/>
        </p:nvGrpSpPr>
        <p:grpSpPr>
          <a:xfrm>
            <a:off x="76386" y="4219750"/>
            <a:ext cx="4943475" cy="1000126"/>
            <a:chOff x="207318" y="3861048"/>
            <a:chExt cx="4943475" cy="1000125"/>
          </a:xfrm>
        </p:grpSpPr>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18" y="3861048"/>
              <a:ext cx="4943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모서리가 둥근 직사각형 1"/>
            <p:cNvSpPr/>
            <p:nvPr/>
          </p:nvSpPr>
          <p:spPr>
            <a:xfrm>
              <a:off x="536358" y="3861048"/>
              <a:ext cx="172819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모서리가 둥근 직사각형 28"/>
          <p:cNvSpPr/>
          <p:nvPr/>
        </p:nvSpPr>
        <p:spPr>
          <a:xfrm>
            <a:off x="3388756" y="3217221"/>
            <a:ext cx="1971846"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모서리가 둥근 직사각형 2"/>
          <p:cNvSpPr/>
          <p:nvPr/>
        </p:nvSpPr>
        <p:spPr>
          <a:xfrm>
            <a:off x="3460764" y="2064299"/>
            <a:ext cx="1899837"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3406665" y="3645847"/>
            <a:ext cx="106221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4401158" y="2928395"/>
            <a:ext cx="1368152" cy="276999"/>
          </a:xfrm>
          <a:prstGeom prst="rect">
            <a:avLst/>
          </a:prstGeom>
          <a:noFill/>
        </p:spPr>
        <p:txBody>
          <a:bodyPr wrap="square" rtlCol="0">
            <a:spAutoFit/>
          </a:bodyPr>
          <a:lstStyle/>
          <a:p>
            <a:r>
              <a:rPr lang="ko-KR" altLang="en-US" sz="1200" b="1" dirty="0"/>
              <a:t>변수 삽입</a:t>
            </a:r>
          </a:p>
        </p:txBody>
      </p:sp>
      <p:cxnSp>
        <p:nvCxnSpPr>
          <p:cNvPr id="27" name="직선 화살표 연결선 26"/>
          <p:cNvCxnSpPr>
            <a:stCxn id="3" idx="2"/>
          </p:cNvCxnSpPr>
          <p:nvPr/>
        </p:nvCxnSpPr>
        <p:spPr>
          <a:xfrm>
            <a:off x="4410683" y="2914737"/>
            <a:ext cx="0" cy="300472"/>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endCxn id="36" idx="0"/>
          </p:cNvCxnSpPr>
          <p:nvPr/>
        </p:nvCxnSpPr>
        <p:spPr>
          <a:xfrm>
            <a:off x="3937771" y="3360903"/>
            <a:ext cx="0" cy="29851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90836" y="3351792"/>
            <a:ext cx="1700564" cy="276999"/>
          </a:xfrm>
          <a:prstGeom prst="rect">
            <a:avLst/>
          </a:prstGeom>
          <a:noFill/>
        </p:spPr>
        <p:txBody>
          <a:bodyPr wrap="square" rtlCol="0">
            <a:spAutoFit/>
          </a:bodyPr>
          <a:lstStyle/>
          <a:p>
            <a:r>
              <a:rPr lang="ko-KR" altLang="en-US" sz="1200" b="1" dirty="0"/>
              <a:t>만들어진 명령어 삽입</a:t>
            </a:r>
          </a:p>
        </p:txBody>
      </p:sp>
      <p:cxnSp>
        <p:nvCxnSpPr>
          <p:cNvPr id="47" name="꺾인 연결선 46"/>
          <p:cNvCxnSpPr>
            <a:stCxn id="36" idx="2"/>
            <a:endCxn id="2" idx="0"/>
          </p:cNvCxnSpPr>
          <p:nvPr/>
        </p:nvCxnSpPr>
        <p:spPr>
          <a:xfrm rot="5400000">
            <a:off x="2388704" y="2537269"/>
            <a:ext cx="429887" cy="2935074"/>
          </a:xfrm>
          <a:prstGeom prst="bentConnector3">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045754" y="3866306"/>
            <a:ext cx="1700564" cy="276999"/>
          </a:xfrm>
          <a:prstGeom prst="rect">
            <a:avLst/>
          </a:prstGeom>
          <a:noFill/>
        </p:spPr>
        <p:txBody>
          <a:bodyPr wrap="square" rtlCol="0">
            <a:spAutoFit/>
          </a:bodyPr>
          <a:lstStyle/>
          <a:p>
            <a:r>
              <a:rPr lang="ko-KR" altLang="en-US" sz="1200" b="1" dirty="0"/>
              <a:t>만든 </a:t>
            </a:r>
            <a:r>
              <a:rPr lang="en-US" altLang="ko-KR" sz="1200" b="1" dirty="0"/>
              <a:t>function </a:t>
            </a:r>
            <a:r>
              <a:rPr lang="ko-KR" altLang="en-US" sz="1200" b="1" dirty="0"/>
              <a:t>실행</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86" y="5965279"/>
            <a:ext cx="48196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모서리가 둥근 직사각형 50"/>
          <p:cNvSpPr/>
          <p:nvPr/>
        </p:nvSpPr>
        <p:spPr>
          <a:xfrm>
            <a:off x="2419141" y="5949055"/>
            <a:ext cx="2476895" cy="200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4" name="꺾인 연결선 53"/>
          <p:cNvCxnSpPr>
            <a:stCxn id="2" idx="2"/>
            <a:endCxn id="51" idx="0"/>
          </p:cNvCxnSpPr>
          <p:nvPr/>
        </p:nvCxnSpPr>
        <p:spPr>
          <a:xfrm rot="16200000" flipH="1">
            <a:off x="1670911" y="3842972"/>
            <a:ext cx="1585289" cy="2626874"/>
          </a:xfrm>
          <a:prstGeom prst="bentConnector3">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851919" y="5452125"/>
            <a:ext cx="2088233" cy="276999"/>
          </a:xfrm>
          <a:prstGeom prst="rect">
            <a:avLst/>
          </a:prstGeom>
          <a:noFill/>
        </p:spPr>
        <p:txBody>
          <a:bodyPr wrap="square" rtlCol="0">
            <a:spAutoFit/>
          </a:bodyPr>
          <a:lstStyle/>
          <a:p>
            <a:r>
              <a:rPr lang="ko-KR" altLang="en-US" sz="1200" b="1" dirty="0"/>
              <a:t>결과물 </a:t>
            </a:r>
            <a:r>
              <a:rPr lang="en-US" altLang="ko-KR" sz="1200" b="1" dirty="0"/>
              <a:t>UI console</a:t>
            </a:r>
            <a:r>
              <a:rPr lang="ko-KR" altLang="en-US" sz="1200" b="1" dirty="0"/>
              <a:t>에 호출</a:t>
            </a:r>
          </a:p>
        </p:txBody>
      </p:sp>
      <p:sp>
        <p:nvSpPr>
          <p:cNvPr id="67" name="TextBox 66"/>
          <p:cNvSpPr txBox="1"/>
          <p:nvPr/>
        </p:nvSpPr>
        <p:spPr>
          <a:xfrm>
            <a:off x="6645561" y="5888305"/>
            <a:ext cx="1622330" cy="276999"/>
          </a:xfrm>
          <a:prstGeom prst="rect">
            <a:avLst/>
          </a:prstGeom>
          <a:noFill/>
          <a:ln w="28575">
            <a:solidFill>
              <a:schemeClr val="tx2">
                <a:lumMod val="75000"/>
              </a:schemeClr>
            </a:solidFill>
          </a:ln>
        </p:spPr>
        <p:txBody>
          <a:bodyPr wrap="square" rtlCol="0">
            <a:spAutoFit/>
          </a:bodyPr>
          <a:lstStyle/>
          <a:p>
            <a:pPr algn="ctr"/>
            <a:r>
              <a:rPr lang="ko-KR" altLang="en-US" sz="1200" b="1" dirty="0"/>
              <a:t>결과값 예시</a:t>
            </a:r>
          </a:p>
        </p:txBody>
      </p:sp>
      <p:sp>
        <p:nvSpPr>
          <p:cNvPr id="57" name="오른쪽 화살표 56"/>
          <p:cNvSpPr/>
          <p:nvPr/>
        </p:nvSpPr>
        <p:spPr>
          <a:xfrm>
            <a:off x="5580112" y="5965279"/>
            <a:ext cx="720080" cy="183801"/>
          </a:xfrm>
          <a:prstGeom prst="rightArrow">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5700" y="1125165"/>
            <a:ext cx="2462051" cy="4603959"/>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7806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37</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9" name="자유형: 도형 38"/>
          <p:cNvSpPr/>
          <p:nvPr/>
        </p:nvSpPr>
        <p:spPr>
          <a:xfrm>
            <a:off x="6327764" y="4525979"/>
            <a:ext cx="2156858" cy="294756"/>
          </a:xfrm>
          <a:custGeom>
            <a:avLst/>
            <a:gdLst>
              <a:gd name="connsiteX0" fmla="*/ 0 w 2075614"/>
              <a:gd name="connsiteY0" fmla="*/ 0 h 271343"/>
              <a:gd name="connsiteX1" fmla="*/ 2075614 w 2075614"/>
              <a:gd name="connsiteY1" fmla="*/ 0 h 271343"/>
              <a:gd name="connsiteX2" fmla="*/ 2075614 w 2075614"/>
              <a:gd name="connsiteY2" fmla="*/ 271343 h 271343"/>
              <a:gd name="connsiteX3" fmla="*/ 0 w 2075614"/>
              <a:gd name="connsiteY3" fmla="*/ 271343 h 271343"/>
              <a:gd name="connsiteX4" fmla="*/ 0 w 2075614"/>
              <a:gd name="connsiteY4" fmla="*/ 0 h 27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614" h="271343">
                <a:moveTo>
                  <a:pt x="0" y="0"/>
                </a:moveTo>
                <a:lnTo>
                  <a:pt x="2075614" y="0"/>
                </a:lnTo>
                <a:lnTo>
                  <a:pt x="2075614" y="271343"/>
                </a:lnTo>
                <a:lnTo>
                  <a:pt x="0" y="2713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ctr" anchorCtr="0">
            <a:noAutofit/>
          </a:bodyPr>
          <a:lstStyle/>
          <a:p>
            <a:pPr marL="0" lvl="0" indent="0" algn="ctr" defTabSz="400050" latinLnBrk="1">
              <a:lnSpc>
                <a:spcPct val="90000"/>
              </a:lnSpc>
              <a:spcBef>
                <a:spcPct val="0"/>
              </a:spcBef>
              <a:spcAft>
                <a:spcPct val="35000"/>
              </a:spcAft>
              <a:buNone/>
            </a:pPr>
            <a:endParaRPr lang="ko-KR" altLang="en-US" sz="900" kern="1200"/>
          </a:p>
        </p:txBody>
      </p:sp>
      <p:sp>
        <p:nvSpPr>
          <p:cNvPr id="2" name="왼쪽 중괄호 1"/>
          <p:cNvSpPr/>
          <p:nvPr/>
        </p:nvSpPr>
        <p:spPr>
          <a:xfrm rot="10800000">
            <a:off x="6084168" y="1340767"/>
            <a:ext cx="409659" cy="1584177"/>
          </a:xfrm>
          <a:prstGeom prst="lef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6531029" y="1978966"/>
            <a:ext cx="2160239" cy="307777"/>
          </a:xfrm>
          <a:prstGeom prst="rect">
            <a:avLst/>
          </a:prstGeom>
          <a:noFill/>
        </p:spPr>
        <p:txBody>
          <a:bodyPr wrap="square" rtlCol="0">
            <a:spAutoFit/>
          </a:bodyPr>
          <a:lstStyle/>
          <a:p>
            <a:r>
              <a:rPr lang="en-US" altLang="ko-KR" sz="1400" b="1"/>
              <a:t>Plug-in package </a:t>
            </a:r>
            <a:r>
              <a:rPr lang="ko-KR" altLang="en-US" sz="1400" b="1" dirty="0"/>
              <a:t>제작</a:t>
            </a:r>
          </a:p>
        </p:txBody>
      </p:sp>
      <p:sp>
        <p:nvSpPr>
          <p:cNvPr id="49" name="왼쪽 중괄호 48"/>
          <p:cNvSpPr/>
          <p:nvPr/>
        </p:nvSpPr>
        <p:spPr>
          <a:xfrm rot="10800000">
            <a:off x="6113510" y="3672370"/>
            <a:ext cx="409659" cy="2664297"/>
          </a:xfrm>
          <a:prstGeom prst="lef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0" name="TextBox 49"/>
          <p:cNvSpPr txBox="1"/>
          <p:nvPr/>
        </p:nvSpPr>
        <p:spPr>
          <a:xfrm>
            <a:off x="6660232" y="4850630"/>
            <a:ext cx="2160239" cy="523220"/>
          </a:xfrm>
          <a:prstGeom prst="rect">
            <a:avLst/>
          </a:prstGeom>
          <a:noFill/>
        </p:spPr>
        <p:txBody>
          <a:bodyPr wrap="square" rtlCol="0">
            <a:spAutoFit/>
          </a:bodyPr>
          <a:lstStyle/>
          <a:p>
            <a:r>
              <a:rPr lang="ko-KR" altLang="en-US" sz="1400" b="1" dirty="0"/>
              <a:t>만들어진 </a:t>
            </a:r>
            <a:endParaRPr lang="en-US" altLang="ko-KR" sz="1400" b="1" dirty="0"/>
          </a:p>
          <a:p>
            <a:r>
              <a:rPr lang="en-US" altLang="ko-KR" sz="1400" b="1" dirty="0"/>
              <a:t> plug-in package </a:t>
            </a:r>
            <a:endParaRPr lang="ko-KR" altLang="en-US" sz="14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4" y="1475443"/>
            <a:ext cx="5267325" cy="131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0071"/>
          <a:stretch/>
        </p:blipFill>
        <p:spPr bwMode="auto">
          <a:xfrm>
            <a:off x="372107" y="3511822"/>
            <a:ext cx="5368953" cy="2985393"/>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37720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ko-KR" altLang="en-US" sz="2000" b="1" dirty="0">
                <a:latin typeface="+mn-ea"/>
              </a:rPr>
              <a:t>어려움 및 대처방안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2" name="표 1"/>
          <p:cNvGraphicFramePr>
            <a:graphicFrameLocks noGrp="1"/>
          </p:cNvGraphicFramePr>
          <p:nvPr>
            <p:extLst/>
          </p:nvPr>
        </p:nvGraphicFramePr>
        <p:xfrm>
          <a:off x="232019" y="1482461"/>
          <a:ext cx="8805164" cy="4765726"/>
        </p:xfrm>
        <a:graphic>
          <a:graphicData uri="http://schemas.openxmlformats.org/drawingml/2006/table">
            <a:tbl>
              <a:tblPr firstRow="1" bandRow="1">
                <a:tableStyleId>{5C22544A-7EE6-4342-B048-85BDC9FD1C3A}</a:tableStyleId>
              </a:tblPr>
              <a:tblGrid>
                <a:gridCol w="2983230">
                  <a:extLst>
                    <a:ext uri="{9D8B030D-6E8A-4147-A177-3AD203B41FA5}">
                      <a16:colId xmlns:a16="http://schemas.microsoft.com/office/drawing/2014/main" val="3115805821"/>
                    </a:ext>
                  </a:extLst>
                </a:gridCol>
                <a:gridCol w="2910967">
                  <a:extLst>
                    <a:ext uri="{9D8B030D-6E8A-4147-A177-3AD203B41FA5}">
                      <a16:colId xmlns:a16="http://schemas.microsoft.com/office/drawing/2014/main" val="651418662"/>
                    </a:ext>
                  </a:extLst>
                </a:gridCol>
                <a:gridCol w="2910967">
                  <a:extLst>
                    <a:ext uri="{9D8B030D-6E8A-4147-A177-3AD203B41FA5}">
                      <a16:colId xmlns:a16="http://schemas.microsoft.com/office/drawing/2014/main" val="3775125976"/>
                    </a:ext>
                  </a:extLst>
                </a:gridCol>
              </a:tblGrid>
              <a:tr h="292523">
                <a:tc>
                  <a:txBody>
                    <a:bodyPr/>
                    <a:lstStyle/>
                    <a:p>
                      <a:pPr algn="ctr" latinLnBrk="1">
                        <a:lnSpc>
                          <a:spcPct val="150000"/>
                        </a:lnSpc>
                      </a:pPr>
                      <a:r>
                        <a:rPr lang="ko-KR" altLang="en-US" sz="2400" dirty="0"/>
                        <a:t>위험요소 </a:t>
                      </a:r>
                    </a:p>
                  </a:txBody>
                  <a:tcPr anchor="ctr"/>
                </a:tc>
                <a:tc>
                  <a:txBody>
                    <a:bodyPr/>
                    <a:lstStyle/>
                    <a:p>
                      <a:pPr algn="ctr" latinLnBrk="1">
                        <a:lnSpc>
                          <a:spcPct val="150000"/>
                        </a:lnSpc>
                      </a:pPr>
                      <a:r>
                        <a:rPr lang="ko-KR" altLang="en-US" sz="2400" dirty="0"/>
                        <a:t>어려움</a:t>
                      </a:r>
                      <a:endParaRPr lang="en-US" altLang="ko-KR" sz="2400" dirty="0"/>
                    </a:p>
                  </a:txBody>
                  <a:tcPr anchor="ctr"/>
                </a:tc>
                <a:tc>
                  <a:txBody>
                    <a:bodyPr/>
                    <a:lstStyle/>
                    <a:p>
                      <a:pPr algn="ctr" latinLnBrk="1">
                        <a:lnSpc>
                          <a:spcPct val="150000"/>
                        </a:lnSpc>
                      </a:pPr>
                      <a:r>
                        <a:rPr lang="ko-KR" altLang="en-US" sz="2400" dirty="0"/>
                        <a:t>대처방안</a:t>
                      </a:r>
                    </a:p>
                  </a:txBody>
                  <a:tcPr anchor="ctr"/>
                </a:tc>
                <a:extLst>
                  <a:ext uri="{0D108BD9-81ED-4DB2-BD59-A6C34878D82A}">
                    <a16:rowId xmlns:a16="http://schemas.microsoft.com/office/drawing/2014/main" val="1321988293"/>
                  </a:ext>
                </a:extLst>
              </a:tr>
              <a:tr h="1293625">
                <a:tc>
                  <a:txBody>
                    <a:bodyPr/>
                    <a:lstStyle/>
                    <a:p>
                      <a:pPr algn="ctr" latinLnBrk="1"/>
                      <a:endParaRPr lang="en-US" altLang="ko-KR" dirty="0"/>
                    </a:p>
                    <a:p>
                      <a:pPr algn="ctr" latinLnBrk="1"/>
                      <a:r>
                        <a:rPr lang="ko-KR" altLang="en-US" dirty="0"/>
                        <a:t>기존에 존재하던 </a:t>
                      </a:r>
                      <a:r>
                        <a:rPr lang="en-US" altLang="ko-KR" dirty="0"/>
                        <a:t>R Plug-in</a:t>
                      </a:r>
                    </a:p>
                    <a:p>
                      <a:pPr algn="ctr" latinLnBrk="1"/>
                      <a:r>
                        <a:rPr lang="en-US" altLang="ko-KR" dirty="0"/>
                        <a:t>Package </a:t>
                      </a:r>
                      <a:r>
                        <a:rPr lang="ko-KR" altLang="en-US" dirty="0"/>
                        <a:t>와 충돌 가능성</a:t>
                      </a:r>
                    </a:p>
                  </a:txBody>
                  <a:tcPr/>
                </a:tc>
                <a:tc>
                  <a:txBody>
                    <a:bodyPr/>
                    <a:lstStyle/>
                    <a:p>
                      <a:pPr algn="ctr" latinLnBrk="1"/>
                      <a:endParaRPr lang="en-US" altLang="ko-KR" dirty="0"/>
                    </a:p>
                    <a:p>
                      <a:pPr algn="ctr" latinLnBrk="1"/>
                      <a:r>
                        <a:rPr lang="en-US" altLang="ko-KR" dirty="0"/>
                        <a:t>43</a:t>
                      </a:r>
                      <a:r>
                        <a:rPr lang="ko-KR" altLang="en-US" dirty="0"/>
                        <a:t>개의 적재된 패키지 중 서로 충돌이 일어나 실행되지 않는 경우가 있음 </a:t>
                      </a:r>
                    </a:p>
                  </a:txBody>
                  <a:tcPr/>
                </a:tc>
                <a:tc>
                  <a:txBody>
                    <a:bodyPr/>
                    <a:lstStyle/>
                    <a:p>
                      <a:pPr algn="ctr" latinLnBrk="1"/>
                      <a:endParaRPr lang="en-US" altLang="ko-KR" dirty="0"/>
                    </a:p>
                    <a:p>
                      <a:pPr algn="ctr" latinLnBrk="1"/>
                      <a:r>
                        <a:rPr lang="ko-KR" altLang="en-US" dirty="0"/>
                        <a:t>기존 패키지들을 </a:t>
                      </a:r>
                      <a:r>
                        <a:rPr lang="ko-KR" altLang="en-US" dirty="0" err="1"/>
                        <a:t>분석하여사전테스트를</a:t>
                      </a:r>
                      <a:r>
                        <a:rPr lang="ko-KR" altLang="en-US" dirty="0"/>
                        <a:t> 통해 </a:t>
                      </a:r>
                      <a:endParaRPr lang="en-US" altLang="ko-KR" dirty="0"/>
                    </a:p>
                    <a:p>
                      <a:pPr algn="ctr" latinLnBrk="1"/>
                      <a:r>
                        <a:rPr lang="ko-KR" altLang="en-US" dirty="0"/>
                        <a:t>충돌을 방지함</a:t>
                      </a:r>
                    </a:p>
                  </a:txBody>
                  <a:tcPr/>
                </a:tc>
                <a:extLst>
                  <a:ext uri="{0D108BD9-81ED-4DB2-BD59-A6C34878D82A}">
                    <a16:rowId xmlns:a16="http://schemas.microsoft.com/office/drawing/2014/main" val="2676321780"/>
                  </a:ext>
                </a:extLst>
              </a:tr>
              <a:tr h="1357262">
                <a:tc>
                  <a:txBody>
                    <a:bodyPr/>
                    <a:lstStyle/>
                    <a:p>
                      <a:pPr algn="ctr" latinLnBrk="1"/>
                      <a:endParaRPr lang="en-US" altLang="ko-KR" dirty="0"/>
                    </a:p>
                    <a:p>
                      <a:pPr algn="ctr" latinLnBrk="1"/>
                      <a:r>
                        <a:rPr lang="ko-KR" altLang="en-US" dirty="0"/>
                        <a:t>복잡한 공정관리 </a:t>
                      </a:r>
                      <a:r>
                        <a:rPr lang="en-US" altLang="ko-KR" dirty="0"/>
                        <a:t>&amp;</a:t>
                      </a:r>
                      <a:r>
                        <a:rPr lang="ko-KR" altLang="en-US" dirty="0"/>
                        <a:t> </a:t>
                      </a:r>
                      <a:endParaRPr lang="en-US" altLang="ko-KR" dirty="0"/>
                    </a:p>
                    <a:p>
                      <a:pPr algn="ctr" latinLnBrk="1"/>
                      <a:r>
                        <a:rPr lang="ko-KR" altLang="en-US" dirty="0"/>
                        <a:t>측정시스템 기능의 </a:t>
                      </a:r>
                      <a:endParaRPr lang="en-US" altLang="ko-KR" dirty="0"/>
                    </a:p>
                    <a:p>
                      <a:pPr algn="ctr" latinLnBrk="1"/>
                      <a:r>
                        <a:rPr lang="en-US" altLang="ko-KR" dirty="0"/>
                        <a:t>Function </a:t>
                      </a:r>
                      <a:r>
                        <a:rPr lang="ko-KR" altLang="en-US" dirty="0"/>
                        <a:t>화</a:t>
                      </a:r>
                    </a:p>
                  </a:txBody>
                  <a:tcPr/>
                </a:tc>
                <a:tc>
                  <a:txBody>
                    <a:bodyPr/>
                    <a:lstStyle/>
                    <a:p>
                      <a:pPr algn="ctr" latinLnBrk="1"/>
                      <a:endParaRPr lang="en-US" altLang="ko-KR" dirty="0"/>
                    </a:p>
                    <a:p>
                      <a:pPr algn="ctr" latinLnBrk="1"/>
                      <a:r>
                        <a:rPr lang="ko-KR" altLang="en-US" dirty="0"/>
                        <a:t>복잡한 수식으로 이루어진 공정관리를 알고리즘화 해서 </a:t>
                      </a:r>
                      <a:r>
                        <a:rPr lang="en-US" altLang="ko-KR" dirty="0"/>
                        <a:t>Coding </a:t>
                      </a:r>
                      <a:r>
                        <a:rPr lang="ko-KR" altLang="en-US" dirty="0"/>
                        <a:t>으로 </a:t>
                      </a:r>
                      <a:r>
                        <a:rPr lang="ko-KR" altLang="en-US" dirty="0" err="1"/>
                        <a:t>구현하는것</a:t>
                      </a:r>
                      <a:endParaRPr lang="ko-KR" altLang="en-US" dirty="0"/>
                    </a:p>
                  </a:txBody>
                  <a:tcPr/>
                </a:tc>
                <a:tc>
                  <a:txBody>
                    <a:bodyPr/>
                    <a:lstStyle/>
                    <a:p>
                      <a:pPr algn="ctr" latinLnBrk="1"/>
                      <a:endParaRPr lang="en-US" altLang="ko-KR" dirty="0"/>
                    </a:p>
                    <a:p>
                      <a:pPr algn="ctr" latinLnBrk="1"/>
                      <a:r>
                        <a:rPr lang="en-US" altLang="ko-KR" dirty="0"/>
                        <a:t>R</a:t>
                      </a:r>
                      <a:r>
                        <a:rPr lang="en-US" altLang="ko-KR" baseline="0" dirty="0"/>
                        <a:t> </a:t>
                      </a:r>
                      <a:r>
                        <a:rPr lang="ko-KR" altLang="en-US" baseline="0" dirty="0"/>
                        <a:t>패키지 제작 관련 논문 및 </a:t>
                      </a:r>
                      <a:r>
                        <a:rPr lang="ko-KR" altLang="en-US" dirty="0" err="1"/>
                        <a:t>오픈소스를</a:t>
                      </a:r>
                      <a:r>
                        <a:rPr lang="ko-KR" altLang="en-US" dirty="0"/>
                        <a:t> 참조함</a:t>
                      </a:r>
                    </a:p>
                  </a:txBody>
                  <a:tcPr/>
                </a:tc>
                <a:extLst>
                  <a:ext uri="{0D108BD9-81ED-4DB2-BD59-A6C34878D82A}">
                    <a16:rowId xmlns:a16="http://schemas.microsoft.com/office/drawing/2014/main" val="4131835292"/>
                  </a:ext>
                </a:extLst>
              </a:tr>
              <a:tr h="1368981">
                <a:tc>
                  <a:txBody>
                    <a:bodyPr/>
                    <a:lstStyle/>
                    <a:p>
                      <a:pPr algn="ctr" latinLnBrk="1"/>
                      <a:endParaRPr lang="en-US" altLang="ko-KR" dirty="0"/>
                    </a:p>
                    <a:p>
                      <a:pPr algn="ctr" latinLnBrk="1"/>
                      <a:r>
                        <a:rPr lang="ko-KR" altLang="en-US" dirty="0"/>
                        <a:t>기존에 시도 한 적 없는 </a:t>
                      </a:r>
                      <a:r>
                        <a:rPr lang="en-US" altLang="ko-KR" dirty="0"/>
                        <a:t>R</a:t>
                      </a:r>
                      <a:r>
                        <a:rPr lang="en-US" altLang="ko-KR" baseline="0" dirty="0"/>
                        <a:t> plug-in </a:t>
                      </a:r>
                      <a:r>
                        <a:rPr lang="ko-KR" altLang="en-US" baseline="0" dirty="0"/>
                        <a:t>패키지 개발</a:t>
                      </a:r>
                      <a:r>
                        <a:rPr lang="ko-KR" altLang="en-US" dirty="0"/>
                        <a:t>이라는 새로운 분야 </a:t>
                      </a:r>
                    </a:p>
                  </a:txBody>
                  <a:tcPr/>
                </a:tc>
                <a:tc>
                  <a:txBody>
                    <a:bodyPr/>
                    <a:lstStyle/>
                    <a:p>
                      <a:pPr algn="ctr" latinLnBrk="1"/>
                      <a:endParaRPr lang="en-US" altLang="ko-KR" dirty="0"/>
                    </a:p>
                    <a:p>
                      <a:pPr algn="ctr" latinLnBrk="1"/>
                      <a:r>
                        <a:rPr lang="ko-KR" altLang="en-US" dirty="0"/>
                        <a:t>과거 시도조차 해 본 적 없기에 그 난이도와 복잡함에 대해 잘 알지 못함</a:t>
                      </a:r>
                    </a:p>
                  </a:txBody>
                  <a:tcPr/>
                </a:tc>
                <a:tc>
                  <a:txBody>
                    <a:bodyPr/>
                    <a:lstStyle/>
                    <a:p>
                      <a:pPr algn="ctr" latinLnBrk="1"/>
                      <a:endParaRPr lang="en-US" altLang="ko-KR" dirty="0"/>
                    </a:p>
                    <a:p>
                      <a:pPr algn="ctr" latinLnBrk="1"/>
                      <a:r>
                        <a:rPr lang="ko-KR" altLang="en-US" dirty="0"/>
                        <a:t>관련 논문을 빠짐 없이 찾아보고</a:t>
                      </a:r>
                      <a:r>
                        <a:rPr lang="en-US" altLang="ko-KR" dirty="0"/>
                        <a:t>, </a:t>
                      </a:r>
                      <a:r>
                        <a:rPr lang="ko-KR" altLang="en-US" dirty="0"/>
                        <a:t>온라인 상으로 전문가에게 조언을 구함 </a:t>
                      </a:r>
                    </a:p>
                  </a:txBody>
                  <a:tcPr/>
                </a:tc>
                <a:extLst>
                  <a:ext uri="{0D108BD9-81ED-4DB2-BD59-A6C34878D82A}">
                    <a16:rowId xmlns:a16="http://schemas.microsoft.com/office/drawing/2014/main" val="1521031991"/>
                  </a:ext>
                </a:extLst>
              </a:tr>
            </a:tbl>
          </a:graphicData>
        </a:graphic>
      </p:graphicFrame>
      <p:sp>
        <p:nvSpPr>
          <p:cNvPr id="3" name="슬라이드 번호 개체 틀 2"/>
          <p:cNvSpPr>
            <a:spLocks noGrp="1"/>
          </p:cNvSpPr>
          <p:nvPr>
            <p:ph type="sldNum" sz="quarter" idx="12"/>
          </p:nvPr>
        </p:nvSpPr>
        <p:spPr/>
        <p:txBody>
          <a:bodyPr/>
          <a:lstStyle/>
          <a:p>
            <a:fld id="{A3A4D42C-B0E2-4EED-BF19-E5A51456E6AD}" type="slidenum">
              <a:rPr lang="ko-KR" altLang="en-US" smtClean="0"/>
              <a:t>38</a:t>
            </a:fld>
            <a:endParaRPr lang="ko-KR" altLang="en-US"/>
          </a:p>
        </p:txBody>
      </p:sp>
    </p:spTree>
    <p:extLst>
      <p:ext uri="{BB962C8B-B14F-4D97-AF65-F5344CB8AC3E}">
        <p14:creationId xmlns:p14="http://schemas.microsoft.com/office/powerpoint/2010/main" val="13644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1.1 </a:t>
            </a:r>
            <a:r>
              <a:rPr lang="ko-KR" altLang="en-US" sz="2000" b="1" dirty="0">
                <a:latin typeface="+mn-ea"/>
              </a:rPr>
              <a:t>프로젝트 요약</a:t>
            </a:r>
            <a:r>
              <a:rPr lang="en-US" altLang="ko-KR" sz="2000" b="1" dirty="0">
                <a:latin typeface="+mn-ea"/>
              </a:rPr>
              <a:t> </a:t>
            </a:r>
            <a:endParaRPr lang="ko-KR" altLang="en-US"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5" name="TextBox 4"/>
          <p:cNvSpPr txBox="1"/>
          <p:nvPr/>
        </p:nvSpPr>
        <p:spPr>
          <a:xfrm>
            <a:off x="899592" y="1484784"/>
            <a:ext cx="7344816" cy="4154984"/>
          </a:xfrm>
          <a:prstGeom prst="rect">
            <a:avLst/>
          </a:prstGeom>
          <a:noFill/>
        </p:spPr>
        <p:txBody>
          <a:bodyPr wrap="square" rtlCol="0">
            <a:spAutoFit/>
          </a:bodyPr>
          <a:lstStyle/>
          <a:p>
            <a:pPr marL="285750" indent="-285750">
              <a:buFont typeface="Arial" pitchFamily="34" charset="0"/>
              <a:buChar char="•"/>
            </a:pPr>
            <a:r>
              <a:rPr lang="ko-KR" altLang="en-US" sz="2400" dirty="0" err="1"/>
              <a:t>빅</a:t>
            </a:r>
            <a:r>
              <a:rPr lang="ko-KR" altLang="en-US" sz="2400" dirty="0"/>
              <a:t> 데이터 시대에 </a:t>
            </a:r>
            <a:r>
              <a:rPr lang="ko-KR" altLang="en-US" sz="2400" b="1" dirty="0"/>
              <a:t>데이터 분석의 중요성</a:t>
            </a:r>
            <a:r>
              <a:rPr lang="ko-KR" altLang="en-US" sz="2400" dirty="0"/>
              <a:t>에 대해선 아무도 이견이 없을 것이다</a:t>
            </a:r>
            <a:r>
              <a:rPr lang="en-US" altLang="ko-KR" sz="2400" dirty="0"/>
              <a:t>.</a:t>
            </a:r>
          </a:p>
          <a:p>
            <a:pPr marL="285750" indent="-285750">
              <a:buFont typeface="Arial" pitchFamily="34" charset="0"/>
              <a:buChar char="•"/>
            </a:pPr>
            <a:endParaRPr lang="en-US" altLang="ko-KR" sz="2400" dirty="0"/>
          </a:p>
          <a:p>
            <a:pPr marL="285750" indent="-285750">
              <a:buFont typeface="Arial" pitchFamily="34" charset="0"/>
              <a:buChar char="•"/>
            </a:pPr>
            <a:r>
              <a:rPr lang="en-US" altLang="ko-KR" sz="2400" b="1" dirty="0"/>
              <a:t>R</a:t>
            </a:r>
            <a:r>
              <a:rPr lang="ko-KR" altLang="en-US" sz="2400" dirty="0"/>
              <a:t>은 이러한 데이터 분석 분야에서 무서운 속도로 급성장 중에 있다</a:t>
            </a:r>
            <a:r>
              <a:rPr lang="en-US" altLang="ko-KR" sz="2400" dirty="0"/>
              <a:t>.</a:t>
            </a:r>
          </a:p>
          <a:p>
            <a:pPr marL="285750" indent="-285750">
              <a:buFont typeface="Arial" pitchFamily="34" charset="0"/>
              <a:buChar char="•"/>
            </a:pPr>
            <a:endParaRPr lang="en-US" altLang="ko-KR" sz="2400" dirty="0"/>
          </a:p>
          <a:p>
            <a:pPr marL="285750" indent="-285750">
              <a:buFont typeface="Arial" pitchFamily="34" charset="0"/>
              <a:buChar char="•"/>
            </a:pPr>
            <a:r>
              <a:rPr lang="ko-KR" altLang="en-US" sz="2400" dirty="0"/>
              <a:t>코딩 기반인 </a:t>
            </a:r>
            <a:r>
              <a:rPr lang="en-US" altLang="ko-KR" sz="2400" dirty="0"/>
              <a:t>R </a:t>
            </a:r>
            <a:r>
              <a:rPr lang="ko-KR" altLang="en-US" sz="2400" dirty="0"/>
              <a:t>프로그램의 대안은 </a:t>
            </a:r>
            <a:r>
              <a:rPr lang="en-US" altLang="ko-KR" sz="2400" dirty="0"/>
              <a:t>GUI</a:t>
            </a:r>
            <a:r>
              <a:rPr lang="ko-KR" altLang="en-US" sz="2400" dirty="0"/>
              <a:t>를 제공하는 </a:t>
            </a:r>
            <a:r>
              <a:rPr lang="en-US" altLang="ko-KR" sz="2400" b="1" dirty="0"/>
              <a:t>R commander</a:t>
            </a:r>
          </a:p>
          <a:p>
            <a:pPr marL="285750" indent="-285750">
              <a:buFont typeface="Arial" pitchFamily="34" charset="0"/>
              <a:buChar char="•"/>
            </a:pPr>
            <a:endParaRPr lang="en-US" altLang="ko-KR" sz="2400" dirty="0"/>
          </a:p>
          <a:p>
            <a:pPr marL="285750" indent="-285750">
              <a:buFont typeface="Arial" pitchFamily="34" charset="0"/>
              <a:buChar char="•"/>
            </a:pPr>
            <a:r>
              <a:rPr lang="en-US" altLang="ko-KR" sz="2400" dirty="0"/>
              <a:t> R commander</a:t>
            </a:r>
            <a:r>
              <a:rPr lang="ko-KR" altLang="en-US" sz="2400" dirty="0"/>
              <a:t>에 없는 패키지 개발을 통한 </a:t>
            </a:r>
            <a:r>
              <a:rPr lang="ko-KR" altLang="en-US" sz="2400" b="1" dirty="0"/>
              <a:t> 통계적 품질관리 도구 </a:t>
            </a:r>
            <a:r>
              <a:rPr lang="ko-KR" altLang="en-US" sz="2400" dirty="0"/>
              <a:t>구축</a:t>
            </a: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4</a:t>
            </a:fld>
            <a:endParaRPr lang="ko-KR" altLang="en-US"/>
          </a:p>
        </p:txBody>
      </p:sp>
    </p:spTree>
    <p:extLst>
      <p:ext uri="{BB962C8B-B14F-4D97-AF65-F5344CB8AC3E}">
        <p14:creationId xmlns:p14="http://schemas.microsoft.com/office/powerpoint/2010/main" val="14047946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chemeClr val="tx1"/>
                </a:solidFill>
              </a:rPr>
              <a:pPr/>
              <a:t>5</a:t>
            </a:fld>
            <a:endParaRPr lang="ko-KR" altLang="en-US" b="1" dirty="0">
              <a:solidFill>
                <a:schemeClr val="tx1"/>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0" name="그림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62" y="919440"/>
            <a:ext cx="809641" cy="674070"/>
          </a:xfrm>
          <a:prstGeom prst="rect">
            <a:avLst/>
          </a:prstGeom>
        </p:spPr>
      </p:pic>
      <p:sp>
        <p:nvSpPr>
          <p:cNvPr id="2" name="모서리가 둥근 사각형 설명선 1"/>
          <p:cNvSpPr/>
          <p:nvPr/>
        </p:nvSpPr>
        <p:spPr>
          <a:xfrm>
            <a:off x="2483768" y="975958"/>
            <a:ext cx="6408712" cy="617552"/>
          </a:xfrm>
          <a:prstGeom prst="wedgeRoundRectCallout">
            <a:avLst>
              <a:gd name="adj1" fmla="val -60132"/>
              <a:gd name="adj2" fmla="val -947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1993</a:t>
            </a:r>
            <a:r>
              <a:rPr lang="ko-KR" altLang="en-US" sz="1000" dirty="0">
                <a:solidFill>
                  <a:schemeClr val="tx1"/>
                </a:solidFill>
              </a:rPr>
              <a:t>년도</a:t>
            </a:r>
            <a:r>
              <a:rPr lang="en-US" altLang="ko-KR" sz="1000" dirty="0">
                <a:solidFill>
                  <a:schemeClr val="tx1"/>
                </a:solidFill>
              </a:rPr>
              <a:t>, Auckland University </a:t>
            </a:r>
            <a:r>
              <a:rPr lang="ko-KR" altLang="en-US" sz="1000" dirty="0">
                <a:solidFill>
                  <a:schemeClr val="tx1"/>
                </a:solidFill>
              </a:rPr>
              <a:t>대학의 </a:t>
            </a:r>
            <a:r>
              <a:rPr lang="en-US" altLang="ko-KR" sz="1000" dirty="0">
                <a:solidFill>
                  <a:schemeClr val="tx1"/>
                </a:solidFill>
              </a:rPr>
              <a:t>2</a:t>
            </a:r>
            <a:r>
              <a:rPr lang="ko-KR" altLang="en-US" sz="1000" dirty="0">
                <a:solidFill>
                  <a:schemeClr val="tx1"/>
                </a:solidFill>
              </a:rPr>
              <a:t>명의 교수</a:t>
            </a:r>
            <a:r>
              <a:rPr lang="en-US" altLang="ko-KR" sz="1000" dirty="0">
                <a:solidFill>
                  <a:schemeClr val="tx1"/>
                </a:solidFill>
              </a:rPr>
              <a:t>,</a:t>
            </a:r>
            <a:r>
              <a:rPr lang="ko-KR" altLang="en-US" sz="1000" dirty="0">
                <a:solidFill>
                  <a:schemeClr val="tx1"/>
                </a:solidFill>
              </a:rPr>
              <a:t> </a:t>
            </a:r>
            <a:r>
              <a:rPr lang="en-US" altLang="ko-KR" sz="1000" dirty="0">
                <a:solidFill>
                  <a:schemeClr val="tx1"/>
                </a:solidFill>
              </a:rPr>
              <a:t>Robert Gentleman </a:t>
            </a:r>
            <a:r>
              <a:rPr lang="ko-KR" altLang="en-US" sz="1000" dirty="0">
                <a:solidFill>
                  <a:schemeClr val="tx1"/>
                </a:solidFill>
              </a:rPr>
              <a:t>과 </a:t>
            </a:r>
            <a:r>
              <a:rPr lang="en-US" altLang="ko-KR" sz="1000" dirty="0">
                <a:solidFill>
                  <a:schemeClr val="tx1"/>
                </a:solidFill>
              </a:rPr>
              <a:t>Ross </a:t>
            </a:r>
            <a:r>
              <a:rPr lang="en-US" altLang="ko-KR" sz="1000" dirty="0" err="1">
                <a:solidFill>
                  <a:schemeClr val="tx1"/>
                </a:solidFill>
              </a:rPr>
              <a:t>Ihaka</a:t>
            </a:r>
            <a:r>
              <a:rPr lang="ko-KR" altLang="en-US" sz="1000" dirty="0">
                <a:solidFill>
                  <a:schemeClr val="tx1"/>
                </a:solidFill>
              </a:rPr>
              <a:t> 이 프로젝트를 수행하기 위해 개발한 언어 및 프로그램으로 최근 들어 폭발적인 사용자 증가와 개발자의 확산으로</a:t>
            </a:r>
            <a:r>
              <a:rPr lang="en-US" altLang="ko-KR" sz="1000" dirty="0">
                <a:solidFill>
                  <a:schemeClr val="tx1"/>
                </a:solidFill>
              </a:rPr>
              <a:t>, </a:t>
            </a:r>
            <a:r>
              <a:rPr lang="ko-KR" altLang="en-US" sz="1000" dirty="0">
                <a:solidFill>
                  <a:schemeClr val="tx1"/>
                </a:solidFill>
              </a:rPr>
              <a:t>대학교육의 표준 툴로 자리 잡음</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988840"/>
            <a:ext cx="4392488"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2042219"/>
            <a:ext cx="4320479" cy="131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9510" y="1674243"/>
            <a:ext cx="5600805" cy="323165"/>
          </a:xfrm>
          <a:prstGeom prst="rect">
            <a:avLst/>
          </a:prstGeom>
          <a:noFill/>
        </p:spPr>
        <p:txBody>
          <a:bodyPr wrap="square" rtlCol="0">
            <a:spAutoFit/>
          </a:bodyPr>
          <a:lstStyle/>
          <a:p>
            <a:r>
              <a:rPr lang="en-US" altLang="ko-KR" sz="1500" b="1" dirty="0"/>
              <a:t>• 1995</a:t>
            </a:r>
            <a:r>
              <a:rPr lang="ko-KR" altLang="en-US" sz="1500" b="1" dirty="0"/>
              <a:t>년 이후 학술 논문에 인용된 통계 패키지의 수</a:t>
            </a:r>
          </a:p>
        </p:txBody>
      </p:sp>
      <p:sp>
        <p:nvSpPr>
          <p:cNvPr id="13" name="TextBox 12"/>
          <p:cNvSpPr txBox="1"/>
          <p:nvPr/>
        </p:nvSpPr>
        <p:spPr>
          <a:xfrm>
            <a:off x="1705903" y="3379941"/>
            <a:ext cx="3027666" cy="246221"/>
          </a:xfrm>
          <a:prstGeom prst="rect">
            <a:avLst/>
          </a:prstGeom>
          <a:noFill/>
        </p:spPr>
        <p:txBody>
          <a:bodyPr wrap="square" rtlCol="0">
            <a:spAutoFit/>
          </a:bodyPr>
          <a:lstStyle/>
          <a:p>
            <a:r>
              <a:rPr lang="en-US" altLang="ko-KR" sz="1000" dirty="0"/>
              <a:t>&lt;</a:t>
            </a:r>
            <a:r>
              <a:rPr lang="ko-KR" altLang="en-US" sz="1000" dirty="0"/>
              <a:t>주요 통계 패키지</a:t>
            </a:r>
            <a:r>
              <a:rPr lang="en-US" altLang="ko-KR" sz="1000" dirty="0"/>
              <a:t>&gt;</a:t>
            </a:r>
            <a:endParaRPr lang="ko-KR" altLang="en-US" sz="1000" dirty="0"/>
          </a:p>
        </p:txBody>
      </p:sp>
      <p:sp>
        <p:nvSpPr>
          <p:cNvPr id="14" name="TextBox 13"/>
          <p:cNvSpPr txBox="1"/>
          <p:nvPr/>
        </p:nvSpPr>
        <p:spPr>
          <a:xfrm>
            <a:off x="5895773" y="3256830"/>
            <a:ext cx="3549724" cy="369332"/>
          </a:xfrm>
          <a:prstGeom prst="rect">
            <a:avLst/>
          </a:prstGeom>
          <a:noFill/>
        </p:spPr>
        <p:txBody>
          <a:bodyPr wrap="square" rtlCol="0">
            <a:spAutoFit/>
          </a:bodyPr>
          <a:lstStyle/>
          <a:p>
            <a:r>
              <a:rPr lang="en-US" altLang="ko-KR" sz="1000" dirty="0"/>
              <a:t>&lt;</a:t>
            </a:r>
            <a:r>
              <a:rPr lang="ko-KR" altLang="en-US" sz="1000" dirty="0"/>
              <a:t>상승 곡선을 그리는 통계 패키지</a:t>
            </a:r>
            <a:r>
              <a:rPr lang="en-US" altLang="ko-KR" sz="1000" dirty="0"/>
              <a:t>&gt;</a:t>
            </a:r>
            <a:r>
              <a:rPr lang="ko-KR" altLang="en-US" dirty="0"/>
              <a:t> </a:t>
            </a:r>
          </a:p>
        </p:txBody>
      </p:sp>
      <p:graphicFrame>
        <p:nvGraphicFramePr>
          <p:cNvPr id="18" name="표 17"/>
          <p:cNvGraphicFramePr>
            <a:graphicFrameLocks noGrp="1"/>
          </p:cNvGraphicFramePr>
          <p:nvPr>
            <p:extLst>
              <p:ext uri="{D42A27DB-BD31-4B8C-83A1-F6EECF244321}">
                <p14:modId xmlns:p14="http://schemas.microsoft.com/office/powerpoint/2010/main" val="650429927"/>
              </p:ext>
            </p:extLst>
          </p:nvPr>
        </p:nvGraphicFramePr>
        <p:xfrm>
          <a:off x="156592" y="3717032"/>
          <a:ext cx="8708754" cy="2926080"/>
        </p:xfrm>
        <a:graphic>
          <a:graphicData uri="http://schemas.openxmlformats.org/drawingml/2006/table">
            <a:tbl>
              <a:tblPr firstRow="1" bandRow="1">
                <a:tableStyleId>{5C22544A-7EE6-4342-B048-85BDC9FD1C3A}</a:tableStyleId>
              </a:tblPr>
              <a:tblGrid>
                <a:gridCol w="499842">
                  <a:extLst>
                    <a:ext uri="{9D8B030D-6E8A-4147-A177-3AD203B41FA5}">
                      <a16:colId xmlns:a16="http://schemas.microsoft.com/office/drawing/2014/main" val="20000"/>
                    </a:ext>
                  </a:extLst>
                </a:gridCol>
                <a:gridCol w="8208912">
                  <a:extLst>
                    <a:ext uri="{9D8B030D-6E8A-4147-A177-3AD203B41FA5}">
                      <a16:colId xmlns:a16="http://schemas.microsoft.com/office/drawing/2014/main" val="20001"/>
                    </a:ext>
                  </a:extLst>
                </a:gridCol>
              </a:tblGrid>
              <a:tr h="1372776">
                <a:tc>
                  <a:txBody>
                    <a:bodyPr/>
                    <a:lstStyle/>
                    <a:p>
                      <a:pPr latinLnBrk="1"/>
                      <a:endParaRPr lang="en-US" altLang="ko-KR" b="0" dirty="0">
                        <a:solidFill>
                          <a:schemeClr val="tx1"/>
                        </a:solidFill>
                      </a:endParaRPr>
                    </a:p>
                    <a:p>
                      <a:pPr latinLnBrk="1"/>
                      <a:r>
                        <a:rPr lang="ko-KR" altLang="en-US" sz="1500" b="1" dirty="0">
                          <a:solidFill>
                            <a:schemeClr val="tx1"/>
                          </a:solidFill>
                        </a:rPr>
                        <a:t>장점</a:t>
                      </a:r>
                    </a:p>
                  </a:txBody>
                  <a:tcPr>
                    <a:solidFill>
                      <a:schemeClr val="tx2">
                        <a:lumMod val="40000"/>
                        <a:lumOff val="60000"/>
                      </a:schemeClr>
                    </a:solidFill>
                  </a:tcPr>
                </a:tc>
                <a:tc>
                  <a:txBody>
                    <a:bodyPr/>
                    <a:lstStyle/>
                    <a:p>
                      <a:pPr marL="285750" marR="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1200" b="1" dirty="0">
                          <a:solidFill>
                            <a:srgbClr val="0000FF"/>
                          </a:solidFill>
                          <a:ea typeface="나눔바른고딕" panose="020B0600000101010101" charset="-127"/>
                        </a:rPr>
                        <a:t>다양한 통계 기법과 수치 해석 기법</a:t>
                      </a:r>
                      <a:r>
                        <a:rPr lang="ko-KR" altLang="en-US" sz="1200" b="0" dirty="0">
                          <a:solidFill>
                            <a:schemeClr val="tx1"/>
                          </a:solidFill>
                          <a:ea typeface="나눔바른고딕" panose="020B0600000101010101" charset="-127"/>
                        </a:rPr>
                        <a:t>을 지원 </a:t>
                      </a:r>
                      <a:r>
                        <a:rPr lang="en-US" altLang="ko-KR" sz="1200" b="0" dirty="0">
                          <a:solidFill>
                            <a:schemeClr val="tx1"/>
                          </a:solidFill>
                          <a:ea typeface="나눔바른고딕" panose="020B0600000101010101" charset="-127"/>
                        </a:rPr>
                        <a:t>(</a:t>
                      </a:r>
                      <a:r>
                        <a:rPr lang="ko-KR" altLang="en-US" sz="1200" b="0" dirty="0">
                          <a:solidFill>
                            <a:schemeClr val="tx1"/>
                          </a:solidFill>
                          <a:ea typeface="나눔바른고딕" panose="020B0600000101010101" charset="-127"/>
                        </a:rPr>
                        <a:t>빠른 </a:t>
                      </a:r>
                      <a:r>
                        <a:rPr lang="ko-KR" altLang="en-US" sz="1200" b="0" baseline="0" dirty="0">
                          <a:solidFill>
                            <a:schemeClr val="tx1"/>
                          </a:solidFill>
                          <a:ea typeface="나눔바른고딕" panose="020B0600000101010101" charset="-127"/>
                        </a:rPr>
                        <a:t> 처리 속도와 수준 높은  시각화  지원</a:t>
                      </a:r>
                      <a:r>
                        <a:rPr lang="en-US" altLang="ko-KR" sz="1200" b="0" baseline="0" dirty="0">
                          <a:solidFill>
                            <a:schemeClr val="tx1"/>
                          </a:solidFill>
                          <a:ea typeface="나눔바른고딕" panose="020B0600000101010101" charset="-127"/>
                        </a:rPr>
                        <a:t>)</a:t>
                      </a:r>
                      <a:r>
                        <a:rPr lang="en-US" altLang="ko-KR" sz="1200" b="0" dirty="0">
                          <a:solidFill>
                            <a:schemeClr val="tx1"/>
                          </a:solidFill>
                          <a:ea typeface="나눔바른고딕" panose="020B0600000101010101" charset="-127"/>
                        </a:rPr>
                        <a:t> </a:t>
                      </a:r>
                    </a:p>
                    <a:p>
                      <a:pPr marL="285750" indent="-285750">
                        <a:lnSpc>
                          <a:spcPct val="150000"/>
                        </a:lnSpc>
                        <a:buFont typeface="Arial" panose="020B0604020202020204" pitchFamily="34" charset="0"/>
                        <a:buChar char="•"/>
                      </a:pPr>
                      <a:r>
                        <a:rPr lang="ko-KR" altLang="en-US" sz="1200" b="1" dirty="0">
                          <a:solidFill>
                            <a:srgbClr val="0000FF"/>
                          </a:solidFill>
                          <a:ea typeface="나눔바른고딕" panose="020B0600000101010101" charset="-127"/>
                        </a:rPr>
                        <a:t>무료</a:t>
                      </a:r>
                      <a:r>
                        <a:rPr lang="ko-KR" altLang="en-US" sz="1200" b="0" dirty="0">
                          <a:solidFill>
                            <a:schemeClr val="tx1"/>
                          </a:solidFill>
                          <a:ea typeface="나눔바른고딕" panose="020B0600000101010101" charset="-127"/>
                        </a:rPr>
                        <a:t>이고</a:t>
                      </a:r>
                      <a:r>
                        <a:rPr lang="en-US" altLang="ko-KR" sz="1200" b="0" dirty="0">
                          <a:solidFill>
                            <a:schemeClr val="tx1"/>
                          </a:solidFill>
                          <a:ea typeface="나눔바른고딕" panose="020B0600000101010101" charset="-127"/>
                        </a:rPr>
                        <a:t>, </a:t>
                      </a:r>
                      <a:r>
                        <a:rPr lang="ko-KR" altLang="en-US" sz="1200" b="1" dirty="0" err="1">
                          <a:solidFill>
                            <a:srgbClr val="0000FF"/>
                          </a:solidFill>
                          <a:ea typeface="나눔바른고딕" panose="020B0600000101010101" charset="-127"/>
                        </a:rPr>
                        <a:t>오픈소스</a:t>
                      </a:r>
                      <a:r>
                        <a:rPr lang="ko-KR" altLang="en-US" sz="1200" b="0" dirty="0" err="1">
                          <a:solidFill>
                            <a:schemeClr val="tx1"/>
                          </a:solidFill>
                          <a:ea typeface="나눔바른고딕" panose="020B0600000101010101" charset="-127"/>
                        </a:rPr>
                        <a:t>로</a:t>
                      </a:r>
                      <a:r>
                        <a:rPr lang="ko-KR" altLang="en-US" sz="1200" b="0" dirty="0">
                          <a:solidFill>
                            <a:schemeClr val="tx1"/>
                          </a:solidFill>
                          <a:ea typeface="나눔바른고딕" panose="020B0600000101010101" charset="-127"/>
                        </a:rPr>
                        <a:t> 개발되어 </a:t>
                      </a:r>
                      <a:r>
                        <a:rPr lang="en-US" altLang="ko-KR" sz="1200" b="0" dirty="0">
                          <a:solidFill>
                            <a:schemeClr val="tx1"/>
                          </a:solidFill>
                          <a:ea typeface="나눔바른고딕" panose="020B0600000101010101" charset="-127"/>
                        </a:rPr>
                        <a:t> </a:t>
                      </a:r>
                      <a:r>
                        <a:rPr lang="ko-KR" altLang="en-US" sz="1200" b="0" dirty="0">
                          <a:solidFill>
                            <a:schemeClr val="tx1"/>
                          </a:solidFill>
                          <a:ea typeface="나눔바른고딕" panose="020B0600000101010101" charset="-127"/>
                        </a:rPr>
                        <a:t>사용자가 제작한  다양한 패키지를 추가하여 기능들의 </a:t>
                      </a:r>
                      <a:r>
                        <a:rPr lang="ko-KR" altLang="en-US" sz="1200" b="1" dirty="0">
                          <a:solidFill>
                            <a:srgbClr val="0000FF"/>
                          </a:solidFill>
                          <a:ea typeface="나눔바른고딕" panose="020B0600000101010101" charset="-127"/>
                        </a:rPr>
                        <a:t>무한한 확장 가능성</a:t>
                      </a:r>
                      <a:endParaRPr lang="en-US" altLang="ko-KR" sz="1200" b="1" dirty="0">
                        <a:solidFill>
                          <a:srgbClr val="0000FF"/>
                        </a:solidFill>
                        <a:ea typeface="나눔바른고딕" panose="020B0600000101010101" charset="-127"/>
                      </a:endParaRPr>
                    </a:p>
                    <a:p>
                      <a:pPr marL="285750" indent="-285750">
                        <a:lnSpc>
                          <a:spcPct val="150000"/>
                        </a:lnSpc>
                        <a:buFont typeface="Arial" panose="020B0604020202020204" pitchFamily="34" charset="0"/>
                        <a:buChar char="•"/>
                      </a:pPr>
                      <a:r>
                        <a:rPr lang="ko-KR" altLang="en-US" sz="1200" b="0" dirty="0">
                          <a:solidFill>
                            <a:schemeClr val="tx1"/>
                          </a:solidFill>
                          <a:ea typeface="나눔바른고딕" panose="020B0600000101010101" charset="-127"/>
                        </a:rPr>
                        <a:t>통계적 지식이 있다면 주어진 데이터 분석 </a:t>
                      </a:r>
                      <a:r>
                        <a:rPr lang="ko-KR" altLang="en-US" sz="1200" b="1" dirty="0">
                          <a:solidFill>
                            <a:srgbClr val="0000FF"/>
                          </a:solidFill>
                          <a:ea typeface="나눔바른고딕" panose="020B0600000101010101" charset="-127"/>
                        </a:rPr>
                        <a:t>목적에 맞는 패키지만 설치</a:t>
                      </a:r>
                      <a:r>
                        <a:rPr lang="ko-KR" altLang="en-US" sz="1200" b="0" dirty="0">
                          <a:solidFill>
                            <a:schemeClr val="tx1"/>
                          </a:solidFill>
                          <a:ea typeface="나눔바른고딕" panose="020B0600000101010101" charset="-127"/>
                        </a:rPr>
                        <a:t> 하여 불 필요한 용량낭비를 줄이고 작업속도를 향상시킴</a:t>
                      </a:r>
                      <a:endParaRPr lang="en-US" altLang="ko-KR" sz="1200" b="0" dirty="0">
                        <a:solidFill>
                          <a:schemeClr val="tx1"/>
                        </a:solidFill>
                        <a:ea typeface="나눔바른고딕" panose="020B0600000101010101" charset="-127"/>
                      </a:endParaRPr>
                    </a:p>
                    <a:p>
                      <a:pPr latinLnBrk="1"/>
                      <a:endParaRPr lang="ko-KR" altLang="en-US" b="0" dirty="0">
                        <a:solidFill>
                          <a:srgbClr val="FF0000"/>
                        </a:solidFill>
                      </a:endParaRPr>
                    </a:p>
                  </a:txBody>
                  <a:tcPr>
                    <a:solidFill>
                      <a:schemeClr val="tx2">
                        <a:lumMod val="40000"/>
                        <a:lumOff val="60000"/>
                      </a:schemeClr>
                    </a:solidFill>
                  </a:tcPr>
                </a:tc>
                <a:extLst>
                  <a:ext uri="{0D108BD9-81ED-4DB2-BD59-A6C34878D82A}">
                    <a16:rowId xmlns:a16="http://schemas.microsoft.com/office/drawing/2014/main" val="10000"/>
                  </a:ext>
                </a:extLst>
              </a:tr>
              <a:tr h="1349896">
                <a:tc>
                  <a:txBody>
                    <a:bodyPr/>
                    <a:lstStyle/>
                    <a:p>
                      <a:pPr latinLnBrk="1"/>
                      <a:endParaRPr lang="en-US" altLang="ko-KR" dirty="0"/>
                    </a:p>
                    <a:p>
                      <a:pPr latinLnBrk="1"/>
                      <a:r>
                        <a:rPr lang="ko-KR" altLang="en-US" sz="1500" b="1" dirty="0"/>
                        <a:t>단점</a:t>
                      </a:r>
                    </a:p>
                  </a:txBody>
                  <a:tcPr>
                    <a:solidFill>
                      <a:schemeClr val="tx2">
                        <a:lumMod val="20000"/>
                        <a:lumOff val="80000"/>
                      </a:schemeClr>
                    </a:solidFill>
                  </a:tcPr>
                </a:tc>
                <a:tc>
                  <a:txBody>
                    <a:bodyPr/>
                    <a:lstStyle/>
                    <a:p>
                      <a:pPr marL="285750" indent="-285750">
                        <a:lnSpc>
                          <a:spcPct val="150000"/>
                        </a:lnSpc>
                        <a:buFont typeface="Arial" panose="020B0604020202020204" pitchFamily="34" charset="0"/>
                        <a:buChar char="•"/>
                      </a:pPr>
                      <a:r>
                        <a:rPr lang="ko-KR" altLang="en-US" sz="1200" dirty="0"/>
                        <a:t>코딩 기반의 프로그램이다 보니 </a:t>
                      </a:r>
                      <a:r>
                        <a:rPr lang="en-US" altLang="ko-KR" sz="1200" dirty="0"/>
                        <a:t>GUI </a:t>
                      </a:r>
                      <a:r>
                        <a:rPr lang="ko-KR" altLang="en-US" sz="1200" dirty="0"/>
                        <a:t>환경에 </a:t>
                      </a:r>
                      <a:r>
                        <a:rPr lang="ko-KR" altLang="en-US" sz="1200" b="1" dirty="0">
                          <a:solidFill>
                            <a:srgbClr val="FF0000"/>
                          </a:solidFill>
                        </a:rPr>
                        <a:t>익숙한</a:t>
                      </a:r>
                      <a:r>
                        <a:rPr lang="ko-KR" altLang="en-US" sz="1200" dirty="0"/>
                        <a:t> 사용자들은  </a:t>
                      </a:r>
                      <a:r>
                        <a:rPr lang="ko-KR" altLang="en-US" sz="1200" b="1" dirty="0">
                          <a:solidFill>
                            <a:srgbClr val="FF0000"/>
                          </a:solidFill>
                        </a:rPr>
                        <a:t>접근하기 어려움</a:t>
                      </a:r>
                      <a:r>
                        <a:rPr lang="en-US" altLang="ko-KR" sz="1200" b="1" dirty="0">
                          <a:solidFill>
                            <a:srgbClr val="FF0000"/>
                          </a:solidFill>
                        </a:rPr>
                        <a:t>.</a:t>
                      </a:r>
                    </a:p>
                    <a:p>
                      <a:pPr marL="285750" indent="-285750">
                        <a:lnSpc>
                          <a:spcPct val="150000"/>
                        </a:lnSpc>
                        <a:buFont typeface="Arial" panose="020B0604020202020204" pitchFamily="34" charset="0"/>
                        <a:buChar char="•"/>
                      </a:pPr>
                      <a:r>
                        <a:rPr lang="en-US" altLang="ko-KR" sz="1200" b="1" dirty="0">
                          <a:solidFill>
                            <a:srgbClr val="FF0000"/>
                          </a:solidFill>
                        </a:rPr>
                        <a:t> </a:t>
                      </a:r>
                      <a:r>
                        <a:rPr lang="ko-KR" altLang="en-US" sz="1200" b="1" dirty="0">
                          <a:solidFill>
                            <a:srgbClr val="FF0000"/>
                          </a:solidFill>
                        </a:rPr>
                        <a:t>현재까지 약 </a:t>
                      </a:r>
                      <a:r>
                        <a:rPr lang="en-US" altLang="ko-KR" sz="1200" b="1" dirty="0">
                          <a:solidFill>
                            <a:srgbClr val="FF0000"/>
                          </a:solidFill>
                        </a:rPr>
                        <a:t>10,000</a:t>
                      </a:r>
                      <a:r>
                        <a:rPr lang="ko-KR" altLang="en-US" sz="1200" b="1" dirty="0">
                          <a:solidFill>
                            <a:srgbClr val="FF0000"/>
                          </a:solidFill>
                        </a:rPr>
                        <a:t>개 이상의 패키지가 개발되어 있지만 이들을 다 알고 사용하는 일은 불가능 하며 따라서 매우 복잡함을 야기</a:t>
                      </a:r>
                      <a:r>
                        <a:rPr lang="en-US" altLang="ko-KR" sz="1200" b="1" dirty="0">
                          <a:solidFill>
                            <a:srgbClr val="FF0000"/>
                          </a:solidFill>
                        </a:rPr>
                        <a:t>.</a:t>
                      </a:r>
                      <a:r>
                        <a:rPr lang="ko-KR" altLang="en-US" sz="1200" b="1" dirty="0">
                          <a:solidFill>
                            <a:srgbClr val="FF0000"/>
                          </a:solidFill>
                        </a:rPr>
                        <a:t> </a:t>
                      </a:r>
                      <a:endParaRPr lang="en-US" altLang="ko-KR" sz="1200" dirty="0"/>
                    </a:p>
                    <a:p>
                      <a:pPr marL="285750" indent="-285750">
                        <a:lnSpc>
                          <a:spcPct val="150000"/>
                        </a:lnSpc>
                        <a:buFont typeface="Arial" panose="020B0604020202020204" pitchFamily="34" charset="0"/>
                        <a:buChar char="•"/>
                      </a:pPr>
                      <a:r>
                        <a:rPr lang="ko-KR" altLang="en-US" sz="1200" dirty="0"/>
                        <a:t>심지어 </a:t>
                      </a:r>
                      <a:r>
                        <a:rPr lang="ko-KR" altLang="en-US" sz="1200" b="1" dirty="0">
                          <a:solidFill>
                            <a:srgbClr val="FF0000"/>
                          </a:solidFill>
                        </a:rPr>
                        <a:t>매뉴얼</a:t>
                      </a:r>
                      <a:r>
                        <a:rPr lang="ko-KR" altLang="en-US" sz="1200" dirty="0"/>
                        <a:t> 조차 </a:t>
                      </a:r>
                      <a:r>
                        <a:rPr lang="ko-KR" altLang="en-US" sz="1200" dirty="0" err="1"/>
                        <a:t>레퍼런스</a:t>
                      </a:r>
                      <a:r>
                        <a:rPr lang="ko-KR" altLang="en-US" sz="1200" dirty="0"/>
                        <a:t> 위주의 설명서만 있을 뿐</a:t>
                      </a:r>
                      <a:r>
                        <a:rPr lang="en-US" altLang="ko-KR" sz="1200" dirty="0"/>
                        <a:t>, </a:t>
                      </a:r>
                      <a:r>
                        <a:rPr lang="ko-KR" altLang="en-US" sz="1200" dirty="0"/>
                        <a:t>친절한 도움말은 </a:t>
                      </a:r>
                      <a:r>
                        <a:rPr lang="ko-KR" altLang="en-US" sz="1200" b="1" dirty="0">
                          <a:solidFill>
                            <a:srgbClr val="FF0000"/>
                          </a:solidFill>
                        </a:rPr>
                        <a:t>기대하기 어려움</a:t>
                      </a:r>
                      <a:endParaRPr lang="ko-KR" altLang="en-US" sz="1200" b="1" dirty="0">
                        <a:solidFill>
                          <a:srgbClr val="FF0000"/>
                        </a:solidFill>
                        <a:latin typeface="나눔바른고딕" panose="020B0600000101010101" charset="-127"/>
                        <a:ea typeface="나눔바른고딕" panose="020B0600000101010101" charset="-127"/>
                      </a:endParaRPr>
                    </a:p>
                    <a:p>
                      <a:pPr latinLnBrk="1"/>
                      <a:endParaRPr lang="ko-KR" altLang="en-US" dirty="0"/>
                    </a:p>
                  </a:txBody>
                  <a:tcPr>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05004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9" name="TextBox 8"/>
          <p:cNvSpPr txBox="1"/>
          <p:nvPr/>
        </p:nvSpPr>
        <p:spPr>
          <a:xfrm>
            <a:off x="327348" y="940078"/>
            <a:ext cx="4464496" cy="369332"/>
          </a:xfrm>
          <a:prstGeom prst="rect">
            <a:avLst/>
          </a:prstGeom>
          <a:noFill/>
        </p:spPr>
        <p:txBody>
          <a:bodyPr wrap="square" rtlCol="0">
            <a:spAutoFit/>
          </a:bodyPr>
          <a:lstStyle/>
          <a:p>
            <a:r>
              <a:rPr lang="en-US" altLang="ko-KR" b="1" dirty="0"/>
              <a:t>GUI </a:t>
            </a:r>
            <a:r>
              <a:rPr lang="ko-KR" altLang="en-US" b="1" dirty="0"/>
              <a:t>제공 </a:t>
            </a:r>
            <a:r>
              <a:rPr lang="en-US" altLang="ko-KR" b="1" dirty="0"/>
              <a:t>R </a:t>
            </a:r>
            <a:r>
              <a:rPr lang="ko-KR" altLang="en-US" b="1" dirty="0"/>
              <a:t>프로그램</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600" y="1892093"/>
            <a:ext cx="1919386" cy="114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90600" y="1522760"/>
            <a:ext cx="1657083" cy="369332"/>
          </a:xfrm>
          <a:prstGeom prst="rect">
            <a:avLst/>
          </a:prstGeom>
          <a:noFill/>
        </p:spPr>
        <p:txBody>
          <a:bodyPr wrap="square" rtlCol="0">
            <a:spAutoFit/>
          </a:bodyPr>
          <a:lstStyle/>
          <a:p>
            <a:r>
              <a:rPr lang="en-US" altLang="ko-KR" dirty="0"/>
              <a:t>○Red-R</a:t>
            </a:r>
            <a:endParaRPr lang="ko-KR" altLang="en-US" dirty="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98" y="4257595"/>
            <a:ext cx="1918487" cy="133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66168" y="3875762"/>
            <a:ext cx="1394370" cy="369332"/>
          </a:xfrm>
          <a:prstGeom prst="rect">
            <a:avLst/>
          </a:prstGeom>
          <a:noFill/>
        </p:spPr>
        <p:txBody>
          <a:bodyPr wrap="square" rtlCol="0">
            <a:spAutoFit/>
          </a:bodyPr>
          <a:lstStyle/>
          <a:p>
            <a:r>
              <a:rPr lang="en-US" altLang="ko-KR" dirty="0"/>
              <a:t>○Rattle</a:t>
            </a:r>
            <a:endParaRPr lang="ko-KR" altLang="en-US" dirty="0"/>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844" y="1899618"/>
            <a:ext cx="1796379" cy="113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800601" y="1522760"/>
            <a:ext cx="1103929" cy="369332"/>
          </a:xfrm>
          <a:prstGeom prst="rect">
            <a:avLst/>
          </a:prstGeom>
          <a:noFill/>
        </p:spPr>
        <p:txBody>
          <a:bodyPr wrap="square" rtlCol="0">
            <a:spAutoFit/>
          </a:bodyPr>
          <a:lstStyle/>
          <a:p>
            <a:r>
              <a:rPr lang="en-US" altLang="ko-KR" dirty="0"/>
              <a:t>○</a:t>
            </a:r>
            <a:r>
              <a:rPr lang="en-US" altLang="ko-KR" dirty="0" err="1"/>
              <a:t>Rexcel</a:t>
            </a:r>
            <a:endParaRPr lang="ko-KR" altLang="en-US" dirty="0"/>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4257596"/>
            <a:ext cx="1787622" cy="133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800601" y="3891558"/>
            <a:ext cx="1949414" cy="369332"/>
          </a:xfrm>
          <a:prstGeom prst="rect">
            <a:avLst/>
          </a:prstGeom>
          <a:noFill/>
        </p:spPr>
        <p:txBody>
          <a:bodyPr wrap="square" rtlCol="0">
            <a:spAutoFit/>
          </a:bodyPr>
          <a:lstStyle/>
          <a:p>
            <a:r>
              <a:rPr lang="en-US" altLang="ko-KR" dirty="0"/>
              <a:t>○R commander</a:t>
            </a:r>
            <a:endParaRPr lang="ko-KR" altLang="en-US" dirty="0"/>
          </a:p>
        </p:txBody>
      </p:sp>
      <p:sp>
        <p:nvSpPr>
          <p:cNvPr id="14" name="모서리가 둥근 사각형 설명선 13"/>
          <p:cNvSpPr/>
          <p:nvPr/>
        </p:nvSpPr>
        <p:spPr>
          <a:xfrm>
            <a:off x="2843808" y="1309410"/>
            <a:ext cx="1795001" cy="233561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altLang="ko-KR" sz="1200" dirty="0" err="1">
                <a:solidFill>
                  <a:schemeClr val="tx1"/>
                </a:solidFill>
              </a:rPr>
              <a:t>Spss</a:t>
            </a:r>
            <a:r>
              <a:rPr lang="en-US" altLang="ko-KR" sz="1200" dirty="0">
                <a:solidFill>
                  <a:schemeClr val="tx1"/>
                </a:solidFill>
              </a:rPr>
              <a:t> Modeler</a:t>
            </a:r>
            <a:r>
              <a:rPr lang="ko-KR" altLang="en-US" sz="1200" dirty="0">
                <a:solidFill>
                  <a:schemeClr val="tx1"/>
                </a:solidFill>
              </a:rPr>
              <a:t>와 유사하게 모듈 형태를 제공</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S/W</a:t>
            </a:r>
            <a:r>
              <a:rPr lang="ko-KR" altLang="en-US" sz="1200" dirty="0">
                <a:solidFill>
                  <a:schemeClr val="tx1"/>
                </a:solidFill>
              </a:rPr>
              <a:t>의 추가 설치 가 필요하고</a:t>
            </a:r>
            <a:r>
              <a:rPr lang="en-US" altLang="ko-KR" sz="1200" dirty="0">
                <a:solidFill>
                  <a:schemeClr val="tx1"/>
                </a:solidFill>
              </a:rPr>
              <a:t>, </a:t>
            </a:r>
            <a:r>
              <a:rPr lang="ko-KR" altLang="en-US" sz="1200" dirty="0">
                <a:solidFill>
                  <a:schemeClr val="tx1"/>
                </a:solidFill>
              </a:rPr>
              <a:t>업데이트가 늦음</a:t>
            </a:r>
            <a:endParaRPr lang="en-US" altLang="ko-KR" sz="1200" dirty="0">
              <a:solidFill>
                <a:schemeClr val="tx1"/>
              </a:solidFill>
            </a:endParaRPr>
          </a:p>
          <a:p>
            <a:pPr marL="285750" indent="-285750" algn="ctr">
              <a:buFont typeface="Arial" pitchFamily="34" charset="0"/>
              <a:buChar char="•"/>
            </a:pPr>
            <a:r>
              <a:rPr lang="ko-KR" altLang="en-US" sz="1200" dirty="0">
                <a:solidFill>
                  <a:schemeClr val="tx1"/>
                </a:solidFill>
              </a:rPr>
              <a:t>현저히 떨어지는 기능과 제한적인 통계 도구</a:t>
            </a:r>
            <a:endParaRPr lang="en-US" altLang="ko-KR" sz="1200" dirty="0">
              <a:solidFill>
                <a:schemeClr val="tx1"/>
              </a:solidFill>
            </a:endParaRPr>
          </a:p>
        </p:txBody>
      </p:sp>
      <p:sp>
        <p:nvSpPr>
          <p:cNvPr id="36" name="모서리가 둥근 사각형 설명선 35"/>
          <p:cNvSpPr/>
          <p:nvPr/>
        </p:nvSpPr>
        <p:spPr>
          <a:xfrm>
            <a:off x="2843808" y="4076224"/>
            <a:ext cx="1795001" cy="2521128"/>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ko-KR" altLang="en-US" sz="1200" dirty="0">
                <a:solidFill>
                  <a:schemeClr val="tx1"/>
                </a:solidFill>
              </a:rPr>
              <a:t>데이터 </a:t>
            </a:r>
            <a:r>
              <a:rPr lang="ko-KR" altLang="en-US" sz="1200" dirty="0" err="1">
                <a:solidFill>
                  <a:schemeClr val="tx1"/>
                </a:solidFill>
              </a:rPr>
              <a:t>마이닝</a:t>
            </a:r>
            <a:r>
              <a:rPr lang="ko-KR" altLang="en-US" sz="1200" dirty="0">
                <a:solidFill>
                  <a:schemeClr val="tx1"/>
                </a:solidFill>
              </a:rPr>
              <a:t> 전용 프로그램이나</a:t>
            </a:r>
            <a:r>
              <a:rPr lang="en-US" altLang="ko-KR" sz="1200" dirty="0">
                <a:solidFill>
                  <a:schemeClr val="tx1"/>
                </a:solidFill>
              </a:rPr>
              <a:t>, </a:t>
            </a:r>
            <a:r>
              <a:rPr lang="ko-KR" altLang="en-US" sz="1200" dirty="0">
                <a:solidFill>
                  <a:schemeClr val="tx1"/>
                </a:solidFill>
              </a:rPr>
              <a:t>일부 전처리 기능의 결여와 적은 알고리즘 수로 인해 사용이 제한적</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S/W</a:t>
            </a:r>
            <a:r>
              <a:rPr lang="ko-KR" altLang="en-US" sz="1200" dirty="0">
                <a:solidFill>
                  <a:schemeClr val="tx1"/>
                </a:solidFill>
              </a:rPr>
              <a:t>의 추가 설치가 필요함</a:t>
            </a:r>
            <a:endParaRPr lang="en-US" altLang="ko-KR" sz="1200" dirty="0">
              <a:solidFill>
                <a:schemeClr val="tx1"/>
              </a:solidFill>
            </a:endParaRPr>
          </a:p>
          <a:p>
            <a:pPr algn="ctr"/>
            <a:endParaRPr lang="ko-KR" altLang="en-US" sz="1000" dirty="0">
              <a:solidFill>
                <a:schemeClr val="tx1"/>
              </a:solidFill>
            </a:endParaRPr>
          </a:p>
        </p:txBody>
      </p:sp>
      <p:sp>
        <p:nvSpPr>
          <p:cNvPr id="38" name="모서리가 둥근 사각형 설명선 37"/>
          <p:cNvSpPr/>
          <p:nvPr/>
        </p:nvSpPr>
        <p:spPr>
          <a:xfrm>
            <a:off x="6966755" y="4076224"/>
            <a:ext cx="1925725" cy="266514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의 패키지 중 하나로서</a:t>
            </a:r>
            <a:r>
              <a:rPr lang="en-US" altLang="ko-KR" sz="1200" dirty="0">
                <a:solidFill>
                  <a:schemeClr val="tx1"/>
                </a:solidFill>
              </a:rPr>
              <a:t>, </a:t>
            </a:r>
            <a:r>
              <a:rPr lang="ko-KR" altLang="en-US" sz="1200" dirty="0">
                <a:solidFill>
                  <a:schemeClr val="tx1"/>
                </a:solidFill>
              </a:rPr>
              <a:t>타 </a:t>
            </a:r>
            <a:r>
              <a:rPr lang="en-US" altLang="ko-KR" sz="1200" dirty="0">
                <a:solidFill>
                  <a:schemeClr val="tx1"/>
                </a:solidFill>
              </a:rPr>
              <a:t>GUI </a:t>
            </a:r>
            <a:r>
              <a:rPr lang="ko-KR" altLang="en-US" sz="1200" dirty="0">
                <a:solidFill>
                  <a:schemeClr val="tx1"/>
                </a:solidFill>
              </a:rPr>
              <a:t>제공 </a:t>
            </a:r>
            <a:r>
              <a:rPr lang="en-US" altLang="ko-KR" sz="1200" dirty="0">
                <a:solidFill>
                  <a:schemeClr val="tx1"/>
                </a:solidFill>
              </a:rPr>
              <a:t>R </a:t>
            </a:r>
            <a:r>
              <a:rPr lang="ko-KR" altLang="en-US" sz="1200" dirty="0">
                <a:solidFill>
                  <a:schemeClr val="tx1"/>
                </a:solidFill>
              </a:rPr>
              <a:t>프로그램들과 달리 정통성을 갖는 프로그램</a:t>
            </a:r>
            <a:endParaRPr lang="en-US" altLang="ko-KR" sz="1200" dirty="0">
              <a:solidFill>
                <a:schemeClr val="tx1"/>
              </a:solidFill>
            </a:endParaRPr>
          </a:p>
          <a:p>
            <a:pPr marL="171450" indent="-171450" algn="ctr">
              <a:buFont typeface="Arial" pitchFamily="34" charset="0"/>
              <a:buChar char="•"/>
            </a:pPr>
            <a:r>
              <a:rPr lang="ko-KR" altLang="en-US" sz="1200" dirty="0">
                <a:solidFill>
                  <a:schemeClr val="tx1"/>
                </a:solidFill>
              </a:rPr>
              <a:t>따라서</a:t>
            </a:r>
            <a:r>
              <a:rPr lang="en-US" altLang="ko-KR" sz="1200" dirty="0">
                <a:solidFill>
                  <a:schemeClr val="tx1"/>
                </a:solidFill>
              </a:rPr>
              <a:t>,  </a:t>
            </a:r>
            <a:r>
              <a:rPr lang="ko-KR" altLang="en-US" sz="1200" dirty="0">
                <a:solidFill>
                  <a:schemeClr val="tx1"/>
                </a:solidFill>
              </a:rPr>
              <a:t>추가적인 </a:t>
            </a:r>
            <a:r>
              <a:rPr lang="en-US" altLang="ko-KR" sz="1200" dirty="0">
                <a:solidFill>
                  <a:schemeClr val="tx1"/>
                </a:solidFill>
              </a:rPr>
              <a:t>S/W </a:t>
            </a:r>
            <a:r>
              <a:rPr lang="ko-KR" altLang="en-US" sz="1200" dirty="0">
                <a:solidFill>
                  <a:schemeClr val="tx1"/>
                </a:solidFill>
              </a:rPr>
              <a:t>설치가 필요 없음</a:t>
            </a:r>
            <a:endParaRPr lang="en-US" altLang="ko-KR" sz="1200" dirty="0">
              <a:solidFill>
                <a:schemeClr val="tx1"/>
              </a:solidFill>
            </a:endParaRPr>
          </a:p>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과 같이 사용자들이 패키지를 업데이트 할 수 있음</a:t>
            </a:r>
            <a:endParaRPr lang="en-US" altLang="ko-KR" sz="1200" dirty="0">
              <a:solidFill>
                <a:schemeClr val="tx1"/>
              </a:solidFill>
            </a:endParaRPr>
          </a:p>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에 비해 현저히 적은 패키지 수</a:t>
            </a:r>
            <a:endParaRPr lang="en-US" altLang="ko-KR" sz="1200" dirty="0">
              <a:solidFill>
                <a:schemeClr val="tx1"/>
              </a:solidFill>
            </a:endParaRPr>
          </a:p>
          <a:p>
            <a:pPr marL="171450" indent="-171450" algn="ctr">
              <a:buFont typeface="Arial" pitchFamily="34" charset="0"/>
              <a:buChar char="•"/>
            </a:pPr>
            <a:endParaRPr lang="ko-KR" altLang="en-US" sz="1200" dirty="0">
              <a:solidFill>
                <a:schemeClr val="tx1"/>
              </a:solidFill>
            </a:endParaRPr>
          </a:p>
        </p:txBody>
      </p:sp>
      <p:sp>
        <p:nvSpPr>
          <p:cNvPr id="39" name="모서리가 둥근 사각형 설명선 38"/>
          <p:cNvSpPr/>
          <p:nvPr/>
        </p:nvSpPr>
        <p:spPr>
          <a:xfrm>
            <a:off x="7025107" y="1309410"/>
            <a:ext cx="1867373" cy="233561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altLang="ko-KR" sz="1200" dirty="0">
                <a:solidFill>
                  <a:schemeClr val="tx1"/>
                </a:solidFill>
              </a:rPr>
              <a:t> Excel </a:t>
            </a:r>
            <a:r>
              <a:rPr lang="ko-KR" altLang="en-US" sz="1200" dirty="0">
                <a:solidFill>
                  <a:schemeClr val="tx1"/>
                </a:solidFill>
              </a:rPr>
              <a:t>기반으로</a:t>
            </a:r>
            <a:r>
              <a:rPr lang="en-US" altLang="ko-KR" sz="1200" dirty="0">
                <a:solidFill>
                  <a:schemeClr val="tx1"/>
                </a:solidFill>
              </a:rPr>
              <a:t>, </a:t>
            </a:r>
            <a:r>
              <a:rPr lang="ko-KR" altLang="en-US" sz="1200" dirty="0">
                <a:solidFill>
                  <a:schemeClr val="tx1"/>
                </a:solidFill>
              </a:rPr>
              <a:t>사용자 친화적</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Excel</a:t>
            </a:r>
            <a:r>
              <a:rPr lang="ko-KR" altLang="en-US" sz="1200" dirty="0">
                <a:solidFill>
                  <a:schemeClr val="tx1"/>
                </a:solidFill>
              </a:rPr>
              <a:t>이 설치 되어 있지 않은 환경에선 사용 불가능</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R</a:t>
            </a:r>
            <a:r>
              <a:rPr lang="ko-KR" altLang="en-US" sz="1200" dirty="0">
                <a:solidFill>
                  <a:schemeClr val="tx1"/>
                </a:solidFill>
              </a:rPr>
              <a:t>과 </a:t>
            </a:r>
            <a:r>
              <a:rPr lang="en-US" altLang="ko-KR" sz="1200" dirty="0">
                <a:solidFill>
                  <a:schemeClr val="tx1"/>
                </a:solidFill>
              </a:rPr>
              <a:t>Excel</a:t>
            </a:r>
            <a:r>
              <a:rPr lang="ko-KR" altLang="en-US" sz="1200" dirty="0">
                <a:solidFill>
                  <a:schemeClr val="tx1"/>
                </a:solidFill>
              </a:rPr>
              <a:t>의 연동 한계로 인하여 최근 </a:t>
            </a:r>
            <a:r>
              <a:rPr lang="en-US" altLang="ko-KR" sz="1200" dirty="0" err="1">
                <a:solidFill>
                  <a:schemeClr val="tx1"/>
                </a:solidFill>
              </a:rPr>
              <a:t>Rexcel</a:t>
            </a:r>
            <a:r>
              <a:rPr lang="ko-KR" altLang="en-US" sz="1200" dirty="0">
                <a:solidFill>
                  <a:schemeClr val="tx1"/>
                </a:solidFill>
              </a:rPr>
              <a:t>에 대한 개발 및 연구는 거의 이루어지지 않음 </a:t>
            </a:r>
            <a:r>
              <a:rPr lang="en-US" altLang="ko-KR" sz="1200" dirty="0">
                <a:solidFill>
                  <a:schemeClr val="tx1"/>
                </a:solidFill>
              </a:rPr>
              <a:t> </a:t>
            </a:r>
            <a:endParaRPr lang="ko-KR" altLang="en-US" sz="1200" dirty="0">
              <a:solidFill>
                <a:schemeClr val="tx1"/>
              </a:solidFill>
            </a:endParaRPr>
          </a:p>
        </p:txBody>
      </p:sp>
      <p:pic>
        <p:nvPicPr>
          <p:cNvPr id="5" name="그래픽 4" descr="확인 표시"/>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6222" y="3718560"/>
            <a:ext cx="526534" cy="526534"/>
          </a:xfrm>
          <a:prstGeom prst="rect">
            <a:avLst/>
          </a:prstGeom>
        </p:spPr>
      </p:pic>
      <p:sp>
        <p:nvSpPr>
          <p:cNvPr id="2" name="슬라이드 번호 개체 틀 1"/>
          <p:cNvSpPr>
            <a:spLocks noGrp="1"/>
          </p:cNvSpPr>
          <p:nvPr>
            <p:ph type="sldNum" sz="quarter" idx="12"/>
          </p:nvPr>
        </p:nvSpPr>
        <p:spPr/>
        <p:txBody>
          <a:bodyPr/>
          <a:lstStyle/>
          <a:p>
            <a:fld id="{A3A4D42C-B0E2-4EED-BF19-E5A51456E6AD}" type="slidenum">
              <a:rPr lang="ko-KR" altLang="en-US" smtClean="0"/>
              <a:t>6</a:t>
            </a:fld>
            <a:endParaRPr lang="ko-KR" altLang="en-US"/>
          </a:p>
        </p:txBody>
      </p:sp>
    </p:spTree>
    <p:extLst>
      <p:ext uri="{BB962C8B-B14F-4D97-AF65-F5344CB8AC3E}">
        <p14:creationId xmlns:p14="http://schemas.microsoft.com/office/powerpoint/2010/main" val="34580003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7</a:t>
            </a:fld>
            <a:endParaRPr lang="ko-KR" altLang="en-US" b="1" dirty="0">
              <a:solidFill>
                <a:srgbClr val="0070C0"/>
              </a:solidFill>
            </a:endParaRPr>
          </a:p>
        </p:txBody>
      </p:sp>
      <p:sp>
        <p:nvSpPr>
          <p:cNvPr id="24" name="TextBox 23"/>
          <p:cNvSpPr txBox="1"/>
          <p:nvPr/>
        </p:nvSpPr>
        <p:spPr>
          <a:xfrm>
            <a:off x="343582" y="436602"/>
            <a:ext cx="4010680"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3" name="그림 12"/>
          <p:cNvPicPr>
            <a:picLocks noChangeAspect="1"/>
          </p:cNvPicPr>
          <p:nvPr/>
        </p:nvPicPr>
        <p:blipFill>
          <a:blip r:embed="rId3"/>
          <a:stretch>
            <a:fillRect/>
          </a:stretch>
        </p:blipFill>
        <p:spPr>
          <a:xfrm>
            <a:off x="898424" y="1225831"/>
            <a:ext cx="7347151" cy="2203169"/>
          </a:xfrm>
          <a:prstGeom prst="rect">
            <a:avLst/>
          </a:prstGeom>
        </p:spPr>
      </p:pic>
      <p:sp>
        <p:nvSpPr>
          <p:cNvPr id="3" name="TextBox 2"/>
          <p:cNvSpPr txBox="1"/>
          <p:nvPr/>
        </p:nvSpPr>
        <p:spPr>
          <a:xfrm>
            <a:off x="571442" y="856498"/>
            <a:ext cx="3455838" cy="369332"/>
          </a:xfrm>
          <a:prstGeom prst="rect">
            <a:avLst/>
          </a:prstGeom>
          <a:noFill/>
        </p:spPr>
        <p:txBody>
          <a:bodyPr wrap="square" rtlCol="0">
            <a:spAutoFit/>
          </a:bodyPr>
          <a:lstStyle/>
          <a:p>
            <a:r>
              <a:rPr lang="en-US" altLang="ko-KR" b="1" dirty="0">
                <a:latin typeface="+mn-ea"/>
              </a:rPr>
              <a:t>R commander</a:t>
            </a:r>
            <a:endParaRPr lang="ko-KR" altLang="en-US" b="1" dirty="0">
              <a:latin typeface="+mn-ea"/>
            </a:endParaRPr>
          </a:p>
        </p:txBody>
      </p:sp>
      <p:sp>
        <p:nvSpPr>
          <p:cNvPr id="12" name="모서리가 둥근 사각형 설명선 11"/>
          <p:cNvSpPr/>
          <p:nvPr/>
        </p:nvSpPr>
        <p:spPr>
          <a:xfrm>
            <a:off x="4572000" y="3717033"/>
            <a:ext cx="4440652" cy="3140968"/>
          </a:xfrm>
          <a:prstGeom prst="wedgeRoundRectCallout">
            <a:avLst>
              <a:gd name="adj1" fmla="val 3343"/>
              <a:gd name="adj2" fmla="val -6650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r>
              <a:rPr lang="ko-KR" altLang="en-US" dirty="0">
                <a:solidFill>
                  <a:schemeClr val="tx1"/>
                </a:solidFill>
              </a:rPr>
              <a:t>기본 </a:t>
            </a:r>
            <a:r>
              <a:rPr lang="en-US" altLang="ko-KR" dirty="0">
                <a:solidFill>
                  <a:schemeClr val="tx1"/>
                </a:solidFill>
              </a:rPr>
              <a:t>R commander</a:t>
            </a:r>
            <a:r>
              <a:rPr lang="ko-KR" altLang="en-US" dirty="0">
                <a:solidFill>
                  <a:schemeClr val="tx1"/>
                </a:solidFill>
              </a:rPr>
              <a:t>에 </a:t>
            </a:r>
            <a:r>
              <a:rPr lang="ko-KR" altLang="en-US" dirty="0">
                <a:solidFill>
                  <a:srgbClr val="FF0000"/>
                </a:solidFill>
              </a:rPr>
              <a:t>사용 목적에 맞는 </a:t>
            </a:r>
            <a:r>
              <a:rPr lang="en-US" altLang="ko-KR" dirty="0">
                <a:solidFill>
                  <a:srgbClr val="FF0000"/>
                </a:solidFill>
              </a:rPr>
              <a:t>“Plug-in Packages”</a:t>
            </a:r>
            <a:r>
              <a:rPr lang="ko-KR" altLang="en-US" dirty="0">
                <a:solidFill>
                  <a:srgbClr val="FF0000"/>
                </a:solidFill>
              </a:rPr>
              <a:t> 적재</a:t>
            </a:r>
            <a:r>
              <a:rPr lang="ko-KR" altLang="en-US" dirty="0">
                <a:solidFill>
                  <a:schemeClr val="tx1"/>
                </a:solidFill>
              </a:rPr>
              <a:t>를 통한 </a:t>
            </a:r>
            <a:endParaRPr lang="en-US" altLang="ko-KR" dirty="0">
              <a:solidFill>
                <a:schemeClr val="tx1"/>
              </a:solidFill>
            </a:endParaRPr>
          </a:p>
          <a:p>
            <a:pPr algn="ctr"/>
            <a:r>
              <a:rPr lang="ko-KR" altLang="en-US" dirty="0">
                <a:solidFill>
                  <a:schemeClr val="tx1"/>
                </a:solidFill>
              </a:rPr>
              <a:t>기능 추가</a:t>
            </a:r>
            <a:endParaRPr lang="en-US" altLang="ko-KR" dirty="0">
              <a:solidFill>
                <a:schemeClr val="tx1"/>
              </a:solidFill>
            </a:endParaRPr>
          </a:p>
          <a:p>
            <a:pPr algn="ctr"/>
            <a:r>
              <a:rPr lang="en-US" altLang="ko-KR" dirty="0">
                <a:solidFill>
                  <a:schemeClr val="tx1"/>
                </a:solidFill>
              </a:rPr>
              <a:t>↓</a:t>
            </a:r>
          </a:p>
          <a:p>
            <a:pPr algn="ctr"/>
            <a:r>
              <a:rPr lang="ko-KR" altLang="en-US" dirty="0">
                <a:solidFill>
                  <a:schemeClr val="tx1"/>
                </a:solidFill>
              </a:rPr>
              <a:t>현재 제공 되는 </a:t>
            </a:r>
            <a:r>
              <a:rPr lang="en-US" altLang="ko-KR" dirty="0">
                <a:solidFill>
                  <a:schemeClr val="tx1"/>
                </a:solidFill>
              </a:rPr>
              <a:t>Plug-in Packages</a:t>
            </a:r>
            <a:r>
              <a:rPr lang="ko-KR" altLang="en-US" dirty="0">
                <a:solidFill>
                  <a:schemeClr val="tx1"/>
                </a:solidFill>
              </a:rPr>
              <a:t>가 </a:t>
            </a:r>
            <a:endParaRPr lang="en-US" altLang="ko-KR" dirty="0">
              <a:solidFill>
                <a:schemeClr val="tx1"/>
              </a:solidFill>
            </a:endParaRPr>
          </a:p>
          <a:p>
            <a:pPr algn="ctr"/>
            <a:r>
              <a:rPr lang="ko-KR" altLang="en-US" dirty="0">
                <a:solidFill>
                  <a:srgbClr val="FF0000"/>
                </a:solidFill>
              </a:rPr>
              <a:t>무엇이 있는가</a:t>
            </a:r>
            <a:r>
              <a:rPr lang="en-US" altLang="ko-KR" dirty="0">
                <a:solidFill>
                  <a:srgbClr val="FF0000"/>
                </a:solidFill>
              </a:rPr>
              <a:t>? </a:t>
            </a:r>
            <a:r>
              <a:rPr lang="ko-KR" altLang="en-US" dirty="0">
                <a:solidFill>
                  <a:srgbClr val="FF0000"/>
                </a:solidFill>
              </a:rPr>
              <a:t>무엇이 필요한가 </a:t>
            </a:r>
            <a:r>
              <a:rPr lang="en-US" altLang="ko-KR" dirty="0">
                <a:solidFill>
                  <a:srgbClr val="FF0000"/>
                </a:solidFill>
              </a:rPr>
              <a:t>?</a:t>
            </a:r>
          </a:p>
          <a:p>
            <a:pPr algn="ctr"/>
            <a:endParaRPr lang="en-US" altLang="ko-KR" dirty="0">
              <a:solidFill>
                <a:schemeClr val="tx1"/>
              </a:solidFill>
            </a:endParaRPr>
          </a:p>
          <a:p>
            <a:pPr algn="ctr"/>
            <a:endParaRPr lang="ko-KR" altLang="en-US" dirty="0">
              <a:solidFill>
                <a:schemeClr val="tx1"/>
              </a:solidFill>
            </a:endParaRPr>
          </a:p>
        </p:txBody>
      </p:sp>
      <p:sp>
        <p:nvSpPr>
          <p:cNvPr id="15" name="모서리가 둥근 사각형 설명선 14"/>
          <p:cNvSpPr/>
          <p:nvPr/>
        </p:nvSpPr>
        <p:spPr>
          <a:xfrm>
            <a:off x="107503" y="3717032"/>
            <a:ext cx="4383717" cy="3140969"/>
          </a:xfrm>
          <a:prstGeom prst="wedgeRoundRectCallout">
            <a:avLst>
              <a:gd name="adj1" fmla="val -667"/>
              <a:gd name="adj2" fmla="val -6527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 </a:t>
            </a:r>
          </a:p>
          <a:p>
            <a:pPr algn="ctr"/>
            <a:r>
              <a:rPr lang="en-US" altLang="ko-KR" dirty="0" err="1">
                <a:solidFill>
                  <a:schemeClr val="tx1"/>
                </a:solidFill>
              </a:rPr>
              <a:t>Rcmdr</a:t>
            </a:r>
            <a:r>
              <a:rPr lang="en-US" altLang="ko-KR" dirty="0">
                <a:solidFill>
                  <a:schemeClr val="tx1"/>
                </a:solidFill>
              </a:rPr>
              <a:t> </a:t>
            </a:r>
            <a:r>
              <a:rPr lang="ko-KR" altLang="en-US" dirty="0">
                <a:solidFill>
                  <a:schemeClr val="tx1"/>
                </a:solidFill>
              </a:rPr>
              <a:t>패키지</a:t>
            </a:r>
            <a:r>
              <a:rPr lang="en-US" altLang="ko-KR" sz="1500" dirty="0">
                <a:solidFill>
                  <a:schemeClr val="tx1"/>
                </a:solidFill>
              </a:rPr>
              <a:t>(</a:t>
            </a:r>
            <a:r>
              <a:rPr lang="ko-KR" altLang="en-US" sz="1500" dirty="0">
                <a:solidFill>
                  <a:schemeClr val="tx1"/>
                </a:solidFill>
              </a:rPr>
              <a:t>기본 제공</a:t>
            </a:r>
            <a:r>
              <a:rPr lang="en-US" altLang="ko-KR" sz="1500" dirty="0">
                <a:solidFill>
                  <a:schemeClr val="tx1"/>
                </a:solidFill>
              </a:rPr>
              <a:t>)</a:t>
            </a:r>
          </a:p>
          <a:p>
            <a:pPr marL="342900" indent="-342900">
              <a:buFont typeface="+mj-lt"/>
              <a:buAutoNum type="arabicPeriod"/>
            </a:pPr>
            <a:r>
              <a:rPr lang="ko-KR" altLang="en-US" sz="1500" dirty="0">
                <a:solidFill>
                  <a:schemeClr val="tx1"/>
                </a:solidFill>
              </a:rPr>
              <a:t>데이터 입력 및 관리</a:t>
            </a:r>
            <a:endParaRPr lang="en-US" altLang="ko-KR" sz="1500" dirty="0">
              <a:solidFill>
                <a:schemeClr val="tx1"/>
              </a:solidFill>
            </a:endParaRPr>
          </a:p>
          <a:p>
            <a:pPr marL="342900" indent="-342900">
              <a:buFont typeface="+mj-lt"/>
              <a:buAutoNum type="arabicPeriod"/>
            </a:pPr>
            <a:r>
              <a:rPr lang="ko-KR" altLang="en-US" sz="1500" dirty="0">
                <a:solidFill>
                  <a:schemeClr val="tx1"/>
                </a:solidFill>
              </a:rPr>
              <a:t>요약화 및 그래프 그리기</a:t>
            </a:r>
            <a:endParaRPr lang="en-US" altLang="ko-KR" sz="1500" dirty="0">
              <a:solidFill>
                <a:schemeClr val="tx1"/>
              </a:solidFill>
            </a:endParaRPr>
          </a:p>
          <a:p>
            <a:r>
              <a:rPr lang="ko-KR" altLang="en-US" sz="1000" dirty="0">
                <a:solidFill>
                  <a:schemeClr val="tx1"/>
                </a:solidFill>
              </a:rPr>
              <a:t>             간단한 수치적 통계</a:t>
            </a:r>
            <a:endParaRPr lang="en-US" altLang="ko-KR" sz="1000" dirty="0">
              <a:solidFill>
                <a:schemeClr val="tx1"/>
              </a:solidFill>
            </a:endParaRPr>
          </a:p>
          <a:p>
            <a:r>
              <a:rPr lang="ko-KR" altLang="en-US" sz="1000" dirty="0">
                <a:solidFill>
                  <a:schemeClr val="tx1"/>
                </a:solidFill>
              </a:rPr>
              <a:t>             변수의 분포 및 상관 관계 그래프</a:t>
            </a:r>
            <a:endParaRPr lang="en-US" altLang="ko-KR" sz="1000" dirty="0">
              <a:solidFill>
                <a:schemeClr val="tx1"/>
              </a:solidFill>
            </a:endParaRPr>
          </a:p>
          <a:p>
            <a:pPr marL="342900" indent="-342900">
              <a:buAutoNum type="arabicPeriod" startAt="3"/>
            </a:pPr>
            <a:r>
              <a:rPr lang="ko-KR" altLang="en-US" sz="1500" dirty="0">
                <a:solidFill>
                  <a:schemeClr val="tx1"/>
                </a:solidFill>
              </a:rPr>
              <a:t>간단한 통계 테스트</a:t>
            </a:r>
            <a:endParaRPr lang="en-US" altLang="ko-KR" sz="1500" dirty="0">
              <a:solidFill>
                <a:schemeClr val="tx1"/>
              </a:solidFill>
            </a:endParaRPr>
          </a:p>
          <a:p>
            <a:r>
              <a:rPr lang="ko-KR" altLang="en-US" sz="1000" dirty="0">
                <a:solidFill>
                  <a:schemeClr val="tx1"/>
                </a:solidFill>
              </a:rPr>
              <a:t>            독립표본 </a:t>
            </a:r>
            <a:r>
              <a:rPr lang="en-US" altLang="ko-KR" sz="1000" dirty="0">
                <a:solidFill>
                  <a:schemeClr val="tx1"/>
                </a:solidFill>
              </a:rPr>
              <a:t>t-test, 1-way ANOVA, 2-way ANOVA </a:t>
            </a:r>
            <a:r>
              <a:rPr lang="ko-KR" altLang="en-US" sz="1000" dirty="0">
                <a:solidFill>
                  <a:schemeClr val="tx1"/>
                </a:solidFill>
              </a:rPr>
              <a:t>등</a:t>
            </a:r>
            <a:r>
              <a:rPr lang="en-US" altLang="ko-KR" sz="1000" dirty="0">
                <a:solidFill>
                  <a:schemeClr val="tx1"/>
                </a:solidFill>
              </a:rPr>
              <a:t>.</a:t>
            </a:r>
          </a:p>
          <a:p>
            <a:pPr marL="342900" indent="-342900">
              <a:buAutoNum type="arabicPeriod" startAt="4"/>
            </a:pPr>
            <a:r>
              <a:rPr lang="ko-KR" altLang="en-US" sz="1500" dirty="0">
                <a:solidFill>
                  <a:schemeClr val="tx1"/>
                </a:solidFill>
              </a:rPr>
              <a:t>선형 적합 과 일반화 된 선형 모형</a:t>
            </a:r>
            <a:endParaRPr lang="en-US" altLang="ko-KR" sz="1500" dirty="0">
              <a:solidFill>
                <a:schemeClr val="tx1"/>
              </a:solidFill>
            </a:endParaRPr>
          </a:p>
          <a:p>
            <a:r>
              <a:rPr lang="ko-KR" altLang="en-US" sz="1000" dirty="0">
                <a:solidFill>
                  <a:schemeClr val="tx1"/>
                </a:solidFill>
              </a:rPr>
              <a:t>            선형 회귀 모형</a:t>
            </a:r>
            <a:endParaRPr lang="en-US" altLang="ko-KR" sz="1000" dirty="0">
              <a:solidFill>
                <a:schemeClr val="tx1"/>
              </a:solidFill>
            </a:endParaRPr>
          </a:p>
          <a:p>
            <a:r>
              <a:rPr lang="ko-KR" altLang="en-US" sz="1000" dirty="0">
                <a:solidFill>
                  <a:schemeClr val="tx1"/>
                </a:solidFill>
              </a:rPr>
              <a:t>            일반화 된 선형 모형</a:t>
            </a:r>
            <a:endParaRPr lang="en-US" altLang="ko-KR" sz="1000" dirty="0">
              <a:solidFill>
                <a:schemeClr val="tx1"/>
              </a:solidFill>
            </a:endParaRPr>
          </a:p>
          <a:p>
            <a:pPr marL="342900" indent="-342900">
              <a:buAutoNum type="arabicPeriod" startAt="5"/>
            </a:pPr>
            <a:r>
              <a:rPr lang="ko-KR" altLang="en-US" sz="1500" dirty="0">
                <a:solidFill>
                  <a:schemeClr val="tx1"/>
                </a:solidFill>
              </a:rPr>
              <a:t>확률분포와 시뮬레이션</a:t>
            </a:r>
            <a:endParaRPr lang="en-US" altLang="ko-KR" sz="1500" dirty="0">
              <a:solidFill>
                <a:schemeClr val="tx1"/>
              </a:solidFill>
            </a:endParaRPr>
          </a:p>
          <a:p>
            <a:r>
              <a:rPr lang="ko-KR" altLang="en-US" sz="1000" dirty="0">
                <a:solidFill>
                  <a:schemeClr val="tx1"/>
                </a:solidFill>
              </a:rPr>
              <a:t>            연속 확률 분포</a:t>
            </a:r>
            <a:r>
              <a:rPr lang="en-US" altLang="ko-KR" sz="1000" dirty="0">
                <a:solidFill>
                  <a:schemeClr val="tx1"/>
                </a:solidFill>
              </a:rPr>
              <a:t>, </a:t>
            </a:r>
            <a:r>
              <a:rPr lang="ko-KR" altLang="en-US" sz="1000" dirty="0">
                <a:solidFill>
                  <a:schemeClr val="tx1"/>
                </a:solidFill>
              </a:rPr>
              <a:t>이산 확률 분포</a:t>
            </a:r>
            <a:endParaRPr lang="en-US" altLang="ko-KR" sz="1000" dirty="0">
              <a:solidFill>
                <a:schemeClr val="tx1"/>
              </a:solidFill>
            </a:endParaRPr>
          </a:p>
          <a:p>
            <a:r>
              <a:rPr lang="ko-KR" altLang="en-US" sz="1000" dirty="0">
                <a:solidFill>
                  <a:schemeClr val="tx1"/>
                </a:solidFill>
              </a:rPr>
              <a:t>            </a:t>
            </a:r>
            <a:r>
              <a:rPr lang="ko-KR" altLang="en-US" sz="1000" dirty="0" err="1">
                <a:solidFill>
                  <a:schemeClr val="tx1"/>
                </a:solidFill>
              </a:rPr>
              <a:t>난수</a:t>
            </a:r>
            <a:r>
              <a:rPr lang="ko-KR" altLang="en-US" sz="1000" dirty="0">
                <a:solidFill>
                  <a:schemeClr val="tx1"/>
                </a:solidFill>
              </a:rPr>
              <a:t> </a:t>
            </a:r>
            <a:r>
              <a:rPr lang="ko-KR" altLang="en-US" sz="1000" dirty="0" err="1">
                <a:solidFill>
                  <a:schemeClr val="tx1"/>
                </a:solidFill>
              </a:rPr>
              <a:t>생성기</a:t>
            </a:r>
            <a:endParaRPr lang="en-US" altLang="ko-KR" sz="1000" dirty="0">
              <a:solidFill>
                <a:schemeClr val="tx1"/>
              </a:solidFill>
            </a:endParaRPr>
          </a:p>
          <a:p>
            <a:pPr marL="342900" indent="-342900">
              <a:buAutoNum type="arabicPeriod" startAt="6"/>
            </a:pPr>
            <a:r>
              <a:rPr lang="en-US" altLang="ko-KR" sz="1500" dirty="0">
                <a:solidFill>
                  <a:schemeClr val="tx1"/>
                </a:solidFill>
              </a:rPr>
              <a:t>R commander Plug-in Packages</a:t>
            </a:r>
          </a:p>
          <a:p>
            <a:r>
              <a:rPr lang="en-US" altLang="ko-KR" sz="1500" dirty="0">
                <a:solidFill>
                  <a:schemeClr val="tx1"/>
                </a:solidFill>
              </a:rPr>
              <a:t>      </a:t>
            </a:r>
            <a:r>
              <a:rPr lang="ko-KR" altLang="en-US" sz="1500" dirty="0">
                <a:solidFill>
                  <a:schemeClr val="tx1"/>
                </a:solidFill>
              </a:rPr>
              <a:t>사용을 통한 추가 기능 적재</a:t>
            </a:r>
            <a:endParaRPr lang="en-US" altLang="ko-KR" sz="1500" dirty="0">
              <a:solidFill>
                <a:schemeClr val="tx1"/>
              </a:solidFill>
            </a:endParaRPr>
          </a:p>
          <a:p>
            <a:pPr marL="342900" indent="-342900" algn="ctr">
              <a:buAutoNum type="arabicPeriod" startAt="5"/>
            </a:pPr>
            <a:endParaRPr lang="ko-KR" altLang="en-US" dirty="0">
              <a:solidFill>
                <a:schemeClr val="tx1"/>
              </a:solidFill>
            </a:endParaRPr>
          </a:p>
        </p:txBody>
      </p:sp>
      <p:sp>
        <p:nvSpPr>
          <p:cNvPr id="11" name="직사각형 10"/>
          <p:cNvSpPr/>
          <p:nvPr/>
        </p:nvSpPr>
        <p:spPr>
          <a:xfrm>
            <a:off x="5850206" y="1237000"/>
            <a:ext cx="2349802" cy="1915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814679" y="939328"/>
            <a:ext cx="2430896" cy="246221"/>
          </a:xfrm>
          <a:prstGeom prst="rect">
            <a:avLst/>
          </a:prstGeom>
          <a:noFill/>
        </p:spPr>
        <p:txBody>
          <a:bodyPr wrap="square" rtlCol="0">
            <a:spAutoFit/>
          </a:bodyPr>
          <a:lstStyle/>
          <a:p>
            <a:r>
              <a:rPr lang="en-US" altLang="ko-KR" sz="1000" b="1" dirty="0">
                <a:solidFill>
                  <a:srgbClr val="FF0000"/>
                </a:solidFill>
              </a:rPr>
              <a:t>“</a:t>
            </a:r>
            <a:r>
              <a:rPr lang="ko-KR" altLang="en-US" sz="1000" b="1" dirty="0">
                <a:solidFill>
                  <a:srgbClr val="FF0000"/>
                </a:solidFill>
              </a:rPr>
              <a:t>도구</a:t>
            </a:r>
            <a:r>
              <a:rPr lang="en-US" altLang="ko-KR" sz="1000" b="1" dirty="0">
                <a:solidFill>
                  <a:srgbClr val="FF0000"/>
                </a:solidFill>
              </a:rPr>
              <a:t>”</a:t>
            </a:r>
            <a:r>
              <a:rPr lang="ko-KR" altLang="en-US" sz="1000" b="1" dirty="0">
                <a:solidFill>
                  <a:srgbClr val="FF0000"/>
                </a:solidFill>
              </a:rPr>
              <a:t>→</a:t>
            </a:r>
            <a:r>
              <a:rPr lang="en-US" altLang="ko-KR" sz="1000" b="1" dirty="0">
                <a:solidFill>
                  <a:srgbClr val="FF0000"/>
                </a:solidFill>
              </a:rPr>
              <a:t>”</a:t>
            </a:r>
            <a:r>
              <a:rPr lang="en-US" altLang="ko-KR" sz="1000" b="1" dirty="0" err="1">
                <a:solidFill>
                  <a:srgbClr val="FF0000"/>
                </a:solidFill>
              </a:rPr>
              <a:t>Rcmdr</a:t>
            </a:r>
            <a:r>
              <a:rPr lang="en-US" altLang="ko-KR" sz="1000" b="1" dirty="0">
                <a:solidFill>
                  <a:srgbClr val="FF0000"/>
                </a:solidFill>
              </a:rPr>
              <a:t> </a:t>
            </a:r>
            <a:r>
              <a:rPr lang="ko-KR" altLang="en-US" sz="1000" b="1" dirty="0">
                <a:solidFill>
                  <a:srgbClr val="FF0000"/>
                </a:solidFill>
              </a:rPr>
              <a:t>플러그인 적재하기</a:t>
            </a:r>
            <a:r>
              <a:rPr lang="en-US" altLang="ko-KR" sz="1000" b="1" dirty="0">
                <a:solidFill>
                  <a:srgbClr val="FF0000"/>
                </a:solidFill>
              </a:rPr>
              <a:t>”</a:t>
            </a:r>
            <a:endParaRPr lang="ko-KR" altLang="en-US" sz="1000" b="1" dirty="0">
              <a:solidFill>
                <a:srgbClr val="FF0000"/>
              </a:solidFill>
            </a:endParaRPr>
          </a:p>
        </p:txBody>
      </p:sp>
    </p:spTree>
    <p:extLst>
      <p:ext uri="{BB962C8B-B14F-4D97-AF65-F5344CB8AC3E}">
        <p14:creationId xmlns:p14="http://schemas.microsoft.com/office/powerpoint/2010/main" val="1378733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8</a:t>
            </a:fld>
            <a:endParaRPr lang="ko-KR" altLang="en-US" b="1" dirty="0">
              <a:solidFill>
                <a:srgbClr val="0070C0"/>
              </a:solidFill>
            </a:endParaRPr>
          </a:p>
        </p:txBody>
      </p:sp>
      <p:sp>
        <p:nvSpPr>
          <p:cNvPr id="24" name="TextBox 23"/>
          <p:cNvSpPr txBox="1"/>
          <p:nvPr/>
        </p:nvSpPr>
        <p:spPr>
          <a:xfrm>
            <a:off x="323528" y="436602"/>
            <a:ext cx="3580346" cy="400110"/>
          </a:xfrm>
          <a:prstGeom prst="rect">
            <a:avLst/>
          </a:prstGeom>
          <a:noFill/>
        </p:spPr>
        <p:txBody>
          <a:bodyPr wrap="square" rtlCol="0">
            <a:spAutoFit/>
          </a:bodyPr>
          <a:lstStyle/>
          <a:p>
            <a:r>
              <a:rPr lang="en-US" altLang="ko-KR" sz="2000" b="1" dirty="0">
                <a:solidFill>
                  <a:srgbClr val="00B0F0"/>
                </a:solidFill>
                <a:latin typeface="+mn-ea"/>
              </a:rPr>
              <a:t>1.3 </a:t>
            </a:r>
            <a:r>
              <a:rPr lang="ko-KR" altLang="en-US" sz="2000" b="1" dirty="0">
                <a:latin typeface="+mn-ea"/>
              </a:rPr>
              <a:t>프로젝트 필요성</a:t>
            </a:r>
            <a:r>
              <a:rPr lang="en-US" altLang="ko-KR" sz="2000" b="1" dirty="0">
                <a:latin typeface="+mn-ea"/>
              </a:rPr>
              <a:t> </a:t>
            </a:r>
            <a:endParaRPr lang="ko-KR" altLang="en-US" sz="2000" b="1" dirty="0">
              <a:latin typeface="+mn-ea"/>
            </a:endParaRP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val="2460560953"/>
              </p:ext>
            </p:extLst>
          </p:nvPr>
        </p:nvGraphicFramePr>
        <p:xfrm>
          <a:off x="3815464" y="1879418"/>
          <a:ext cx="5033297" cy="4754280"/>
        </p:xfrm>
        <a:graphic>
          <a:graphicData uri="http://schemas.openxmlformats.org/drawingml/2006/table">
            <a:tbl>
              <a:tblPr firstRow="1" bandRow="1">
                <a:tableStyleId>{5C22544A-7EE6-4342-B048-85BDC9FD1C3A}</a:tableStyleId>
              </a:tblPr>
              <a:tblGrid>
                <a:gridCol w="415581">
                  <a:extLst>
                    <a:ext uri="{9D8B030D-6E8A-4147-A177-3AD203B41FA5}">
                      <a16:colId xmlns:a16="http://schemas.microsoft.com/office/drawing/2014/main" val="20000"/>
                    </a:ext>
                  </a:extLst>
                </a:gridCol>
                <a:gridCol w="1925237">
                  <a:extLst>
                    <a:ext uri="{9D8B030D-6E8A-4147-A177-3AD203B41FA5}">
                      <a16:colId xmlns:a16="http://schemas.microsoft.com/office/drawing/2014/main" val="20001"/>
                    </a:ext>
                  </a:extLst>
                </a:gridCol>
                <a:gridCol w="429721">
                  <a:extLst>
                    <a:ext uri="{9D8B030D-6E8A-4147-A177-3AD203B41FA5}">
                      <a16:colId xmlns:a16="http://schemas.microsoft.com/office/drawing/2014/main" val="20002"/>
                    </a:ext>
                  </a:extLst>
                </a:gridCol>
                <a:gridCol w="2262758">
                  <a:extLst>
                    <a:ext uri="{9D8B030D-6E8A-4147-A177-3AD203B41FA5}">
                      <a16:colId xmlns:a16="http://schemas.microsoft.com/office/drawing/2014/main" val="20003"/>
                    </a:ext>
                  </a:extLst>
                </a:gridCol>
              </a:tblGrid>
              <a:tr h="358967">
                <a:tc>
                  <a:txBody>
                    <a:bodyPr/>
                    <a:lstStyle/>
                    <a:p>
                      <a:pPr latinLnBrk="1"/>
                      <a:r>
                        <a:rPr lang="en-US" altLang="ko-KR" sz="1200" dirty="0"/>
                        <a:t>No.</a:t>
                      </a:r>
                      <a:endParaRPr lang="ko-KR" altLang="en-US" sz="1200" dirty="0"/>
                    </a:p>
                  </a:txBody>
                  <a:tcPr/>
                </a:tc>
                <a:tc>
                  <a:txBody>
                    <a:bodyPr/>
                    <a:lstStyle/>
                    <a:p>
                      <a:pPr latinLnBrk="1"/>
                      <a:r>
                        <a:rPr lang="ko-KR" altLang="en-US" sz="1200" dirty="0"/>
                        <a:t>기능</a:t>
                      </a:r>
                    </a:p>
                  </a:txBody>
                  <a:tcPr/>
                </a:tc>
                <a:tc>
                  <a:txBody>
                    <a:bodyPr/>
                    <a:lstStyle/>
                    <a:p>
                      <a:pPr latinLnBrk="1"/>
                      <a:r>
                        <a:rPr lang="en-US" altLang="ko-KR" sz="1200" dirty="0"/>
                        <a:t>No.</a:t>
                      </a:r>
                      <a:endParaRPr lang="ko-KR" altLang="en-US" sz="1200" dirty="0"/>
                    </a:p>
                  </a:txBody>
                  <a:tcPr/>
                </a:tc>
                <a:tc>
                  <a:txBody>
                    <a:bodyPr/>
                    <a:lstStyle/>
                    <a:p>
                      <a:pPr latinLnBrk="1"/>
                      <a:r>
                        <a:rPr lang="ko-KR" altLang="en-US" sz="1200" dirty="0"/>
                        <a:t>기능</a:t>
                      </a:r>
                    </a:p>
                  </a:txBody>
                  <a:tcPr/>
                </a:tc>
                <a:extLst>
                  <a:ext uri="{0D108BD9-81ED-4DB2-BD59-A6C34878D82A}">
                    <a16:rowId xmlns:a16="http://schemas.microsoft.com/office/drawing/2014/main" val="10000"/>
                  </a:ext>
                </a:extLst>
              </a:tr>
              <a:tr h="374898">
                <a:tc>
                  <a:txBody>
                    <a:bodyPr/>
                    <a:lstStyle/>
                    <a:p>
                      <a:pPr latinLnBrk="1"/>
                      <a:r>
                        <a:rPr lang="en-US" altLang="ko-KR" sz="1200" dirty="0"/>
                        <a:t>1.</a:t>
                      </a:r>
                      <a:endParaRPr lang="ko-KR" altLang="en-US" sz="1200" dirty="0"/>
                    </a:p>
                  </a:txBody>
                  <a:tcPr/>
                </a:tc>
                <a:tc>
                  <a:txBody>
                    <a:bodyPr/>
                    <a:lstStyle/>
                    <a:p>
                      <a:pPr latinLnBrk="1"/>
                      <a:r>
                        <a:rPr lang="en-US" altLang="ko-KR" sz="1200" dirty="0"/>
                        <a:t>Goodness</a:t>
                      </a:r>
                      <a:r>
                        <a:rPr lang="en-US" altLang="ko-KR" sz="1200" baseline="0" dirty="0"/>
                        <a:t> of fit</a:t>
                      </a:r>
                      <a:endParaRPr lang="ko-KR" altLang="en-US" sz="1200" dirty="0"/>
                    </a:p>
                  </a:txBody>
                  <a:tcPr/>
                </a:tc>
                <a:tc>
                  <a:txBody>
                    <a:bodyPr/>
                    <a:lstStyle/>
                    <a:p>
                      <a:pPr latinLnBrk="1"/>
                      <a:r>
                        <a:rPr lang="en-US" altLang="ko-KR" sz="1200" dirty="0"/>
                        <a:t>12.</a:t>
                      </a:r>
                      <a:endParaRPr lang="ko-KR" altLang="en-US" sz="1200" dirty="0"/>
                    </a:p>
                  </a:txBody>
                  <a:tcPr/>
                </a:tc>
                <a:tc>
                  <a:txBody>
                    <a:bodyPr/>
                    <a:lstStyle/>
                    <a:p>
                      <a:pPr latinLnBrk="1"/>
                      <a:r>
                        <a:rPr lang="en-US" altLang="ko-KR" sz="1200" dirty="0" err="1"/>
                        <a:t>Indiv</a:t>
                      </a:r>
                      <a:r>
                        <a:rPr lang="en-US" altLang="ko-KR" sz="1200" dirty="0"/>
                        <a:t>.</a:t>
                      </a:r>
                      <a:r>
                        <a:rPr lang="en-US" altLang="ko-KR" sz="1200" baseline="0" dirty="0"/>
                        <a:t> </a:t>
                      </a:r>
                      <a:r>
                        <a:rPr lang="en-US" altLang="ko-KR" sz="1200" baseline="0" dirty="0" err="1"/>
                        <a:t>Xbar</a:t>
                      </a:r>
                      <a:endParaRPr lang="ko-KR" altLang="en-US" sz="1200" dirty="0"/>
                    </a:p>
                  </a:txBody>
                  <a:tcPr/>
                </a:tc>
                <a:extLst>
                  <a:ext uri="{0D108BD9-81ED-4DB2-BD59-A6C34878D82A}">
                    <a16:rowId xmlns:a16="http://schemas.microsoft.com/office/drawing/2014/main" val="10001"/>
                  </a:ext>
                </a:extLst>
              </a:tr>
              <a:tr h="374898">
                <a:tc>
                  <a:txBody>
                    <a:bodyPr/>
                    <a:lstStyle/>
                    <a:p>
                      <a:pPr latinLnBrk="1"/>
                      <a:r>
                        <a:rPr lang="en-US" altLang="ko-KR" sz="1200" dirty="0"/>
                        <a:t>2.</a:t>
                      </a:r>
                      <a:endParaRPr lang="ko-KR" altLang="en-US" sz="1200" dirty="0"/>
                    </a:p>
                  </a:txBody>
                  <a:tcPr/>
                </a:tc>
                <a:tc>
                  <a:txBody>
                    <a:bodyPr/>
                    <a:lstStyle/>
                    <a:p>
                      <a:pPr latinLnBrk="1"/>
                      <a:r>
                        <a:rPr lang="en-US" altLang="ko-KR" sz="1200" dirty="0"/>
                        <a:t>Reshape</a:t>
                      </a:r>
                      <a:r>
                        <a:rPr lang="en-US" altLang="ko-KR" sz="1200" baseline="0" dirty="0"/>
                        <a:t> data frame</a:t>
                      </a:r>
                      <a:endParaRPr lang="ko-KR" altLang="en-US" sz="1200" dirty="0"/>
                    </a:p>
                  </a:txBody>
                  <a:tcPr/>
                </a:tc>
                <a:tc>
                  <a:txBody>
                    <a:bodyPr/>
                    <a:lstStyle/>
                    <a:p>
                      <a:pPr latinLnBrk="1"/>
                      <a:r>
                        <a:rPr lang="en-US" altLang="ko-KR" sz="1200" dirty="0"/>
                        <a:t>13.</a:t>
                      </a:r>
                      <a:endParaRPr lang="ko-KR" altLang="en-US" sz="1200" dirty="0"/>
                    </a:p>
                  </a:txBody>
                  <a:tcPr/>
                </a:tc>
                <a:tc>
                  <a:txBody>
                    <a:bodyPr/>
                    <a:lstStyle/>
                    <a:p>
                      <a:pPr latinLnBrk="1"/>
                      <a:r>
                        <a:rPr lang="en-US" altLang="ko-KR" sz="1200" dirty="0"/>
                        <a:t>Moving</a:t>
                      </a:r>
                      <a:r>
                        <a:rPr lang="en-US" altLang="ko-KR" sz="1200" baseline="0" dirty="0"/>
                        <a:t> Range Chart</a:t>
                      </a:r>
                      <a:endParaRPr lang="ko-KR" altLang="en-US" sz="1200" dirty="0"/>
                    </a:p>
                  </a:txBody>
                  <a:tcPr/>
                </a:tc>
                <a:extLst>
                  <a:ext uri="{0D108BD9-81ED-4DB2-BD59-A6C34878D82A}">
                    <a16:rowId xmlns:a16="http://schemas.microsoft.com/office/drawing/2014/main" val="10002"/>
                  </a:ext>
                </a:extLst>
              </a:tr>
              <a:tr h="374898">
                <a:tc>
                  <a:txBody>
                    <a:bodyPr/>
                    <a:lstStyle/>
                    <a:p>
                      <a:pPr latinLnBrk="1"/>
                      <a:r>
                        <a:rPr lang="en-US" altLang="ko-KR" sz="1200" dirty="0"/>
                        <a:t>3.</a:t>
                      </a:r>
                      <a:endParaRPr lang="ko-KR" altLang="en-US" sz="1200" dirty="0"/>
                    </a:p>
                  </a:txBody>
                  <a:tcPr/>
                </a:tc>
                <a:tc>
                  <a:txBody>
                    <a:bodyPr/>
                    <a:lstStyle/>
                    <a:p>
                      <a:pPr latinLnBrk="1"/>
                      <a:r>
                        <a:rPr lang="en-US" altLang="ko-KR" sz="1200" dirty="0" err="1"/>
                        <a:t>xbar</a:t>
                      </a:r>
                      <a:r>
                        <a:rPr lang="en-US" altLang="ko-KR" sz="1200" dirty="0"/>
                        <a:t> chart</a:t>
                      </a:r>
                      <a:endParaRPr lang="ko-KR" altLang="en-US" sz="1200" dirty="0"/>
                    </a:p>
                  </a:txBody>
                  <a:tcPr/>
                </a:tc>
                <a:tc>
                  <a:txBody>
                    <a:bodyPr/>
                    <a:lstStyle/>
                    <a:p>
                      <a:pPr latinLnBrk="1"/>
                      <a:r>
                        <a:rPr lang="en-US" altLang="ko-KR" sz="1200" dirty="0"/>
                        <a:t>14.</a:t>
                      </a:r>
                      <a:endParaRPr lang="ko-KR" altLang="en-US" sz="1200" dirty="0"/>
                    </a:p>
                  </a:txBody>
                  <a:tcPr/>
                </a:tc>
                <a:tc>
                  <a:txBody>
                    <a:bodyPr/>
                    <a:lstStyle/>
                    <a:p>
                      <a:pPr latinLnBrk="1"/>
                      <a:r>
                        <a:rPr lang="en-US" altLang="ko-KR" sz="1200" dirty="0"/>
                        <a:t>EWMA chart</a:t>
                      </a:r>
                      <a:endParaRPr lang="ko-KR" altLang="en-US" sz="1200" dirty="0"/>
                    </a:p>
                  </a:txBody>
                  <a:tcPr/>
                </a:tc>
                <a:extLst>
                  <a:ext uri="{0D108BD9-81ED-4DB2-BD59-A6C34878D82A}">
                    <a16:rowId xmlns:a16="http://schemas.microsoft.com/office/drawing/2014/main" val="10003"/>
                  </a:ext>
                </a:extLst>
              </a:tr>
              <a:tr h="476315">
                <a:tc>
                  <a:txBody>
                    <a:bodyPr/>
                    <a:lstStyle/>
                    <a:p>
                      <a:pPr latinLnBrk="1"/>
                      <a:r>
                        <a:rPr lang="en-US" altLang="ko-KR" sz="1200" dirty="0"/>
                        <a:t>4.</a:t>
                      </a:r>
                      <a:endParaRPr lang="ko-KR" altLang="en-US" sz="1200" dirty="0"/>
                    </a:p>
                  </a:txBody>
                  <a:tcPr/>
                </a:tc>
                <a:tc>
                  <a:txBody>
                    <a:bodyPr/>
                    <a:lstStyle/>
                    <a:p>
                      <a:pPr latinLnBrk="1"/>
                      <a:r>
                        <a:rPr lang="en-US" altLang="ko-KR" sz="1200" dirty="0" err="1"/>
                        <a:t>Xbar</a:t>
                      </a:r>
                      <a:r>
                        <a:rPr lang="en-US" altLang="ko-KR" sz="1200" dirty="0"/>
                        <a:t> chart with new data</a:t>
                      </a:r>
                      <a:endParaRPr lang="ko-KR" altLang="en-US" sz="1200" dirty="0"/>
                    </a:p>
                  </a:txBody>
                  <a:tcPr/>
                </a:tc>
                <a:tc>
                  <a:txBody>
                    <a:bodyPr/>
                    <a:lstStyle/>
                    <a:p>
                      <a:pPr latinLnBrk="1"/>
                      <a:r>
                        <a:rPr lang="en-US" altLang="ko-KR" sz="1200" dirty="0"/>
                        <a:t>15.</a:t>
                      </a:r>
                      <a:endParaRPr lang="ko-KR" altLang="en-US" sz="1200" dirty="0"/>
                    </a:p>
                  </a:txBody>
                  <a:tcPr/>
                </a:tc>
                <a:tc>
                  <a:txBody>
                    <a:bodyPr/>
                    <a:lstStyle/>
                    <a:p>
                      <a:pPr latinLnBrk="1"/>
                      <a:r>
                        <a:rPr lang="en-US" altLang="ko-KR" sz="1200" dirty="0"/>
                        <a:t>CUSUM</a:t>
                      </a:r>
                      <a:r>
                        <a:rPr lang="en-US" altLang="ko-KR" sz="1200" baseline="0" dirty="0"/>
                        <a:t> chart</a:t>
                      </a:r>
                      <a:endParaRPr lang="ko-KR" altLang="en-US" sz="1200" dirty="0"/>
                    </a:p>
                  </a:txBody>
                  <a:tcPr/>
                </a:tc>
                <a:extLst>
                  <a:ext uri="{0D108BD9-81ED-4DB2-BD59-A6C34878D82A}">
                    <a16:rowId xmlns:a16="http://schemas.microsoft.com/office/drawing/2014/main" val="10004"/>
                  </a:ext>
                </a:extLst>
              </a:tr>
              <a:tr h="374898">
                <a:tc>
                  <a:txBody>
                    <a:bodyPr/>
                    <a:lstStyle/>
                    <a:p>
                      <a:pPr latinLnBrk="1"/>
                      <a:r>
                        <a:rPr lang="en-US" altLang="ko-KR" sz="1200" dirty="0"/>
                        <a:t>5.</a:t>
                      </a:r>
                      <a:endParaRPr lang="ko-KR" altLang="en-US" sz="1200" dirty="0"/>
                    </a:p>
                  </a:txBody>
                  <a:tcPr/>
                </a:tc>
                <a:tc>
                  <a:txBody>
                    <a:bodyPr/>
                    <a:lstStyle/>
                    <a:p>
                      <a:pPr latinLnBrk="1"/>
                      <a:r>
                        <a:rPr lang="en-US" altLang="ko-KR" sz="1200" dirty="0"/>
                        <a:t>R</a:t>
                      </a:r>
                      <a:r>
                        <a:rPr lang="en-US" altLang="ko-KR" sz="1200" baseline="0" dirty="0"/>
                        <a:t> chart</a:t>
                      </a:r>
                      <a:endParaRPr lang="ko-KR" altLang="en-US" sz="1200" dirty="0"/>
                    </a:p>
                  </a:txBody>
                  <a:tcPr/>
                </a:tc>
                <a:tc>
                  <a:txBody>
                    <a:bodyPr/>
                    <a:lstStyle/>
                    <a:p>
                      <a:pPr latinLnBrk="1"/>
                      <a:r>
                        <a:rPr lang="en-US" altLang="ko-KR" sz="1200" dirty="0"/>
                        <a:t>16.</a:t>
                      </a:r>
                      <a:endParaRPr lang="ko-KR" altLang="en-US" sz="1200" dirty="0"/>
                    </a:p>
                  </a:txBody>
                  <a:tcPr/>
                </a:tc>
                <a:tc>
                  <a:txBody>
                    <a:bodyPr/>
                    <a:lstStyle/>
                    <a:p>
                      <a:pPr latinLnBrk="1"/>
                      <a:r>
                        <a:rPr lang="en-US" altLang="ko-KR" sz="1200" dirty="0"/>
                        <a:t>Histogram</a:t>
                      </a:r>
                      <a:r>
                        <a:rPr lang="en-US" altLang="ko-KR" sz="1200" baseline="0" dirty="0"/>
                        <a:t> on QC data</a:t>
                      </a:r>
                      <a:endParaRPr lang="ko-KR" altLang="en-US" sz="1200" dirty="0"/>
                    </a:p>
                  </a:txBody>
                  <a:tcPr/>
                </a:tc>
                <a:extLst>
                  <a:ext uri="{0D108BD9-81ED-4DB2-BD59-A6C34878D82A}">
                    <a16:rowId xmlns:a16="http://schemas.microsoft.com/office/drawing/2014/main" val="10005"/>
                  </a:ext>
                </a:extLst>
              </a:tr>
              <a:tr h="374898">
                <a:tc>
                  <a:txBody>
                    <a:bodyPr/>
                    <a:lstStyle/>
                    <a:p>
                      <a:pPr latinLnBrk="1"/>
                      <a:r>
                        <a:rPr lang="en-US" altLang="ko-KR" sz="1200" dirty="0"/>
                        <a:t>6.</a:t>
                      </a:r>
                      <a:endParaRPr lang="ko-KR" altLang="en-US" sz="1200" dirty="0"/>
                    </a:p>
                  </a:txBody>
                  <a:tcPr/>
                </a:tc>
                <a:tc>
                  <a:txBody>
                    <a:bodyPr/>
                    <a:lstStyle/>
                    <a:p>
                      <a:pPr latinLnBrk="1"/>
                      <a:r>
                        <a:rPr lang="en-US" altLang="ko-KR" sz="1200" dirty="0"/>
                        <a:t>S</a:t>
                      </a:r>
                      <a:r>
                        <a:rPr lang="en-US" altLang="ko-KR" sz="1200" baseline="0" dirty="0"/>
                        <a:t> chart</a:t>
                      </a:r>
                      <a:endParaRPr lang="ko-KR" altLang="en-US" sz="1200" dirty="0"/>
                    </a:p>
                  </a:txBody>
                  <a:tcPr/>
                </a:tc>
                <a:tc>
                  <a:txBody>
                    <a:bodyPr/>
                    <a:lstStyle/>
                    <a:p>
                      <a:pPr latinLnBrk="1"/>
                      <a:r>
                        <a:rPr lang="en-US" altLang="ko-KR" sz="1200" dirty="0"/>
                        <a:t>17.</a:t>
                      </a:r>
                      <a:endParaRPr lang="ko-KR" altLang="en-US" sz="1200" dirty="0"/>
                    </a:p>
                  </a:txBody>
                  <a:tcPr/>
                </a:tc>
                <a:tc>
                  <a:txBody>
                    <a:bodyPr/>
                    <a:lstStyle/>
                    <a:p>
                      <a:pPr latinLnBrk="1"/>
                      <a:r>
                        <a:rPr lang="en-US" altLang="ko-KR" sz="1200" dirty="0"/>
                        <a:t>Summary</a:t>
                      </a:r>
                      <a:r>
                        <a:rPr lang="en-US" altLang="ko-KR" sz="1200" baseline="0" dirty="0"/>
                        <a:t> on QC data</a:t>
                      </a:r>
                      <a:endParaRPr lang="ko-KR" altLang="en-US" sz="1200" dirty="0"/>
                    </a:p>
                  </a:txBody>
                  <a:tcPr/>
                </a:tc>
                <a:extLst>
                  <a:ext uri="{0D108BD9-81ED-4DB2-BD59-A6C34878D82A}">
                    <a16:rowId xmlns:a16="http://schemas.microsoft.com/office/drawing/2014/main" val="10006"/>
                  </a:ext>
                </a:extLst>
              </a:tr>
              <a:tr h="513732">
                <a:tc>
                  <a:txBody>
                    <a:bodyPr/>
                    <a:lstStyle/>
                    <a:p>
                      <a:pPr latinLnBrk="1"/>
                      <a:r>
                        <a:rPr lang="en-US" altLang="ko-KR" sz="1200" dirty="0"/>
                        <a:t>7.</a:t>
                      </a:r>
                      <a:endParaRPr lang="ko-KR" altLang="en-US" sz="1200" dirty="0"/>
                    </a:p>
                  </a:txBody>
                  <a:tcPr/>
                </a:tc>
                <a:tc>
                  <a:txBody>
                    <a:bodyPr/>
                    <a:lstStyle/>
                    <a:p>
                      <a:pPr latinLnBrk="1"/>
                      <a:r>
                        <a:rPr lang="en-US" altLang="ko-KR" sz="1200" dirty="0"/>
                        <a:t>p chart</a:t>
                      </a:r>
                      <a:endParaRPr lang="ko-KR" altLang="en-US" sz="1200" dirty="0"/>
                    </a:p>
                  </a:txBody>
                  <a:tcPr/>
                </a:tc>
                <a:tc>
                  <a:txBody>
                    <a:bodyPr/>
                    <a:lstStyle/>
                    <a:p>
                      <a:pPr latinLnBrk="1"/>
                      <a:r>
                        <a:rPr lang="en-US" altLang="ko-KR" sz="1200" dirty="0"/>
                        <a:t>18.</a:t>
                      </a:r>
                      <a:endParaRPr lang="ko-KR" altLang="en-US" sz="1200" dirty="0"/>
                    </a:p>
                  </a:txBody>
                  <a:tcPr/>
                </a:tc>
                <a:tc>
                  <a:txBody>
                    <a:bodyPr/>
                    <a:lstStyle/>
                    <a:p>
                      <a:pPr latinLnBrk="1"/>
                      <a:r>
                        <a:rPr lang="en-US" altLang="ko-KR" sz="1200" baseline="0" dirty="0"/>
                        <a:t>p chart for different sizes</a:t>
                      </a:r>
                      <a:endParaRPr lang="ko-KR" altLang="en-US" sz="1200" dirty="0"/>
                    </a:p>
                  </a:txBody>
                  <a:tcPr/>
                </a:tc>
                <a:extLst>
                  <a:ext uri="{0D108BD9-81ED-4DB2-BD59-A6C34878D82A}">
                    <a16:rowId xmlns:a16="http://schemas.microsoft.com/office/drawing/2014/main" val="10007"/>
                  </a:ext>
                </a:extLst>
              </a:tr>
              <a:tr h="374898">
                <a:tc>
                  <a:txBody>
                    <a:bodyPr/>
                    <a:lstStyle/>
                    <a:p>
                      <a:pPr latinLnBrk="1"/>
                      <a:r>
                        <a:rPr lang="en-US" altLang="ko-KR" sz="1200" dirty="0"/>
                        <a:t>8.</a:t>
                      </a:r>
                      <a:endParaRPr lang="ko-KR" altLang="en-US" sz="1200" dirty="0"/>
                    </a:p>
                  </a:txBody>
                  <a:tcPr/>
                </a:tc>
                <a:tc>
                  <a:txBody>
                    <a:bodyPr/>
                    <a:lstStyle/>
                    <a:p>
                      <a:pPr latinLnBrk="1"/>
                      <a:r>
                        <a:rPr lang="en-US" altLang="ko-KR" sz="1200" dirty="0" err="1"/>
                        <a:t>np</a:t>
                      </a:r>
                      <a:r>
                        <a:rPr lang="en-US" altLang="ko-KR" sz="1200" dirty="0"/>
                        <a:t> chart</a:t>
                      </a:r>
                      <a:r>
                        <a:rPr lang="en-US" altLang="ko-KR" sz="1200" baseline="0" dirty="0"/>
                        <a:t> </a:t>
                      </a:r>
                      <a:endParaRPr lang="ko-KR" altLang="en-US" sz="1200" dirty="0"/>
                    </a:p>
                  </a:txBody>
                  <a:tcPr/>
                </a:tc>
                <a:tc>
                  <a:txBody>
                    <a:bodyPr/>
                    <a:lstStyle/>
                    <a:p>
                      <a:pPr latinLnBrk="1"/>
                      <a:r>
                        <a:rPr lang="en-US" altLang="ko-KR" sz="1200" dirty="0"/>
                        <a:t>19.</a:t>
                      </a:r>
                      <a:endParaRPr lang="ko-KR" altLang="en-US" sz="1200" dirty="0"/>
                    </a:p>
                  </a:txBody>
                  <a:tcPr/>
                </a:tc>
                <a:tc>
                  <a:txBody>
                    <a:bodyPr/>
                    <a:lstStyle/>
                    <a:p>
                      <a:pPr latinLnBrk="1"/>
                      <a:r>
                        <a:rPr lang="en-US" altLang="ko-KR" sz="1200" dirty="0" err="1"/>
                        <a:t>np</a:t>
                      </a:r>
                      <a:r>
                        <a:rPr lang="en-US" altLang="ko-KR" sz="1200" dirty="0"/>
                        <a:t> chart for different sizes</a:t>
                      </a:r>
                      <a:endParaRPr lang="ko-KR" altLang="en-US" sz="1200" dirty="0"/>
                    </a:p>
                  </a:txBody>
                  <a:tcPr/>
                </a:tc>
                <a:extLst>
                  <a:ext uri="{0D108BD9-81ED-4DB2-BD59-A6C34878D82A}">
                    <a16:rowId xmlns:a16="http://schemas.microsoft.com/office/drawing/2014/main" val="10008"/>
                  </a:ext>
                </a:extLst>
              </a:tr>
              <a:tr h="374898">
                <a:tc>
                  <a:txBody>
                    <a:bodyPr/>
                    <a:lstStyle/>
                    <a:p>
                      <a:pPr latinLnBrk="1"/>
                      <a:r>
                        <a:rPr lang="en-US" altLang="ko-KR" sz="1200" dirty="0"/>
                        <a:t>9.</a:t>
                      </a:r>
                      <a:endParaRPr lang="ko-KR" altLang="en-US" sz="1200" dirty="0"/>
                    </a:p>
                  </a:txBody>
                  <a:tcPr/>
                </a:tc>
                <a:tc>
                  <a:txBody>
                    <a:bodyPr/>
                    <a:lstStyle/>
                    <a:p>
                      <a:pPr latinLnBrk="1"/>
                      <a:r>
                        <a:rPr lang="en-US" altLang="ko-KR" sz="1200" baseline="0" dirty="0"/>
                        <a:t>c chart</a:t>
                      </a:r>
                      <a:endParaRPr lang="ko-KR" altLang="en-US" sz="1200" dirty="0"/>
                    </a:p>
                  </a:txBody>
                  <a:tcPr/>
                </a:tc>
                <a:tc>
                  <a:txBody>
                    <a:bodyPr/>
                    <a:lstStyle/>
                    <a:p>
                      <a:pPr latinLnBrk="1"/>
                      <a:r>
                        <a:rPr lang="en-US" altLang="ko-KR" sz="1200" dirty="0"/>
                        <a:t>20.</a:t>
                      </a:r>
                      <a:endParaRPr lang="ko-KR" altLang="en-US" sz="1200" dirty="0"/>
                    </a:p>
                  </a:txBody>
                  <a:tcPr/>
                </a:tc>
                <a:tc>
                  <a:txBody>
                    <a:bodyPr/>
                    <a:lstStyle/>
                    <a:p>
                      <a:pPr latinLnBrk="1"/>
                      <a:r>
                        <a:rPr lang="en-US" altLang="ko-KR" sz="1200" dirty="0"/>
                        <a:t>u </a:t>
                      </a:r>
                      <a:r>
                        <a:rPr lang="en-US" altLang="ko-KR" sz="1200" baseline="0" dirty="0"/>
                        <a:t>chart for different sizes</a:t>
                      </a:r>
                      <a:endParaRPr lang="ko-KR" altLang="en-US" sz="1200" dirty="0"/>
                    </a:p>
                  </a:txBody>
                  <a:tcPr/>
                </a:tc>
                <a:extLst>
                  <a:ext uri="{0D108BD9-81ED-4DB2-BD59-A6C34878D82A}">
                    <a16:rowId xmlns:a16="http://schemas.microsoft.com/office/drawing/2014/main" val="10009"/>
                  </a:ext>
                </a:extLst>
              </a:tr>
              <a:tr h="374898">
                <a:tc>
                  <a:txBody>
                    <a:bodyPr/>
                    <a:lstStyle/>
                    <a:p>
                      <a:pPr latinLnBrk="1"/>
                      <a:r>
                        <a:rPr lang="en-US" altLang="ko-KR" sz="1200" dirty="0"/>
                        <a:t>10.</a:t>
                      </a:r>
                      <a:endParaRPr lang="ko-KR" altLang="en-US" sz="1200" dirty="0"/>
                    </a:p>
                  </a:txBody>
                  <a:tcPr/>
                </a:tc>
                <a:tc>
                  <a:txBody>
                    <a:bodyPr/>
                    <a:lstStyle/>
                    <a:p>
                      <a:pPr latinLnBrk="1"/>
                      <a:r>
                        <a:rPr lang="en-US" altLang="ko-KR" sz="1200" dirty="0"/>
                        <a:t>u chart</a:t>
                      </a:r>
                      <a:endParaRPr lang="ko-KR" altLang="en-US" sz="1200" dirty="0"/>
                    </a:p>
                  </a:txBody>
                  <a:tcPr/>
                </a:tc>
                <a:tc>
                  <a:txBody>
                    <a:bodyPr/>
                    <a:lstStyle/>
                    <a:p>
                      <a:pPr latinLnBrk="1"/>
                      <a:r>
                        <a:rPr lang="en-US" altLang="ko-KR" sz="1200" dirty="0"/>
                        <a:t>21.</a:t>
                      </a:r>
                      <a:endParaRPr lang="ko-KR" altLang="en-US" sz="1200" dirty="0"/>
                    </a:p>
                  </a:txBody>
                  <a:tcPr/>
                </a:tc>
                <a:tc>
                  <a:txBody>
                    <a:bodyPr/>
                    <a:lstStyle/>
                    <a:p>
                      <a:pPr latinLnBrk="1"/>
                      <a:r>
                        <a:rPr lang="en-US" altLang="ko-KR" sz="1200" dirty="0"/>
                        <a:t>c chart for different sizes</a:t>
                      </a:r>
                      <a:endParaRPr lang="ko-KR" altLang="en-US" sz="1200" dirty="0"/>
                    </a:p>
                  </a:txBody>
                  <a:tcPr/>
                </a:tc>
                <a:extLst>
                  <a:ext uri="{0D108BD9-81ED-4DB2-BD59-A6C34878D82A}">
                    <a16:rowId xmlns:a16="http://schemas.microsoft.com/office/drawing/2014/main" val="10010"/>
                  </a:ext>
                </a:extLst>
              </a:tr>
              <a:tr h="406082">
                <a:tc>
                  <a:txBody>
                    <a:bodyPr/>
                    <a:lstStyle/>
                    <a:p>
                      <a:pPr latinLnBrk="1"/>
                      <a:r>
                        <a:rPr lang="en-US" altLang="ko-KR" sz="1200" dirty="0"/>
                        <a:t>11.</a:t>
                      </a:r>
                      <a:endParaRPr lang="ko-KR" altLang="en-US" sz="1200" dirty="0"/>
                    </a:p>
                  </a:txBody>
                  <a:tcPr/>
                </a:tc>
                <a:tc>
                  <a:txBody>
                    <a:bodyPr/>
                    <a:lstStyle/>
                    <a:p>
                      <a:pPr latinLnBrk="1"/>
                      <a:r>
                        <a:rPr lang="en-US" altLang="ko-KR" sz="1200" dirty="0"/>
                        <a:t>P</a:t>
                      </a:r>
                      <a:r>
                        <a:rPr lang="en-US" altLang="ko-KR" sz="1200" baseline="0" dirty="0"/>
                        <a:t>areto chart</a:t>
                      </a:r>
                      <a:endParaRPr lang="ko-KR" altLang="en-US" sz="1200" dirty="0"/>
                    </a:p>
                  </a:txBody>
                  <a:tcPr/>
                </a:tc>
                <a:tc>
                  <a:txBody>
                    <a:bodyPr/>
                    <a:lstStyle/>
                    <a:p>
                      <a:pPr latinLnBrk="1"/>
                      <a:endParaRPr lang="ko-KR" altLang="en-US" sz="1200" dirty="0"/>
                    </a:p>
                  </a:txBody>
                  <a:tcPr/>
                </a:tc>
                <a:tc>
                  <a:txBody>
                    <a:bodyPr/>
                    <a:lstStyle/>
                    <a:p>
                      <a:pPr latinLnBrk="1"/>
                      <a:endParaRPr lang="ko-KR" altLang="en-US" sz="1200" dirty="0"/>
                    </a:p>
                  </a:txBody>
                  <a:tcPr/>
                </a:tc>
                <a:extLst>
                  <a:ext uri="{0D108BD9-81ED-4DB2-BD59-A6C34878D82A}">
                    <a16:rowId xmlns:a16="http://schemas.microsoft.com/office/drawing/2014/main" val="10011"/>
                  </a:ext>
                </a:extLst>
              </a:tr>
            </a:tbl>
          </a:graphicData>
        </a:graphic>
      </p:graphicFrame>
      <p:graphicFrame>
        <p:nvGraphicFramePr>
          <p:cNvPr id="14" name="차트 13"/>
          <p:cNvGraphicFramePr/>
          <p:nvPr>
            <p:extLst>
              <p:ext uri="{D42A27DB-BD31-4B8C-83A1-F6EECF244321}">
                <p14:modId xmlns:p14="http://schemas.microsoft.com/office/powerpoint/2010/main" val="3828864622"/>
              </p:ext>
            </p:extLst>
          </p:nvPr>
        </p:nvGraphicFramePr>
        <p:xfrm>
          <a:off x="-22110" y="1669450"/>
          <a:ext cx="3733521" cy="2407031"/>
        </p:xfrm>
        <a:graphic>
          <a:graphicData uri="http://schemas.openxmlformats.org/drawingml/2006/chart">
            <c:chart xmlns:c="http://schemas.openxmlformats.org/drawingml/2006/chart" xmlns:r="http://schemas.openxmlformats.org/officeDocument/2006/relationships" r:id="rId3"/>
          </a:graphicData>
        </a:graphic>
      </p:graphicFrame>
      <p:sp>
        <p:nvSpPr>
          <p:cNvPr id="21" name="사각형: 둥근 모서리 20"/>
          <p:cNvSpPr/>
          <p:nvPr/>
        </p:nvSpPr>
        <p:spPr>
          <a:xfrm>
            <a:off x="148941" y="1484783"/>
            <a:ext cx="3384376" cy="51845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r>
              <a:rPr lang="ko-KR" altLang="en-US" dirty="0">
                <a:solidFill>
                  <a:schemeClr val="tx1"/>
                </a:solidFill>
              </a:rPr>
              <a:t>현재 총 </a:t>
            </a:r>
            <a:r>
              <a:rPr lang="en-US" altLang="ko-KR" dirty="0">
                <a:solidFill>
                  <a:schemeClr val="tx1"/>
                </a:solidFill>
              </a:rPr>
              <a:t>43</a:t>
            </a:r>
            <a:r>
              <a:rPr lang="ko-KR" altLang="en-US" dirty="0">
                <a:solidFill>
                  <a:schemeClr val="tx1"/>
                </a:solidFill>
              </a:rPr>
              <a:t>개의 </a:t>
            </a:r>
            <a:r>
              <a:rPr lang="en-US" altLang="ko-KR" dirty="0">
                <a:solidFill>
                  <a:schemeClr val="tx1"/>
                </a:solidFill>
              </a:rPr>
              <a:t>Plug-in</a:t>
            </a:r>
            <a:r>
              <a:rPr lang="ko-KR" altLang="en-US" dirty="0">
                <a:solidFill>
                  <a:schemeClr val="tx1"/>
                </a:solidFill>
              </a:rPr>
              <a:t> </a:t>
            </a:r>
            <a:endParaRPr lang="en-US" altLang="ko-KR" dirty="0">
              <a:solidFill>
                <a:schemeClr val="tx1"/>
              </a:solidFill>
            </a:endParaRPr>
          </a:p>
          <a:p>
            <a:pPr algn="ctr"/>
            <a:r>
              <a:rPr lang="ko-KR" altLang="en-US" dirty="0">
                <a:solidFill>
                  <a:schemeClr val="tx1"/>
                </a:solidFill>
              </a:rPr>
              <a:t>패키지가 존재하지만 </a:t>
            </a:r>
            <a:endParaRPr lang="en-US" altLang="ko-KR" dirty="0">
              <a:solidFill>
                <a:schemeClr val="tx1"/>
              </a:solidFill>
            </a:endParaRPr>
          </a:p>
          <a:p>
            <a:pPr algn="ctr"/>
            <a:r>
              <a:rPr lang="ko-KR" altLang="en-US" dirty="0">
                <a:solidFill>
                  <a:schemeClr val="tx1"/>
                </a:solidFill>
              </a:rPr>
              <a:t>품질관련 패키지는 몇 개의 </a:t>
            </a:r>
            <a:endParaRPr lang="en-US" altLang="ko-KR" dirty="0">
              <a:solidFill>
                <a:schemeClr val="tx1"/>
              </a:solidFill>
            </a:endParaRPr>
          </a:p>
          <a:p>
            <a:pPr algn="ctr"/>
            <a:r>
              <a:rPr lang="en-US" altLang="ko-KR" dirty="0">
                <a:solidFill>
                  <a:srgbClr val="FF0000"/>
                </a:solidFill>
              </a:rPr>
              <a:t>QC </a:t>
            </a:r>
            <a:r>
              <a:rPr lang="ko-KR" altLang="en-US" dirty="0">
                <a:solidFill>
                  <a:srgbClr val="FF0000"/>
                </a:solidFill>
              </a:rPr>
              <a:t>기초 도구</a:t>
            </a:r>
            <a:r>
              <a:rPr lang="en-US" altLang="ko-KR" dirty="0">
                <a:solidFill>
                  <a:schemeClr val="tx1"/>
                </a:solidFill>
              </a:rPr>
              <a:t> </a:t>
            </a:r>
            <a:r>
              <a:rPr lang="ko-KR" altLang="en-US" dirty="0">
                <a:solidFill>
                  <a:schemeClr val="tx1"/>
                </a:solidFill>
              </a:rPr>
              <a:t>와 </a:t>
            </a:r>
            <a:r>
              <a:rPr lang="ko-KR" altLang="en-US" dirty="0" err="1">
                <a:solidFill>
                  <a:srgbClr val="FF0000"/>
                </a:solidFill>
              </a:rPr>
              <a:t>관리도</a:t>
            </a:r>
            <a:r>
              <a:rPr lang="ko-KR" altLang="en-US" dirty="0" err="1">
                <a:solidFill>
                  <a:schemeClr val="tx1"/>
                </a:solidFill>
              </a:rPr>
              <a:t>를</a:t>
            </a:r>
            <a:r>
              <a:rPr lang="ko-KR" altLang="en-US" dirty="0">
                <a:solidFill>
                  <a:schemeClr val="tx1"/>
                </a:solidFill>
              </a:rPr>
              <a:t> </a:t>
            </a:r>
            <a:endParaRPr lang="en-US" altLang="ko-KR" dirty="0">
              <a:solidFill>
                <a:schemeClr val="tx1"/>
              </a:solidFill>
            </a:endParaRPr>
          </a:p>
          <a:p>
            <a:pPr algn="ctr"/>
            <a:r>
              <a:rPr lang="ko-KR" altLang="en-US" dirty="0">
                <a:solidFill>
                  <a:schemeClr val="tx1"/>
                </a:solidFill>
              </a:rPr>
              <a:t>담는</a:t>
            </a:r>
            <a:r>
              <a:rPr lang="en-US" altLang="ko-KR" b="1" dirty="0">
                <a:solidFill>
                  <a:schemeClr val="tx1"/>
                </a:solidFill>
              </a:rPr>
              <a:t>”</a:t>
            </a:r>
            <a:r>
              <a:rPr lang="en-US" altLang="ko-KR" b="1" dirty="0" err="1">
                <a:solidFill>
                  <a:schemeClr val="tx1"/>
                </a:solidFill>
              </a:rPr>
              <a:t>RcmdrPlugin.qual</a:t>
            </a:r>
            <a:r>
              <a:rPr lang="en-US" altLang="ko-KR" b="1" dirty="0">
                <a:solidFill>
                  <a:schemeClr val="tx1"/>
                </a:solidFill>
              </a:rPr>
              <a:t>”</a:t>
            </a:r>
            <a:r>
              <a:rPr lang="ko-KR" altLang="en-US" dirty="0">
                <a:solidFill>
                  <a:schemeClr val="tx1"/>
                </a:solidFill>
              </a:rPr>
              <a:t>만 존재</a:t>
            </a:r>
          </a:p>
        </p:txBody>
      </p:sp>
      <p:sp>
        <p:nvSpPr>
          <p:cNvPr id="16" name="사각형: 둥근 모서리 15"/>
          <p:cNvSpPr/>
          <p:nvPr/>
        </p:nvSpPr>
        <p:spPr>
          <a:xfrm>
            <a:off x="393254" y="1309776"/>
            <a:ext cx="2855159" cy="35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Plug-in </a:t>
            </a:r>
            <a:r>
              <a:rPr lang="ko-KR" altLang="en-US" dirty="0"/>
              <a:t>패키지 구성 요소</a:t>
            </a:r>
          </a:p>
        </p:txBody>
      </p:sp>
      <p:sp>
        <p:nvSpPr>
          <p:cNvPr id="48" name="사각형: 둥근 모서리 47"/>
          <p:cNvSpPr/>
          <p:nvPr/>
        </p:nvSpPr>
        <p:spPr>
          <a:xfrm>
            <a:off x="3676126" y="1334539"/>
            <a:ext cx="5467873" cy="35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t>&lt;“</a:t>
            </a:r>
            <a:r>
              <a:rPr lang="en-US" altLang="ko-KR" b="1" dirty="0" err="1"/>
              <a:t>RcmdrPlugin.qual</a:t>
            </a:r>
            <a:r>
              <a:rPr lang="en-US" altLang="ko-KR" b="1" dirty="0"/>
              <a:t>”</a:t>
            </a:r>
            <a:r>
              <a:rPr lang="ko-KR" altLang="en-US" b="1" dirty="0"/>
              <a:t> 는 관리도 중점으로 제공 </a:t>
            </a:r>
            <a:r>
              <a:rPr lang="en-US" altLang="ko-KR" b="1" dirty="0"/>
              <a:t>&gt;</a:t>
            </a:r>
            <a:endParaRPr lang="ko-KR" altLang="en-US" b="1" dirty="0"/>
          </a:p>
        </p:txBody>
      </p:sp>
    </p:spTree>
    <p:extLst>
      <p:ext uri="{BB962C8B-B14F-4D97-AF65-F5344CB8AC3E}">
        <p14:creationId xmlns:p14="http://schemas.microsoft.com/office/powerpoint/2010/main" val="253228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9</a:t>
            </a:fld>
            <a:endParaRPr lang="ko-KR" altLang="en-US" b="1" dirty="0">
              <a:solidFill>
                <a:srgbClr val="0070C0"/>
              </a:solidFill>
            </a:endParaRPr>
          </a:p>
        </p:txBody>
      </p:sp>
      <p:sp>
        <p:nvSpPr>
          <p:cNvPr id="24" name="TextBox 23"/>
          <p:cNvSpPr txBox="1"/>
          <p:nvPr/>
        </p:nvSpPr>
        <p:spPr>
          <a:xfrm>
            <a:off x="345308" y="498121"/>
            <a:ext cx="4300426" cy="400110"/>
          </a:xfrm>
          <a:prstGeom prst="rect">
            <a:avLst/>
          </a:prstGeom>
          <a:noFill/>
        </p:spPr>
        <p:txBody>
          <a:bodyPr wrap="square" rtlCol="0">
            <a:spAutoFit/>
          </a:bodyPr>
          <a:lstStyle/>
          <a:p>
            <a:r>
              <a:rPr lang="en-US" altLang="ko-KR" sz="2000" b="1" dirty="0">
                <a:solidFill>
                  <a:srgbClr val="00B0F0"/>
                </a:solidFill>
                <a:latin typeface="+mn-ea"/>
              </a:rPr>
              <a:t>1.3 </a:t>
            </a:r>
            <a:r>
              <a:rPr lang="ko-KR" altLang="en-US" sz="2000" b="1" dirty="0">
                <a:latin typeface="+mn-ea"/>
              </a:rPr>
              <a:t>프로젝트 필요성</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64110"/>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2" name="그룹 1"/>
          <p:cNvGrpSpPr/>
          <p:nvPr/>
        </p:nvGrpSpPr>
        <p:grpSpPr>
          <a:xfrm>
            <a:off x="181802" y="2102277"/>
            <a:ext cx="8920614" cy="4625785"/>
            <a:chOff x="-981573" y="1075594"/>
            <a:chExt cx="10965212" cy="5155489"/>
          </a:xfrm>
        </p:grpSpPr>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22" name="순서도: 처리 21"/>
            <p:cNvSpPr/>
            <p:nvPr/>
          </p:nvSpPr>
          <p:spPr>
            <a:xfrm>
              <a:off x="3560335" y="1075594"/>
              <a:ext cx="1882123" cy="3376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공정 데이터</a:t>
              </a:r>
            </a:p>
          </p:txBody>
        </p:sp>
        <p:sp>
          <p:nvSpPr>
            <p:cNvPr id="23" name="순서도: 처리 22"/>
            <p:cNvSpPr/>
            <p:nvPr/>
          </p:nvSpPr>
          <p:spPr>
            <a:xfrm>
              <a:off x="1646846" y="3955883"/>
              <a:ext cx="2016223" cy="492706"/>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공정능력의 산출 및 평가</a:t>
              </a:r>
            </a:p>
          </p:txBody>
        </p:sp>
        <p:sp>
          <p:nvSpPr>
            <p:cNvPr id="25" name="순서도: 처리 24"/>
            <p:cNvSpPr/>
            <p:nvPr/>
          </p:nvSpPr>
          <p:spPr>
            <a:xfrm>
              <a:off x="4992176" y="3983911"/>
              <a:ext cx="3046718" cy="445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픔질변동을</a:t>
              </a:r>
              <a:r>
                <a:rPr lang="ko-KR" altLang="en-US" sz="1000" dirty="0"/>
                <a:t> 초래하는 이상원인 제거</a:t>
              </a:r>
            </a:p>
          </p:txBody>
        </p:sp>
        <p:sp>
          <p:nvSpPr>
            <p:cNvPr id="26" name="순서도: 처리 25"/>
            <p:cNvSpPr/>
            <p:nvPr/>
          </p:nvSpPr>
          <p:spPr>
            <a:xfrm>
              <a:off x="5353217" y="4835508"/>
              <a:ext cx="2423417" cy="585979"/>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품질변동을 초래하는 우연원인 제거를 통한 품질개선활동</a:t>
              </a:r>
            </a:p>
          </p:txBody>
        </p:sp>
        <p:sp>
          <p:nvSpPr>
            <p:cNvPr id="28" name="순서도: 처리 27"/>
            <p:cNvSpPr/>
            <p:nvPr/>
          </p:nvSpPr>
          <p:spPr>
            <a:xfrm>
              <a:off x="1651472" y="5793943"/>
              <a:ext cx="2016223" cy="437140"/>
            </a:xfrm>
            <a:prstGeom prst="flowChartProcess">
              <a:avLst/>
            </a:prstGeom>
            <a:solidFill>
              <a:srgbClr val="1D6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공정능력 </a:t>
              </a:r>
              <a:endParaRPr lang="en-US" altLang="ko-KR" sz="1000" dirty="0"/>
            </a:p>
            <a:p>
              <a:pPr algn="ctr"/>
              <a:r>
                <a:rPr lang="ko-KR" altLang="en-US" sz="1000" dirty="0"/>
                <a:t>지속적 유지관리</a:t>
              </a:r>
            </a:p>
          </p:txBody>
        </p:sp>
        <p:grpSp>
          <p:nvGrpSpPr>
            <p:cNvPr id="70" name="Group 6"/>
            <p:cNvGrpSpPr>
              <a:grpSpLocks/>
            </p:cNvGrpSpPr>
            <p:nvPr/>
          </p:nvGrpSpPr>
          <p:grpSpPr bwMode="auto">
            <a:xfrm>
              <a:off x="1317217" y="2315567"/>
              <a:ext cx="2537892" cy="1316200"/>
              <a:chOff x="807" y="1776"/>
              <a:chExt cx="2195" cy="1536"/>
            </a:xfrm>
          </p:grpSpPr>
          <p:sp>
            <p:nvSpPr>
              <p:cNvPr id="71" name="Rectangle 7"/>
              <p:cNvSpPr>
                <a:spLocks noChangeArrowheads="1"/>
              </p:cNvSpPr>
              <p:nvPr/>
            </p:nvSpPr>
            <p:spPr bwMode="auto">
              <a:xfrm>
                <a:off x="807" y="1873"/>
                <a:ext cx="2169" cy="14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endParaRPr lang="ko-KR" altLang="en-US" sz="1400" b="0" dirty="0"/>
              </a:p>
            </p:txBody>
          </p:sp>
          <p:sp>
            <p:nvSpPr>
              <p:cNvPr id="72" name="Line 8"/>
              <p:cNvSpPr>
                <a:spLocks noChangeShapeType="1"/>
              </p:cNvSpPr>
              <p:nvPr/>
            </p:nvSpPr>
            <p:spPr bwMode="auto">
              <a:xfrm>
                <a:off x="1152" y="2256"/>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73" name="Line 9"/>
              <p:cNvSpPr>
                <a:spLocks noChangeShapeType="1"/>
              </p:cNvSpPr>
              <p:nvPr/>
            </p:nvSpPr>
            <p:spPr bwMode="auto">
              <a:xfrm>
                <a:off x="1152" y="2640"/>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4" name="Line 10"/>
              <p:cNvSpPr>
                <a:spLocks noChangeShapeType="1"/>
              </p:cNvSpPr>
              <p:nvPr/>
            </p:nvSpPr>
            <p:spPr bwMode="auto">
              <a:xfrm>
                <a:off x="1152" y="3024"/>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75" name="Line 11"/>
              <p:cNvSpPr>
                <a:spLocks noChangeShapeType="1"/>
              </p:cNvSpPr>
              <p:nvPr/>
            </p:nvSpPr>
            <p:spPr bwMode="auto">
              <a:xfrm flipV="1">
                <a:off x="1200" y="2496"/>
                <a:ext cx="167" cy="288"/>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6" name="Line 12"/>
              <p:cNvSpPr>
                <a:spLocks noChangeShapeType="1"/>
              </p:cNvSpPr>
              <p:nvPr/>
            </p:nvSpPr>
            <p:spPr bwMode="auto">
              <a:xfrm flipH="1" flipV="1">
                <a:off x="1368" y="2496"/>
                <a:ext cx="144" cy="38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7" name="Line 13"/>
              <p:cNvSpPr>
                <a:spLocks noChangeShapeType="1"/>
              </p:cNvSpPr>
              <p:nvPr/>
            </p:nvSpPr>
            <p:spPr bwMode="auto">
              <a:xfrm flipV="1">
                <a:off x="1512" y="2736"/>
                <a:ext cx="168" cy="14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8" name="Line 14"/>
              <p:cNvSpPr>
                <a:spLocks noChangeShapeType="1"/>
              </p:cNvSpPr>
              <p:nvPr/>
            </p:nvSpPr>
            <p:spPr bwMode="auto">
              <a:xfrm flipV="1">
                <a:off x="1672" y="2400"/>
                <a:ext cx="248" cy="336"/>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9" name="Line 15"/>
              <p:cNvSpPr>
                <a:spLocks noChangeShapeType="1"/>
              </p:cNvSpPr>
              <p:nvPr/>
            </p:nvSpPr>
            <p:spPr bwMode="auto">
              <a:xfrm>
                <a:off x="1912" y="2400"/>
                <a:ext cx="104" cy="24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80" name="Line 16"/>
              <p:cNvSpPr>
                <a:spLocks noChangeShapeType="1"/>
              </p:cNvSpPr>
              <p:nvPr/>
            </p:nvSpPr>
            <p:spPr bwMode="auto">
              <a:xfrm>
                <a:off x="2016" y="2640"/>
                <a:ext cx="192" cy="24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81" name="Line 17"/>
              <p:cNvSpPr>
                <a:spLocks noChangeShapeType="1"/>
              </p:cNvSpPr>
              <p:nvPr/>
            </p:nvSpPr>
            <p:spPr bwMode="auto">
              <a:xfrm flipV="1">
                <a:off x="2208" y="2736"/>
                <a:ext cx="192" cy="14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82" name="Text Box 18"/>
              <p:cNvSpPr txBox="1">
                <a:spLocks noChangeArrowheads="1"/>
              </p:cNvSpPr>
              <p:nvPr/>
            </p:nvSpPr>
            <p:spPr bwMode="auto">
              <a:xfrm>
                <a:off x="2533" y="2148"/>
                <a:ext cx="465" cy="3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UCL</a:t>
                </a:r>
              </a:p>
            </p:txBody>
          </p:sp>
          <p:sp>
            <p:nvSpPr>
              <p:cNvPr id="83" name="Text Box 19"/>
              <p:cNvSpPr txBox="1">
                <a:spLocks noChangeArrowheads="1"/>
              </p:cNvSpPr>
              <p:nvPr/>
            </p:nvSpPr>
            <p:spPr bwMode="auto">
              <a:xfrm>
                <a:off x="2530" y="2532"/>
                <a:ext cx="465" cy="3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CL</a:t>
                </a:r>
              </a:p>
            </p:txBody>
          </p:sp>
          <p:sp>
            <p:nvSpPr>
              <p:cNvPr id="84" name="Text Box 20"/>
              <p:cNvSpPr txBox="1">
                <a:spLocks noChangeArrowheads="1"/>
              </p:cNvSpPr>
              <p:nvPr/>
            </p:nvSpPr>
            <p:spPr bwMode="auto">
              <a:xfrm>
                <a:off x="2518" y="2951"/>
                <a:ext cx="484" cy="3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LCL</a:t>
                </a:r>
              </a:p>
            </p:txBody>
          </p:sp>
          <p:sp>
            <p:nvSpPr>
              <p:cNvPr id="85" name="Rectangle 21"/>
              <p:cNvSpPr>
                <a:spLocks noChangeArrowheads="1"/>
              </p:cNvSpPr>
              <p:nvPr/>
            </p:nvSpPr>
            <p:spPr bwMode="auto">
              <a:xfrm>
                <a:off x="1200" y="1776"/>
                <a:ext cx="1631" cy="241"/>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0"/>
                  </a:spcBef>
                  <a:buFontTx/>
                  <a:buNone/>
                </a:pPr>
                <a:r>
                  <a:rPr lang="en-US" altLang="ko-KR" sz="1200" dirty="0">
                    <a:latin typeface="Times New Roman" panose="02020603050405020304" pitchFamily="18" charset="0"/>
                    <a:ea typeface="굴림체" panose="020B0609000101010101" pitchFamily="49" charset="-127"/>
                  </a:rPr>
                  <a:t> </a:t>
                </a:r>
                <a:r>
                  <a:rPr lang="ko-KR" altLang="en-US" sz="1200" dirty="0">
                    <a:latin typeface="Times New Roman" panose="02020603050405020304" pitchFamily="18" charset="0"/>
                    <a:ea typeface="굴림체" panose="020B0609000101010101" pitchFamily="49" charset="-127"/>
                  </a:rPr>
                  <a:t>우연원인에 의한 변동</a:t>
                </a:r>
              </a:p>
            </p:txBody>
          </p:sp>
        </p:grpSp>
        <p:grpSp>
          <p:nvGrpSpPr>
            <p:cNvPr id="102" name="Group 6"/>
            <p:cNvGrpSpPr>
              <a:grpSpLocks/>
            </p:cNvGrpSpPr>
            <p:nvPr/>
          </p:nvGrpSpPr>
          <p:grpSpPr bwMode="auto">
            <a:xfrm>
              <a:off x="4999338" y="2277138"/>
              <a:ext cx="2763541" cy="1344532"/>
              <a:chOff x="755" y="1752"/>
              <a:chExt cx="2210" cy="1542"/>
            </a:xfrm>
          </p:grpSpPr>
          <p:sp>
            <p:nvSpPr>
              <p:cNvPr id="103" name="Rectangle 7"/>
              <p:cNvSpPr>
                <a:spLocks noChangeArrowheads="1"/>
              </p:cNvSpPr>
              <p:nvPr/>
            </p:nvSpPr>
            <p:spPr bwMode="auto">
              <a:xfrm>
                <a:off x="755" y="1855"/>
                <a:ext cx="2016" cy="143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endParaRPr lang="ko-KR" altLang="en-US" sz="1400" b="0" dirty="0"/>
              </a:p>
            </p:txBody>
          </p:sp>
          <p:sp>
            <p:nvSpPr>
              <p:cNvPr id="104" name="Line 8"/>
              <p:cNvSpPr>
                <a:spLocks noChangeShapeType="1"/>
              </p:cNvSpPr>
              <p:nvPr/>
            </p:nvSpPr>
            <p:spPr bwMode="auto">
              <a:xfrm>
                <a:off x="1152" y="2256"/>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dirty="0"/>
              </a:p>
            </p:txBody>
          </p:sp>
          <p:sp>
            <p:nvSpPr>
              <p:cNvPr id="105" name="Line 9"/>
              <p:cNvSpPr>
                <a:spLocks noChangeShapeType="1"/>
              </p:cNvSpPr>
              <p:nvPr/>
            </p:nvSpPr>
            <p:spPr bwMode="auto">
              <a:xfrm>
                <a:off x="1152" y="2640"/>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6" name="Line 10"/>
              <p:cNvSpPr>
                <a:spLocks noChangeShapeType="1"/>
              </p:cNvSpPr>
              <p:nvPr/>
            </p:nvSpPr>
            <p:spPr bwMode="auto">
              <a:xfrm>
                <a:off x="1152" y="3024"/>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7" name="Line 11"/>
              <p:cNvSpPr>
                <a:spLocks noChangeShapeType="1"/>
              </p:cNvSpPr>
              <p:nvPr/>
            </p:nvSpPr>
            <p:spPr bwMode="auto">
              <a:xfrm flipV="1">
                <a:off x="1200" y="2496"/>
                <a:ext cx="167" cy="288"/>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8" name="Line 12"/>
              <p:cNvSpPr>
                <a:spLocks noChangeShapeType="1"/>
              </p:cNvSpPr>
              <p:nvPr/>
            </p:nvSpPr>
            <p:spPr bwMode="auto">
              <a:xfrm flipH="1" flipV="1">
                <a:off x="1368" y="2496"/>
                <a:ext cx="144" cy="38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9" name="Line 13"/>
              <p:cNvSpPr>
                <a:spLocks noChangeShapeType="1"/>
              </p:cNvSpPr>
              <p:nvPr/>
            </p:nvSpPr>
            <p:spPr bwMode="auto">
              <a:xfrm flipV="1">
                <a:off x="1512" y="2736"/>
                <a:ext cx="168" cy="14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0" name="Line 14"/>
              <p:cNvSpPr>
                <a:spLocks noChangeShapeType="1"/>
              </p:cNvSpPr>
              <p:nvPr/>
            </p:nvSpPr>
            <p:spPr bwMode="auto">
              <a:xfrm flipV="1">
                <a:off x="1695" y="2132"/>
                <a:ext cx="143" cy="589"/>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1" name="Line 15"/>
              <p:cNvSpPr>
                <a:spLocks noChangeShapeType="1"/>
              </p:cNvSpPr>
              <p:nvPr/>
            </p:nvSpPr>
            <p:spPr bwMode="auto">
              <a:xfrm>
                <a:off x="1839" y="2137"/>
                <a:ext cx="201" cy="503"/>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dirty="0"/>
              </a:p>
            </p:txBody>
          </p:sp>
          <p:sp>
            <p:nvSpPr>
              <p:cNvPr id="112" name="Line 16"/>
              <p:cNvSpPr>
                <a:spLocks noChangeShapeType="1"/>
              </p:cNvSpPr>
              <p:nvPr/>
            </p:nvSpPr>
            <p:spPr bwMode="auto">
              <a:xfrm>
                <a:off x="2016" y="2640"/>
                <a:ext cx="183" cy="580"/>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3" name="Line 17"/>
              <p:cNvSpPr>
                <a:spLocks noChangeShapeType="1"/>
              </p:cNvSpPr>
              <p:nvPr/>
            </p:nvSpPr>
            <p:spPr bwMode="auto">
              <a:xfrm flipV="1">
                <a:off x="2199" y="2736"/>
                <a:ext cx="201" cy="48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4" name="Text Box 18"/>
              <p:cNvSpPr txBox="1">
                <a:spLocks noChangeArrowheads="1"/>
              </p:cNvSpPr>
              <p:nvPr/>
            </p:nvSpPr>
            <p:spPr bwMode="auto">
              <a:xfrm>
                <a:off x="2555" y="2144"/>
                <a:ext cx="410" cy="3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UCL</a:t>
                </a:r>
              </a:p>
            </p:txBody>
          </p:sp>
          <p:sp>
            <p:nvSpPr>
              <p:cNvPr id="115" name="Text Box 19"/>
              <p:cNvSpPr txBox="1">
                <a:spLocks noChangeArrowheads="1"/>
              </p:cNvSpPr>
              <p:nvPr/>
            </p:nvSpPr>
            <p:spPr bwMode="auto">
              <a:xfrm>
                <a:off x="2544" y="2549"/>
                <a:ext cx="410" cy="3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CL</a:t>
                </a:r>
              </a:p>
            </p:txBody>
          </p:sp>
          <p:sp>
            <p:nvSpPr>
              <p:cNvPr id="116" name="Text Box 20"/>
              <p:cNvSpPr txBox="1">
                <a:spLocks noChangeArrowheads="1"/>
              </p:cNvSpPr>
              <p:nvPr/>
            </p:nvSpPr>
            <p:spPr bwMode="auto">
              <a:xfrm>
                <a:off x="2544" y="2936"/>
                <a:ext cx="410" cy="3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LCL</a:t>
                </a:r>
              </a:p>
            </p:txBody>
          </p:sp>
          <p:sp>
            <p:nvSpPr>
              <p:cNvPr id="117" name="Rectangle 21"/>
              <p:cNvSpPr>
                <a:spLocks noChangeArrowheads="1"/>
              </p:cNvSpPr>
              <p:nvPr/>
            </p:nvSpPr>
            <p:spPr bwMode="auto">
              <a:xfrm>
                <a:off x="1152" y="1752"/>
                <a:ext cx="1631" cy="241"/>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0"/>
                  </a:spcBef>
                  <a:buFontTx/>
                  <a:buNone/>
                </a:pPr>
                <a:r>
                  <a:rPr lang="en-US" altLang="ko-KR" sz="1200" dirty="0">
                    <a:latin typeface="Times New Roman" panose="02020603050405020304" pitchFamily="18" charset="0"/>
                    <a:ea typeface="굴림체" panose="020B0609000101010101" pitchFamily="49" charset="-127"/>
                  </a:rPr>
                  <a:t> </a:t>
                </a:r>
                <a:r>
                  <a:rPr lang="ko-KR" altLang="en-US" sz="1200" dirty="0">
                    <a:latin typeface="Times New Roman" panose="02020603050405020304" pitchFamily="18" charset="0"/>
                    <a:ea typeface="굴림체" panose="020B0609000101010101" pitchFamily="49" charset="-127"/>
                  </a:rPr>
                  <a:t>이상원인에 의한 변동</a:t>
                </a:r>
              </a:p>
            </p:txBody>
          </p:sp>
        </p:grpSp>
        <p:sp>
          <p:nvSpPr>
            <p:cNvPr id="136" name="순서도: 판단 135"/>
            <p:cNvSpPr/>
            <p:nvPr/>
          </p:nvSpPr>
          <p:spPr>
            <a:xfrm>
              <a:off x="1572274" y="4821648"/>
              <a:ext cx="2186699" cy="600832"/>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1200" dirty="0"/>
                <a:t>공정능력</a:t>
              </a:r>
              <a:endParaRPr lang="en-US" altLang="ko-KR" sz="1200" dirty="0"/>
            </a:p>
            <a:p>
              <a:pPr algn="ctr"/>
              <a:r>
                <a:rPr lang="ko-KR" altLang="en-US" sz="1200" dirty="0"/>
                <a:t>양호</a:t>
              </a:r>
            </a:p>
          </p:txBody>
        </p:sp>
        <p:cxnSp>
          <p:nvCxnSpPr>
            <p:cNvPr id="31" name="연결선: 꺾임 30"/>
            <p:cNvCxnSpPr>
              <a:cxnSpLocks/>
              <a:endCxn id="85" idx="0"/>
            </p:cNvCxnSpPr>
            <p:nvPr/>
          </p:nvCxnSpPr>
          <p:spPr>
            <a:xfrm rot="10800000" flipV="1">
              <a:off x="2714505" y="1830197"/>
              <a:ext cx="722755" cy="4853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연결선: 꺾임 137"/>
            <p:cNvCxnSpPr>
              <a:cxnSpLocks/>
              <a:stCxn id="86" idx="3"/>
              <a:endCxn id="117" idx="0"/>
            </p:cNvCxnSpPr>
            <p:nvPr/>
          </p:nvCxnSpPr>
          <p:spPr>
            <a:xfrm>
              <a:off x="5555798" y="1831225"/>
              <a:ext cx="959737" cy="445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연결선: 꺾임 139"/>
            <p:cNvCxnSpPr>
              <a:cxnSpLocks/>
              <a:stCxn id="103" idx="2"/>
              <a:endCxn id="25" idx="0"/>
            </p:cNvCxnSpPr>
            <p:nvPr/>
          </p:nvCxnSpPr>
          <p:spPr>
            <a:xfrm rot="16200000" flipH="1">
              <a:off x="6206553" y="3674929"/>
              <a:ext cx="362241" cy="2557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연결선: 꺾임 146"/>
            <p:cNvCxnSpPr>
              <a:cxnSpLocks/>
              <a:stCxn id="25" idx="2"/>
              <a:endCxn id="71" idx="3"/>
            </p:cNvCxnSpPr>
            <p:nvPr/>
          </p:nvCxnSpPr>
          <p:spPr>
            <a:xfrm rot="5400000" flipH="1">
              <a:off x="4463027" y="2377248"/>
              <a:ext cx="1414529" cy="2690487"/>
            </a:xfrm>
            <a:prstGeom prst="bentConnector4">
              <a:avLst>
                <a:gd name="adj1" fmla="val -18011"/>
                <a:gd name="adj2" fmla="val 78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a:cxnSpLocks/>
              <a:stCxn id="23" idx="2"/>
              <a:endCxn id="136" idx="0"/>
            </p:cNvCxnSpPr>
            <p:nvPr/>
          </p:nvCxnSpPr>
          <p:spPr>
            <a:xfrm>
              <a:off x="2654958" y="4448590"/>
              <a:ext cx="10666" cy="373058"/>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a:cxnSpLocks/>
              <a:stCxn id="71" idx="2"/>
            </p:cNvCxnSpPr>
            <p:nvPr/>
          </p:nvCxnSpPr>
          <p:spPr>
            <a:xfrm>
              <a:off x="2571132" y="3631767"/>
              <a:ext cx="23701" cy="348890"/>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2" name="직선 화살표 연결선 161"/>
            <p:cNvCxnSpPr>
              <a:cxnSpLocks/>
              <a:stCxn id="136" idx="2"/>
              <a:endCxn id="28" idx="0"/>
            </p:cNvCxnSpPr>
            <p:nvPr/>
          </p:nvCxnSpPr>
          <p:spPr>
            <a:xfrm flipH="1">
              <a:off x="2659583" y="5422480"/>
              <a:ext cx="6040" cy="371463"/>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p:cNvCxnSpPr>
              <a:cxnSpLocks/>
              <a:stCxn id="136" idx="3"/>
              <a:endCxn id="26" idx="1"/>
            </p:cNvCxnSpPr>
            <p:nvPr/>
          </p:nvCxnSpPr>
          <p:spPr>
            <a:xfrm>
              <a:off x="3758973" y="5122064"/>
              <a:ext cx="1594244" cy="6433"/>
            </a:xfrm>
            <a:prstGeom prst="straightConnector1">
              <a:avLst/>
            </a:prstGeom>
            <a:ln cmpd="sng">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a:cxnSpLocks/>
              <a:stCxn id="22" idx="2"/>
              <a:endCxn id="86" idx="0"/>
            </p:cNvCxnSpPr>
            <p:nvPr/>
          </p:nvCxnSpPr>
          <p:spPr>
            <a:xfrm>
              <a:off x="4501397" y="1413275"/>
              <a:ext cx="0" cy="22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2699007" y="1471708"/>
              <a:ext cx="584574" cy="292388"/>
            </a:xfrm>
            <a:prstGeom prst="rect">
              <a:avLst/>
            </a:prstGeom>
            <a:noFill/>
          </p:spPr>
          <p:txBody>
            <a:bodyPr wrap="square" rtlCol="0">
              <a:spAutoFit/>
            </a:bodyPr>
            <a:lstStyle/>
            <a:p>
              <a:r>
                <a:rPr lang="en-US" altLang="ko-KR" sz="1300" dirty="0"/>
                <a:t>Yes</a:t>
              </a:r>
              <a:endParaRPr lang="ko-KR" altLang="en-US" sz="1300" dirty="0"/>
            </a:p>
          </p:txBody>
        </p:sp>
        <p:sp>
          <p:nvSpPr>
            <p:cNvPr id="169" name="TextBox 168"/>
            <p:cNvSpPr txBox="1"/>
            <p:nvPr/>
          </p:nvSpPr>
          <p:spPr>
            <a:xfrm>
              <a:off x="5969203" y="1504838"/>
              <a:ext cx="546958" cy="292388"/>
            </a:xfrm>
            <a:prstGeom prst="rect">
              <a:avLst/>
            </a:prstGeom>
            <a:noFill/>
          </p:spPr>
          <p:txBody>
            <a:bodyPr wrap="square" rtlCol="0">
              <a:spAutoFit/>
            </a:bodyPr>
            <a:lstStyle/>
            <a:p>
              <a:r>
                <a:rPr lang="en-US" altLang="ko-KR" sz="1300" dirty="0"/>
                <a:t>No</a:t>
              </a:r>
              <a:endParaRPr lang="ko-KR" altLang="en-US" sz="1300" dirty="0"/>
            </a:p>
          </p:txBody>
        </p:sp>
        <p:sp>
          <p:nvSpPr>
            <p:cNvPr id="170" name="TextBox 169"/>
            <p:cNvSpPr txBox="1"/>
            <p:nvPr/>
          </p:nvSpPr>
          <p:spPr>
            <a:xfrm>
              <a:off x="2099397" y="5422480"/>
              <a:ext cx="584574" cy="292388"/>
            </a:xfrm>
            <a:prstGeom prst="rect">
              <a:avLst/>
            </a:prstGeom>
            <a:noFill/>
          </p:spPr>
          <p:txBody>
            <a:bodyPr wrap="square" rtlCol="0">
              <a:spAutoFit/>
            </a:bodyPr>
            <a:lstStyle/>
            <a:p>
              <a:r>
                <a:rPr lang="en-US" altLang="ko-KR" sz="1300" dirty="0"/>
                <a:t>Yes</a:t>
              </a:r>
              <a:endParaRPr lang="ko-KR" altLang="en-US" sz="1300" dirty="0"/>
            </a:p>
          </p:txBody>
        </p:sp>
        <p:sp>
          <p:nvSpPr>
            <p:cNvPr id="172" name="TextBox 171"/>
            <p:cNvSpPr txBox="1"/>
            <p:nvPr/>
          </p:nvSpPr>
          <p:spPr>
            <a:xfrm>
              <a:off x="3843794" y="4822250"/>
              <a:ext cx="546958" cy="292388"/>
            </a:xfrm>
            <a:prstGeom prst="rect">
              <a:avLst/>
            </a:prstGeom>
            <a:noFill/>
          </p:spPr>
          <p:txBody>
            <a:bodyPr wrap="square" rtlCol="0">
              <a:spAutoFit/>
            </a:bodyPr>
            <a:lstStyle/>
            <a:p>
              <a:r>
                <a:rPr lang="en-US" altLang="ko-KR" sz="1300" dirty="0"/>
                <a:t>No</a:t>
              </a:r>
              <a:endParaRPr lang="ko-KR" altLang="en-US" sz="1300" dirty="0"/>
            </a:p>
          </p:txBody>
        </p:sp>
        <p:sp>
          <p:nvSpPr>
            <p:cNvPr id="173" name="TextBox 172"/>
            <p:cNvSpPr txBox="1"/>
            <p:nvPr/>
          </p:nvSpPr>
          <p:spPr>
            <a:xfrm>
              <a:off x="6829008" y="3678884"/>
              <a:ext cx="1209885" cy="308718"/>
            </a:xfrm>
            <a:prstGeom prst="rect">
              <a:avLst/>
            </a:prstGeom>
            <a:noFill/>
          </p:spPr>
          <p:txBody>
            <a:bodyPr wrap="square" rtlCol="0">
              <a:spAutoFit/>
            </a:bodyPr>
            <a:lstStyle/>
            <a:p>
              <a:r>
                <a:rPr lang="en-US" altLang="ko-KR" sz="1200" dirty="0"/>
                <a:t> </a:t>
              </a:r>
              <a:r>
                <a:rPr lang="ko-KR" altLang="en-US" sz="1200" dirty="0"/>
                <a:t>현장조치</a:t>
              </a:r>
            </a:p>
          </p:txBody>
        </p:sp>
        <p:sp>
          <p:nvSpPr>
            <p:cNvPr id="86" name="순서도: 판단 85"/>
            <p:cNvSpPr/>
            <p:nvPr/>
          </p:nvSpPr>
          <p:spPr>
            <a:xfrm>
              <a:off x="3446996" y="1636786"/>
              <a:ext cx="2108802" cy="388877"/>
            </a:xfrm>
            <a:prstGeom prst="flowChartDecision">
              <a:avLst/>
            </a:prstGeom>
            <a:solidFill>
              <a:srgbClr val="1D6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 상태</a:t>
              </a:r>
            </a:p>
          </p:txBody>
        </p:sp>
        <p:sp>
          <p:nvSpPr>
            <p:cNvPr id="89" name="모서리가 둥근 사각형 설명선 88"/>
            <p:cNvSpPr/>
            <p:nvPr/>
          </p:nvSpPr>
          <p:spPr>
            <a:xfrm>
              <a:off x="7776634" y="2229467"/>
              <a:ext cx="2207005" cy="1043664"/>
            </a:xfrm>
            <a:prstGeom prst="wedgeRoundRectCallout">
              <a:avLst>
                <a:gd name="adj1" fmla="val -147967"/>
                <a:gd name="adj2" fmla="val -89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Quality Control</a:t>
              </a:r>
            </a:p>
            <a:p>
              <a:pPr algn="ctr"/>
              <a:r>
                <a:rPr lang="en-US" altLang="ko-KR" sz="1000" dirty="0">
                  <a:solidFill>
                    <a:schemeClr val="tx1"/>
                  </a:solidFill>
                </a:rPr>
                <a:t>(</a:t>
              </a:r>
              <a:r>
                <a:rPr lang="ko-KR" altLang="en-US" sz="1000" dirty="0">
                  <a:solidFill>
                    <a:schemeClr val="tx1"/>
                  </a:solidFill>
                </a:rPr>
                <a:t>관리도 분석</a:t>
              </a:r>
              <a:r>
                <a:rPr lang="en-US" altLang="ko-KR" sz="1000" dirty="0">
                  <a:solidFill>
                    <a:schemeClr val="tx1"/>
                  </a:solidFill>
                </a:rPr>
                <a:t>)</a:t>
              </a:r>
              <a:r>
                <a:rPr lang="ko-KR" altLang="en-US" sz="1000" dirty="0">
                  <a:solidFill>
                    <a:schemeClr val="tx1"/>
                  </a:solidFill>
                </a:rPr>
                <a:t>을 통하여 평가 가능</a:t>
              </a:r>
              <a:r>
                <a:rPr lang="en-US" altLang="ko-KR" sz="1000" dirty="0">
                  <a:solidFill>
                    <a:schemeClr val="tx1"/>
                  </a:solidFill>
                </a:rPr>
                <a:t> (</a:t>
              </a:r>
              <a:r>
                <a:rPr lang="en-US" altLang="ko-KR" sz="1000" dirty="0" err="1">
                  <a:solidFill>
                    <a:schemeClr val="tx1"/>
                  </a:solidFill>
                </a:rPr>
                <a:t>RcmdrPlugin.qual</a:t>
              </a:r>
              <a:r>
                <a:rPr lang="en-US" altLang="ko-KR" sz="1000" dirty="0">
                  <a:solidFill>
                    <a:schemeClr val="tx1"/>
                  </a:solidFill>
                </a:rPr>
                <a:t>)</a:t>
              </a:r>
            </a:p>
            <a:p>
              <a:pPr algn="ctr"/>
              <a:r>
                <a:rPr lang="ko-KR" altLang="ko-KR" sz="1000" dirty="0">
                  <a:solidFill>
                    <a:schemeClr val="tx1"/>
                  </a:solidFill>
                </a:rPr>
                <a:t>↓</a:t>
              </a:r>
              <a:endParaRPr lang="en-US" altLang="ko-KR" sz="1000" dirty="0">
                <a:solidFill>
                  <a:schemeClr val="tx1"/>
                </a:solidFill>
              </a:endParaRPr>
            </a:p>
            <a:p>
              <a:pPr algn="ctr"/>
              <a:r>
                <a:rPr lang="ko-KR" altLang="en-US" sz="1000" b="1" dirty="0">
                  <a:solidFill>
                    <a:schemeClr val="tx1"/>
                  </a:solidFill>
                </a:rPr>
                <a:t>패키지 존재 </a:t>
              </a:r>
              <a:r>
                <a:rPr lang="ko-KR" altLang="en-US" sz="1000" b="1" dirty="0" err="1">
                  <a:solidFill>
                    <a:schemeClr val="tx1"/>
                  </a:solidFill>
                </a:rPr>
                <a:t>ㅇ</a:t>
              </a:r>
              <a:r>
                <a:rPr lang="ko-KR" altLang="en-US" sz="1000" b="1" dirty="0">
                  <a:solidFill>
                    <a:schemeClr val="tx1"/>
                  </a:solidFill>
                </a:rPr>
                <a:t> </a:t>
              </a:r>
            </a:p>
          </p:txBody>
        </p:sp>
        <p:sp>
          <p:nvSpPr>
            <p:cNvPr id="90" name="모서리가 둥근 사각형 설명선 89"/>
            <p:cNvSpPr/>
            <p:nvPr/>
          </p:nvSpPr>
          <p:spPr>
            <a:xfrm>
              <a:off x="-981573" y="3980656"/>
              <a:ext cx="1970283" cy="1670172"/>
            </a:xfrm>
            <a:prstGeom prst="wedgeRoundRectCallout">
              <a:avLst>
                <a:gd name="adj1" fmla="val 77672"/>
                <a:gd name="adj2" fmla="val -3552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Process</a:t>
              </a:r>
            </a:p>
            <a:p>
              <a:pPr algn="ctr"/>
              <a:r>
                <a:rPr lang="en-US" altLang="ko-KR" sz="1000" dirty="0">
                  <a:solidFill>
                    <a:schemeClr val="tx1"/>
                  </a:solidFill>
                </a:rPr>
                <a:t>Capability Analysis</a:t>
              </a:r>
            </a:p>
            <a:p>
              <a:pPr algn="ctr"/>
              <a:r>
                <a:rPr lang="en-US" altLang="ko-KR" sz="1000" dirty="0">
                  <a:solidFill>
                    <a:schemeClr val="tx1"/>
                  </a:solidFill>
                </a:rPr>
                <a:t>(</a:t>
              </a:r>
              <a:r>
                <a:rPr lang="ko-KR" altLang="en-US" sz="1000" dirty="0">
                  <a:solidFill>
                    <a:schemeClr val="tx1"/>
                  </a:solidFill>
                </a:rPr>
                <a:t>공정 능력 분석</a:t>
              </a:r>
              <a:r>
                <a:rPr lang="en-US" altLang="ko-KR" sz="1000" dirty="0">
                  <a:solidFill>
                    <a:schemeClr val="tx1"/>
                  </a:solidFill>
                </a:rPr>
                <a:t>,)</a:t>
              </a:r>
              <a:r>
                <a:rPr lang="ko-KR" altLang="en-US" sz="1000" dirty="0">
                  <a:solidFill>
                    <a:schemeClr val="tx1"/>
                  </a:solidFill>
                </a:rPr>
                <a:t>을 </a:t>
              </a:r>
              <a:endParaRPr lang="en-US" altLang="ko-KR" sz="1000" dirty="0">
                <a:solidFill>
                  <a:schemeClr val="tx1"/>
                </a:solidFill>
              </a:endParaRPr>
            </a:p>
            <a:p>
              <a:pPr algn="ctr"/>
              <a:r>
                <a:rPr lang="ko-KR" altLang="en-US" sz="1000" dirty="0">
                  <a:solidFill>
                    <a:schemeClr val="tx1"/>
                  </a:solidFill>
                </a:rPr>
                <a:t>통해 </a:t>
              </a:r>
              <a:r>
                <a:rPr lang="ko-KR" altLang="en-US" sz="1000" b="1" dirty="0">
                  <a:solidFill>
                    <a:schemeClr val="tx1"/>
                  </a:solidFill>
                </a:rPr>
                <a:t>산출 및 평가</a:t>
              </a:r>
              <a:endParaRPr lang="en-US" altLang="ko-KR" sz="1000" b="1" dirty="0">
                <a:solidFill>
                  <a:schemeClr val="tx1"/>
                </a:solidFill>
              </a:endParaRPr>
            </a:p>
            <a:p>
              <a:pPr algn="ctr"/>
              <a:r>
                <a:rPr lang="ko-KR" altLang="ko-KR" sz="1000" dirty="0">
                  <a:solidFill>
                    <a:schemeClr val="tx1"/>
                  </a:solidFill>
                </a:rPr>
                <a:t>↓</a:t>
              </a:r>
              <a:endParaRPr lang="en-US" altLang="ko-KR" sz="1000" dirty="0">
                <a:solidFill>
                  <a:schemeClr val="tx1"/>
                </a:solidFill>
              </a:endParaRPr>
            </a:p>
            <a:p>
              <a:pPr algn="ctr"/>
              <a:r>
                <a:rPr lang="en-US" altLang="ko-KR" sz="1000" b="1" dirty="0">
                  <a:solidFill>
                    <a:srgbClr val="FF0000"/>
                  </a:solidFill>
                </a:rPr>
                <a:t>R commander</a:t>
              </a:r>
              <a:r>
                <a:rPr lang="ko-KR" altLang="en-US" sz="1000" b="1" dirty="0">
                  <a:solidFill>
                    <a:srgbClr val="FF0000"/>
                  </a:solidFill>
                </a:rPr>
                <a:t>에 관련 패키지 존재 </a:t>
              </a:r>
              <a:r>
                <a:rPr lang="en-US" altLang="ko-KR" sz="1000" b="1" dirty="0">
                  <a:solidFill>
                    <a:srgbClr val="FF0000"/>
                  </a:solidFill>
                </a:rPr>
                <a:t>x</a:t>
              </a:r>
              <a:endParaRPr lang="ko-KR" altLang="en-US" sz="1000" b="1" dirty="0">
                <a:solidFill>
                  <a:srgbClr val="FF0000"/>
                </a:solidFill>
              </a:endParaRPr>
            </a:p>
          </p:txBody>
        </p:sp>
      </p:grpSp>
      <p:sp>
        <p:nvSpPr>
          <p:cNvPr id="98" name="모서리가 둥근 사각형 설명선 97"/>
          <p:cNvSpPr/>
          <p:nvPr/>
        </p:nvSpPr>
        <p:spPr>
          <a:xfrm>
            <a:off x="7208977" y="1258172"/>
            <a:ext cx="1819217" cy="1397495"/>
          </a:xfrm>
          <a:prstGeom prst="wedgeRoundRectCallout">
            <a:avLst>
              <a:gd name="adj1" fmla="val -142083"/>
              <a:gd name="adj2" fmla="val -3788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Measurement </a:t>
            </a:r>
          </a:p>
          <a:p>
            <a:pPr algn="ctr"/>
            <a:r>
              <a:rPr lang="en-US" altLang="ko-KR" sz="1000" dirty="0">
                <a:solidFill>
                  <a:schemeClr val="tx1"/>
                </a:solidFill>
              </a:rPr>
              <a:t>System Analysis</a:t>
            </a:r>
          </a:p>
          <a:p>
            <a:pPr algn="ctr"/>
            <a:r>
              <a:rPr lang="en-US" altLang="ko-KR" sz="1000" dirty="0">
                <a:solidFill>
                  <a:schemeClr val="tx1"/>
                </a:solidFill>
              </a:rPr>
              <a:t>(</a:t>
            </a:r>
            <a:r>
              <a:rPr lang="ko-KR" altLang="en-US" sz="1000" dirty="0">
                <a:solidFill>
                  <a:schemeClr val="tx1"/>
                </a:solidFill>
              </a:rPr>
              <a:t>측정 시스템 분석</a:t>
            </a:r>
            <a:r>
              <a:rPr lang="en-US" altLang="ko-KR" sz="1000" dirty="0">
                <a:solidFill>
                  <a:schemeClr val="tx1"/>
                </a:solidFill>
              </a:rPr>
              <a:t>)</a:t>
            </a:r>
            <a:r>
              <a:rPr lang="ko-KR" altLang="en-US" sz="1000" dirty="0">
                <a:solidFill>
                  <a:schemeClr val="tx1"/>
                </a:solidFill>
              </a:rPr>
              <a:t>을</a:t>
            </a:r>
            <a:endParaRPr lang="en-US" altLang="ko-KR" sz="1000" dirty="0">
              <a:solidFill>
                <a:schemeClr val="tx1"/>
              </a:solidFill>
            </a:endParaRPr>
          </a:p>
          <a:p>
            <a:pPr algn="ctr"/>
            <a:r>
              <a:rPr lang="ko-KR" altLang="en-US" sz="1000" dirty="0">
                <a:solidFill>
                  <a:schemeClr val="tx1"/>
                </a:solidFill>
              </a:rPr>
              <a:t>통해 </a:t>
            </a:r>
            <a:r>
              <a:rPr lang="ko-KR" altLang="en-US" sz="1000" b="1" dirty="0">
                <a:solidFill>
                  <a:schemeClr val="tx1"/>
                </a:solidFill>
              </a:rPr>
              <a:t>측정 시스템 문제 </a:t>
            </a:r>
            <a:endParaRPr lang="en-US" altLang="ko-KR" sz="1000" b="1" dirty="0">
              <a:solidFill>
                <a:schemeClr val="tx1"/>
              </a:solidFill>
            </a:endParaRPr>
          </a:p>
          <a:p>
            <a:pPr algn="ctr"/>
            <a:r>
              <a:rPr lang="ko-KR" altLang="en-US" sz="1000" b="1" dirty="0">
                <a:solidFill>
                  <a:schemeClr val="tx1"/>
                </a:solidFill>
              </a:rPr>
              <a:t>원인</a:t>
            </a:r>
            <a:r>
              <a:rPr lang="ko-KR" altLang="en-US" sz="1000" dirty="0">
                <a:solidFill>
                  <a:schemeClr val="tx1"/>
                </a:solidFill>
              </a:rPr>
              <a:t> 도출</a:t>
            </a:r>
            <a:endParaRPr lang="en-US" altLang="ko-KR" sz="1000" dirty="0">
              <a:solidFill>
                <a:schemeClr val="tx1"/>
              </a:solidFill>
            </a:endParaRPr>
          </a:p>
          <a:p>
            <a:pPr algn="ctr"/>
            <a:r>
              <a:rPr lang="ko-KR" altLang="ko-KR" sz="1000" dirty="0">
                <a:solidFill>
                  <a:schemeClr val="tx1"/>
                </a:solidFill>
              </a:rPr>
              <a:t>↓</a:t>
            </a:r>
            <a:endParaRPr lang="en-US" altLang="ko-KR" sz="1000" dirty="0">
              <a:solidFill>
                <a:schemeClr val="tx1"/>
              </a:solidFill>
            </a:endParaRPr>
          </a:p>
          <a:p>
            <a:pPr algn="ctr"/>
            <a:r>
              <a:rPr lang="en-US" altLang="ko-KR" sz="1000" b="1" dirty="0">
                <a:solidFill>
                  <a:srgbClr val="FF0000"/>
                </a:solidFill>
              </a:rPr>
              <a:t>R commander</a:t>
            </a:r>
            <a:r>
              <a:rPr lang="ko-KR" altLang="en-US" sz="1000" b="1" dirty="0">
                <a:solidFill>
                  <a:srgbClr val="FF0000"/>
                </a:solidFill>
              </a:rPr>
              <a:t>에 관련</a:t>
            </a:r>
            <a:endParaRPr lang="en-US" altLang="ko-KR" sz="1000" b="1" dirty="0">
              <a:solidFill>
                <a:srgbClr val="FF0000"/>
              </a:solidFill>
            </a:endParaRPr>
          </a:p>
          <a:p>
            <a:pPr algn="ctr"/>
            <a:r>
              <a:rPr lang="ko-KR" altLang="en-US" sz="1000" b="1" dirty="0">
                <a:solidFill>
                  <a:srgbClr val="FF0000"/>
                </a:solidFill>
              </a:rPr>
              <a:t> 패키지 존재 </a:t>
            </a:r>
            <a:r>
              <a:rPr lang="en-US" altLang="ko-KR" sz="1000" b="1" dirty="0">
                <a:solidFill>
                  <a:srgbClr val="FF0000"/>
                </a:solidFill>
              </a:rPr>
              <a:t>x</a:t>
            </a:r>
            <a:endParaRPr lang="ko-KR" altLang="en-US" sz="1000" b="1" dirty="0">
              <a:solidFill>
                <a:srgbClr val="FF0000"/>
              </a:solidFill>
            </a:endParaRPr>
          </a:p>
        </p:txBody>
      </p:sp>
      <p:sp>
        <p:nvSpPr>
          <p:cNvPr id="124" name="TextBox 123"/>
          <p:cNvSpPr txBox="1"/>
          <p:nvPr/>
        </p:nvSpPr>
        <p:spPr>
          <a:xfrm>
            <a:off x="4107124" y="6271305"/>
            <a:ext cx="4831347" cy="338554"/>
          </a:xfrm>
          <a:prstGeom prst="rect">
            <a:avLst/>
          </a:prstGeom>
          <a:noFill/>
        </p:spPr>
        <p:txBody>
          <a:bodyPr wrap="square" rtlCol="0">
            <a:spAutoFit/>
          </a:bodyPr>
          <a:lstStyle/>
          <a:p>
            <a:r>
              <a:rPr lang="ko-KR" altLang="en-US" sz="1600" b="1" u="sng" dirty="0"/>
              <a:t>∴ 통계적 품질관리 도구</a:t>
            </a:r>
            <a:r>
              <a:rPr lang="en-US" altLang="ko-KR" sz="1600" b="1" u="sng" dirty="0"/>
              <a:t>(SI + MSA + PCA)</a:t>
            </a:r>
            <a:r>
              <a:rPr lang="ko-KR" altLang="en-US" sz="1600" b="1" u="sng" dirty="0"/>
              <a:t>의 부재</a:t>
            </a:r>
          </a:p>
        </p:txBody>
      </p:sp>
      <p:sp>
        <p:nvSpPr>
          <p:cNvPr id="122" name="순서도: 처리 121"/>
          <p:cNvSpPr/>
          <p:nvPr/>
        </p:nvSpPr>
        <p:spPr>
          <a:xfrm>
            <a:off x="3876520" y="1159253"/>
            <a:ext cx="1531178" cy="475559"/>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측정시스템</a:t>
            </a:r>
          </a:p>
        </p:txBody>
      </p:sp>
      <p:cxnSp>
        <p:nvCxnSpPr>
          <p:cNvPr id="66" name="직선 화살표 연결선 65"/>
          <p:cNvCxnSpPr>
            <a:cxnSpLocks/>
            <a:stCxn id="122" idx="2"/>
            <a:endCxn id="22" idx="0"/>
          </p:cNvCxnSpPr>
          <p:nvPr/>
        </p:nvCxnSpPr>
        <p:spPr>
          <a:xfrm>
            <a:off x="4642109" y="1634812"/>
            <a:ext cx="296" cy="46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a:off x="3100547" y="1988840"/>
            <a:ext cx="333128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1" name="순서도: 처리 90"/>
          <p:cNvSpPr/>
          <p:nvPr/>
        </p:nvSpPr>
        <p:spPr>
          <a:xfrm>
            <a:off x="622073" y="1156773"/>
            <a:ext cx="1531178" cy="4799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샘플링검사</a:t>
            </a:r>
          </a:p>
        </p:txBody>
      </p:sp>
      <p:sp>
        <p:nvSpPr>
          <p:cNvPr id="118" name="모서리가 둥근 사각형 설명선 97"/>
          <p:cNvSpPr/>
          <p:nvPr/>
        </p:nvSpPr>
        <p:spPr>
          <a:xfrm>
            <a:off x="511811" y="2019065"/>
            <a:ext cx="1863782" cy="1195783"/>
          </a:xfrm>
          <a:prstGeom prst="wedgeRoundRectCallout">
            <a:avLst>
              <a:gd name="adj1" fmla="val 9043"/>
              <a:gd name="adj2" fmla="val -7882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Sampling</a:t>
            </a:r>
            <a:r>
              <a:rPr lang="ko-KR" altLang="en-US" sz="1000" dirty="0">
                <a:solidFill>
                  <a:schemeClr val="tx1"/>
                </a:solidFill>
              </a:rPr>
              <a:t> </a:t>
            </a:r>
            <a:r>
              <a:rPr lang="en-US" altLang="ko-KR" sz="1000" dirty="0">
                <a:solidFill>
                  <a:schemeClr val="tx1"/>
                </a:solidFill>
              </a:rPr>
              <a:t>Inspection</a:t>
            </a:r>
          </a:p>
          <a:p>
            <a:pPr algn="ctr"/>
            <a:r>
              <a:rPr lang="en-US" altLang="ko-KR" sz="1000" dirty="0">
                <a:solidFill>
                  <a:schemeClr val="tx1"/>
                </a:solidFill>
              </a:rPr>
              <a:t>(</a:t>
            </a:r>
            <a:r>
              <a:rPr lang="ko-KR" altLang="en-US" sz="1000" dirty="0">
                <a:solidFill>
                  <a:schemeClr val="tx1"/>
                </a:solidFill>
              </a:rPr>
              <a:t>샘플링검사</a:t>
            </a:r>
            <a:r>
              <a:rPr lang="en-US" altLang="ko-KR" sz="1000" dirty="0">
                <a:solidFill>
                  <a:schemeClr val="tx1"/>
                </a:solidFill>
              </a:rPr>
              <a:t>)</a:t>
            </a:r>
            <a:r>
              <a:rPr lang="ko-KR" altLang="en-US" sz="1000" dirty="0">
                <a:solidFill>
                  <a:schemeClr val="tx1"/>
                </a:solidFill>
              </a:rPr>
              <a:t>를 통해 </a:t>
            </a:r>
            <a:r>
              <a:rPr lang="ko-KR" altLang="en-US" sz="1000" dirty="0" err="1">
                <a:solidFill>
                  <a:schemeClr val="tx1"/>
                </a:solidFill>
              </a:rPr>
              <a:t>로트의</a:t>
            </a:r>
            <a:r>
              <a:rPr lang="ko-KR" altLang="en-US" sz="1000" dirty="0">
                <a:solidFill>
                  <a:schemeClr val="tx1"/>
                </a:solidFill>
              </a:rPr>
              <a:t> 합격</a:t>
            </a:r>
            <a:r>
              <a:rPr lang="en-US" altLang="ko-KR" sz="1000" dirty="0">
                <a:solidFill>
                  <a:schemeClr val="tx1"/>
                </a:solidFill>
              </a:rPr>
              <a:t>,</a:t>
            </a:r>
            <a:r>
              <a:rPr lang="ko-KR" altLang="en-US" sz="1000" dirty="0">
                <a:solidFill>
                  <a:schemeClr val="tx1"/>
                </a:solidFill>
              </a:rPr>
              <a:t>불합격을 판단</a:t>
            </a:r>
            <a:r>
              <a:rPr lang="en-US" altLang="ko-KR" sz="1000" dirty="0">
                <a:solidFill>
                  <a:schemeClr val="tx1"/>
                </a:solidFill>
              </a:rPr>
              <a:t>,</a:t>
            </a:r>
          </a:p>
          <a:p>
            <a:pPr algn="ctr"/>
            <a:r>
              <a:rPr lang="en-US" altLang="ko-KR" sz="1000" dirty="0">
                <a:solidFill>
                  <a:schemeClr val="tx1"/>
                </a:solidFill>
              </a:rPr>
              <a:t> </a:t>
            </a:r>
            <a:r>
              <a:rPr lang="ko-KR" altLang="en-US" sz="1000" dirty="0">
                <a:solidFill>
                  <a:schemeClr val="tx1"/>
                </a:solidFill>
              </a:rPr>
              <a:t>전반적인 공정 능력 평가</a:t>
            </a:r>
            <a:endParaRPr lang="en-US" altLang="ko-KR" sz="1000" dirty="0">
              <a:solidFill>
                <a:schemeClr val="tx1"/>
              </a:solidFill>
            </a:endParaRPr>
          </a:p>
          <a:p>
            <a:pPr algn="ctr"/>
            <a:r>
              <a:rPr lang="ko-KR" altLang="ko-KR" sz="1000" dirty="0">
                <a:solidFill>
                  <a:schemeClr val="tx1"/>
                </a:solidFill>
              </a:rPr>
              <a:t>↓</a:t>
            </a:r>
            <a:endParaRPr lang="en-US" altLang="ko-KR" sz="1000" b="1" dirty="0">
              <a:solidFill>
                <a:srgbClr val="FF0000"/>
              </a:solidFill>
            </a:endParaRPr>
          </a:p>
          <a:p>
            <a:pPr algn="ctr"/>
            <a:r>
              <a:rPr lang="en-US" altLang="ko-KR" sz="1000" b="1" dirty="0">
                <a:solidFill>
                  <a:srgbClr val="FF0000"/>
                </a:solidFill>
              </a:rPr>
              <a:t>R commander</a:t>
            </a:r>
            <a:r>
              <a:rPr lang="ko-KR" altLang="en-US" sz="1000" b="1" dirty="0">
                <a:solidFill>
                  <a:srgbClr val="FF0000"/>
                </a:solidFill>
              </a:rPr>
              <a:t>에 관련</a:t>
            </a:r>
            <a:endParaRPr lang="en-US" altLang="ko-KR" sz="1000" b="1" dirty="0">
              <a:solidFill>
                <a:srgbClr val="FF0000"/>
              </a:solidFill>
            </a:endParaRPr>
          </a:p>
          <a:p>
            <a:pPr algn="ctr"/>
            <a:r>
              <a:rPr lang="ko-KR" altLang="en-US" sz="1000" b="1" dirty="0">
                <a:solidFill>
                  <a:srgbClr val="FF0000"/>
                </a:solidFill>
              </a:rPr>
              <a:t>패키지 존재 </a:t>
            </a:r>
            <a:r>
              <a:rPr lang="en-US" altLang="ko-KR" sz="1000" b="1" dirty="0">
                <a:solidFill>
                  <a:srgbClr val="FF0000"/>
                </a:solidFill>
              </a:rPr>
              <a:t>x</a:t>
            </a:r>
          </a:p>
        </p:txBody>
      </p:sp>
      <p:sp>
        <p:nvSpPr>
          <p:cNvPr id="36" name="사각형: 둥근 모서리 35"/>
          <p:cNvSpPr/>
          <p:nvPr/>
        </p:nvSpPr>
        <p:spPr>
          <a:xfrm>
            <a:off x="-3303994" y="856065"/>
            <a:ext cx="2830667" cy="913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rgbClr val="FF0000"/>
                </a:solidFill>
              </a:rPr>
              <a:t>측정오차</a:t>
            </a:r>
            <a:r>
              <a:rPr lang="ko-KR" altLang="en-US" sz="1400" dirty="0">
                <a:solidFill>
                  <a:schemeClr val="tx1"/>
                </a:solidFill>
              </a:rPr>
              <a:t>와  </a:t>
            </a:r>
            <a:r>
              <a:rPr lang="ko-KR" altLang="en-US" sz="1400" dirty="0">
                <a:solidFill>
                  <a:srgbClr val="FF0000"/>
                </a:solidFill>
              </a:rPr>
              <a:t>샘플링오차</a:t>
            </a:r>
            <a:r>
              <a:rPr lang="ko-KR" altLang="en-US" sz="1400" dirty="0">
                <a:solidFill>
                  <a:schemeClr val="tx1"/>
                </a:solidFill>
              </a:rPr>
              <a:t>가 크게 발생  한다면 분석하려는 공정데이터를 신뢰할 수 있을까</a:t>
            </a:r>
            <a:r>
              <a:rPr lang="en-US" altLang="ko-KR" sz="1400" dirty="0">
                <a:solidFill>
                  <a:schemeClr val="tx1"/>
                </a:solidFill>
              </a:rPr>
              <a:t>?</a:t>
            </a:r>
          </a:p>
        </p:txBody>
      </p:sp>
      <p:sp>
        <p:nvSpPr>
          <p:cNvPr id="119" name="타원 118"/>
          <p:cNvSpPr/>
          <p:nvPr/>
        </p:nvSpPr>
        <p:spPr>
          <a:xfrm rot="10800000" flipV="1">
            <a:off x="6061007" y="3410339"/>
            <a:ext cx="143381" cy="1233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rot="10800000" flipV="1">
            <a:off x="6448372" y="4291800"/>
            <a:ext cx="143381" cy="1233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더하기 기호 9"/>
          <p:cNvSpPr/>
          <p:nvPr/>
        </p:nvSpPr>
        <p:spPr>
          <a:xfrm>
            <a:off x="2687991" y="1163537"/>
            <a:ext cx="500413" cy="47510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95290114"/>
      </p:ext>
    </p:extLst>
  </p:cSld>
  <p:clrMapOvr>
    <a:masterClrMapping/>
  </p:clrMapOvr>
  <p:transition>
    <p:fade/>
  </p:transition>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TM10001114[[fn=갤러리]]</Template>
  <TotalTime>8110</TotalTime>
  <Words>5460</Words>
  <Application>Microsoft Office PowerPoint</Application>
  <PresentationFormat>화면 슬라이드 쇼(4:3)</PresentationFormat>
  <Paragraphs>1163</Paragraphs>
  <Slides>38</Slides>
  <Notes>36</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38</vt:i4>
      </vt:variant>
    </vt:vector>
  </HeadingPairs>
  <TitlesOfParts>
    <vt:vector size="53" baseType="lpstr">
      <vt:lpstr>HY강B</vt:lpstr>
      <vt:lpstr>HY헤드라인M</vt:lpstr>
      <vt:lpstr>굴림</vt:lpstr>
      <vt:lpstr>굴림체</vt:lpstr>
      <vt:lpstr>나눔바른고딕</vt:lpstr>
      <vt:lpstr>돋움체</vt:lpstr>
      <vt:lpstr>맑은 고딕</vt:lpstr>
      <vt:lpstr>조선일보명조</vt:lpstr>
      <vt:lpstr>Arial</vt:lpstr>
      <vt:lpstr>Cambria Math</vt:lpstr>
      <vt:lpstr>Segoe UI Black</vt:lpstr>
      <vt:lpstr>Symbol</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2016-2학기 데이터마이닝 응용</dc:title>
  <dc:creator>admin</dc:creator>
  <cp:lastModifiedBy>이홍재</cp:lastModifiedBy>
  <cp:revision>817</cp:revision>
  <dcterms:created xsi:type="dcterms:W3CDTF">2016-09-03T18:18:46Z</dcterms:created>
  <dcterms:modified xsi:type="dcterms:W3CDTF">2017-03-09T09:17:47Z</dcterms:modified>
</cp:coreProperties>
</file>