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22" r:id="rId2"/>
    <p:sldId id="392" r:id="rId3"/>
    <p:sldId id="517" r:id="rId4"/>
    <p:sldId id="518" r:id="rId5"/>
    <p:sldId id="476" r:id="rId6"/>
    <p:sldId id="477" r:id="rId7"/>
    <p:sldId id="508" r:id="rId8"/>
    <p:sldId id="443" r:id="rId9"/>
    <p:sldId id="483" r:id="rId10"/>
    <p:sldId id="484" r:id="rId11"/>
    <p:sldId id="487" r:id="rId12"/>
    <p:sldId id="499" r:id="rId13"/>
    <p:sldId id="522" r:id="rId14"/>
    <p:sldId id="523" r:id="rId15"/>
    <p:sldId id="492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450" r:id="rId24"/>
    <p:sldId id="509" r:id="rId25"/>
    <p:sldId id="457" r:id="rId26"/>
    <p:sldId id="458" r:id="rId27"/>
    <p:sldId id="505" r:id="rId28"/>
    <p:sldId id="524" r:id="rId29"/>
    <p:sldId id="525" r:id="rId30"/>
    <p:sldId id="527" r:id="rId31"/>
    <p:sldId id="528" r:id="rId32"/>
    <p:sldId id="454" r:id="rId33"/>
    <p:sldId id="455" r:id="rId34"/>
    <p:sldId id="456" r:id="rId35"/>
    <p:sldId id="478" r:id="rId36"/>
    <p:sldId id="519" r:id="rId37"/>
    <p:sldId id="520" r:id="rId38"/>
    <p:sldId id="521" r:id="rId39"/>
    <p:sldId id="47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" initials="I" lastIdx="9" clrIdx="0">
    <p:extLst/>
  </p:cmAuthor>
  <p:cmAuthor id="2" name="이홍재" initials="이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D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8710" autoAdjust="0"/>
  </p:normalViewPr>
  <p:slideViewPr>
    <p:cSldViewPr>
      <p:cViewPr>
        <p:scale>
          <a:sx n="100" d="100"/>
          <a:sy n="100" d="100"/>
        </p:scale>
        <p:origin x="-211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696753814964479E-2"/>
          <c:y val="0.10469910856985223"/>
          <c:w val="0.90008225479379922"/>
          <c:h val="0.605768268044740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297-4DF1-9F84-D0366FFE9B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97-4DF1-9F84-D0366FFE9B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97-4DF1-9F84-D0366FFE9B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297-4DF1-9F84-D0366FFE9BE4}"/>
              </c:ext>
            </c:extLst>
          </c:dPt>
          <c:dPt>
            <c:idx val="4"/>
            <c:bubble3D val="0"/>
            <c:explosion val="3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97-4DF1-9F84-D0366FFE9B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272-4186-A5EF-B4182B453E3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272-4186-A5EF-B4182B453E38}"/>
              </c:ext>
            </c:extLst>
          </c:dPt>
          <c:dLbls>
            <c:dLbl>
              <c:idx val="0"/>
              <c:layout>
                <c:manualLayout>
                  <c:x val="-3.1975178390586258E-2"/>
                  <c:y val="8.573840552946762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97-4DF1-9F84-D0366FFE9BE4}"/>
                </c:ext>
              </c:extLst>
            </c:dLbl>
            <c:dLbl>
              <c:idx val="1"/>
              <c:layout>
                <c:manualLayout>
                  <c:x val="-0.12075732264529916"/>
                  <c:y val="4.51003746939694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1820611160349707"/>
                      <c:h val="9.365271988603386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297-4DF1-9F84-D0366FFE9BE4}"/>
                </c:ext>
              </c:extLst>
            </c:dLbl>
            <c:dLbl>
              <c:idx val="2"/>
              <c:layout>
                <c:manualLayout>
                  <c:x val="-7.1355966659890219E-2"/>
                  <c:y val="2.10030531389084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97-4DF1-9F84-D0366FFE9BE4}"/>
                </c:ext>
              </c:extLst>
            </c:dLbl>
            <c:dLbl>
              <c:idx val="4"/>
              <c:layout>
                <c:manualLayout>
                  <c:x val="4.144157753498641E-2"/>
                  <c:y val="-0.1110600569747543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97-4DF1-9F84-D0366FFE9B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기본</c:v>
                </c:pt>
                <c:pt idx="1">
                  <c:v>기초통계</c:v>
                </c:pt>
                <c:pt idx="2">
                  <c:v>실험계획</c:v>
                </c:pt>
                <c:pt idx="3">
                  <c:v>데이터마이닝</c:v>
                </c:pt>
                <c:pt idx="4">
                  <c:v>품질</c:v>
                </c:pt>
                <c:pt idx="5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3</c:v>
                </c:pt>
                <c:pt idx="3">
                  <c:v>8</c:v>
                </c:pt>
                <c:pt idx="4">
                  <c:v>1</c:v>
                </c:pt>
                <c:pt idx="5">
                  <c:v>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297-4DF1-9F84-D0366FFE9BE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ayout>
        <c:manualLayout>
          <c:xMode val="edge"/>
          <c:yMode val="edge"/>
          <c:x val="9.7831242947341107E-2"/>
          <c:y val="0.74657576076087095"/>
          <c:w val="0.87917303799817925"/>
          <c:h val="0.221766981812864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&#44536;&#44163;&#51060;R&#44256;&#49910;&#45796;/&#51228;&#50504;&#49436;/R_logo.svg" TargetMode="External"/><Relationship Id="rId1" Type="http://schemas.openxmlformats.org/officeDocument/2006/relationships/image" Target="../media/image3.jpg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62833-2F8C-4A4F-B570-8E82C01521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07CC58-DED3-408A-BE65-9EEEF554F57D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02. </a:t>
          </a:r>
          <a:r>
            <a:rPr lang="ko-KR" altLang="en-US" dirty="0"/>
            <a:t>프로젝트 내용</a:t>
          </a:r>
        </a:p>
      </dgm:t>
    </dgm:pt>
    <dgm:pt modelId="{A811191A-1F35-451A-98A1-8FCBF16E35D1}" type="parTrans" cxnId="{F14C787A-3C33-44C0-BD54-0D2911E9FCFE}">
      <dgm:prSet/>
      <dgm:spPr/>
      <dgm:t>
        <a:bodyPr/>
        <a:lstStyle/>
        <a:p>
          <a:pPr latinLnBrk="1"/>
          <a:endParaRPr lang="ko-KR" altLang="en-US"/>
        </a:p>
      </dgm:t>
    </dgm:pt>
    <dgm:pt modelId="{96B830F9-44F1-44C7-99FA-5B21821384F4}" type="sibTrans" cxnId="{F14C787A-3C33-44C0-BD54-0D2911E9FCFE}">
      <dgm:prSet/>
      <dgm:spPr/>
      <dgm:t>
        <a:bodyPr/>
        <a:lstStyle/>
        <a:p>
          <a:pPr latinLnBrk="1"/>
          <a:endParaRPr lang="ko-KR" altLang="en-US"/>
        </a:p>
      </dgm:t>
    </dgm:pt>
    <dgm:pt modelId="{ACB04991-3BD6-40EA-B763-09E1DA72832C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03. </a:t>
          </a:r>
          <a:r>
            <a:rPr lang="ko-KR" altLang="en-US" dirty="0"/>
            <a:t>프로젝트 적용  </a:t>
          </a:r>
        </a:p>
      </dgm:t>
    </dgm:pt>
    <dgm:pt modelId="{B4A4C33B-5B5D-4D59-BE80-4B09DFD07985}" type="parTrans" cxnId="{174E08EB-C911-4283-9585-18A87226D5C8}">
      <dgm:prSet/>
      <dgm:spPr/>
      <dgm:t>
        <a:bodyPr/>
        <a:lstStyle/>
        <a:p>
          <a:pPr latinLnBrk="1"/>
          <a:endParaRPr lang="ko-KR" altLang="en-US"/>
        </a:p>
      </dgm:t>
    </dgm:pt>
    <dgm:pt modelId="{2939A0C0-8EE8-445F-9574-1C8D70C60D0F}" type="sibTrans" cxnId="{174E08EB-C911-4283-9585-18A87226D5C8}">
      <dgm:prSet/>
      <dgm:spPr/>
      <dgm:t>
        <a:bodyPr/>
        <a:lstStyle/>
        <a:p>
          <a:pPr latinLnBrk="1"/>
          <a:endParaRPr lang="ko-KR" altLang="en-US"/>
        </a:p>
      </dgm:t>
    </dgm:pt>
    <dgm:pt modelId="{2EAFF2FB-8C26-495A-9F24-7ECB832C6341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04. </a:t>
          </a:r>
          <a:r>
            <a:rPr lang="ko-KR" altLang="en-US" dirty="0"/>
            <a:t>프로젝트 관리 </a:t>
          </a:r>
        </a:p>
      </dgm:t>
    </dgm:pt>
    <dgm:pt modelId="{C2DDDFAB-D5BF-4F82-82ED-B83EABA08F4B}" type="parTrans" cxnId="{DAF9CE81-BB4E-4B6A-B4E5-F62A904B4B11}">
      <dgm:prSet/>
      <dgm:spPr/>
      <dgm:t>
        <a:bodyPr/>
        <a:lstStyle/>
        <a:p>
          <a:pPr latinLnBrk="1"/>
          <a:endParaRPr lang="ko-KR" altLang="en-US"/>
        </a:p>
      </dgm:t>
    </dgm:pt>
    <dgm:pt modelId="{6378BA7D-5108-4A94-8E00-7F0E4F21529B}" type="sibTrans" cxnId="{DAF9CE81-BB4E-4B6A-B4E5-F62A904B4B11}">
      <dgm:prSet/>
      <dgm:spPr/>
      <dgm:t>
        <a:bodyPr/>
        <a:lstStyle/>
        <a:p>
          <a:pPr latinLnBrk="1"/>
          <a:endParaRPr lang="ko-KR" altLang="en-US"/>
        </a:p>
      </dgm:t>
    </dgm:pt>
    <dgm:pt modelId="{B06A1D19-9C92-4AF5-9139-FD7613EE678F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01. </a:t>
          </a:r>
          <a:r>
            <a:rPr lang="ko-KR" altLang="en-US" dirty="0"/>
            <a:t>프로젝트 개요</a:t>
          </a:r>
        </a:p>
      </dgm:t>
    </dgm:pt>
    <dgm:pt modelId="{7F57BCAC-FA0D-4FB6-824C-AB10AE66423B}" type="parTrans" cxnId="{E32D9411-FCB4-42EE-8780-830FCC714FB8}">
      <dgm:prSet/>
      <dgm:spPr/>
      <dgm:t>
        <a:bodyPr/>
        <a:lstStyle/>
        <a:p>
          <a:pPr latinLnBrk="1"/>
          <a:endParaRPr lang="ko-KR" altLang="en-US"/>
        </a:p>
      </dgm:t>
    </dgm:pt>
    <dgm:pt modelId="{46473C70-23FB-4EC5-AF0B-3C75FBB37E73}" type="sibTrans" cxnId="{E32D9411-FCB4-42EE-8780-830FCC714FB8}">
      <dgm:prSet/>
      <dgm:spPr/>
      <dgm:t>
        <a:bodyPr/>
        <a:lstStyle/>
        <a:p>
          <a:pPr latinLnBrk="1"/>
          <a:endParaRPr lang="ko-KR" altLang="en-US"/>
        </a:p>
      </dgm:t>
    </dgm:pt>
    <dgm:pt modelId="{3189CF1C-8396-4123-BA21-852E0CB03978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/>
            <a:t>05. </a:t>
          </a:r>
          <a:r>
            <a:rPr lang="ko-KR" altLang="en-US" dirty="0"/>
            <a:t>시연</a:t>
          </a:r>
        </a:p>
      </dgm:t>
    </dgm:pt>
    <dgm:pt modelId="{DAED783F-53E4-49B4-A764-8B689E40FDBB}" type="parTrans" cxnId="{69AC0E99-ECE6-4251-BBD5-B064AC8FB8EB}">
      <dgm:prSet/>
      <dgm:spPr/>
      <dgm:t>
        <a:bodyPr/>
        <a:lstStyle/>
        <a:p>
          <a:pPr latinLnBrk="1"/>
          <a:endParaRPr lang="ko-KR" altLang="en-US"/>
        </a:p>
      </dgm:t>
    </dgm:pt>
    <dgm:pt modelId="{D1DF0DF6-FF92-47A6-920B-45083808F03B}" type="sibTrans" cxnId="{69AC0E99-ECE6-4251-BBD5-B064AC8FB8EB}">
      <dgm:prSet/>
      <dgm:spPr/>
      <dgm:t>
        <a:bodyPr/>
        <a:lstStyle/>
        <a:p>
          <a:pPr latinLnBrk="1"/>
          <a:endParaRPr lang="ko-KR" altLang="en-US"/>
        </a:p>
      </dgm:t>
    </dgm:pt>
    <dgm:pt modelId="{25D5BB7E-F161-49FC-9548-A9B8F3D47D06}" type="pres">
      <dgm:prSet presAssocID="{63C62833-2F8C-4A4F-B570-8E82C015217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09DE5A-15CD-4127-A82F-1BB7DE44AC00}" type="pres">
      <dgm:prSet presAssocID="{63C62833-2F8C-4A4F-B570-8E82C015217F}" presName="Name1" presStyleCnt="0"/>
      <dgm:spPr/>
    </dgm:pt>
    <dgm:pt modelId="{F22E2C8D-E29C-47F5-9751-477394A85B54}" type="pres">
      <dgm:prSet presAssocID="{63C62833-2F8C-4A4F-B570-8E82C015217F}" presName="cycle" presStyleCnt="0"/>
      <dgm:spPr/>
    </dgm:pt>
    <dgm:pt modelId="{DB66642A-20C7-4090-AA8F-DFD3DE0CBE73}" type="pres">
      <dgm:prSet presAssocID="{63C62833-2F8C-4A4F-B570-8E82C015217F}" presName="srcNode" presStyleLbl="node1" presStyleIdx="0" presStyleCnt="5"/>
      <dgm:spPr/>
    </dgm:pt>
    <dgm:pt modelId="{95D7FCD5-8413-4D14-8FE8-2F0920526384}" type="pres">
      <dgm:prSet presAssocID="{63C62833-2F8C-4A4F-B570-8E82C015217F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8E3066B-2545-4D0B-90A7-BCC00A4C4FB2}" type="pres">
      <dgm:prSet presAssocID="{63C62833-2F8C-4A4F-B570-8E82C015217F}" presName="extraNode" presStyleLbl="node1" presStyleIdx="0" presStyleCnt="5"/>
      <dgm:spPr/>
    </dgm:pt>
    <dgm:pt modelId="{F127F7DC-9343-41F0-B4BE-3D60AF323A3A}" type="pres">
      <dgm:prSet presAssocID="{63C62833-2F8C-4A4F-B570-8E82C015217F}" presName="dstNode" presStyleLbl="node1" presStyleIdx="0" presStyleCnt="5"/>
      <dgm:spPr/>
    </dgm:pt>
    <dgm:pt modelId="{A6E6E1A7-0C81-4051-8A49-35DD84F7CCA9}" type="pres">
      <dgm:prSet presAssocID="{B06A1D19-9C92-4AF5-9139-FD7613EE678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7D8E4F-0BF6-47CC-AE21-1AADD16DA4B2}" type="pres">
      <dgm:prSet presAssocID="{B06A1D19-9C92-4AF5-9139-FD7613EE678F}" presName="accent_1" presStyleCnt="0"/>
      <dgm:spPr/>
    </dgm:pt>
    <dgm:pt modelId="{BC65C7ED-450D-492D-910A-5A8FF5FA4D45}" type="pres">
      <dgm:prSet presAssocID="{B06A1D19-9C92-4AF5-9139-FD7613EE678F}" presName="accentRepeatNode" presStyleLbl="solidFgAcc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DC226AD0-9F35-41B8-A3BB-4CD5E954A23B}" type="pres">
      <dgm:prSet presAssocID="{0407CC58-DED3-408A-BE65-9EEEF554F57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A56F18-27C9-4A43-A6EC-1DCC6E33B198}" type="pres">
      <dgm:prSet presAssocID="{0407CC58-DED3-408A-BE65-9EEEF554F57D}" presName="accent_2" presStyleCnt="0"/>
      <dgm:spPr/>
    </dgm:pt>
    <dgm:pt modelId="{245EE47A-F9F4-4E21-A5D9-140FA596A587}" type="pres">
      <dgm:prSet presAssocID="{0407CC58-DED3-408A-BE65-9EEEF554F57D}" presName="accentRepeatNode" presStyleLbl="solidFgAcc1" presStyleIdx="1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BA8732D6-7CF3-4396-A767-FFDFC236864C}" type="pres">
      <dgm:prSet presAssocID="{ACB04991-3BD6-40EA-B763-09E1DA72832C}" presName="text_3" presStyleLbl="node1" presStyleIdx="2" presStyleCnt="5" custLinFactNeighborX="-88" custLinFactNeighborY="-3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B96F83-A7C2-41D7-A566-1D0E3828A69E}" type="pres">
      <dgm:prSet presAssocID="{ACB04991-3BD6-40EA-B763-09E1DA72832C}" presName="accent_3" presStyleCnt="0"/>
      <dgm:spPr/>
    </dgm:pt>
    <dgm:pt modelId="{7050679C-0BC9-4B0D-AE4D-3EDC164CC07A}" type="pres">
      <dgm:prSet presAssocID="{ACB04991-3BD6-40EA-B763-09E1DA72832C}" presName="accentRepeatNode" presStyleLbl="solidFgAcc1" presStyleIdx="2" presStyleCnt="5" custLinFactNeighborX="-228" custLinFactNeighborY="2252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4A3E9AF2-212A-4BEB-8DB9-DD8FC953D0EC}" type="pres">
      <dgm:prSet presAssocID="{2EAFF2FB-8C26-495A-9F24-7ECB832C634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08DA4-7E7A-4259-B35D-66D9F6372ED8}" type="pres">
      <dgm:prSet presAssocID="{2EAFF2FB-8C26-495A-9F24-7ECB832C6341}" presName="accent_4" presStyleCnt="0"/>
      <dgm:spPr/>
    </dgm:pt>
    <dgm:pt modelId="{4813C697-4AF1-48C4-8FED-D95294801068}" type="pres">
      <dgm:prSet presAssocID="{2EAFF2FB-8C26-495A-9F24-7ECB832C6341}" presName="accentRepeatNode" presStyleLbl="solidFgAcc1" presStyleIdx="3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EDC369F3-604F-4550-A213-1CCC33459E81}" type="pres">
      <dgm:prSet presAssocID="{3189CF1C-8396-4123-BA21-852E0CB0397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4FAC21-E93D-43EF-A9EE-C935E45F4AE1}" type="pres">
      <dgm:prSet presAssocID="{3189CF1C-8396-4123-BA21-852E0CB03978}" presName="accent_5" presStyleCnt="0"/>
      <dgm:spPr/>
    </dgm:pt>
    <dgm:pt modelId="{016BB454-3639-4A85-9B34-00F3BA534053}" type="pres">
      <dgm:prSet presAssocID="{3189CF1C-8396-4123-BA21-852E0CB03978}" presName="accentRepeatNode" presStyleLbl="solidFgAcc1" presStyleIdx="4" presStyleCnt="5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solidFill>
            <a:schemeClr val="accent1">
              <a:hueOff val="0"/>
              <a:satOff val="0"/>
              <a:lumOff val="0"/>
            </a:schemeClr>
          </a:solidFill>
        </a:ln>
      </dgm:spPr>
    </dgm:pt>
  </dgm:ptLst>
  <dgm:cxnLst>
    <dgm:cxn modelId="{DAF9CE81-BB4E-4B6A-B4E5-F62A904B4B11}" srcId="{63C62833-2F8C-4A4F-B570-8E82C015217F}" destId="{2EAFF2FB-8C26-495A-9F24-7ECB832C6341}" srcOrd="3" destOrd="0" parTransId="{C2DDDFAB-D5BF-4F82-82ED-B83EABA08F4B}" sibTransId="{6378BA7D-5108-4A94-8E00-7F0E4F21529B}"/>
    <dgm:cxn modelId="{174E08EB-C911-4283-9585-18A87226D5C8}" srcId="{63C62833-2F8C-4A4F-B570-8E82C015217F}" destId="{ACB04991-3BD6-40EA-B763-09E1DA72832C}" srcOrd="2" destOrd="0" parTransId="{B4A4C33B-5B5D-4D59-BE80-4B09DFD07985}" sibTransId="{2939A0C0-8EE8-445F-9574-1C8D70C60D0F}"/>
    <dgm:cxn modelId="{69AC0E99-ECE6-4251-BBD5-B064AC8FB8EB}" srcId="{63C62833-2F8C-4A4F-B570-8E82C015217F}" destId="{3189CF1C-8396-4123-BA21-852E0CB03978}" srcOrd="4" destOrd="0" parTransId="{DAED783F-53E4-49B4-A764-8B689E40FDBB}" sibTransId="{D1DF0DF6-FF92-47A6-920B-45083808F03B}"/>
    <dgm:cxn modelId="{995781A1-E159-4FD8-A845-F672D09B15AD}" type="presOf" srcId="{3189CF1C-8396-4123-BA21-852E0CB03978}" destId="{EDC369F3-604F-4550-A213-1CCC33459E81}" srcOrd="0" destOrd="0" presId="urn:microsoft.com/office/officeart/2008/layout/VerticalCurvedList"/>
    <dgm:cxn modelId="{E32D9411-FCB4-42EE-8780-830FCC714FB8}" srcId="{63C62833-2F8C-4A4F-B570-8E82C015217F}" destId="{B06A1D19-9C92-4AF5-9139-FD7613EE678F}" srcOrd="0" destOrd="0" parTransId="{7F57BCAC-FA0D-4FB6-824C-AB10AE66423B}" sibTransId="{46473C70-23FB-4EC5-AF0B-3C75FBB37E73}"/>
    <dgm:cxn modelId="{F14C787A-3C33-44C0-BD54-0D2911E9FCFE}" srcId="{63C62833-2F8C-4A4F-B570-8E82C015217F}" destId="{0407CC58-DED3-408A-BE65-9EEEF554F57D}" srcOrd="1" destOrd="0" parTransId="{A811191A-1F35-451A-98A1-8FCBF16E35D1}" sibTransId="{96B830F9-44F1-44C7-99FA-5B21821384F4}"/>
    <dgm:cxn modelId="{D7678DEE-682D-4432-A173-27480A35C045}" type="presOf" srcId="{B06A1D19-9C92-4AF5-9139-FD7613EE678F}" destId="{A6E6E1A7-0C81-4051-8A49-35DD84F7CCA9}" srcOrd="0" destOrd="0" presId="urn:microsoft.com/office/officeart/2008/layout/VerticalCurvedList"/>
    <dgm:cxn modelId="{52360EEE-CE4C-477B-8BA9-B189F368C2C1}" type="presOf" srcId="{ACB04991-3BD6-40EA-B763-09E1DA72832C}" destId="{BA8732D6-7CF3-4396-A767-FFDFC236864C}" srcOrd="0" destOrd="0" presId="urn:microsoft.com/office/officeart/2008/layout/VerticalCurvedList"/>
    <dgm:cxn modelId="{9800E94F-AE40-4E1C-8540-947A8003A27D}" type="presOf" srcId="{2EAFF2FB-8C26-495A-9F24-7ECB832C6341}" destId="{4A3E9AF2-212A-4BEB-8DB9-DD8FC953D0EC}" srcOrd="0" destOrd="0" presId="urn:microsoft.com/office/officeart/2008/layout/VerticalCurvedList"/>
    <dgm:cxn modelId="{B8AA72C2-087F-4D31-BE1A-6B3CB1B43BCD}" type="presOf" srcId="{46473C70-23FB-4EC5-AF0B-3C75FBB37E73}" destId="{95D7FCD5-8413-4D14-8FE8-2F0920526384}" srcOrd="0" destOrd="0" presId="urn:microsoft.com/office/officeart/2008/layout/VerticalCurvedList"/>
    <dgm:cxn modelId="{76E01F14-AE2F-4759-B089-FE1BE1E752EA}" type="presOf" srcId="{0407CC58-DED3-408A-BE65-9EEEF554F57D}" destId="{DC226AD0-9F35-41B8-A3BB-4CD5E954A23B}" srcOrd="0" destOrd="0" presId="urn:microsoft.com/office/officeart/2008/layout/VerticalCurvedList"/>
    <dgm:cxn modelId="{26DB7BBD-31AB-43B6-BFF1-40A60C61DB7F}" type="presOf" srcId="{63C62833-2F8C-4A4F-B570-8E82C015217F}" destId="{25D5BB7E-F161-49FC-9548-A9B8F3D47D06}" srcOrd="0" destOrd="0" presId="urn:microsoft.com/office/officeart/2008/layout/VerticalCurvedList"/>
    <dgm:cxn modelId="{0C99AB1F-ECBF-4E01-843A-B625F25B1E30}" type="presParOf" srcId="{25D5BB7E-F161-49FC-9548-A9B8F3D47D06}" destId="{EE09DE5A-15CD-4127-A82F-1BB7DE44AC00}" srcOrd="0" destOrd="0" presId="urn:microsoft.com/office/officeart/2008/layout/VerticalCurvedList"/>
    <dgm:cxn modelId="{C4D8DE64-C9F4-49EE-9292-17BB6E6E8F44}" type="presParOf" srcId="{EE09DE5A-15CD-4127-A82F-1BB7DE44AC00}" destId="{F22E2C8D-E29C-47F5-9751-477394A85B54}" srcOrd="0" destOrd="0" presId="urn:microsoft.com/office/officeart/2008/layout/VerticalCurvedList"/>
    <dgm:cxn modelId="{B93562AC-DA5D-4855-9E69-D77FD13417D0}" type="presParOf" srcId="{F22E2C8D-E29C-47F5-9751-477394A85B54}" destId="{DB66642A-20C7-4090-AA8F-DFD3DE0CBE73}" srcOrd="0" destOrd="0" presId="urn:microsoft.com/office/officeart/2008/layout/VerticalCurvedList"/>
    <dgm:cxn modelId="{805917F1-D187-4B6A-98A8-D85A6571ED85}" type="presParOf" srcId="{F22E2C8D-E29C-47F5-9751-477394A85B54}" destId="{95D7FCD5-8413-4D14-8FE8-2F0920526384}" srcOrd="1" destOrd="0" presId="urn:microsoft.com/office/officeart/2008/layout/VerticalCurvedList"/>
    <dgm:cxn modelId="{8AA6655B-F46F-49E3-992F-D6D42C9CB85F}" type="presParOf" srcId="{F22E2C8D-E29C-47F5-9751-477394A85B54}" destId="{48E3066B-2545-4D0B-90A7-BCC00A4C4FB2}" srcOrd="2" destOrd="0" presId="urn:microsoft.com/office/officeart/2008/layout/VerticalCurvedList"/>
    <dgm:cxn modelId="{78743AC0-E7A5-407C-A3D3-659D0F4EE8B0}" type="presParOf" srcId="{F22E2C8D-E29C-47F5-9751-477394A85B54}" destId="{F127F7DC-9343-41F0-B4BE-3D60AF323A3A}" srcOrd="3" destOrd="0" presId="urn:microsoft.com/office/officeart/2008/layout/VerticalCurvedList"/>
    <dgm:cxn modelId="{75E89100-269A-4EB4-9252-2153EC9D5145}" type="presParOf" srcId="{EE09DE5A-15CD-4127-A82F-1BB7DE44AC00}" destId="{A6E6E1A7-0C81-4051-8A49-35DD84F7CCA9}" srcOrd="1" destOrd="0" presId="urn:microsoft.com/office/officeart/2008/layout/VerticalCurvedList"/>
    <dgm:cxn modelId="{BAFC035E-F7EE-4EAB-932D-7589C2603FF2}" type="presParOf" srcId="{EE09DE5A-15CD-4127-A82F-1BB7DE44AC00}" destId="{E67D8E4F-0BF6-47CC-AE21-1AADD16DA4B2}" srcOrd="2" destOrd="0" presId="urn:microsoft.com/office/officeart/2008/layout/VerticalCurvedList"/>
    <dgm:cxn modelId="{F2FB9684-FB67-43F4-8F41-BC24C24413CC}" type="presParOf" srcId="{E67D8E4F-0BF6-47CC-AE21-1AADD16DA4B2}" destId="{BC65C7ED-450D-492D-910A-5A8FF5FA4D45}" srcOrd="0" destOrd="0" presId="urn:microsoft.com/office/officeart/2008/layout/VerticalCurvedList"/>
    <dgm:cxn modelId="{F5A7E13E-5161-46D3-A1EE-2C7B045A9E23}" type="presParOf" srcId="{EE09DE5A-15CD-4127-A82F-1BB7DE44AC00}" destId="{DC226AD0-9F35-41B8-A3BB-4CD5E954A23B}" srcOrd="3" destOrd="0" presId="urn:microsoft.com/office/officeart/2008/layout/VerticalCurvedList"/>
    <dgm:cxn modelId="{A4AEE147-8128-4E7C-8A51-95CFCA9DB5B3}" type="presParOf" srcId="{EE09DE5A-15CD-4127-A82F-1BB7DE44AC00}" destId="{E2A56F18-27C9-4A43-A6EC-1DCC6E33B198}" srcOrd="4" destOrd="0" presId="urn:microsoft.com/office/officeart/2008/layout/VerticalCurvedList"/>
    <dgm:cxn modelId="{AB0EF674-1261-4FE2-B6C4-5B4E743F9DC9}" type="presParOf" srcId="{E2A56F18-27C9-4A43-A6EC-1DCC6E33B198}" destId="{245EE47A-F9F4-4E21-A5D9-140FA596A587}" srcOrd="0" destOrd="0" presId="urn:microsoft.com/office/officeart/2008/layout/VerticalCurvedList"/>
    <dgm:cxn modelId="{B32CFC9E-2AE9-4D1A-9F25-70E4D02A1CBD}" type="presParOf" srcId="{EE09DE5A-15CD-4127-A82F-1BB7DE44AC00}" destId="{BA8732D6-7CF3-4396-A767-FFDFC236864C}" srcOrd="5" destOrd="0" presId="urn:microsoft.com/office/officeart/2008/layout/VerticalCurvedList"/>
    <dgm:cxn modelId="{63275868-B078-4453-8A9A-4E90DFCB9820}" type="presParOf" srcId="{EE09DE5A-15CD-4127-A82F-1BB7DE44AC00}" destId="{2BB96F83-A7C2-41D7-A566-1D0E3828A69E}" srcOrd="6" destOrd="0" presId="urn:microsoft.com/office/officeart/2008/layout/VerticalCurvedList"/>
    <dgm:cxn modelId="{169140EF-19B2-443D-B968-00D8DE6108FC}" type="presParOf" srcId="{2BB96F83-A7C2-41D7-A566-1D0E3828A69E}" destId="{7050679C-0BC9-4B0D-AE4D-3EDC164CC07A}" srcOrd="0" destOrd="0" presId="urn:microsoft.com/office/officeart/2008/layout/VerticalCurvedList"/>
    <dgm:cxn modelId="{A19E0B96-E432-41FD-855C-D66682E0F753}" type="presParOf" srcId="{EE09DE5A-15CD-4127-A82F-1BB7DE44AC00}" destId="{4A3E9AF2-212A-4BEB-8DB9-DD8FC953D0EC}" srcOrd="7" destOrd="0" presId="urn:microsoft.com/office/officeart/2008/layout/VerticalCurvedList"/>
    <dgm:cxn modelId="{EBC263B6-8A28-47BB-A022-0E81B1627A93}" type="presParOf" srcId="{EE09DE5A-15CD-4127-A82F-1BB7DE44AC00}" destId="{46908DA4-7E7A-4259-B35D-66D9F6372ED8}" srcOrd="8" destOrd="0" presId="urn:microsoft.com/office/officeart/2008/layout/VerticalCurvedList"/>
    <dgm:cxn modelId="{AB8D3531-F942-4F8C-91D5-61C0CC1BD840}" type="presParOf" srcId="{46908DA4-7E7A-4259-B35D-66D9F6372ED8}" destId="{4813C697-4AF1-48C4-8FED-D95294801068}" srcOrd="0" destOrd="0" presId="urn:microsoft.com/office/officeart/2008/layout/VerticalCurvedList"/>
    <dgm:cxn modelId="{CD58FF63-E430-42B9-ACBC-03042095FE5C}" type="presParOf" srcId="{EE09DE5A-15CD-4127-A82F-1BB7DE44AC00}" destId="{EDC369F3-604F-4550-A213-1CCC33459E81}" srcOrd="9" destOrd="0" presId="urn:microsoft.com/office/officeart/2008/layout/VerticalCurvedList"/>
    <dgm:cxn modelId="{0A6DE30C-8E34-4BD2-9F1C-9B167F364779}" type="presParOf" srcId="{EE09DE5A-15CD-4127-A82F-1BB7DE44AC00}" destId="{4B4FAC21-E93D-43EF-A9EE-C935E45F4AE1}" srcOrd="10" destOrd="0" presId="urn:microsoft.com/office/officeart/2008/layout/VerticalCurvedList"/>
    <dgm:cxn modelId="{86FF73FE-2D51-4B65-8839-96D162287558}" type="presParOf" srcId="{4B4FAC21-E93D-43EF-A9EE-C935E45F4AE1}" destId="{016BB454-3639-4A85-9B34-00F3BA5340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FCD5-8413-4D14-8FE8-2F0920526384}">
      <dsp:nvSpPr>
        <dsp:cNvPr id="0" name=""/>
        <dsp:cNvSpPr/>
      </dsp:nvSpPr>
      <dsp:spPr>
        <a:xfrm>
          <a:off x="-4725551" y="-724356"/>
          <a:ext cx="5628690" cy="5628690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6E1A7-0C81-4051-8A49-35DD84F7CCA9}">
      <dsp:nvSpPr>
        <dsp:cNvPr id="0" name=""/>
        <dsp:cNvSpPr/>
      </dsp:nvSpPr>
      <dsp:spPr>
        <a:xfrm>
          <a:off x="395255" y="261165"/>
          <a:ext cx="4444270" cy="52266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865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01. </a:t>
          </a:r>
          <a:r>
            <a:rPr lang="ko-KR" altLang="en-US" sz="2000" kern="1200" dirty="0"/>
            <a:t>프로젝트 개요</a:t>
          </a:r>
        </a:p>
      </dsp:txBody>
      <dsp:txXfrm>
        <a:off x="395255" y="261165"/>
        <a:ext cx="4444270" cy="522664"/>
      </dsp:txXfrm>
    </dsp:sp>
    <dsp:sp modelId="{BC65C7ED-450D-492D-910A-5A8FF5FA4D45}">
      <dsp:nvSpPr>
        <dsp:cNvPr id="0" name=""/>
        <dsp:cNvSpPr/>
      </dsp:nvSpPr>
      <dsp:spPr>
        <a:xfrm>
          <a:off x="68590" y="195831"/>
          <a:ext cx="653330" cy="6533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26AD0-9F35-41B8-A3BB-4CD5E954A23B}">
      <dsp:nvSpPr>
        <dsp:cNvPr id="0" name=""/>
        <dsp:cNvSpPr/>
      </dsp:nvSpPr>
      <dsp:spPr>
        <a:xfrm>
          <a:off x="769781" y="1044910"/>
          <a:ext cx="4069744" cy="52266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865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02. </a:t>
          </a:r>
          <a:r>
            <a:rPr lang="ko-KR" altLang="en-US" sz="2000" kern="1200" dirty="0"/>
            <a:t>프로젝트 내용</a:t>
          </a:r>
        </a:p>
      </dsp:txBody>
      <dsp:txXfrm>
        <a:off x="769781" y="1044910"/>
        <a:ext cx="4069744" cy="522664"/>
      </dsp:txXfrm>
    </dsp:sp>
    <dsp:sp modelId="{245EE47A-F9F4-4E21-A5D9-140FA596A587}">
      <dsp:nvSpPr>
        <dsp:cNvPr id="0" name=""/>
        <dsp:cNvSpPr/>
      </dsp:nvSpPr>
      <dsp:spPr>
        <a:xfrm>
          <a:off x="443116" y="979577"/>
          <a:ext cx="653330" cy="65333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732D6-7CF3-4396-A767-FFDFC236864C}">
      <dsp:nvSpPr>
        <dsp:cNvPr id="0" name=""/>
        <dsp:cNvSpPr/>
      </dsp:nvSpPr>
      <dsp:spPr>
        <a:xfrm>
          <a:off x="881250" y="1826816"/>
          <a:ext cx="3954794" cy="52266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865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03. </a:t>
          </a:r>
          <a:r>
            <a:rPr lang="ko-KR" altLang="en-US" sz="2000" kern="1200" dirty="0"/>
            <a:t>프로젝트 적용  </a:t>
          </a:r>
        </a:p>
      </dsp:txBody>
      <dsp:txXfrm>
        <a:off x="881250" y="1826816"/>
        <a:ext cx="3954794" cy="522664"/>
      </dsp:txXfrm>
    </dsp:sp>
    <dsp:sp modelId="{7050679C-0BC9-4B0D-AE4D-3EDC164CC07A}">
      <dsp:nvSpPr>
        <dsp:cNvPr id="0" name=""/>
        <dsp:cNvSpPr/>
      </dsp:nvSpPr>
      <dsp:spPr>
        <a:xfrm>
          <a:off x="556575" y="1778036"/>
          <a:ext cx="653330" cy="65333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9AF2-212A-4BEB-8DB9-DD8FC953D0EC}">
      <dsp:nvSpPr>
        <dsp:cNvPr id="0" name=""/>
        <dsp:cNvSpPr/>
      </dsp:nvSpPr>
      <dsp:spPr>
        <a:xfrm>
          <a:off x="769781" y="2612402"/>
          <a:ext cx="4069744" cy="52266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865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04. </a:t>
          </a:r>
          <a:r>
            <a:rPr lang="ko-KR" altLang="en-US" sz="2000" kern="1200" dirty="0"/>
            <a:t>프로젝트 관리 </a:t>
          </a:r>
        </a:p>
      </dsp:txBody>
      <dsp:txXfrm>
        <a:off x="769781" y="2612402"/>
        <a:ext cx="4069744" cy="522664"/>
      </dsp:txXfrm>
    </dsp:sp>
    <dsp:sp modelId="{4813C697-4AF1-48C4-8FED-D95294801068}">
      <dsp:nvSpPr>
        <dsp:cNvPr id="0" name=""/>
        <dsp:cNvSpPr/>
      </dsp:nvSpPr>
      <dsp:spPr>
        <a:xfrm>
          <a:off x="443116" y="2547069"/>
          <a:ext cx="653330" cy="65333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369F3-604F-4550-A213-1CCC33459E81}">
      <dsp:nvSpPr>
        <dsp:cNvPr id="0" name=""/>
        <dsp:cNvSpPr/>
      </dsp:nvSpPr>
      <dsp:spPr>
        <a:xfrm>
          <a:off x="395255" y="3396148"/>
          <a:ext cx="4444270" cy="52266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865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/>
            <a:t>05. </a:t>
          </a:r>
          <a:r>
            <a:rPr lang="ko-KR" altLang="en-US" sz="2000" kern="1200" dirty="0"/>
            <a:t>시연</a:t>
          </a:r>
        </a:p>
      </dsp:txBody>
      <dsp:txXfrm>
        <a:off x="395255" y="3396148"/>
        <a:ext cx="4444270" cy="522664"/>
      </dsp:txXfrm>
    </dsp:sp>
    <dsp:sp modelId="{016BB454-3639-4A85-9B34-00F3BA534053}">
      <dsp:nvSpPr>
        <dsp:cNvPr id="0" name=""/>
        <dsp:cNvSpPr/>
      </dsp:nvSpPr>
      <dsp:spPr>
        <a:xfrm>
          <a:off x="68590" y="3330815"/>
          <a:ext cx="653330" cy="653330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0.10717</cdr:x>
      <cdr:y>0.5</cdr:y>
    </cdr:from>
    <cdr:to>
      <cdr:x>0.2601</cdr:x>
      <cdr:y>0.73722</cdr:y>
    </cdr:to>
    <cdr:pic>
      <cdr:nvPicPr>
        <cdr:cNvPr id="2" name="그래픽 1" descr="망원경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xmlns="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00104" y="1203515"/>
          <a:ext cx="570994" cy="57099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8854-E34C-4AD3-B961-E2FDF46502D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841E4-3793-4212-A58A-C68DD3339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통계적 품질 관리를 </a:t>
            </a:r>
            <a:r>
              <a:rPr lang="ko-KR" altLang="en-US" dirty="0"/>
              <a:t>위한 </a:t>
            </a:r>
            <a:r>
              <a:rPr lang="en-US" altLang="ko-KR" dirty="0"/>
              <a:t>R commander Plug-in</a:t>
            </a:r>
            <a:r>
              <a:rPr lang="en-US" altLang="ko-KR" baseline="0" dirty="0"/>
              <a:t> packages</a:t>
            </a:r>
            <a:r>
              <a:rPr lang="ko-KR" altLang="en-US" dirty="0"/>
              <a:t>개발이라는 주제로 발표를 진행하게 될 </a:t>
            </a:r>
            <a:r>
              <a:rPr lang="en-US" altLang="ko-KR" dirty="0"/>
              <a:t>“</a:t>
            </a:r>
            <a:r>
              <a:rPr lang="ko-KR" altLang="en-US" dirty="0"/>
              <a:t>그것이 </a:t>
            </a:r>
            <a:r>
              <a:rPr lang="en-US" altLang="ko-KR" dirty="0"/>
              <a:t>R</a:t>
            </a:r>
            <a:r>
              <a:rPr lang="ko-KR" altLang="en-US" dirty="0"/>
              <a:t>고 싶다</a:t>
            </a:r>
            <a:r>
              <a:rPr lang="en-US" altLang="ko-KR" dirty="0"/>
              <a:t>.” </a:t>
            </a:r>
            <a:r>
              <a:rPr lang="ko-KR" altLang="en-US" dirty="0"/>
              <a:t>조의 산업경영공학과 </a:t>
            </a:r>
            <a:r>
              <a:rPr lang="en-US" altLang="ko-KR" dirty="0"/>
              <a:t>12</a:t>
            </a:r>
            <a:r>
              <a:rPr lang="ko-KR" altLang="en-US" dirty="0"/>
              <a:t>학번 </a:t>
            </a:r>
            <a:r>
              <a:rPr lang="en-US" altLang="ko-KR" dirty="0"/>
              <a:t>“</a:t>
            </a:r>
            <a:r>
              <a:rPr lang="ko-KR" altLang="en-US" dirty="0" err="1"/>
              <a:t>이해중＂입니다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저희가 개발하려는 </a:t>
            </a:r>
            <a:r>
              <a:rPr lang="en-US" altLang="ko-KR" dirty="0"/>
              <a:t>R</a:t>
            </a:r>
            <a:r>
              <a:rPr lang="ko-KR" altLang="en-US" dirty="0"/>
              <a:t> 플러그인 패키지의 개발 범위입니다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첫 번째는 </a:t>
            </a:r>
            <a:r>
              <a:rPr lang="en-US" altLang="ko-KR" baseline="0" dirty="0"/>
              <a:t>PCA </a:t>
            </a:r>
            <a:r>
              <a:rPr lang="ko-KR" altLang="en-US" baseline="0" dirty="0"/>
              <a:t>플러그인 패키지입니다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공정 능력을 정량화한 공정능력 지수를 데이터의 유형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분포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형태에 따라 세분화 된 기능을 제공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두 번째론 측정 시스템 분석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역시 데이터 유형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파괴 검사 여부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기타 상황에 따른 필요 기능을 제공 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마지막으로는 샘플링 검사입니다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데이터 유형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검사 횟수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검사 형태에 따라 표준과 </a:t>
            </a:r>
            <a:r>
              <a:rPr lang="ko-KR" altLang="en-US" baseline="0" dirty="0" err="1"/>
              <a:t>로트</a:t>
            </a:r>
            <a:r>
              <a:rPr lang="ko-KR" altLang="en-US" baseline="0" dirty="0"/>
              <a:t> 합격 확률 산출식이 저마다 다르므로 이를 패키지에 체계적으로 담아 사용자에게 기능상 편의를 제공 할 것 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4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효율적인 플러그인 패키지 개발을 위해  </a:t>
            </a: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세부적으로 </a:t>
            </a:r>
            <a:r>
              <a:rPr lang="en-US" altLang="ko-KR" dirty="0"/>
              <a:t>15</a:t>
            </a:r>
            <a:r>
              <a:rPr lang="ko-KR" altLang="en-US" dirty="0"/>
              <a:t>단계로 이루어진 프로세스를</a:t>
            </a:r>
            <a:r>
              <a:rPr lang="ko-KR" altLang="en-US" baseline="0" dirty="0"/>
              <a:t> </a:t>
            </a:r>
            <a:r>
              <a:rPr lang="ko-KR" altLang="en-US" dirty="0"/>
              <a:t>정의하여 본 프로젝트를 진행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품질관련 </a:t>
            </a:r>
            <a:r>
              <a:rPr lang="en-US" altLang="ko-KR" dirty="0"/>
              <a:t>R</a:t>
            </a:r>
            <a:r>
              <a:rPr lang="ko-KR" altLang="en-US" dirty="0"/>
              <a:t>패키지 조사로 </a:t>
            </a:r>
            <a:r>
              <a:rPr lang="en-US" altLang="ko-KR" dirty="0"/>
              <a:t>R</a:t>
            </a:r>
            <a:r>
              <a:rPr lang="ko-KR" altLang="en-US" dirty="0"/>
              <a:t>에 있는 기본 패키지가 어떤 것이 있는지 면밀히 조사하는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함수 기능 조사 및 검증으로 앞 단계에서 파악한 패키지 내부 소스코드를 확인하여 기능 별로 분류하고 </a:t>
            </a:r>
            <a:r>
              <a:rPr lang="ko-KR" altLang="en-US" dirty="0" err="1"/>
              <a:t>미니탭과</a:t>
            </a:r>
            <a:r>
              <a:rPr lang="ko-KR" altLang="en-US" dirty="0"/>
              <a:t> 비교하는 작업입니다</a:t>
            </a:r>
            <a:r>
              <a:rPr lang="en-US" altLang="ko-KR" dirty="0"/>
              <a:t>. </a:t>
            </a:r>
            <a:r>
              <a:rPr lang="ko-KR" altLang="en-US" dirty="0"/>
              <a:t>이를 통해 보완이나 새로 만들어야 할 함수를 선별 해 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패키지 활용 및 구축 단계로 기존 함수와 신규 함수를 결합하여 새롭게 패키지를 구축하는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넷째 </a:t>
            </a:r>
            <a:r>
              <a:rPr lang="en-US" altLang="ko-KR" dirty="0"/>
              <a:t>UI </a:t>
            </a:r>
            <a:r>
              <a:rPr lang="ko-KR" altLang="en-US" dirty="0"/>
              <a:t>설계 및 구현 단계로</a:t>
            </a:r>
            <a:r>
              <a:rPr lang="en-US" altLang="ko-KR" dirty="0"/>
              <a:t>, </a:t>
            </a:r>
            <a:r>
              <a:rPr lang="ko-KR" altLang="en-US" dirty="0"/>
              <a:t>새롭게 만든 패키지를 </a:t>
            </a:r>
            <a:r>
              <a:rPr lang="en-US" altLang="ko-KR" dirty="0"/>
              <a:t>Plug-in</a:t>
            </a:r>
            <a:r>
              <a:rPr lang="en-US" altLang="ko-KR" baseline="0" dirty="0"/>
              <a:t> </a:t>
            </a:r>
            <a:r>
              <a:rPr lang="ko-KR" altLang="en-US" baseline="0" dirty="0"/>
              <a:t>패키지화 하기 위해 </a:t>
            </a:r>
            <a:r>
              <a:rPr lang="en-US" altLang="ko-KR" baseline="0" dirty="0"/>
              <a:t>UI</a:t>
            </a:r>
            <a:r>
              <a:rPr lang="ko-KR" altLang="en-US" baseline="0" dirty="0"/>
              <a:t>를 설계하고 </a:t>
            </a:r>
            <a:r>
              <a:rPr lang="ko-KR" altLang="en-US" baseline="0" dirty="0" err="1"/>
              <a:t>구착하는</a:t>
            </a:r>
            <a:r>
              <a:rPr lang="ko-KR" altLang="en-US" baseline="0" dirty="0"/>
              <a:t> 과정입니다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마지막으로 플러그인 패키지 구축입니다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GUI </a:t>
            </a:r>
            <a:r>
              <a:rPr lang="ko-KR" altLang="en-US" dirty="0"/>
              <a:t>환경 하에서 </a:t>
            </a:r>
            <a:r>
              <a:rPr lang="en-US" altLang="ko-KR" dirty="0"/>
              <a:t>R</a:t>
            </a:r>
            <a:r>
              <a:rPr lang="ko-KR" altLang="en-US" dirty="0"/>
              <a:t>을 활용한 분석이 가능 하게 될 것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51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1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앞선 단계가 끝나면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비로소 패키지 활용 및 구축 단계로 기존 함수와 신규 함수를 결합하여 새롭게 패키지를 구축하는 단계입니다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결과 우리가 구현하고자 하는 공정능력분석 패키지에 있는 </a:t>
            </a:r>
            <a:r>
              <a:rPr lang="en-US" altLang="ko-KR" dirty="0"/>
              <a:t>5</a:t>
            </a:r>
            <a:r>
              <a:rPr lang="ko-KR" altLang="en-US" dirty="0"/>
              <a:t>가지 모듈 중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function</a:t>
            </a:r>
            <a:r>
              <a:rPr lang="ko-KR" altLang="en-US" dirty="0"/>
              <a:t>은 새로 구축했고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정규분포</a:t>
            </a:r>
            <a:r>
              <a:rPr lang="en-US" altLang="ko-KR" dirty="0"/>
              <a:t>,</a:t>
            </a:r>
            <a:r>
              <a:rPr lang="ko-KR" altLang="en-US" dirty="0"/>
              <a:t>비정규분포를 따르는 데이터에</a:t>
            </a:r>
            <a:r>
              <a:rPr lang="en-US" altLang="ko-KR" dirty="0"/>
              <a:t> </a:t>
            </a:r>
            <a:r>
              <a:rPr lang="ko-KR" altLang="en-US" dirty="0"/>
              <a:t>대한 공정능력분석에 대한 </a:t>
            </a:r>
            <a:r>
              <a:rPr lang="en-US" altLang="ko-KR" dirty="0"/>
              <a:t>function</a:t>
            </a:r>
            <a:r>
              <a:rPr lang="ko-KR" altLang="en-US" dirty="0"/>
              <a:t>은 존재하지만 이 함수에는 </a:t>
            </a:r>
            <a:r>
              <a:rPr lang="en-US" altLang="ko-KR" dirty="0"/>
              <a:t>“</a:t>
            </a:r>
            <a:r>
              <a:rPr lang="ko-KR" altLang="en-US" dirty="0" err="1"/>
              <a:t>부분군</a:t>
            </a:r>
            <a:r>
              <a:rPr lang="ko-KR" altLang="en-US" dirty="0"/>
              <a:t> 설정</a:t>
            </a:r>
            <a:r>
              <a:rPr lang="en-US" altLang="ko-KR" dirty="0"/>
              <a:t>”</a:t>
            </a:r>
            <a:r>
              <a:rPr lang="ko-KR" altLang="en-US" dirty="0"/>
              <a:t> 및 </a:t>
            </a:r>
            <a:r>
              <a:rPr lang="en-US" altLang="ko-KR" dirty="0"/>
              <a:t>“</a:t>
            </a:r>
            <a:r>
              <a:rPr lang="ko-KR" altLang="en-US" dirty="0"/>
              <a:t>불편화상수도입</a:t>
            </a:r>
            <a:r>
              <a:rPr lang="en-US" altLang="ko-KR" dirty="0"/>
              <a:t>”</a:t>
            </a:r>
            <a:r>
              <a:rPr lang="ko-KR" altLang="en-US" dirty="0"/>
              <a:t>이 </a:t>
            </a:r>
            <a:r>
              <a:rPr lang="ko-KR" altLang="en-US" dirty="0" err="1"/>
              <a:t>결여되어있어</a:t>
            </a:r>
            <a:r>
              <a:rPr lang="ko-KR" altLang="en-US" dirty="0"/>
              <a:t> 기존 함수를 보완하여 우리만의 </a:t>
            </a:r>
            <a:r>
              <a:rPr lang="en-US" altLang="ko-KR" dirty="0"/>
              <a:t>function</a:t>
            </a:r>
            <a:r>
              <a:rPr lang="ko-KR" altLang="en-US" dirty="0"/>
              <a:t>을 구축하였습니다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검증을 위해 </a:t>
            </a:r>
            <a:r>
              <a:rPr lang="ko-KR" altLang="en-US" dirty="0" err="1"/>
              <a:t>미니탭과</a:t>
            </a:r>
            <a:r>
              <a:rPr lang="ko-KR" altLang="en-US" dirty="0"/>
              <a:t> 비교해본 결과 일치하는 값이 나오는 것을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</a:t>
            </a:r>
            <a:r>
              <a:rPr lang="en-US" altLang="ko-KR" dirty="0"/>
              <a:t> UI </a:t>
            </a:r>
            <a:r>
              <a:rPr lang="ko-KR" altLang="en-US" dirty="0"/>
              <a:t>설계 및 구현 단계를 거쳐 최종적으로 플러그인 패키지를 구축하는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정규분포를 따르면서 </a:t>
            </a:r>
            <a:r>
              <a:rPr lang="ko-KR" altLang="en-US" dirty="0" err="1"/>
              <a:t>부분군</a:t>
            </a:r>
            <a:r>
              <a:rPr lang="ko-KR" altLang="en-US" dirty="0"/>
              <a:t> 크기가 </a:t>
            </a:r>
            <a:r>
              <a:rPr lang="en-US" altLang="ko-KR" dirty="0"/>
              <a:t>2 </a:t>
            </a:r>
            <a:r>
              <a:rPr lang="ko-KR" altLang="en-US" dirty="0"/>
              <a:t>이상이며 표준편차의 추정방식이 </a:t>
            </a:r>
            <a:r>
              <a:rPr lang="en-US" altLang="ko-KR" dirty="0"/>
              <a:t>R bar</a:t>
            </a:r>
            <a:r>
              <a:rPr lang="ko-KR" altLang="en-US" dirty="0"/>
              <a:t>인 경우 오른쪽과 같은 결과값을 얻었습니다</a:t>
            </a:r>
            <a:r>
              <a:rPr lang="en-US" altLang="ko-KR" dirty="0"/>
              <a:t>.①②③④④①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GUI </a:t>
            </a:r>
            <a:r>
              <a:rPr lang="ko-KR" altLang="en-US" dirty="0"/>
              <a:t>환경 하에서 </a:t>
            </a:r>
            <a:r>
              <a:rPr lang="en-US" altLang="ko-KR" dirty="0"/>
              <a:t>R</a:t>
            </a:r>
            <a:r>
              <a:rPr lang="ko-KR" altLang="en-US" dirty="0"/>
              <a:t>을 활용한 분석이 가능 하게 될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---------------------------------------------------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Tcltk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설명 </a:t>
            </a:r>
            <a:r>
              <a:rPr lang="en-US" altLang="ko-KR" baseline="0" dirty="0" err="1"/>
              <a:t>ppt</a:t>
            </a:r>
            <a:r>
              <a:rPr lang="en-US" altLang="ko-KR" baseline="0" dirty="0"/>
              <a:t> </a:t>
            </a:r>
            <a:r>
              <a:rPr lang="ko-KR" altLang="en-US" baseline="0" dirty="0"/>
              <a:t>별첨으로 추가 할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53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</a:t>
            </a:r>
            <a:r>
              <a:rPr lang="en-US" altLang="ko-KR" dirty="0"/>
              <a:t> </a:t>
            </a:r>
            <a:r>
              <a:rPr lang="ko-KR" altLang="en-US" dirty="0"/>
              <a:t>전체 플러그인 패키지 개발 </a:t>
            </a:r>
            <a:r>
              <a:rPr lang="ko-KR" altLang="en-US" dirty="0" err="1"/>
              <a:t>진행현황입니다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현재 </a:t>
            </a:r>
            <a:r>
              <a:rPr lang="en-US" altLang="ko-KR" baseline="0" dirty="0"/>
              <a:t>PCA </a:t>
            </a:r>
            <a:r>
              <a:rPr lang="ko-KR" altLang="en-US" baseline="0" dirty="0"/>
              <a:t>패키지와 </a:t>
            </a:r>
            <a:r>
              <a:rPr lang="en-US" altLang="ko-KR" baseline="0" dirty="0"/>
              <a:t>UI</a:t>
            </a:r>
            <a:r>
              <a:rPr lang="ko-KR" altLang="en-US" baseline="0" dirty="0"/>
              <a:t>를 연결하는 과정에 있으며</a:t>
            </a:r>
            <a:endParaRPr lang="en-US" altLang="ko-KR" baseline="0" dirty="0"/>
          </a:p>
          <a:p>
            <a:r>
              <a:rPr lang="ko-KR" altLang="en-US" baseline="0" dirty="0"/>
              <a:t>중간발표까지는 도움말 기능을 제외한 공정능력분석 플러그인 패키지를 구축해</a:t>
            </a:r>
            <a:endParaRPr lang="en-US" altLang="ko-KR" baseline="0" dirty="0"/>
          </a:p>
          <a:p>
            <a:r>
              <a:rPr lang="ko-KR" altLang="en-US" baseline="0" dirty="0"/>
              <a:t>시연 할 계획입니다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9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프로젝트의 내용으로</a:t>
            </a:r>
            <a:r>
              <a:rPr lang="en-US" altLang="ko-KR" dirty="0"/>
              <a:t>, R </a:t>
            </a:r>
            <a:r>
              <a:rPr lang="ko-KR" altLang="en-US" dirty="0"/>
              <a:t>패키지 현황</a:t>
            </a:r>
            <a:r>
              <a:rPr lang="en-US" altLang="ko-KR" dirty="0"/>
              <a:t>,  Plug-in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개발 범위</a:t>
            </a:r>
            <a:r>
              <a:rPr lang="en-US" altLang="ko-KR" dirty="0"/>
              <a:t>, </a:t>
            </a:r>
            <a:r>
              <a:rPr lang="ko-KR" altLang="en-US" dirty="0"/>
              <a:t>개발 프로세스</a:t>
            </a:r>
            <a:r>
              <a:rPr lang="en-US" altLang="ko-KR" dirty="0"/>
              <a:t>, PCA plug-in </a:t>
            </a:r>
            <a:r>
              <a:rPr lang="ko-KR" altLang="en-US" dirty="0"/>
              <a:t>패키지 진행과정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현재까지의 프로젝트 진행현황 순으로 진행하겠습니다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49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동일금속에 대한 간단한 기업소개</a:t>
            </a:r>
            <a:r>
              <a:rPr lang="en-US" altLang="ko-KR" dirty="0"/>
              <a:t>,</a:t>
            </a:r>
            <a:r>
              <a:rPr lang="ko-KR" altLang="en-US" dirty="0"/>
              <a:t> 제품소개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조직도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828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동일금속의  품질측정 프로세스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원자재 입고</a:t>
            </a:r>
            <a:r>
              <a:rPr lang="en-US" altLang="ko-KR" dirty="0"/>
              <a:t> </a:t>
            </a:r>
            <a:r>
              <a:rPr lang="ko-KR" altLang="en-US" dirty="0"/>
              <a:t>후 공정으로 들어가며 도중에 샘플 추출하여 외관 검사를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공정이 끝나면 완제품 중 일부를 추출하여 정밀 규격 검사를 실시합니다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규격 검사 데이터가 나오면 수작업으로 중앙에 있는 엑셀 시트에 데이터를 입력하며</a:t>
            </a:r>
            <a:endParaRPr lang="en-US" altLang="ko-KR" dirty="0"/>
          </a:p>
          <a:p>
            <a:r>
              <a:rPr lang="ko-KR" altLang="en-US" dirty="0"/>
              <a:t>그 결과 공정능력지수 </a:t>
            </a:r>
            <a:r>
              <a:rPr lang="en-US" altLang="ko-KR" dirty="0"/>
              <a:t>&lt;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Cpk</a:t>
            </a:r>
            <a:r>
              <a:rPr lang="en-US" altLang="ko-KR" dirty="0"/>
              <a:t> &gt;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만을 얻을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007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동일금속의  품질측정 프로세스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원자재 입고</a:t>
            </a:r>
            <a:r>
              <a:rPr lang="en-US" altLang="ko-KR" dirty="0"/>
              <a:t> </a:t>
            </a:r>
            <a:r>
              <a:rPr lang="ko-KR" altLang="en-US" dirty="0"/>
              <a:t>후 공정으로 들어가며 도중에 샘플 추출하여 외관 검사를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공정이 끝나면 완제품 중 일부를 추출하여 정밀 규격 검사를 실시합니다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규격 검사 데이터가 나오면 수작업으로 중앙에 있는 엑셀 시트에 데이터를 입력하며</a:t>
            </a:r>
            <a:endParaRPr lang="en-US" altLang="ko-KR" dirty="0"/>
          </a:p>
          <a:p>
            <a:r>
              <a:rPr lang="ko-KR" altLang="en-US" dirty="0"/>
              <a:t>그 결과 공정능력지수 </a:t>
            </a:r>
            <a:r>
              <a:rPr lang="en-US" altLang="ko-KR" dirty="0"/>
              <a:t>&lt;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Cpk</a:t>
            </a:r>
            <a:r>
              <a:rPr lang="en-US" altLang="ko-KR" dirty="0"/>
              <a:t> &gt;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만을 얻을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55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프로젝트에 대한 개요를 시작으로 구체적인 내용</a:t>
            </a:r>
            <a:r>
              <a:rPr lang="en-US" altLang="ko-KR" dirty="0"/>
              <a:t>,</a:t>
            </a:r>
            <a:r>
              <a:rPr lang="ko-KR" altLang="en-US" dirty="0"/>
              <a:t>시연</a:t>
            </a:r>
            <a:r>
              <a:rPr lang="en-US" altLang="ko-KR"/>
              <a:t>, </a:t>
            </a:r>
            <a:r>
              <a:rPr lang="ko-KR" altLang="en-US"/>
              <a:t>관리</a:t>
            </a:r>
            <a:r>
              <a:rPr lang="ko-KR" altLang="en-US" baseline="0"/>
              <a:t>에 </a:t>
            </a:r>
            <a:r>
              <a:rPr lang="ko-KR" altLang="en-US" baseline="0" dirty="0"/>
              <a:t>대해 설명 드리겠습니다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28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동일금속의  품질측정 프로세스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원자재 입고</a:t>
            </a:r>
            <a:r>
              <a:rPr lang="en-US" altLang="ko-KR" dirty="0"/>
              <a:t> </a:t>
            </a:r>
            <a:r>
              <a:rPr lang="ko-KR" altLang="en-US" dirty="0"/>
              <a:t>후 공정으로 들어가며 도중에 샘플 추출하여 외관 검사를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공정이 끝나면 완제품 중 일부를 추출하여 정밀 규격 검사를 실시합니다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규격 검사 데이터가 나오면 수작업으로 중앙에 있는 엑셀 시트에 데이터를 입력하며</a:t>
            </a:r>
            <a:endParaRPr lang="en-US" altLang="ko-KR" dirty="0"/>
          </a:p>
          <a:p>
            <a:r>
              <a:rPr lang="ko-KR" altLang="en-US" dirty="0"/>
              <a:t>그 결과 공정능력지수 </a:t>
            </a:r>
            <a:r>
              <a:rPr lang="en-US" altLang="ko-KR" dirty="0"/>
              <a:t>&lt;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Cpk</a:t>
            </a:r>
            <a:r>
              <a:rPr lang="en-US" altLang="ko-KR" dirty="0"/>
              <a:t> &gt;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만을 얻을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07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동일금속의  품질측정 프로세스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원자재 입고</a:t>
            </a:r>
            <a:r>
              <a:rPr lang="en-US" altLang="ko-KR" dirty="0"/>
              <a:t> </a:t>
            </a:r>
            <a:r>
              <a:rPr lang="ko-KR" altLang="en-US" dirty="0"/>
              <a:t>후 공정으로 들어가며 도중에 샘플 추출하여 외관 검사를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공정이 끝나면 완제품 중 일부를 추출하여 정밀 규격 검사를 실시합니다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규격 검사 데이터가 나오면 수작업으로 중앙에 있는 엑셀 시트에 데이터를 입력하며</a:t>
            </a:r>
            <a:endParaRPr lang="en-US" altLang="ko-KR" dirty="0"/>
          </a:p>
          <a:p>
            <a:r>
              <a:rPr lang="ko-KR" altLang="en-US" dirty="0"/>
              <a:t>그 결과 공정능력지수 </a:t>
            </a:r>
            <a:r>
              <a:rPr lang="en-US" altLang="ko-KR" dirty="0"/>
              <a:t>&lt;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Cpk</a:t>
            </a:r>
            <a:r>
              <a:rPr lang="en-US" altLang="ko-KR" dirty="0"/>
              <a:t> &gt;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만을 얻을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121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개선방안 및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동일금속에서의 요구 해결 방안으로는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공정능력분석 결과로 현재 존재하는 엑셀시트에서는 알 수 없었던 공정성능지수</a:t>
            </a:r>
            <a:r>
              <a:rPr lang="en-US" altLang="ko-KR" dirty="0"/>
              <a:t>, </a:t>
            </a:r>
            <a:r>
              <a:rPr lang="ko-KR" altLang="en-US" dirty="0"/>
              <a:t>불량률을 알 수 있게 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공정능력지수에서 불편화 상수를 이용해 더욱 정밀한 공정능력분석을 시행할 수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측정시스템분석 패키지 추가로 동일금속의 다양한 측정기의 정확성을 파악할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이외에 프로젝트 기대효과로는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커맨더로</a:t>
            </a:r>
            <a:r>
              <a:rPr lang="ko-KR" altLang="en-US" dirty="0"/>
              <a:t> 체계적인 품질관리를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테스트 및 검증을 마칠 시</a:t>
            </a:r>
            <a:r>
              <a:rPr lang="en-US" altLang="ko-KR" dirty="0"/>
              <a:t>, R </a:t>
            </a:r>
            <a:r>
              <a:rPr lang="ko-KR" altLang="en-US" dirty="0"/>
              <a:t>공식 패키지를 등록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범용적으로 만든 우리의 패키지를 동일금속이외에 다른 중소기업에서도 쉽게 접근할 수 있도록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35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프로젝트의 관리</a:t>
            </a:r>
            <a:r>
              <a:rPr lang="ko-KR" altLang="en-US" baseline="0" dirty="0"/>
              <a:t>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향후계획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일정계획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 분담 순으로 진행하겠습니다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18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19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 데이터 시대라는 말이</a:t>
            </a:r>
            <a:r>
              <a:rPr lang="ko-KR" altLang="en-US" baseline="0" dirty="0"/>
              <a:t> 무색할 만큼</a:t>
            </a:r>
            <a:r>
              <a:rPr lang="ko-KR" altLang="en-US" dirty="0"/>
              <a:t> 데이터 분석의 중요성은 나날이 증가하고 있습니다</a:t>
            </a:r>
            <a:r>
              <a:rPr lang="en-US" altLang="ko-KR" dirty="0"/>
              <a:t>. </a:t>
            </a:r>
            <a:r>
              <a:rPr lang="ko-KR" altLang="en-US" dirty="0"/>
              <a:t>그러한 데이터 분석</a:t>
            </a:r>
            <a:r>
              <a:rPr lang="ko-KR" altLang="en-US" baseline="0" dirty="0"/>
              <a:t> 수단으로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 무서운 속도로 급 성장 중에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그러나 코딩을 필요로 하는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 사용자의 접근성에 제한을 주기때문에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대안으로 </a:t>
            </a:r>
            <a:r>
              <a:rPr lang="en-US" altLang="ko-KR" baseline="0" dirty="0"/>
              <a:t>R </a:t>
            </a:r>
            <a:r>
              <a:rPr lang="ko-KR" altLang="en-US" baseline="0" dirty="0"/>
              <a:t>내에서 </a:t>
            </a:r>
            <a:r>
              <a:rPr lang="en-US" altLang="ko-KR" baseline="0" dirty="0"/>
              <a:t>GUI</a:t>
            </a:r>
            <a:r>
              <a:rPr lang="ko-KR" altLang="en-US" baseline="0" dirty="0"/>
              <a:t>를 제공하는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가 등장 할 수 밖에 없었습니다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저희는 이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에 기존에 없는 샘플링 검사 </a:t>
            </a:r>
            <a:r>
              <a:rPr lang="en-US" altLang="ko-KR" baseline="0" dirty="0"/>
              <a:t>,</a:t>
            </a:r>
            <a:r>
              <a:rPr lang="ko-KR" altLang="en-US" baseline="0" dirty="0"/>
              <a:t>공정능력 분석</a:t>
            </a:r>
            <a:r>
              <a:rPr lang="en-US" altLang="ko-KR" baseline="0" dirty="0"/>
              <a:t>, </a:t>
            </a:r>
            <a:r>
              <a:rPr lang="ko-KR" altLang="en-US" baseline="0" dirty="0"/>
              <a:t>측정 시스템 분석을 포함하는 통계적 품질관리 패키지를 구축 하고자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2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일정계획입니다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57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프로젝트의 관리</a:t>
            </a:r>
            <a:r>
              <a:rPr lang="ko-KR" altLang="en-US" baseline="0" dirty="0"/>
              <a:t>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향후계획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일정계획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 분담 순으로 진행하겠습니다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39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개선방안 및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동일금속에서의 요구 해결 방안으로는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공정능력분석 결과로 현재 존재하는 엑셀시트에서는 알 수 없었던 공정성능지수</a:t>
            </a:r>
            <a:r>
              <a:rPr lang="en-US" altLang="ko-KR" dirty="0"/>
              <a:t>, </a:t>
            </a:r>
            <a:r>
              <a:rPr lang="ko-KR" altLang="en-US" dirty="0"/>
              <a:t>불량률을 알 수 있게 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공정능력지수에서 불편화 상수를 이용해 더욱 정밀한 공정능력분석을 시행할 수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측정시스템분석 패키지 추가로 동일금속의 다양한 측정기의 정확성을 파악할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이외에 프로젝트 기대효과로는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커맨더로</a:t>
            </a:r>
            <a:r>
              <a:rPr lang="ko-KR" altLang="en-US" dirty="0"/>
              <a:t> 체계적인 품질관리를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테스트 및 검증을 마칠 시</a:t>
            </a:r>
            <a:r>
              <a:rPr lang="en-US" altLang="ko-KR" dirty="0"/>
              <a:t>, R </a:t>
            </a:r>
            <a:r>
              <a:rPr lang="ko-KR" altLang="en-US" dirty="0"/>
              <a:t>공식 패키지를 등록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범용적으로 만든 우리의 패키지를 동일금속이외에 다른 중소기업에서도 쉽게 접근할 수 있도록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531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개선방안 및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동일금속에서의 요구 해결 방안으로는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공정능력분석 결과로 현재 존재하는 엑셀시트에서는 알 수 없었던 공정성능지수</a:t>
            </a:r>
            <a:r>
              <a:rPr lang="en-US" altLang="ko-KR" dirty="0"/>
              <a:t>, </a:t>
            </a:r>
            <a:r>
              <a:rPr lang="ko-KR" altLang="en-US" dirty="0"/>
              <a:t>불량률을 알 수 있게 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공정능력지수에서 불편화 상수를 이용해 더욱 정밀한 공정능력분석을 시행할 수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측정시스템분석 패키지 추가로 동일금속의 다양한 측정기의 정확성을 파악할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이외에 프로젝트 기대효과로는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커맨더로</a:t>
            </a:r>
            <a:r>
              <a:rPr lang="ko-KR" altLang="en-US" dirty="0"/>
              <a:t> 체계적인 품질관리를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테스트 및 검증을 마칠 시</a:t>
            </a:r>
            <a:r>
              <a:rPr lang="en-US" altLang="ko-KR" dirty="0"/>
              <a:t>, R </a:t>
            </a:r>
            <a:r>
              <a:rPr lang="ko-KR" altLang="en-US" dirty="0"/>
              <a:t>공식 패키지를 등록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범용적으로 만든 우리의 패키지를 동일금속이외에 다른 중소기업에서도 쉽게 접근할 수 있도록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91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프로젝트의 개요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요약 설명 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지적사항 및 보완에 대해 설명 드리도록 하겠습니다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67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개선방안 및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동일금속에서의 요구 해결 방안으로는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공정능력분석 결과로 현재 존재하는 엑셀시트에서는 알 수 없었던 공정성능지수</a:t>
            </a:r>
            <a:r>
              <a:rPr lang="en-US" altLang="ko-KR" dirty="0"/>
              <a:t>, </a:t>
            </a:r>
            <a:r>
              <a:rPr lang="ko-KR" altLang="en-US" dirty="0"/>
              <a:t>불량률을 알 수 있게 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공정능력지수에서 불편화 상수를 이용해 더욱 정밀한 공정능력분석을 시행할 수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측정시스템분석 패키지 추가로 동일금속의 다양한 측정기의 정확성을 파악할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이외에 프로젝트 기대효과로는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커맨더로</a:t>
            </a:r>
            <a:r>
              <a:rPr lang="ko-KR" altLang="en-US" dirty="0"/>
              <a:t> 체계적인 품질관리를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테스트 및 검증을 마칠 시</a:t>
            </a:r>
            <a:r>
              <a:rPr lang="en-US" altLang="ko-KR" dirty="0"/>
              <a:t>, R </a:t>
            </a:r>
            <a:r>
              <a:rPr lang="ko-KR" altLang="en-US" dirty="0"/>
              <a:t>공식 패키지를 등록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범용적으로 만든 우리의 패키지를 동일금속이외에 다른 중소기업에서도 쉽게 접근할 수 있도록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81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개선방안 및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동일금속에서의 요구 해결 방안으로는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공정능력분석 결과로 현재 존재하는 엑셀시트에서는 알 수 없었던 공정성능지수</a:t>
            </a:r>
            <a:r>
              <a:rPr lang="en-US" altLang="ko-KR" dirty="0"/>
              <a:t>, </a:t>
            </a:r>
            <a:r>
              <a:rPr lang="ko-KR" altLang="en-US" dirty="0"/>
              <a:t>불량률을 알 수 있게 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공정능력지수에서 불편화 상수를 이용해 더욱 정밀한 공정능력분석을 시행할 수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측정시스템분석 패키지 추가로 동일금속의 다양한 측정기의 정확성을 파악할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이외에 프로젝트 기대효과로는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커맨더로</a:t>
            </a:r>
            <a:r>
              <a:rPr lang="ko-KR" altLang="en-US" dirty="0"/>
              <a:t> 체계적인 품질관리를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테스트 및 검증을 마칠 시</a:t>
            </a:r>
            <a:r>
              <a:rPr lang="en-US" altLang="ko-KR" dirty="0"/>
              <a:t>, R </a:t>
            </a:r>
            <a:r>
              <a:rPr lang="ko-KR" altLang="en-US" dirty="0"/>
              <a:t>공식 패키지를 등록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범용적으로 만든 우리의 패키지를 동일금속이외에 다른 중소기업에서도 쉽게 접근할 수 있도록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337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“</a:t>
            </a:r>
            <a:r>
              <a:rPr lang="ko-KR" altLang="en-US" dirty="0"/>
              <a:t>그것이 </a:t>
            </a:r>
            <a:r>
              <a:rPr lang="en-US" altLang="ko-KR" dirty="0"/>
              <a:t>R</a:t>
            </a:r>
            <a:r>
              <a:rPr lang="ko-KR" altLang="en-US" dirty="0" err="1"/>
              <a:t>고싶다</a:t>
            </a:r>
            <a:r>
              <a:rPr lang="en-US" altLang="ko-KR" dirty="0"/>
              <a:t>” </a:t>
            </a:r>
            <a:r>
              <a:rPr lang="ko-KR" altLang="en-US" dirty="0"/>
              <a:t>의 진행발표를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4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0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9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85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50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7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44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0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SQC</a:t>
            </a:r>
            <a:r>
              <a:rPr lang="en-US" altLang="ko-KR" baseline="0" dirty="0"/>
              <a:t> Tool</a:t>
            </a:r>
            <a:r>
              <a:rPr lang="ko-KR" altLang="en-US" baseline="0" dirty="0"/>
              <a:t>을 제공하기 위해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오픈소스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을 선택 </a:t>
            </a:r>
            <a:r>
              <a:rPr lang="en-US" altLang="ko-KR" baseline="0" dirty="0"/>
              <a:t>-&gt; GUI </a:t>
            </a:r>
            <a:r>
              <a:rPr lang="ko-KR" altLang="en-US" baseline="0" dirty="0"/>
              <a:t>제공 환경의 </a:t>
            </a:r>
            <a:r>
              <a:rPr lang="en-US" altLang="ko-KR" baseline="0" dirty="0"/>
              <a:t>R commander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4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왜 </a:t>
            </a:r>
            <a:r>
              <a:rPr lang="en-US" altLang="ko-KR" baseline="0" dirty="0"/>
              <a:t>R commander </a:t>
            </a:r>
            <a:r>
              <a:rPr lang="ko-KR" altLang="en-US" baseline="0" dirty="0"/>
              <a:t>인가 </a:t>
            </a:r>
            <a:r>
              <a:rPr lang="en-US" altLang="ko-KR" baseline="0" dirty="0"/>
              <a:t>! </a:t>
            </a:r>
          </a:p>
          <a:p>
            <a:r>
              <a:rPr lang="en-US" altLang="ko-KR" baseline="0" dirty="0"/>
              <a:t>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1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6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 데이터 시대라는 말이</a:t>
            </a:r>
            <a:r>
              <a:rPr lang="ko-KR" altLang="en-US" baseline="0" dirty="0"/>
              <a:t> 무색할 만큼</a:t>
            </a:r>
            <a:r>
              <a:rPr lang="ko-KR" altLang="en-US" dirty="0"/>
              <a:t> 데이터 분석의 중요성은 나날이 증가하고 있습니다</a:t>
            </a:r>
            <a:r>
              <a:rPr lang="en-US" altLang="ko-KR" dirty="0"/>
              <a:t>. </a:t>
            </a:r>
            <a:r>
              <a:rPr lang="ko-KR" altLang="en-US" dirty="0"/>
              <a:t>그러한 데이터 분석</a:t>
            </a:r>
            <a:r>
              <a:rPr lang="ko-KR" altLang="en-US" baseline="0" dirty="0"/>
              <a:t> 수단으로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 무서운 속도로 급 성장 중에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그러나 코딩을 필요로 하는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 사용자의 접근성에 제한을 주기때문에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대안으로 </a:t>
            </a:r>
            <a:r>
              <a:rPr lang="en-US" altLang="ko-KR" baseline="0" dirty="0"/>
              <a:t>R </a:t>
            </a:r>
            <a:r>
              <a:rPr lang="ko-KR" altLang="en-US" baseline="0" dirty="0"/>
              <a:t>내에서 </a:t>
            </a:r>
            <a:r>
              <a:rPr lang="en-US" altLang="ko-KR" baseline="0" dirty="0"/>
              <a:t>GUI</a:t>
            </a:r>
            <a:r>
              <a:rPr lang="ko-KR" altLang="en-US" baseline="0" dirty="0"/>
              <a:t>를 제공하는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가 등장 할 수 밖에 없었습니다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저희는 이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에 기존에 없는 샘플링 검사 </a:t>
            </a:r>
            <a:r>
              <a:rPr lang="en-US" altLang="ko-KR" baseline="0" dirty="0"/>
              <a:t>,</a:t>
            </a:r>
            <a:r>
              <a:rPr lang="ko-KR" altLang="en-US" baseline="0" dirty="0"/>
              <a:t>공정능력 분석</a:t>
            </a:r>
            <a:r>
              <a:rPr lang="en-US" altLang="ko-KR" baseline="0" dirty="0"/>
              <a:t>, </a:t>
            </a:r>
            <a:r>
              <a:rPr lang="ko-KR" altLang="en-US" baseline="0" dirty="0"/>
              <a:t>측정 시스템 분석을 포함하는 통계적 품질관리 패키지를 구축 하고자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프로젝트의 내용으로</a:t>
            </a:r>
            <a:r>
              <a:rPr lang="en-US" altLang="ko-KR" dirty="0"/>
              <a:t>, R </a:t>
            </a:r>
            <a:r>
              <a:rPr lang="ko-KR" altLang="en-US" dirty="0"/>
              <a:t>패키지 현황</a:t>
            </a:r>
            <a:r>
              <a:rPr lang="en-US" altLang="ko-KR" dirty="0"/>
              <a:t>,  Plug-in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개발 범위</a:t>
            </a:r>
            <a:r>
              <a:rPr lang="en-US" altLang="ko-KR" dirty="0"/>
              <a:t>, </a:t>
            </a:r>
            <a:r>
              <a:rPr lang="ko-KR" altLang="en-US" dirty="0"/>
              <a:t>개발 프로세스</a:t>
            </a:r>
            <a:r>
              <a:rPr lang="en-US" altLang="ko-KR" dirty="0"/>
              <a:t>, PCA plug-in </a:t>
            </a:r>
            <a:r>
              <a:rPr lang="ko-KR" altLang="en-US" dirty="0"/>
              <a:t>패키지 진행과정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현재까지의 프로젝트 진행현황 순으로 진행하겠습니다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6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R</a:t>
            </a:r>
            <a:r>
              <a:rPr lang="ko-KR" altLang="en-US" dirty="0"/>
              <a:t>에 공식적으로 존재하는 패키지는 좌측 표와 같이 총 </a:t>
            </a:r>
            <a:r>
              <a:rPr lang="en-US" altLang="ko-KR" dirty="0"/>
              <a:t>10,281</a:t>
            </a:r>
            <a:r>
              <a:rPr lang="ko-KR" altLang="en-US" dirty="0"/>
              <a:t>개이며</a:t>
            </a:r>
            <a:r>
              <a:rPr lang="en-US" altLang="ko-KR" dirty="0"/>
              <a:t>,  </a:t>
            </a:r>
            <a:r>
              <a:rPr lang="ko-KR" altLang="en-US" dirty="0"/>
              <a:t>그 중 품질 관련</a:t>
            </a:r>
            <a:r>
              <a:rPr lang="ko-KR" altLang="en-US" baseline="0" dirty="0"/>
              <a:t> </a:t>
            </a:r>
            <a:r>
              <a:rPr lang="ko-KR" altLang="en-US" dirty="0"/>
              <a:t>패키지는 오른쪽에 있는 표와 같습니다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패키지를 구축하는 과정에 있어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기능 중복 및 불 필요한 개발을 방지하기 위해 </a:t>
            </a:r>
            <a:r>
              <a:rPr lang="en-US" altLang="ko-KR" baseline="0" dirty="0"/>
              <a:t>R </a:t>
            </a:r>
            <a:r>
              <a:rPr lang="ko-KR" altLang="en-US" baseline="0" dirty="0"/>
              <a:t>패키지 현황 조사에 상당한 노력을 기울였습니다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 결과 </a:t>
            </a:r>
            <a:r>
              <a:rPr lang="en-US" altLang="ko-KR" baseline="0" dirty="0"/>
              <a:t>9</a:t>
            </a:r>
            <a:r>
              <a:rPr lang="ko-KR" altLang="en-US" baseline="0" dirty="0"/>
              <a:t>개의 관련 패키지를 찾아 </a:t>
            </a:r>
            <a:r>
              <a:rPr lang="ko-KR" altLang="en-US" baseline="0" dirty="0" err="1"/>
              <a:t>내었습니다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B0A0-5C61-4CFA-B542-617356C56B7B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69-B945-456E-A49D-14444B935225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E58-0693-43E4-A34C-EFE1161E7EE6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E2DF-3B6F-41CC-95FC-5C247ED45A89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6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7584-7142-405A-970A-67EEC30E94CF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A316-54EC-4684-938B-CC12150F9289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BFC-8ADB-4144-BCB3-1489BD8EAD3C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FDB2-D146-45E9-B34E-189E52A49B67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CC3-FBBD-4B07-9719-583F94EADBED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5D03-47AA-4C86-B282-71840D12994D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391B-3A64-409C-BDAF-8C3E69CC86C5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0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kabo.com.eg/templates/yoo_pure/images/texture/texture_gradient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1"/>
          <a:stretch/>
        </p:blipFill>
        <p:spPr bwMode="auto">
          <a:xfrm>
            <a:off x="-89584" y="0"/>
            <a:ext cx="9252520" cy="68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26A4-D3B3-4677-AE25-ECDBA2918F22}" type="datetime1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ko-kr/minitab/17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ystalball.co.kr/minitab/images/Control_Charts_kor.pdf" TargetMode="External"/><Relationship Id="rId5" Type="http://schemas.openxmlformats.org/officeDocument/2006/relationships/hyperlink" Target="http://www.minitab.co.kr/minitab/images/measurement_system_analysis_kor.pdf" TargetMode="External"/><Relationship Id="rId4" Type="http://schemas.openxmlformats.org/officeDocument/2006/relationships/hyperlink" Target="http://www.minitab.co.kr/minitab/images/capability_analysis_kor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6419364" y="4700316"/>
            <a:ext cx="1849887" cy="504056"/>
          </a:xfrm>
          <a:prstGeom prst="triangl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52564" y="5252134"/>
            <a:ext cx="388843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   201300295 </a:t>
            </a:r>
            <a:r>
              <a:rPr lang="ko-KR" altLang="en-US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김근우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발표자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)         </a:t>
            </a: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201202856 </a:t>
            </a:r>
            <a:r>
              <a:rPr lang="ko-KR" altLang="en-US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이해중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(PM)</a:t>
            </a: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201402735 </a:t>
            </a:r>
            <a:r>
              <a:rPr lang="ko-KR" altLang="en-US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이홍재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201400353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김동민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201402308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이상인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AutoShape 8" descr="감사원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2" descr="감사원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4416" y="2651949"/>
            <a:ext cx="6549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</a:rPr>
              <a:t>통계적 품질 관리를 위한</a:t>
            </a:r>
            <a:endParaRPr lang="en-US" altLang="ko-KR" sz="32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R commander Plug-in </a:t>
            </a: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Packages </a:t>
            </a:r>
            <a:r>
              <a:rPr lang="ko-KR" altLang="en-US" sz="3200" b="1" dirty="0">
                <a:solidFill>
                  <a:srgbClr val="002060"/>
                </a:solidFill>
              </a:rPr>
              <a:t>개발</a:t>
            </a:r>
            <a:endParaRPr lang="en-US" altLang="ko-KR" sz="3200" b="1" dirty="0">
              <a:solidFill>
                <a:srgbClr val="002060"/>
              </a:solidFill>
            </a:endParaRP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6156176" y="5252134"/>
            <a:ext cx="237626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72325" y="2203945"/>
            <a:ext cx="6993777" cy="252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2017-1</a:t>
            </a:r>
            <a:r>
              <a:rPr lang="ko-KR" altLang="en-US" b="1" dirty="0">
                <a:solidFill>
                  <a:schemeClr val="bg1"/>
                </a:solidFill>
              </a:rPr>
              <a:t>학기 졸업 프로젝트 진행 발표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824" y="4831555"/>
            <a:ext cx="1926214" cy="137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그것이 </a:t>
            </a:r>
            <a:r>
              <a:rPr lang="en-US" altLang="ko-KR" b="1" i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ko-KR" altLang="en-US" b="1" i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싶다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 flipH="1">
            <a:off x="6156367" y="6430130"/>
            <a:ext cx="237626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2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2.2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plug-in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패키지 개발 범위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5228" y="6433982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212429" y="967030"/>
            <a:ext cx="4752528" cy="268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통계적 품질관리 </a:t>
            </a:r>
            <a:r>
              <a:rPr lang="en-US" altLang="ko-KR" b="1" dirty="0">
                <a:solidFill>
                  <a:schemeClr val="tx1"/>
                </a:solidFill>
              </a:rPr>
              <a:t>Plug-in </a:t>
            </a:r>
            <a:r>
              <a:rPr lang="ko-KR" altLang="en-US" b="1" dirty="0">
                <a:solidFill>
                  <a:schemeClr val="tx1"/>
                </a:solidFill>
              </a:rPr>
              <a:t>패키지 메뉴 구조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279" y="1730571"/>
            <a:ext cx="1551137" cy="3357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공정능력분석</a:t>
            </a:r>
            <a:r>
              <a:rPr lang="en-US" altLang="ko-KR" sz="1100" dirty="0"/>
              <a:t>(PCA)</a:t>
            </a:r>
          </a:p>
          <a:p>
            <a:pPr algn="ctr"/>
            <a:r>
              <a:rPr lang="en-US" altLang="ko-KR" sz="1100" dirty="0"/>
              <a:t> Plug-in </a:t>
            </a:r>
            <a:r>
              <a:rPr lang="ko-KR" altLang="en-US" sz="1100" dirty="0"/>
              <a:t>패키지</a:t>
            </a:r>
            <a:endParaRPr lang="en-US" altLang="ko-KR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856441" y="1794692"/>
            <a:ext cx="588438" cy="200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계량형</a:t>
            </a:r>
          </a:p>
        </p:txBody>
      </p:sp>
      <p:grpSp>
        <p:nvGrpSpPr>
          <p:cNvPr id="434" name="그룹 433"/>
          <p:cNvGrpSpPr/>
          <p:nvPr/>
        </p:nvGrpSpPr>
        <p:grpSpPr>
          <a:xfrm>
            <a:off x="2787449" y="1794692"/>
            <a:ext cx="1584176" cy="1445364"/>
            <a:chOff x="2787449" y="1794692"/>
            <a:chExt cx="1584176" cy="1445364"/>
          </a:xfrm>
        </p:grpSpPr>
        <p:sp>
          <p:nvSpPr>
            <p:cNvPr id="10" name="직사각형 9"/>
            <p:cNvSpPr/>
            <p:nvPr/>
          </p:nvSpPr>
          <p:spPr>
            <a:xfrm>
              <a:off x="2787449" y="1794692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정규분포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공정능력분석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87449" y="2104166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군간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군내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공정능력분석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87449" y="2413640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비정규분포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공정능력분석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87449" y="2723114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이항분포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공정능력분석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87449" y="3032588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포아송분포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공정능력분석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cxnSp>
        <p:nvCxnSpPr>
          <p:cNvPr id="12" name="직선 화살표 연결선 11"/>
          <p:cNvCxnSpPr>
            <a:cxnSpLocks/>
            <a:stCxn id="8" idx="3"/>
            <a:endCxn id="34" idx="1"/>
          </p:cNvCxnSpPr>
          <p:nvPr/>
        </p:nvCxnSpPr>
        <p:spPr>
          <a:xfrm flipV="1">
            <a:off x="1623416" y="1894983"/>
            <a:ext cx="233025" cy="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34" idx="3"/>
            <a:endCxn id="10" idx="1"/>
          </p:cNvCxnSpPr>
          <p:nvPr/>
        </p:nvCxnSpPr>
        <p:spPr>
          <a:xfrm>
            <a:off x="2444879" y="1894983"/>
            <a:ext cx="342570" cy="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215" idx="3"/>
            <a:endCxn id="39" idx="1"/>
          </p:cNvCxnSpPr>
          <p:nvPr/>
        </p:nvCxnSpPr>
        <p:spPr>
          <a:xfrm flipV="1">
            <a:off x="2444879" y="2826848"/>
            <a:ext cx="342570" cy="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/>
          <p:cNvCxnSpPr>
            <a:cxnSpLocks/>
            <a:stCxn id="34" idx="3"/>
            <a:endCxn id="36" idx="1"/>
          </p:cNvCxnSpPr>
          <p:nvPr/>
        </p:nvCxnSpPr>
        <p:spPr>
          <a:xfrm>
            <a:off x="2444879" y="1894983"/>
            <a:ext cx="342570" cy="3129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/>
          <p:cNvCxnSpPr>
            <a:cxnSpLocks/>
            <a:stCxn id="34" idx="3"/>
            <a:endCxn id="38" idx="1"/>
          </p:cNvCxnSpPr>
          <p:nvPr/>
        </p:nvCxnSpPr>
        <p:spPr>
          <a:xfrm>
            <a:off x="2444879" y="1894983"/>
            <a:ext cx="342570" cy="6223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/>
          <p:cNvCxnSpPr>
            <a:cxnSpLocks/>
            <a:stCxn id="215" idx="3"/>
            <a:endCxn id="40" idx="1"/>
          </p:cNvCxnSpPr>
          <p:nvPr/>
        </p:nvCxnSpPr>
        <p:spPr>
          <a:xfrm>
            <a:off x="2444879" y="2828766"/>
            <a:ext cx="342570" cy="3075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856441" y="2728475"/>
            <a:ext cx="588438" cy="200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계수형</a:t>
            </a:r>
          </a:p>
        </p:txBody>
      </p:sp>
      <p:grpSp>
        <p:nvGrpSpPr>
          <p:cNvPr id="439" name="그룹 438"/>
          <p:cNvGrpSpPr/>
          <p:nvPr/>
        </p:nvGrpSpPr>
        <p:grpSpPr>
          <a:xfrm>
            <a:off x="77499" y="4286269"/>
            <a:ext cx="4294126" cy="1481700"/>
            <a:chOff x="77499" y="4286269"/>
            <a:chExt cx="4294126" cy="1481700"/>
          </a:xfrm>
        </p:grpSpPr>
        <p:sp>
          <p:nvSpPr>
            <p:cNvPr id="41" name="직사각형 40"/>
            <p:cNvSpPr/>
            <p:nvPr/>
          </p:nvSpPr>
          <p:spPr>
            <a:xfrm>
              <a:off x="77499" y="4286269"/>
              <a:ext cx="1551137" cy="33571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측정시스템분석</a:t>
              </a:r>
              <a:r>
                <a:rPr lang="en-US" altLang="ko-KR" sz="1100" dirty="0"/>
                <a:t>(MSA)</a:t>
              </a:r>
            </a:p>
            <a:p>
              <a:pPr algn="ctr"/>
              <a:r>
                <a:rPr lang="en-US" altLang="ko-KR" sz="1100" dirty="0"/>
                <a:t> Plug-in </a:t>
              </a:r>
              <a:r>
                <a:rPr lang="ko-KR" altLang="en-US" sz="1100" dirty="0"/>
                <a:t>패키지</a:t>
              </a:r>
              <a:endParaRPr lang="en-US" altLang="ko-KR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87449" y="4652918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Gage</a:t>
              </a:r>
              <a:r>
                <a:rPr lang="ko-KR" altLang="en-US" sz="800" dirty="0"/>
                <a:t> 선형성 및 치우침 연구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87449" y="4955446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Gage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R&amp;R</a:t>
              </a:r>
              <a:r>
                <a:rPr lang="ko-KR" altLang="en-US" sz="800" dirty="0"/>
                <a:t> 연구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교차연구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87449" y="5257974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Gage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R&amp;R</a:t>
              </a:r>
              <a:r>
                <a:rPr lang="ko-KR" altLang="en-US" sz="800" dirty="0"/>
                <a:t> 연구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내포연구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87449" y="5560501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게수형</a:t>
              </a:r>
              <a:r>
                <a:rPr lang="ko-KR" altLang="en-US" sz="800" dirty="0"/>
                <a:t> 동일성 분석</a:t>
              </a:r>
            </a:p>
          </p:txBody>
        </p:sp>
        <p:cxnSp>
          <p:nvCxnSpPr>
            <p:cNvPr id="54" name="연결선: 꺾임 53"/>
            <p:cNvCxnSpPr>
              <a:cxnSpLocks/>
              <a:stCxn id="41" idx="3"/>
              <a:endCxn id="222" idx="1"/>
            </p:cNvCxnSpPr>
            <p:nvPr/>
          </p:nvCxnSpPr>
          <p:spPr>
            <a:xfrm>
              <a:off x="1628636" y="4454124"/>
              <a:ext cx="235809" cy="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/>
            <p:cNvCxnSpPr>
              <a:cxnSpLocks/>
              <a:stCxn id="222" idx="3"/>
              <a:endCxn id="43" idx="1"/>
            </p:cNvCxnSpPr>
            <p:nvPr/>
          </p:nvCxnSpPr>
          <p:spPr>
            <a:xfrm>
              <a:off x="2452883" y="4454457"/>
              <a:ext cx="334566" cy="6047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/>
            <p:cNvCxnSpPr>
              <a:cxnSpLocks/>
              <a:stCxn id="222" idx="3"/>
              <a:endCxn id="44" idx="1"/>
            </p:cNvCxnSpPr>
            <p:nvPr/>
          </p:nvCxnSpPr>
          <p:spPr>
            <a:xfrm>
              <a:off x="2452883" y="4454457"/>
              <a:ext cx="334566" cy="9072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/>
            <p:cNvCxnSpPr>
              <a:cxnSpLocks/>
              <a:stCxn id="41" idx="3"/>
              <a:endCxn id="234" idx="1"/>
            </p:cNvCxnSpPr>
            <p:nvPr/>
          </p:nvCxnSpPr>
          <p:spPr>
            <a:xfrm>
              <a:off x="1628636" y="4454124"/>
              <a:ext cx="235809" cy="12135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cxnSpLocks/>
              <a:stCxn id="234" idx="3"/>
              <a:endCxn id="45" idx="1"/>
            </p:cNvCxnSpPr>
            <p:nvPr/>
          </p:nvCxnSpPr>
          <p:spPr>
            <a:xfrm flipV="1">
              <a:off x="2452883" y="5664235"/>
              <a:ext cx="334566" cy="3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직사각형 175"/>
            <p:cNvSpPr/>
            <p:nvPr/>
          </p:nvSpPr>
          <p:spPr>
            <a:xfrm>
              <a:off x="2787449" y="4350390"/>
              <a:ext cx="158417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계측기 분해능 검사</a:t>
              </a:r>
            </a:p>
          </p:txBody>
        </p:sp>
        <p:cxnSp>
          <p:nvCxnSpPr>
            <p:cNvPr id="178" name="연결선: 꺾임 177"/>
            <p:cNvCxnSpPr>
              <a:cxnSpLocks/>
              <a:stCxn id="222" idx="3"/>
              <a:endCxn id="176" idx="1"/>
            </p:cNvCxnSpPr>
            <p:nvPr/>
          </p:nvCxnSpPr>
          <p:spPr>
            <a:xfrm flipV="1">
              <a:off x="2452883" y="4454124"/>
              <a:ext cx="334566" cy="33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연결선: 꺾임 181"/>
            <p:cNvCxnSpPr>
              <a:cxnSpLocks/>
              <a:stCxn id="222" idx="3"/>
              <a:endCxn id="42" idx="1"/>
            </p:cNvCxnSpPr>
            <p:nvPr/>
          </p:nvCxnSpPr>
          <p:spPr>
            <a:xfrm>
              <a:off x="2452883" y="4454457"/>
              <a:ext cx="334566" cy="30219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/>
            <p:cNvSpPr/>
            <p:nvPr/>
          </p:nvSpPr>
          <p:spPr>
            <a:xfrm>
              <a:off x="1864445" y="4354166"/>
              <a:ext cx="588438" cy="2005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계량형</a:t>
              </a: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864445" y="5567387"/>
              <a:ext cx="588438" cy="2005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계수형</a:t>
              </a:r>
            </a:p>
          </p:txBody>
        </p:sp>
      </p:grpSp>
      <p:cxnSp>
        <p:nvCxnSpPr>
          <p:cNvPr id="303" name="연결선: 꺾임 302"/>
          <p:cNvCxnSpPr>
            <a:cxnSpLocks/>
            <a:stCxn id="8" idx="3"/>
            <a:endCxn id="215" idx="1"/>
          </p:cNvCxnSpPr>
          <p:nvPr/>
        </p:nvCxnSpPr>
        <p:spPr>
          <a:xfrm>
            <a:off x="1623416" y="1898426"/>
            <a:ext cx="233025" cy="9303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그룹 439"/>
          <p:cNvGrpSpPr/>
          <p:nvPr/>
        </p:nvGrpSpPr>
        <p:grpSpPr>
          <a:xfrm>
            <a:off x="4588693" y="1768969"/>
            <a:ext cx="4413456" cy="4769943"/>
            <a:chOff x="4588693" y="1768969"/>
            <a:chExt cx="4413456" cy="4769943"/>
          </a:xfrm>
        </p:grpSpPr>
        <p:sp>
          <p:nvSpPr>
            <p:cNvPr id="185" name="직사각형 184"/>
            <p:cNvSpPr/>
            <p:nvPr/>
          </p:nvSpPr>
          <p:spPr>
            <a:xfrm>
              <a:off x="7626504" y="1833584"/>
              <a:ext cx="135966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계수 규준형 </a:t>
              </a:r>
              <a:r>
                <a:rPr lang="en-US" altLang="ko-KR" sz="900" spc="-150" dirty="0"/>
                <a:t>1</a:t>
              </a:r>
              <a:r>
                <a:rPr lang="ko-KR" altLang="en-US" sz="900" spc="-150" dirty="0"/>
                <a:t>회 샘플링검사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626504" y="2079974"/>
              <a:ext cx="135966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pc="-150" dirty="0"/>
                <a:t>계수 규준형 축차 </a:t>
              </a:r>
              <a:endParaRPr lang="en-US" altLang="ko-KR" sz="800" spc="-150" dirty="0"/>
            </a:p>
            <a:p>
              <a:pPr algn="ctr"/>
              <a:r>
                <a:rPr lang="ko-KR" altLang="en-US" sz="800" spc="-150" dirty="0"/>
                <a:t>샘플링검사</a:t>
              </a: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7626504" y="2326364"/>
              <a:ext cx="1359666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계수  조정형  샘플링 검사</a:t>
              </a: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7621384" y="2572754"/>
              <a:ext cx="1369907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pc="-150" dirty="0"/>
                <a:t>한도품질</a:t>
              </a:r>
              <a:r>
                <a:rPr lang="en-US" altLang="ko-KR" sz="800" spc="-150" dirty="0"/>
                <a:t>(LQ)  </a:t>
              </a:r>
              <a:r>
                <a:rPr lang="ko-KR" altLang="en-US" sz="800" spc="-150" dirty="0"/>
                <a:t>지표형 </a:t>
              </a:r>
              <a:endParaRPr lang="en-US" altLang="ko-KR" sz="800" spc="-150" dirty="0"/>
            </a:p>
            <a:p>
              <a:pPr algn="ctr"/>
              <a:r>
                <a:rPr lang="ko-KR" altLang="en-US" sz="800" spc="-150" dirty="0"/>
                <a:t>샘플링검사</a:t>
              </a: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621384" y="2819144"/>
              <a:ext cx="1369907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 err="1"/>
                <a:t>스킵</a:t>
              </a:r>
              <a:r>
                <a:rPr lang="ko-KR" altLang="en-US" sz="900" spc="-150" dirty="0"/>
                <a:t>  </a:t>
              </a:r>
              <a:r>
                <a:rPr lang="ko-KR" altLang="en-US" sz="900" spc="-150" dirty="0" err="1"/>
                <a:t>로트</a:t>
              </a:r>
              <a:r>
                <a:rPr lang="ko-KR" altLang="en-US" sz="900" spc="-150" dirty="0"/>
                <a:t> 샘플링검사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621384" y="3065534"/>
              <a:ext cx="1369907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pc="-150" dirty="0"/>
                <a:t>선언 품질  수준  평가를 위한 </a:t>
              </a:r>
              <a:endParaRPr lang="en-US" altLang="ko-KR" sz="800" spc="-150" dirty="0"/>
            </a:p>
            <a:p>
              <a:pPr algn="ctr"/>
              <a:r>
                <a:rPr lang="ko-KR" altLang="en-US" sz="800" spc="-150" dirty="0"/>
                <a:t>샘플링 검사</a:t>
              </a: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621384" y="3311924"/>
              <a:ext cx="1369907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pc="-150" dirty="0"/>
                <a:t>계수 조정형 축차</a:t>
              </a:r>
              <a:endParaRPr lang="en-US" altLang="ko-KR" sz="800" spc="-150" dirty="0"/>
            </a:p>
            <a:p>
              <a:pPr algn="ctr"/>
              <a:r>
                <a:rPr lang="ko-KR" altLang="en-US" sz="800" spc="-150" dirty="0"/>
                <a:t>샘플링  검사</a:t>
              </a: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616313" y="3558314"/>
              <a:ext cx="138004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pc="-150" dirty="0"/>
                <a:t>계수 조정형 </a:t>
              </a:r>
              <a:r>
                <a:rPr lang="en-US" altLang="ko-KR" sz="800" spc="-150" dirty="0"/>
                <a:t>1</a:t>
              </a:r>
              <a:r>
                <a:rPr lang="ko-KR" altLang="en-US" sz="800" spc="-150" dirty="0"/>
                <a:t>회 및 연속생산형</a:t>
              </a:r>
              <a:endParaRPr lang="en-US" altLang="ko-KR" sz="800" spc="-150" dirty="0"/>
            </a:p>
            <a:p>
              <a:pPr algn="ctr"/>
              <a:r>
                <a:rPr lang="ko-KR" altLang="en-US" sz="800" spc="-150" dirty="0"/>
                <a:t>샘플링 검사</a:t>
              </a: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610525" y="3804704"/>
              <a:ext cx="139162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pc="-150" dirty="0"/>
                <a:t>P </a:t>
              </a:r>
              <a:r>
                <a:rPr lang="en-US" altLang="ko-KR" sz="800" spc="-150" dirty="0" err="1"/>
                <a:t>P</a:t>
              </a:r>
              <a:r>
                <a:rPr lang="en-US" altLang="ko-KR" sz="800" spc="-150" dirty="0"/>
                <a:t> M </a:t>
              </a:r>
              <a:r>
                <a:rPr lang="ko-KR" altLang="en-US" sz="800" spc="-150" dirty="0"/>
                <a:t>단위의 품질수준을 위한</a:t>
              </a:r>
              <a:endParaRPr lang="en-US" altLang="ko-KR" sz="800" spc="-150" dirty="0"/>
            </a:p>
            <a:p>
              <a:pPr algn="ctr"/>
              <a:r>
                <a:rPr lang="en-US" altLang="ko-KR" sz="800" spc="-150" dirty="0"/>
                <a:t>1</a:t>
              </a:r>
              <a:r>
                <a:rPr lang="ko-KR" altLang="en-US" sz="800" spc="-150" dirty="0"/>
                <a:t>회 샘플링 검사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612448" y="4051098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계수 선별형 </a:t>
              </a:r>
              <a:r>
                <a:rPr lang="en-US" altLang="ko-KR" sz="900" spc="-150" dirty="0"/>
                <a:t>1</a:t>
              </a:r>
              <a:r>
                <a:rPr lang="ko-KR" altLang="en-US" sz="900" spc="-150" dirty="0"/>
                <a:t>회 샘플링 검사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88693" y="1768969"/>
              <a:ext cx="1551137" cy="33571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샘플링 검사</a:t>
              </a:r>
              <a:r>
                <a:rPr lang="en-US" altLang="ko-KR" sz="1100" dirty="0"/>
                <a:t>(SI)</a:t>
              </a:r>
            </a:p>
            <a:p>
              <a:pPr algn="ctr"/>
              <a:r>
                <a:rPr lang="en-US" altLang="ko-KR" sz="1100" dirty="0"/>
                <a:t>Plug-in </a:t>
              </a:r>
              <a:r>
                <a:rPr lang="ko-KR" altLang="en-US" sz="1100" dirty="0"/>
                <a:t>패키지</a:t>
              </a:r>
              <a:endParaRPr lang="en-US" altLang="ko-KR" sz="12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6355374" y="183358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A 3102</a:t>
              </a:r>
              <a:endParaRPr lang="ko-KR" altLang="en-US" sz="9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6355374" y="2080159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8422</a:t>
              </a:r>
              <a:endParaRPr lang="ko-KR" altLang="en-US" sz="90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6355374" y="232673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2859-1</a:t>
              </a:r>
              <a:endParaRPr lang="ko-KR" altLang="en-US" sz="9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6355374" y="2573309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2859-2</a:t>
              </a:r>
              <a:endParaRPr lang="ko-KR" altLang="en-US" sz="9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6355374" y="281988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2859-3</a:t>
              </a:r>
              <a:endParaRPr lang="ko-KR" altLang="en-US" sz="9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6355374" y="3066459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2859-4</a:t>
              </a:r>
              <a:endParaRPr lang="ko-KR" altLang="en-US" sz="9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6355374" y="331303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2859-5</a:t>
              </a:r>
              <a:endParaRPr lang="ko-KR" altLang="en-US" sz="9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6355374" y="3559609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/>
                <a:t>KS  Q   A   I  E C  6 0 4 1 0</a:t>
              </a:r>
              <a:endParaRPr lang="ko-KR" altLang="en-US" sz="900" spc="-15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6355374" y="380618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</a:t>
              </a:r>
              <a:r>
                <a:rPr lang="en-US" altLang="ko-KR" sz="900" spc="-150" dirty="0"/>
                <a:t>61456 0</a:t>
              </a:r>
              <a:endParaRPr lang="ko-KR" altLang="en-US" sz="900" spc="-15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355374" y="4052757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A ISO </a:t>
              </a:r>
              <a:r>
                <a:rPr lang="en-US" altLang="ko-KR" sz="900" spc="-150" dirty="0"/>
                <a:t>1 8 4 1 4</a:t>
              </a:r>
              <a:endParaRPr lang="ko-KR" altLang="en-US" sz="900" spc="-150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6355235" y="457988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0001</a:t>
              </a:r>
              <a:endParaRPr lang="ko-KR" altLang="en-US" sz="900" spc="-150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6355235" y="4830107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8423</a:t>
              </a:r>
              <a:endParaRPr lang="ko-KR" altLang="en-US" sz="900" spc="-15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6355235" y="5080330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3951 </a:t>
              </a:r>
              <a:r>
                <a:rPr lang="ko-KR" altLang="en-US" sz="900" dirty="0"/>
                <a:t>제</a:t>
              </a:r>
              <a:r>
                <a:rPr lang="en-US" altLang="ko-KR" sz="900" dirty="0"/>
                <a:t>1</a:t>
              </a:r>
              <a:r>
                <a:rPr lang="ko-KR" altLang="en-US" sz="900" dirty="0"/>
                <a:t>부</a:t>
              </a:r>
              <a:endParaRPr lang="ko-KR" altLang="en-US" sz="900" spc="-1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6355235" y="6081222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21247</a:t>
              </a:r>
              <a:endParaRPr lang="ko-KR" altLang="en-US" sz="900" spc="-1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6355235" y="6331444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ISO 10725</a:t>
              </a:r>
              <a:endParaRPr lang="ko-KR" altLang="en-US" sz="900" spc="-1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7588774" y="4584076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</a:t>
              </a:r>
              <a:r>
                <a:rPr lang="en-US" altLang="ko-KR" sz="900" spc="-150" dirty="0"/>
                <a:t> </a:t>
              </a:r>
              <a:r>
                <a:rPr lang="ko-KR" altLang="en-US" sz="900" spc="-150" dirty="0"/>
                <a:t>규준형 </a:t>
              </a:r>
              <a:r>
                <a:rPr lang="en-US" altLang="ko-KR" sz="900" spc="-150" dirty="0"/>
                <a:t>1</a:t>
              </a:r>
              <a:r>
                <a:rPr lang="ko-KR" altLang="en-US" sz="900" spc="-150" dirty="0"/>
                <a:t>회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샘플링  검사</a:t>
              </a: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7588774" y="4833700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 규준형 축차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샘플링 검사</a:t>
              </a: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7588774" y="5083324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 조정형</a:t>
              </a:r>
              <a:endParaRPr lang="en-US" altLang="ko-KR" sz="900" spc="-150" dirty="0"/>
            </a:p>
            <a:p>
              <a:pPr algn="ctr"/>
              <a:r>
                <a:rPr lang="en-US" altLang="ko-KR" sz="900" spc="-150" dirty="0"/>
                <a:t>1</a:t>
              </a:r>
              <a:r>
                <a:rPr lang="ko-KR" altLang="en-US" sz="900" spc="-150" dirty="0"/>
                <a:t>회 샘플링 검사</a:t>
              </a: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7588774" y="5332948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 조정형</a:t>
              </a:r>
              <a:endParaRPr lang="en-US" altLang="ko-KR" sz="900" spc="-150" dirty="0"/>
            </a:p>
            <a:p>
              <a:pPr algn="ctr"/>
              <a:r>
                <a:rPr lang="en-US" altLang="ko-KR" sz="900" spc="-150" dirty="0"/>
                <a:t>1</a:t>
              </a:r>
              <a:r>
                <a:rPr lang="ko-KR" altLang="en-US" sz="900" spc="-150" dirty="0"/>
                <a:t>회 샘플링 검사</a:t>
              </a: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7588774" y="5832196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 조정형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축차 샘플링 검사</a:t>
              </a:r>
              <a:endParaRPr lang="en-US" altLang="ko-KR" sz="900" spc="-150" dirty="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6355235" y="5330553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3951 </a:t>
              </a:r>
              <a:r>
                <a:rPr lang="ko-KR" altLang="en-US" sz="900" dirty="0"/>
                <a:t>제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부</a:t>
              </a:r>
              <a:endParaRPr lang="ko-KR" altLang="en-US" sz="900" spc="-1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355235" y="5580776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3951 </a:t>
              </a:r>
              <a:r>
                <a:rPr lang="ko-KR" altLang="en-US" sz="900" dirty="0"/>
                <a:t>제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부</a:t>
              </a:r>
              <a:endParaRPr lang="ko-KR" altLang="en-US" sz="900" spc="-15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6355235" y="5830999"/>
              <a:ext cx="1086274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KS Q 3951 </a:t>
              </a:r>
              <a:r>
                <a:rPr lang="ko-KR" altLang="en-US" sz="900" dirty="0"/>
                <a:t>제</a:t>
              </a:r>
              <a:r>
                <a:rPr lang="en-US" altLang="ko-KR" sz="900" dirty="0"/>
                <a:t>5</a:t>
              </a:r>
              <a:r>
                <a:rPr lang="ko-KR" altLang="en-US" sz="900" dirty="0"/>
                <a:t>부</a:t>
              </a:r>
              <a:endParaRPr lang="ko-KR" altLang="en-US" sz="900" spc="-15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7588774" y="6081820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 조정형</a:t>
              </a:r>
              <a:endParaRPr lang="en-US" altLang="ko-KR" sz="900" spc="-150" dirty="0"/>
            </a:p>
            <a:p>
              <a:pPr algn="ctr"/>
              <a:r>
                <a:rPr lang="en-US" altLang="ko-KR" sz="900" spc="-150" dirty="0"/>
                <a:t>1</a:t>
              </a:r>
              <a:r>
                <a:rPr lang="ko-KR" altLang="en-US" sz="900" spc="-150" dirty="0"/>
                <a:t>회 샘플링 검사</a:t>
              </a:r>
              <a:endParaRPr lang="en-US" altLang="ko-KR" sz="900" spc="-15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7588774" y="6331444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집합체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샘플링 검사</a:t>
              </a:r>
              <a:endParaRPr lang="en-US" altLang="ko-KR" sz="900" spc="-15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7588774" y="5582572"/>
              <a:ext cx="1387779" cy="20746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계량 조정형</a:t>
              </a:r>
              <a:endParaRPr lang="en-US" altLang="ko-KR" sz="900" spc="-150" dirty="0"/>
            </a:p>
            <a:p>
              <a:pPr algn="ctr"/>
              <a:r>
                <a:rPr lang="en-US" altLang="ko-KR" sz="900" spc="-150" dirty="0"/>
                <a:t>2</a:t>
              </a:r>
              <a:r>
                <a:rPr lang="ko-KR" altLang="en-US" sz="900" spc="-150" dirty="0"/>
                <a:t>회 샘플링 검사</a:t>
              </a:r>
            </a:p>
          </p:txBody>
        </p:sp>
        <p:cxnSp>
          <p:nvCxnSpPr>
            <p:cNvPr id="306" name="연결선: 꺾임 305"/>
            <p:cNvCxnSpPr>
              <a:cxnSpLocks/>
              <a:stCxn id="48" idx="3"/>
              <a:endCxn id="242" idx="1"/>
            </p:cNvCxnSpPr>
            <p:nvPr/>
          </p:nvCxnSpPr>
          <p:spPr>
            <a:xfrm>
              <a:off x="6139830" y="1936824"/>
              <a:ext cx="215544" cy="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연결선: 꺾임 310"/>
            <p:cNvCxnSpPr>
              <a:cxnSpLocks/>
              <a:stCxn id="48" idx="3"/>
              <a:endCxn id="252" idx="1"/>
            </p:cNvCxnSpPr>
            <p:nvPr/>
          </p:nvCxnSpPr>
          <p:spPr>
            <a:xfrm>
              <a:off x="6139830" y="1936824"/>
              <a:ext cx="215544" cy="2470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연결선: 꺾임 313"/>
            <p:cNvCxnSpPr>
              <a:cxnSpLocks/>
              <a:stCxn id="48" idx="3"/>
              <a:endCxn id="253" idx="1"/>
            </p:cNvCxnSpPr>
            <p:nvPr/>
          </p:nvCxnSpPr>
          <p:spPr>
            <a:xfrm>
              <a:off x="6139830" y="1936824"/>
              <a:ext cx="215544" cy="4936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연결선: 꺾임 316"/>
            <p:cNvCxnSpPr>
              <a:cxnSpLocks/>
              <a:stCxn id="48" idx="3"/>
              <a:endCxn id="254" idx="1"/>
            </p:cNvCxnSpPr>
            <p:nvPr/>
          </p:nvCxnSpPr>
          <p:spPr>
            <a:xfrm>
              <a:off x="6139830" y="1936824"/>
              <a:ext cx="215544" cy="740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연결선: 꺾임 327"/>
            <p:cNvCxnSpPr>
              <a:cxnSpLocks/>
              <a:stCxn id="48" idx="3"/>
              <a:endCxn id="255" idx="1"/>
            </p:cNvCxnSpPr>
            <p:nvPr/>
          </p:nvCxnSpPr>
          <p:spPr>
            <a:xfrm>
              <a:off x="6139830" y="1936824"/>
              <a:ext cx="215544" cy="986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연결선: 꺾임 330"/>
            <p:cNvCxnSpPr>
              <a:cxnSpLocks/>
              <a:stCxn id="48" idx="3"/>
              <a:endCxn id="256" idx="1"/>
            </p:cNvCxnSpPr>
            <p:nvPr/>
          </p:nvCxnSpPr>
          <p:spPr>
            <a:xfrm>
              <a:off x="6139830" y="1936824"/>
              <a:ext cx="215544" cy="1233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연결선: 꺾임 333"/>
            <p:cNvCxnSpPr>
              <a:cxnSpLocks/>
              <a:stCxn id="48" idx="3"/>
              <a:endCxn id="257" idx="1"/>
            </p:cNvCxnSpPr>
            <p:nvPr/>
          </p:nvCxnSpPr>
          <p:spPr>
            <a:xfrm>
              <a:off x="6139830" y="1936824"/>
              <a:ext cx="215544" cy="14799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연결선: 꺾임 336"/>
            <p:cNvCxnSpPr>
              <a:cxnSpLocks/>
              <a:stCxn id="48" idx="3"/>
              <a:endCxn id="258" idx="1"/>
            </p:cNvCxnSpPr>
            <p:nvPr/>
          </p:nvCxnSpPr>
          <p:spPr>
            <a:xfrm>
              <a:off x="6139830" y="1936824"/>
              <a:ext cx="215544" cy="17265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연결선: 꺾임 339"/>
            <p:cNvCxnSpPr>
              <a:cxnSpLocks/>
              <a:stCxn id="48" idx="3"/>
              <a:endCxn id="259" idx="1"/>
            </p:cNvCxnSpPr>
            <p:nvPr/>
          </p:nvCxnSpPr>
          <p:spPr>
            <a:xfrm>
              <a:off x="6139830" y="1936824"/>
              <a:ext cx="215544" cy="19730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연결선: 꺾임 342"/>
            <p:cNvCxnSpPr>
              <a:cxnSpLocks/>
              <a:stCxn id="48" idx="3"/>
              <a:endCxn id="260" idx="1"/>
            </p:cNvCxnSpPr>
            <p:nvPr/>
          </p:nvCxnSpPr>
          <p:spPr>
            <a:xfrm>
              <a:off x="6139830" y="1936824"/>
              <a:ext cx="215544" cy="22196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연결선: 꺾임 345"/>
            <p:cNvCxnSpPr>
              <a:cxnSpLocks/>
              <a:stCxn id="48" idx="3"/>
              <a:endCxn id="263" idx="1"/>
            </p:cNvCxnSpPr>
            <p:nvPr/>
          </p:nvCxnSpPr>
          <p:spPr>
            <a:xfrm>
              <a:off x="6139830" y="1936824"/>
              <a:ext cx="215405" cy="2746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연결선: 꺾임 348"/>
            <p:cNvCxnSpPr>
              <a:cxnSpLocks/>
              <a:stCxn id="48" idx="3"/>
              <a:endCxn id="264" idx="1"/>
            </p:cNvCxnSpPr>
            <p:nvPr/>
          </p:nvCxnSpPr>
          <p:spPr>
            <a:xfrm>
              <a:off x="6139830" y="1936824"/>
              <a:ext cx="215405" cy="29970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연결선: 꺾임 351"/>
            <p:cNvCxnSpPr>
              <a:cxnSpLocks/>
              <a:stCxn id="48" idx="3"/>
              <a:endCxn id="266" idx="1"/>
            </p:cNvCxnSpPr>
            <p:nvPr/>
          </p:nvCxnSpPr>
          <p:spPr>
            <a:xfrm>
              <a:off x="6139830" y="1936824"/>
              <a:ext cx="215405" cy="3247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연결선: 꺾임 354"/>
            <p:cNvCxnSpPr>
              <a:cxnSpLocks/>
              <a:stCxn id="48" idx="3"/>
              <a:endCxn id="275" idx="1"/>
            </p:cNvCxnSpPr>
            <p:nvPr/>
          </p:nvCxnSpPr>
          <p:spPr>
            <a:xfrm>
              <a:off x="6139830" y="1936824"/>
              <a:ext cx="215405" cy="34974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연결선: 꺾임 357"/>
            <p:cNvCxnSpPr>
              <a:cxnSpLocks/>
              <a:stCxn id="48" idx="3"/>
              <a:endCxn id="276" idx="1"/>
            </p:cNvCxnSpPr>
            <p:nvPr/>
          </p:nvCxnSpPr>
          <p:spPr>
            <a:xfrm>
              <a:off x="6139830" y="1936824"/>
              <a:ext cx="215405" cy="37476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연결선: 꺾임 361"/>
            <p:cNvCxnSpPr>
              <a:cxnSpLocks/>
              <a:stCxn id="48" idx="3"/>
              <a:endCxn id="277" idx="1"/>
            </p:cNvCxnSpPr>
            <p:nvPr/>
          </p:nvCxnSpPr>
          <p:spPr>
            <a:xfrm>
              <a:off x="6139830" y="1936824"/>
              <a:ext cx="215405" cy="39979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연결선: 꺾임 364"/>
            <p:cNvCxnSpPr>
              <a:cxnSpLocks/>
              <a:stCxn id="48" idx="3"/>
              <a:endCxn id="268" idx="1"/>
            </p:cNvCxnSpPr>
            <p:nvPr/>
          </p:nvCxnSpPr>
          <p:spPr>
            <a:xfrm>
              <a:off x="6139830" y="1936824"/>
              <a:ext cx="215405" cy="42481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연결선: 꺾임 367"/>
            <p:cNvCxnSpPr>
              <a:cxnSpLocks/>
              <a:stCxn id="48" idx="3"/>
              <a:endCxn id="269" idx="1"/>
            </p:cNvCxnSpPr>
            <p:nvPr/>
          </p:nvCxnSpPr>
          <p:spPr>
            <a:xfrm>
              <a:off x="6139830" y="1936824"/>
              <a:ext cx="215405" cy="44983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/>
            <p:cNvCxnSpPr>
              <a:cxnSpLocks/>
              <a:stCxn id="242" idx="3"/>
              <a:endCxn id="185" idx="1"/>
            </p:cNvCxnSpPr>
            <p:nvPr/>
          </p:nvCxnSpPr>
          <p:spPr>
            <a:xfrm>
              <a:off x="7441648" y="1937318"/>
              <a:ext cx="184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직선 화살표 연결선 373"/>
            <p:cNvCxnSpPr>
              <a:cxnSpLocks/>
              <a:stCxn id="252" idx="3"/>
              <a:endCxn id="187" idx="1"/>
            </p:cNvCxnSpPr>
            <p:nvPr/>
          </p:nvCxnSpPr>
          <p:spPr>
            <a:xfrm flipV="1">
              <a:off x="7441648" y="2183708"/>
              <a:ext cx="184856" cy="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직선 화살표 연결선 376"/>
            <p:cNvCxnSpPr>
              <a:cxnSpLocks/>
              <a:stCxn id="253" idx="3"/>
              <a:endCxn id="189" idx="1"/>
            </p:cNvCxnSpPr>
            <p:nvPr/>
          </p:nvCxnSpPr>
          <p:spPr>
            <a:xfrm flipV="1">
              <a:off x="7441648" y="2430098"/>
              <a:ext cx="184856" cy="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직선 화살표 연결선 379"/>
            <p:cNvCxnSpPr>
              <a:cxnSpLocks/>
              <a:stCxn id="254" idx="3"/>
              <a:endCxn id="190" idx="1"/>
            </p:cNvCxnSpPr>
            <p:nvPr/>
          </p:nvCxnSpPr>
          <p:spPr>
            <a:xfrm flipV="1">
              <a:off x="7441648" y="2676488"/>
              <a:ext cx="179736" cy="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직선 화살표 연결선 382"/>
            <p:cNvCxnSpPr>
              <a:cxnSpLocks/>
              <a:stCxn id="255" idx="3"/>
              <a:endCxn id="191" idx="1"/>
            </p:cNvCxnSpPr>
            <p:nvPr/>
          </p:nvCxnSpPr>
          <p:spPr>
            <a:xfrm flipV="1">
              <a:off x="7441648" y="2922878"/>
              <a:ext cx="179736" cy="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직선 화살표 연결선 387"/>
            <p:cNvCxnSpPr>
              <a:cxnSpLocks/>
              <a:stCxn id="256" idx="3"/>
              <a:endCxn id="192" idx="1"/>
            </p:cNvCxnSpPr>
            <p:nvPr/>
          </p:nvCxnSpPr>
          <p:spPr>
            <a:xfrm flipV="1">
              <a:off x="7441648" y="3169268"/>
              <a:ext cx="179736" cy="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직선 화살표 연결선 390"/>
            <p:cNvCxnSpPr>
              <a:cxnSpLocks/>
              <a:stCxn id="257" idx="3"/>
              <a:endCxn id="193" idx="1"/>
            </p:cNvCxnSpPr>
            <p:nvPr/>
          </p:nvCxnSpPr>
          <p:spPr>
            <a:xfrm flipV="1">
              <a:off x="7441648" y="3415658"/>
              <a:ext cx="179736" cy="1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/>
            <p:cNvCxnSpPr>
              <a:cxnSpLocks/>
              <a:stCxn id="258" idx="3"/>
              <a:endCxn id="195" idx="1"/>
            </p:cNvCxnSpPr>
            <p:nvPr/>
          </p:nvCxnSpPr>
          <p:spPr>
            <a:xfrm flipV="1">
              <a:off x="7441648" y="3662048"/>
              <a:ext cx="174665" cy="1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직선 화살표 연결선 396"/>
            <p:cNvCxnSpPr>
              <a:cxnSpLocks/>
              <a:stCxn id="259" idx="3"/>
              <a:endCxn id="196" idx="1"/>
            </p:cNvCxnSpPr>
            <p:nvPr/>
          </p:nvCxnSpPr>
          <p:spPr>
            <a:xfrm flipV="1">
              <a:off x="7441648" y="3908438"/>
              <a:ext cx="168877" cy="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직선 화살표 연결선 399"/>
            <p:cNvCxnSpPr>
              <a:cxnSpLocks/>
              <a:stCxn id="260" idx="3"/>
              <a:endCxn id="198" idx="1"/>
            </p:cNvCxnSpPr>
            <p:nvPr/>
          </p:nvCxnSpPr>
          <p:spPr>
            <a:xfrm flipV="1">
              <a:off x="7441648" y="4154832"/>
              <a:ext cx="170800" cy="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직선 화살표 연결선 406"/>
            <p:cNvCxnSpPr>
              <a:cxnSpLocks/>
              <a:stCxn id="263" idx="3"/>
              <a:endCxn id="270" idx="1"/>
            </p:cNvCxnSpPr>
            <p:nvPr/>
          </p:nvCxnSpPr>
          <p:spPr>
            <a:xfrm>
              <a:off x="7441509" y="4683618"/>
              <a:ext cx="147265" cy="4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직선 화살표 연결선 409"/>
            <p:cNvCxnSpPr>
              <a:cxnSpLocks/>
              <a:stCxn id="264" idx="3"/>
              <a:endCxn id="271" idx="1"/>
            </p:cNvCxnSpPr>
            <p:nvPr/>
          </p:nvCxnSpPr>
          <p:spPr>
            <a:xfrm>
              <a:off x="7441509" y="4933841"/>
              <a:ext cx="147265" cy="3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직선 화살표 연결선 414"/>
            <p:cNvCxnSpPr>
              <a:cxnSpLocks/>
              <a:stCxn id="266" idx="3"/>
              <a:endCxn id="272" idx="1"/>
            </p:cNvCxnSpPr>
            <p:nvPr/>
          </p:nvCxnSpPr>
          <p:spPr>
            <a:xfrm>
              <a:off x="7441509" y="5184064"/>
              <a:ext cx="147265" cy="2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직선 화살표 연결선 417"/>
            <p:cNvCxnSpPr>
              <a:cxnSpLocks/>
              <a:stCxn id="275" idx="3"/>
              <a:endCxn id="273" idx="1"/>
            </p:cNvCxnSpPr>
            <p:nvPr/>
          </p:nvCxnSpPr>
          <p:spPr>
            <a:xfrm>
              <a:off x="7441509" y="5434287"/>
              <a:ext cx="147265" cy="2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직선 화살표 연결선 420"/>
            <p:cNvCxnSpPr>
              <a:cxnSpLocks/>
              <a:stCxn id="276" idx="3"/>
              <a:endCxn id="280" idx="1"/>
            </p:cNvCxnSpPr>
            <p:nvPr/>
          </p:nvCxnSpPr>
          <p:spPr>
            <a:xfrm>
              <a:off x="7441509" y="5684510"/>
              <a:ext cx="147265" cy="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직선 화살표 연결선 423"/>
            <p:cNvCxnSpPr>
              <a:cxnSpLocks/>
              <a:stCxn id="277" idx="3"/>
              <a:endCxn id="274" idx="1"/>
            </p:cNvCxnSpPr>
            <p:nvPr/>
          </p:nvCxnSpPr>
          <p:spPr>
            <a:xfrm>
              <a:off x="7441509" y="5934733"/>
              <a:ext cx="147265" cy="1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직선 화살표 연결선 426"/>
            <p:cNvCxnSpPr>
              <a:cxnSpLocks/>
              <a:stCxn id="268" idx="3"/>
              <a:endCxn id="278" idx="1"/>
            </p:cNvCxnSpPr>
            <p:nvPr/>
          </p:nvCxnSpPr>
          <p:spPr>
            <a:xfrm>
              <a:off x="7441509" y="6184956"/>
              <a:ext cx="147265" cy="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직선 화살표 연결선 429"/>
            <p:cNvCxnSpPr>
              <a:cxnSpLocks/>
              <a:stCxn id="269" idx="3"/>
              <a:endCxn id="279" idx="1"/>
            </p:cNvCxnSpPr>
            <p:nvPr/>
          </p:nvCxnSpPr>
          <p:spPr>
            <a:xfrm>
              <a:off x="7441509" y="6435178"/>
              <a:ext cx="147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305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프로세스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69939"/>
              </p:ext>
            </p:extLst>
          </p:nvPr>
        </p:nvGraphicFramePr>
        <p:xfrm>
          <a:off x="450242" y="1178765"/>
          <a:ext cx="828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251">
                  <a:extLst>
                    <a:ext uri="{9D8B030D-6E8A-4147-A177-3AD203B41FA5}">
                      <a16:colId xmlns:a16="http://schemas.microsoft.com/office/drawing/2014/main" xmlns="" val="1163415124"/>
                    </a:ext>
                  </a:extLst>
                </a:gridCol>
                <a:gridCol w="6256749">
                  <a:extLst>
                    <a:ext uri="{9D8B030D-6E8A-4147-A177-3AD203B41FA5}">
                      <a16:colId xmlns:a16="http://schemas.microsoft.com/office/drawing/2014/main" xmlns="" val="676664921"/>
                    </a:ext>
                  </a:extLst>
                </a:gridCol>
              </a:tblGrid>
              <a:tr h="403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Process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x 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5331472"/>
                  </a:ext>
                </a:extLst>
              </a:tr>
              <a:tr h="463664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659448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6026" y="1669393"/>
            <a:ext cx="1656184" cy="4488929"/>
            <a:chOff x="666026" y="1669393"/>
            <a:chExt cx="1656184" cy="4488929"/>
          </a:xfrm>
        </p:grpSpPr>
        <p:sp>
          <p:nvSpPr>
            <p:cNvPr id="31" name="순서도: 수동 연산 30"/>
            <p:cNvSpPr/>
            <p:nvPr/>
          </p:nvSpPr>
          <p:spPr>
            <a:xfrm>
              <a:off x="666026" y="2577121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Function()</a:t>
              </a:r>
            </a:p>
            <a:p>
              <a:pPr algn="ctr"/>
              <a:r>
                <a:rPr lang="ko-KR" altLang="en-US" sz="1300" dirty="0"/>
                <a:t>기능 조사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및 </a:t>
              </a:r>
              <a:r>
                <a:rPr lang="ko-KR" altLang="en-US" sz="1300" spc="-150" dirty="0"/>
                <a:t>검증</a:t>
              </a:r>
              <a:endParaRPr lang="en-US" altLang="ko-KR" sz="1300" spc="-150" dirty="0"/>
            </a:p>
          </p:txBody>
        </p:sp>
        <p:sp>
          <p:nvSpPr>
            <p:cNvPr id="32" name="순서도: 수동 연산 31"/>
            <p:cNvSpPr/>
            <p:nvPr/>
          </p:nvSpPr>
          <p:spPr>
            <a:xfrm>
              <a:off x="666026" y="1669393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품질 관련 </a:t>
              </a:r>
              <a:r>
                <a:rPr lang="en-US" altLang="ko-KR" sz="1300" dirty="0"/>
                <a:t>R</a:t>
              </a:r>
              <a:r>
                <a:rPr lang="ko-KR" altLang="en-US" sz="1300" dirty="0"/>
                <a:t> 패키지 조사 </a:t>
              </a:r>
              <a:endParaRPr lang="en-US" altLang="ko-KR" sz="1300" dirty="0"/>
            </a:p>
          </p:txBody>
        </p:sp>
        <p:sp>
          <p:nvSpPr>
            <p:cNvPr id="33" name="순서도: 수동 연산 32"/>
            <p:cNvSpPr/>
            <p:nvPr/>
          </p:nvSpPr>
          <p:spPr>
            <a:xfrm>
              <a:off x="666026" y="3484849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패키지 </a:t>
              </a:r>
              <a:endParaRPr lang="en-US" altLang="ko-KR" sz="1300" dirty="0"/>
            </a:p>
            <a:p>
              <a:pPr algn="ctr"/>
              <a:r>
                <a:rPr lang="ko-KR" altLang="en-US" sz="1300" spc="-150" dirty="0"/>
                <a:t>활용 및 구축</a:t>
              </a:r>
              <a:endParaRPr lang="en-US" altLang="ko-KR" sz="1300" spc="-150" dirty="0"/>
            </a:p>
          </p:txBody>
        </p:sp>
        <p:sp>
          <p:nvSpPr>
            <p:cNvPr id="34" name="순서도: 수동 연산 33"/>
            <p:cNvSpPr/>
            <p:nvPr/>
          </p:nvSpPr>
          <p:spPr>
            <a:xfrm>
              <a:off x="666026" y="4392577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UI </a:t>
              </a:r>
              <a:r>
                <a:rPr lang="ko-KR" altLang="en-US" sz="1300" dirty="0"/>
                <a:t>설계 및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구현</a:t>
              </a:r>
              <a:endParaRPr lang="en-US" altLang="ko-KR" sz="1300" dirty="0"/>
            </a:p>
          </p:txBody>
        </p:sp>
        <p:sp>
          <p:nvSpPr>
            <p:cNvPr id="35" name="순서도: 수동 연산 34"/>
            <p:cNvSpPr/>
            <p:nvPr/>
          </p:nvSpPr>
          <p:spPr>
            <a:xfrm>
              <a:off x="666026" y="5300305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Plug-in </a:t>
              </a:r>
            </a:p>
            <a:p>
              <a:pPr algn="ctr"/>
              <a:r>
                <a:rPr lang="ko-KR" altLang="en-US" sz="1300" spc="-150" dirty="0"/>
                <a:t>패키지 구축</a:t>
              </a:r>
              <a:endParaRPr lang="en-US" altLang="ko-KR" sz="1300" spc="-15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05750" y="1668866"/>
            <a:ext cx="5906333" cy="252526"/>
            <a:chOff x="2605750" y="1668866"/>
            <a:chExt cx="5906333" cy="252526"/>
          </a:xfrm>
        </p:grpSpPr>
        <p:sp>
          <p:nvSpPr>
            <p:cNvPr id="38" name="화살표: 오각형 37"/>
            <p:cNvSpPr/>
            <p:nvPr/>
          </p:nvSpPr>
          <p:spPr>
            <a:xfrm>
              <a:off x="2605750" y="1668866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Step1.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관련 패키지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13" name="화살표: 갈매기형 수장 12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Step2.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설치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43" name="화살표: 갈매기형 수장 42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Step3.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확인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08154" y="1927345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관련 </a:t>
            </a:r>
            <a:r>
              <a:rPr lang="en-US" altLang="ko-KR" sz="1000" b="1" dirty="0"/>
              <a:t>Key-word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카테고리별 검색</a:t>
            </a:r>
            <a:endParaRPr lang="en-US" altLang="ko-KR" sz="1000" b="1" dirty="0"/>
          </a:p>
          <a:p>
            <a:r>
              <a:rPr lang="en-US" altLang="ko-KR" sz="1000" b="1" dirty="0"/>
              <a:t>         (</a:t>
            </a:r>
            <a:r>
              <a:rPr lang="en-US" altLang="ko-KR" sz="1000" b="1" dirty="0" err="1"/>
              <a:t>Cran</a:t>
            </a:r>
            <a:r>
              <a:rPr lang="en-US" altLang="ko-KR" sz="1000" b="1" dirty="0"/>
              <a:t>-r)</a:t>
            </a:r>
            <a:endParaRPr lang="ko-KR" altLang="en-US" sz="10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610242" y="2577121"/>
            <a:ext cx="5898545" cy="252000"/>
            <a:chOff x="2613538" y="1669392"/>
            <a:chExt cx="5898545" cy="252000"/>
          </a:xfrm>
        </p:grpSpPr>
        <p:sp>
          <p:nvSpPr>
            <p:cNvPr id="66" name="화살표: 오각형 65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Step4.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67" name="화살표: 갈매기형 수장 66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Step5.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내부 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code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 조사</a:t>
              </a:r>
            </a:p>
          </p:txBody>
        </p:sp>
        <p:sp>
          <p:nvSpPr>
            <p:cNvPr id="68" name="화살표: 갈매기형 수장 67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Step6.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검증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0242" y="3489942"/>
            <a:ext cx="5898545" cy="252000"/>
            <a:chOff x="2613538" y="1669392"/>
            <a:chExt cx="5898545" cy="252000"/>
          </a:xfrm>
        </p:grpSpPr>
        <p:sp>
          <p:nvSpPr>
            <p:cNvPr id="70" name="화살표: 오각형 69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Step7. 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정리</a:t>
              </a:r>
            </a:p>
          </p:txBody>
        </p:sp>
        <p:sp>
          <p:nvSpPr>
            <p:cNvPr id="71" name="화살표: 갈매기형 수장 70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Step8. 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패키지구축</a:t>
              </a:r>
            </a:p>
          </p:txBody>
        </p:sp>
        <p:sp>
          <p:nvSpPr>
            <p:cNvPr id="72" name="화살표: 갈매기형 수장 71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Step9. 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 패키지 검증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803243" y="1916300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install.package</a:t>
            </a:r>
            <a:r>
              <a:rPr lang="en-US" altLang="ko-KR" sz="1000" b="1" dirty="0"/>
              <a:t>(“ ”) </a:t>
            </a:r>
          </a:p>
          <a:p>
            <a:r>
              <a:rPr lang="en-US" altLang="ko-KR" sz="1000" b="1" dirty="0"/>
              <a:t>2. library(“ ”)</a:t>
            </a:r>
          </a:p>
          <a:p>
            <a:r>
              <a:rPr lang="en-US" altLang="ko-KR" sz="1000" b="1" dirty="0"/>
              <a:t>3. ??</a:t>
            </a:r>
            <a:r>
              <a:rPr lang="en-US" altLang="ko-KR" sz="1000" b="1" dirty="0" err="1"/>
              <a:t>PacageName</a:t>
            </a:r>
            <a:endParaRPr lang="en-US" altLang="ko-KR" sz="1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35542" y="192734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Description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08154" y="280868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function()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function() </a:t>
            </a:r>
            <a:r>
              <a:rPr lang="ko-KR" altLang="en-US" sz="1000" b="1" dirty="0"/>
              <a:t>기능조사</a:t>
            </a:r>
            <a:endParaRPr lang="en-US" altLang="ko-KR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05667" y="282098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??function </a:t>
            </a:r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내부 알고리즘 확인</a:t>
            </a:r>
            <a:endParaRPr lang="en-US" altLang="ko-KR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860954" y="280868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example()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결과값 검증</a:t>
            </a:r>
            <a:endParaRPr lang="en-US" altLang="ko-KR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841322" y="3749864"/>
            <a:ext cx="165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최종 사용할 패키지 및 함수 선택</a:t>
            </a:r>
            <a:endParaRPr lang="en-US" altLang="ko-KR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854748" y="3749864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function </a:t>
            </a:r>
            <a:r>
              <a:rPr lang="ko-KR" altLang="en-US" sz="1000" b="1" dirty="0"/>
              <a:t>구축</a:t>
            </a:r>
            <a:endParaRPr lang="en-US" altLang="ko-KR" sz="1000" b="1" dirty="0"/>
          </a:p>
          <a:p>
            <a:r>
              <a:rPr lang="en-US" altLang="ko-KR" sz="1000" b="1" dirty="0"/>
              <a:t>2.</a:t>
            </a:r>
            <a:r>
              <a:rPr lang="ko-KR" altLang="en-US" sz="1000" b="1" dirty="0"/>
              <a:t>   함수 패키지 구축</a:t>
            </a:r>
            <a:endParaRPr lang="en-US" altLang="ko-KR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860954" y="3753157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기존 존재하는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ko-KR" altLang="en-US" sz="1000" b="1" dirty="0"/>
              <a:t>예제로 결과값 검증</a:t>
            </a:r>
            <a:endParaRPr lang="en-US" altLang="ko-KR" sz="1000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612502" y="4380300"/>
            <a:ext cx="5898545" cy="252000"/>
            <a:chOff x="2613538" y="1669392"/>
            <a:chExt cx="5898545" cy="252000"/>
          </a:xfrm>
        </p:grpSpPr>
        <p:sp>
          <p:nvSpPr>
            <p:cNvPr id="48" name="화살표: 오각형 47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Step10. plug-in UI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설계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49" name="화살표: 갈매기형 수장 48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Step11.  plug-in UI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50" name="화살표: 갈매기형 수장 49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" b="1" spc="-150" dirty="0">
                  <a:solidFill>
                    <a:schemeClr val="tx1"/>
                  </a:solidFill>
                </a:rPr>
                <a:t>Step12 </a:t>
              </a:r>
              <a:r>
                <a:rPr lang="ko-KR" altLang="en-US" sz="1100" b="1" spc="-150" dirty="0">
                  <a:solidFill>
                    <a:schemeClr val="tx1"/>
                  </a:solidFill>
                </a:rPr>
                <a:t>도움말 추가</a:t>
              </a:r>
              <a:endParaRPr lang="ko-KR" altLang="en-US" sz="11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643798" y="5299532"/>
            <a:ext cx="5898545" cy="252000"/>
            <a:chOff x="2613538" y="1669392"/>
            <a:chExt cx="5898545" cy="252000"/>
          </a:xfrm>
        </p:grpSpPr>
        <p:sp>
          <p:nvSpPr>
            <p:cNvPr id="52" name="화살표: 오각형 51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Step13.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-plug-in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연결</a:t>
              </a:r>
            </a:p>
          </p:txBody>
        </p:sp>
        <p:sp>
          <p:nvSpPr>
            <p:cNvPr id="53" name="화살표: 갈매기형 수장 52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" b="1" spc="-150" dirty="0">
                  <a:solidFill>
                    <a:schemeClr val="tx1"/>
                  </a:solidFill>
                </a:rPr>
                <a:t>Step14.  plug-in</a:t>
              </a:r>
              <a:r>
                <a:rPr lang="ko-KR" altLang="en-US" sz="1150" b="1" spc="-150" dirty="0">
                  <a:solidFill>
                    <a:schemeClr val="tx1"/>
                  </a:solidFill>
                </a:rPr>
                <a:t>패키지 구축</a:t>
              </a:r>
            </a:p>
          </p:txBody>
        </p:sp>
        <p:sp>
          <p:nvSpPr>
            <p:cNvPr id="54" name="화살표: 갈매기형 수장 53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Step15.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plug-in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패키지검증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841322" y="4672611"/>
            <a:ext cx="1658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이용할 함수의 변수 설정과 맞게 </a:t>
            </a:r>
            <a:r>
              <a:rPr lang="en-US" altLang="ko-KR" sz="1000" b="1" dirty="0"/>
              <a:t>plug-in UI </a:t>
            </a:r>
            <a:r>
              <a:rPr lang="ko-KR" altLang="en-US" sz="1000" b="1" dirty="0"/>
              <a:t>설계</a:t>
            </a:r>
            <a:endParaRPr lang="en-US" altLang="ko-KR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54748" y="4672611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변수에 맞는 </a:t>
            </a:r>
            <a:r>
              <a:rPr lang="en-US" altLang="ko-KR" sz="1000" b="1" dirty="0"/>
              <a:t>UI </a:t>
            </a:r>
            <a:r>
              <a:rPr lang="ko-KR" altLang="en-US" sz="1000" b="1" dirty="0"/>
              <a:t>기능 및 위치 추가∙조정</a:t>
            </a:r>
            <a:endParaRPr lang="en-US" altLang="ko-KR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833910" y="4639534"/>
            <a:ext cx="165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UI</a:t>
            </a:r>
            <a:r>
              <a:rPr lang="ko-KR" altLang="en-US" sz="1000" b="1" dirty="0"/>
              <a:t>를 적절하게 활용하기 위한 도움말 추가</a:t>
            </a:r>
            <a:endParaRPr lang="en-US" altLang="ko-KR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854748" y="5579642"/>
            <a:ext cx="1713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plug-in </a:t>
            </a:r>
            <a:r>
              <a:rPr lang="ko-KR" altLang="en-US" sz="1000" b="1" dirty="0"/>
              <a:t>패키지 구축</a:t>
            </a:r>
            <a:endParaRPr lang="en-US" altLang="ko-KR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27024" y="5582935"/>
            <a:ext cx="184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앞선 함수 패키지와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ko-KR" altLang="en-US" sz="1000" b="1" dirty="0"/>
              <a:t>동일한 결과값 출력 검증</a:t>
            </a:r>
            <a:endParaRPr lang="en-US" altLang="ko-KR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43573" y="5582935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함수 패키지의 함수와 </a:t>
            </a:r>
            <a:r>
              <a:rPr lang="en-US" altLang="ko-KR" sz="1000" b="1" dirty="0"/>
              <a:t>plug-in UI </a:t>
            </a:r>
            <a:r>
              <a:rPr lang="ko-KR" altLang="en-US" sz="1000" b="1" dirty="0"/>
              <a:t>연결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4035059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0" y="3294223"/>
            <a:ext cx="3694337" cy="33983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60" y="2393936"/>
            <a:ext cx="4228491" cy="18002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2.4-1 </a:t>
            </a:r>
            <a:r>
              <a:rPr lang="en-US" altLang="ko-KR" sz="1500" b="1" dirty="0">
                <a:latin typeface="+mn-ea"/>
              </a:rPr>
              <a:t>PCA</a:t>
            </a:r>
            <a:r>
              <a:rPr lang="ko-KR" altLang="en-US" sz="1500" b="1" dirty="0">
                <a:latin typeface="+mn-ea"/>
              </a:rPr>
              <a:t> 관련 패키지 조사 및 </a:t>
            </a:r>
            <a:r>
              <a:rPr lang="en-US" altLang="ko-KR" sz="1500" b="1" dirty="0">
                <a:latin typeface="+mn-ea"/>
              </a:rPr>
              <a:t>function</a:t>
            </a:r>
            <a:r>
              <a:rPr lang="ko-KR" altLang="en-US" sz="1500" b="1" dirty="0">
                <a:latin typeface="+mn-ea"/>
              </a:rPr>
              <a:t>검증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80062" y="3068553"/>
          <a:ext cx="4940410" cy="32723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3">
                  <a:extLst>
                    <a:ext uri="{9D8B030D-6E8A-4147-A177-3AD203B41FA5}">
                      <a16:colId xmlns:a16="http://schemas.microsoft.com/office/drawing/2014/main" xmlns="" val="3270623015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98611988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018915478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87061142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678810955"/>
                    </a:ext>
                  </a:extLst>
                </a:gridCol>
                <a:gridCol w="858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315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942994"/>
                  </a:ext>
                </a:extLst>
              </a:tr>
              <a:tr h="54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Tools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573140"/>
                  </a:ext>
                </a:extLst>
              </a:tr>
              <a:tr h="6294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process.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capability()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ca.study.ca()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0000"/>
                          </a:solidFill>
                          <a:effectLst/>
                        </a:rPr>
                        <a:t>pca.normdist</a:t>
                      </a:r>
                      <a:endParaRPr lang="en-US" sz="9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0753963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군간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군내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pca.withBet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9078582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353437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이항분포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pca.bino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3931166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포아송분포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</a:t>
                      </a:r>
                      <a:r>
                        <a:rPr lang="en-US" altLang="ko-KR" sz="1000" b="1" kern="100" baseline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644335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2428676" y="1013330"/>
            <a:ext cx="5906333" cy="252526"/>
            <a:chOff x="2605750" y="1668866"/>
            <a:chExt cx="5906333" cy="252526"/>
          </a:xfrm>
        </p:grpSpPr>
        <p:sp>
          <p:nvSpPr>
            <p:cNvPr id="32" name="화살표: 오각형 31"/>
            <p:cNvSpPr/>
            <p:nvPr/>
          </p:nvSpPr>
          <p:spPr>
            <a:xfrm>
              <a:off x="2605750" y="1668866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Step1.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관련 패키지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3" name="화살표: 갈매기형 수장 32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Step2.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설치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4" name="화살표: 갈매기형 수장 33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Step3.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확인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1080" y="1271809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관련 </a:t>
            </a:r>
            <a:r>
              <a:rPr lang="en-US" altLang="ko-KR" sz="1000" b="1" dirty="0"/>
              <a:t>Key-word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카테고리별 검색</a:t>
            </a:r>
            <a:endParaRPr lang="en-US" altLang="ko-KR" sz="1000" b="1" dirty="0"/>
          </a:p>
          <a:p>
            <a:r>
              <a:rPr lang="en-US" altLang="ko-KR" sz="1000" b="1" dirty="0"/>
              <a:t>         (</a:t>
            </a:r>
            <a:r>
              <a:rPr lang="en-US" altLang="ko-KR" sz="1000" b="1" dirty="0" err="1"/>
              <a:t>Cran</a:t>
            </a:r>
            <a:r>
              <a:rPr lang="en-US" altLang="ko-KR" sz="1000" b="1" dirty="0"/>
              <a:t>-r)</a:t>
            </a:r>
            <a:endParaRPr lang="ko-KR" altLang="en-US" sz="1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33168" y="1921585"/>
            <a:ext cx="6023823" cy="252000"/>
            <a:chOff x="2613538" y="1669392"/>
            <a:chExt cx="6023823" cy="252000"/>
          </a:xfrm>
        </p:grpSpPr>
        <p:sp>
          <p:nvSpPr>
            <p:cNvPr id="38" name="화살표: 오각형 37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Step4.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</a:p>
          </p:txBody>
        </p:sp>
        <p:sp>
          <p:nvSpPr>
            <p:cNvPr id="39" name="화살표: 갈매기형 수장 38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Step5.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40" name="화살표: 갈매기형 수장 39"/>
            <p:cNvSpPr/>
            <p:nvPr/>
          </p:nvSpPr>
          <p:spPr>
            <a:xfrm>
              <a:off x="6532083" y="1669392"/>
              <a:ext cx="2105278" cy="231566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Step6.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추가 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626169" y="126076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install.package</a:t>
            </a:r>
            <a:r>
              <a:rPr lang="en-US" altLang="ko-KR" sz="1000" b="1" dirty="0"/>
              <a:t>(“ ”) </a:t>
            </a:r>
          </a:p>
          <a:p>
            <a:r>
              <a:rPr lang="en-US" altLang="ko-KR" sz="1000" b="1" dirty="0"/>
              <a:t>2. library(“ ”)</a:t>
            </a:r>
          </a:p>
          <a:p>
            <a:r>
              <a:rPr lang="en-US" altLang="ko-KR" sz="1000" b="1" dirty="0"/>
              <a:t>3. ??</a:t>
            </a:r>
            <a:r>
              <a:rPr lang="en-US" altLang="ko-KR" sz="1000" b="1" dirty="0" err="1"/>
              <a:t>PacageName</a:t>
            </a:r>
            <a:endParaRPr lang="en-US" altLang="ko-KR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58468" y="127180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Description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31080" y="2153151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function() </a:t>
            </a:r>
            <a:r>
              <a:rPr lang="ko-KR" altLang="en-US" sz="1000" b="1" dirty="0"/>
              <a:t>기능조사</a:t>
            </a:r>
            <a:endParaRPr lang="en-US" altLang="ko-KR" sz="1000" b="1" dirty="0"/>
          </a:p>
          <a:p>
            <a:r>
              <a:rPr lang="en-US" altLang="ko-KR" sz="1000" b="1" dirty="0"/>
              <a:t>2. function() </a:t>
            </a:r>
            <a:r>
              <a:rPr lang="ko-KR" altLang="en-US" sz="1000" b="1" dirty="0"/>
              <a:t>선별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내부 </a:t>
            </a:r>
            <a:r>
              <a:rPr lang="en-US" altLang="ko-KR" sz="1000" b="1" dirty="0"/>
              <a:t>code </a:t>
            </a:r>
            <a:r>
              <a:rPr lang="ko-KR" altLang="en-US" sz="1000" b="1" dirty="0"/>
              <a:t>조사</a:t>
            </a:r>
            <a:endParaRPr lang="en-US" altLang="ko-KR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28592" y="223009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example()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결과값 검증</a:t>
            </a:r>
            <a:endParaRPr lang="en-US" altLang="ko-KR" sz="1000" b="1" dirty="0"/>
          </a:p>
        </p:txBody>
      </p:sp>
      <p:sp>
        <p:nvSpPr>
          <p:cNvPr id="46" name="순서도: 수동 연산 45"/>
          <p:cNvSpPr/>
          <p:nvPr/>
        </p:nvSpPr>
        <p:spPr>
          <a:xfrm>
            <a:off x="525271" y="1022362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PCA</a:t>
            </a:r>
            <a:r>
              <a:rPr lang="ko-KR" altLang="en-US" sz="1300" dirty="0"/>
              <a:t> 관련 </a:t>
            </a:r>
            <a:r>
              <a:rPr lang="en-US" altLang="ko-KR" sz="1300" dirty="0"/>
              <a:t>R</a:t>
            </a:r>
            <a:r>
              <a:rPr lang="ko-KR" altLang="en-US" sz="1300" dirty="0"/>
              <a:t> 패키지 조사 </a:t>
            </a:r>
            <a:endParaRPr lang="en-US" altLang="ko-KR" sz="1300" dirty="0"/>
          </a:p>
        </p:txBody>
      </p:sp>
      <p:sp>
        <p:nvSpPr>
          <p:cNvPr id="48" name="순서도: 수동 연산 47"/>
          <p:cNvSpPr/>
          <p:nvPr/>
        </p:nvSpPr>
        <p:spPr>
          <a:xfrm>
            <a:off x="525271" y="1930617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Function()</a:t>
            </a:r>
          </a:p>
          <a:p>
            <a:pPr algn="ctr"/>
            <a:r>
              <a:rPr lang="ko-KR" altLang="en-US" sz="1300" dirty="0"/>
              <a:t>기능 조사</a:t>
            </a:r>
            <a:endParaRPr lang="en-US" altLang="ko-KR" sz="1300" dirty="0"/>
          </a:p>
          <a:p>
            <a:pPr algn="ctr"/>
            <a:r>
              <a:rPr lang="ko-KR" altLang="en-US" sz="1300" dirty="0"/>
              <a:t>및 </a:t>
            </a:r>
            <a:r>
              <a:rPr lang="ko-KR" altLang="en-US" sz="1300" spc="-150" dirty="0"/>
              <a:t>검증</a:t>
            </a:r>
            <a:endParaRPr lang="en-US" altLang="ko-KR" sz="1300" spc="-150" dirty="0"/>
          </a:p>
        </p:txBody>
      </p:sp>
      <p:sp>
        <p:nvSpPr>
          <p:cNvPr id="9" name="직사각형 8"/>
          <p:cNvSpPr/>
          <p:nvPr/>
        </p:nvSpPr>
        <p:spPr>
          <a:xfrm>
            <a:off x="198501" y="3819913"/>
            <a:ext cx="2789324" cy="40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042709" y="3992907"/>
            <a:ext cx="716381" cy="37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12"/>
          <p:cNvCxnSpPr>
            <a:cxnSpLocks/>
            <a:stCxn id="9" idx="3"/>
          </p:cNvCxnSpPr>
          <p:nvPr/>
        </p:nvCxnSpPr>
        <p:spPr>
          <a:xfrm>
            <a:off x="2987825" y="4023405"/>
            <a:ext cx="2054884" cy="140997"/>
          </a:xfrm>
          <a:prstGeom prst="bentConnector3">
            <a:avLst>
              <a:gd name="adj1" fmla="val 387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21050" y="2230095"/>
            <a:ext cx="1721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새로 추가 할 </a:t>
            </a:r>
            <a:r>
              <a:rPr lang="en-US" altLang="ko-KR" sz="1000" b="1" dirty="0"/>
              <a:t>function   </a:t>
            </a:r>
            <a:r>
              <a:rPr lang="ko-KR" altLang="en-US" sz="1000" b="1" dirty="0"/>
              <a:t>정의</a:t>
            </a:r>
            <a:endParaRPr lang="en-US" altLang="ko-KR" sz="1000" b="1" dirty="0"/>
          </a:p>
          <a:p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327871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2.4-2 </a:t>
            </a:r>
            <a:r>
              <a:rPr lang="ko-KR" altLang="en-US" sz="1500" b="1" dirty="0">
                <a:latin typeface="+mn-ea"/>
              </a:rPr>
              <a:t>패키지 활용 및 구축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35893" y="1037759"/>
            <a:ext cx="5898545" cy="252000"/>
            <a:chOff x="2613538" y="1669392"/>
            <a:chExt cx="5898545" cy="252000"/>
          </a:xfrm>
        </p:grpSpPr>
        <p:sp>
          <p:nvSpPr>
            <p:cNvPr id="32" name="화살표: 오각형 31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Step7. 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정리</a:t>
              </a:r>
            </a:p>
          </p:txBody>
        </p:sp>
        <p:sp>
          <p:nvSpPr>
            <p:cNvPr id="33" name="화살표: 갈매기형 수장 32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Step8. 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패키지구축</a:t>
              </a:r>
            </a:p>
          </p:txBody>
        </p:sp>
        <p:sp>
          <p:nvSpPr>
            <p:cNvPr id="34" name="화살표: 갈매기형 수장 33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Step9. 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 패키지 검증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66973" y="1297681"/>
            <a:ext cx="165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최종 사용할 패키지 및 함수 선택</a:t>
            </a:r>
            <a:endParaRPr lang="en-US" altLang="ko-KR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80399" y="1297681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function </a:t>
            </a:r>
            <a:r>
              <a:rPr lang="ko-KR" altLang="en-US" sz="1000" b="1" dirty="0"/>
              <a:t>구축</a:t>
            </a:r>
            <a:endParaRPr lang="en-US" altLang="ko-KR" sz="1000" b="1" dirty="0"/>
          </a:p>
          <a:p>
            <a:r>
              <a:rPr lang="en-US" altLang="ko-KR" sz="1000" b="1" dirty="0"/>
              <a:t>2.</a:t>
            </a:r>
            <a:r>
              <a:rPr lang="ko-KR" altLang="en-US" sz="1000" b="1" dirty="0"/>
              <a:t>   함수 패키지 구축</a:t>
            </a:r>
            <a:endParaRPr lang="en-US" altLang="ko-KR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5548" y="1300974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기존 존재하는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ko-KR" altLang="en-US" sz="1000" b="1" dirty="0"/>
              <a:t>예제로 결과값 검증</a:t>
            </a:r>
            <a:endParaRPr lang="en-US" altLang="ko-KR" sz="1000" b="1" dirty="0"/>
          </a:p>
        </p:txBody>
      </p:sp>
      <p:sp>
        <p:nvSpPr>
          <p:cNvPr id="39" name="순서도: 수동 연산 38"/>
          <p:cNvSpPr/>
          <p:nvPr/>
        </p:nvSpPr>
        <p:spPr>
          <a:xfrm>
            <a:off x="525623" y="1037759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패키지 </a:t>
            </a:r>
            <a:endParaRPr lang="en-US" altLang="ko-KR" sz="1300" dirty="0"/>
          </a:p>
          <a:p>
            <a:pPr algn="ctr"/>
            <a:r>
              <a:rPr lang="ko-KR" altLang="en-US" sz="1300" spc="-150" dirty="0"/>
              <a:t>활용 및 구축</a:t>
            </a:r>
            <a:endParaRPr lang="en-US" altLang="ko-KR" sz="1300" spc="-150" dirty="0"/>
          </a:p>
        </p:txBody>
      </p:sp>
      <p:sp>
        <p:nvSpPr>
          <p:cNvPr id="47" name="화살표: 오각형 31"/>
          <p:cNvSpPr/>
          <p:nvPr/>
        </p:nvSpPr>
        <p:spPr>
          <a:xfrm>
            <a:off x="1886250" y="1976205"/>
            <a:ext cx="1101574" cy="12521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 err="1">
                <a:solidFill>
                  <a:schemeClr val="tx1"/>
                </a:solidFill>
              </a:rPr>
              <a:t>부분군</a:t>
            </a:r>
            <a:r>
              <a:rPr lang="ko-KR" altLang="en-US" sz="1200" b="1" spc="-150" dirty="0">
                <a:solidFill>
                  <a:schemeClr val="tx1"/>
                </a:solidFill>
              </a:rPr>
              <a:t> 크기</a:t>
            </a:r>
            <a:r>
              <a:rPr lang="en-US" altLang="ko-KR" sz="1200" b="1" spc="-1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spc="-150" dirty="0">
                <a:solidFill>
                  <a:schemeClr val="tx1"/>
                </a:solidFill>
              </a:rPr>
              <a:t>LSL,  USL, Target, </a:t>
            </a:r>
          </a:p>
          <a:p>
            <a:pPr algn="ctr"/>
            <a:r>
              <a:rPr lang="en-US" altLang="ko-KR" sz="1200" b="1" spc="-150" dirty="0" err="1">
                <a:solidFill>
                  <a:schemeClr val="tx1"/>
                </a:solidFill>
              </a:rPr>
              <a:t>mainTitle</a:t>
            </a:r>
            <a:r>
              <a:rPr lang="en-US" altLang="ko-KR" sz="1200" b="1" spc="-1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spc="-150" dirty="0" err="1">
                <a:solidFill>
                  <a:schemeClr val="tx1"/>
                </a:solidFill>
              </a:rPr>
              <a:t>subTitle</a:t>
            </a:r>
            <a:r>
              <a:rPr lang="en-US" altLang="ko-KR" sz="1200" b="1" spc="-1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spc="-150" dirty="0" err="1">
                <a:solidFill>
                  <a:schemeClr val="tx1"/>
                </a:solidFill>
              </a:rPr>
              <a:t>withinSd</a:t>
            </a:r>
            <a:r>
              <a:rPr lang="en-US" altLang="ko-KR" sz="1200" b="1" spc="-1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spc="-150" dirty="0">
                <a:solidFill>
                  <a:schemeClr val="tx1"/>
                </a:solidFill>
              </a:rPr>
              <a:t> </a:t>
            </a:r>
            <a:r>
              <a:rPr lang="en-US" altLang="ko-KR" sz="1200" b="1" spc="-150" dirty="0" err="1">
                <a:solidFill>
                  <a:schemeClr val="tx1"/>
                </a:solidFill>
              </a:rPr>
              <a:t>betSd</a:t>
            </a:r>
            <a:r>
              <a:rPr lang="en-US" altLang="ko-KR" sz="1200" b="1" spc="-150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8" name="덧셈 기호 47"/>
          <p:cNvSpPr/>
          <p:nvPr/>
        </p:nvSpPr>
        <p:spPr>
          <a:xfrm>
            <a:off x="1423036" y="2387204"/>
            <a:ext cx="368613" cy="383011"/>
          </a:xfrm>
          <a:prstGeom prst="mathPlus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785" y="3352577"/>
            <a:ext cx="1872208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데이터 및 </a:t>
            </a:r>
            <a:r>
              <a:rPr lang="ko-KR" altLang="en-US" sz="1200" dirty="0" err="1"/>
              <a:t>설정값</a:t>
            </a:r>
            <a:r>
              <a:rPr lang="ko-KR" altLang="en-US" sz="1200" dirty="0"/>
              <a:t> </a:t>
            </a:r>
            <a:r>
              <a:rPr lang="en-US" altLang="ko-KR" sz="1200" dirty="0"/>
              <a:t>input]</a:t>
            </a:r>
            <a:endParaRPr lang="ko-KR" altLang="en-US" sz="1200" dirty="0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93" y="1988841"/>
            <a:ext cx="2192748" cy="90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직선 화살표 연결선 51"/>
          <p:cNvCxnSpPr/>
          <p:nvPr/>
        </p:nvCxnSpPr>
        <p:spPr>
          <a:xfrm>
            <a:off x="3403764" y="3427436"/>
            <a:ext cx="22048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06361" y="2906113"/>
            <a:ext cx="21927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solidFill>
                  <a:srgbClr val="FFC000"/>
                </a:solidFill>
              </a:rPr>
              <a:t>splitby</a:t>
            </a:r>
            <a:r>
              <a:rPr lang="en-US" altLang="ko-KR" sz="1300" b="1" dirty="0">
                <a:solidFill>
                  <a:srgbClr val="FFC000"/>
                </a:solidFill>
              </a:rPr>
              <a:t>()</a:t>
            </a:r>
            <a:r>
              <a:rPr lang="ko-KR" altLang="en-US" sz="1300" b="1" dirty="0">
                <a:solidFill>
                  <a:srgbClr val="FFC000"/>
                </a:solidFill>
              </a:rPr>
              <a:t>를 이용한 </a:t>
            </a:r>
            <a:r>
              <a:rPr lang="en-US" altLang="ko-KR" sz="1300" b="1" dirty="0">
                <a:solidFill>
                  <a:srgbClr val="FFC000"/>
                </a:solidFill>
              </a:rPr>
              <a:t/>
            </a:r>
            <a:br>
              <a:rPr lang="en-US" altLang="ko-KR" sz="1300" b="1" dirty="0">
                <a:solidFill>
                  <a:srgbClr val="FFC000"/>
                </a:solidFill>
              </a:rPr>
            </a:br>
            <a:r>
              <a:rPr lang="ko-KR" altLang="en-US" sz="1300" b="1" dirty="0">
                <a:solidFill>
                  <a:srgbClr val="FFC000"/>
                </a:solidFill>
              </a:rPr>
              <a:t>데이터 전처리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79871" y="4938196"/>
            <a:ext cx="16232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1768" y="4398407"/>
            <a:ext cx="1759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전처리 후 데이터의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b="1" dirty="0"/>
              <a:t>요약통계량</a:t>
            </a:r>
            <a:r>
              <a:rPr lang="ko-KR" altLang="en-US" sz="1100" dirty="0"/>
              <a:t> 계산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3415682" y="5060519"/>
            <a:ext cx="2222423" cy="4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29207" y="4629632"/>
            <a:ext cx="1998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C000"/>
                </a:solidFill>
              </a:rPr>
              <a:t> </a:t>
            </a:r>
            <a:r>
              <a:rPr lang="ko-KR" altLang="en-US" sz="1100" b="1" dirty="0" err="1">
                <a:solidFill>
                  <a:srgbClr val="FFC000"/>
                </a:solidFill>
              </a:rPr>
              <a:t>부분군</a:t>
            </a:r>
            <a:r>
              <a:rPr lang="ko-KR" altLang="en-US" sz="1100" b="1" dirty="0">
                <a:solidFill>
                  <a:srgbClr val="FFC000"/>
                </a:solidFill>
              </a:rPr>
              <a:t> 개수에 따라 표준편차 추정</a:t>
            </a:r>
            <a:r>
              <a:rPr lang="en-US" altLang="ko-KR" sz="1100" b="1" dirty="0">
                <a:solidFill>
                  <a:srgbClr val="FFC000"/>
                </a:solidFill>
              </a:rPr>
              <a:t>, (</a:t>
            </a:r>
            <a:r>
              <a:rPr lang="en-US" altLang="ko-KR" sz="1100" b="1" dirty="0" err="1">
                <a:solidFill>
                  <a:srgbClr val="FFC000"/>
                </a:solidFill>
              </a:rPr>
              <a:t>Cp</a:t>
            </a:r>
            <a:r>
              <a:rPr lang="en-US" altLang="ko-KR" sz="1100" b="1" dirty="0">
                <a:solidFill>
                  <a:srgbClr val="FFC000"/>
                </a:solidFill>
              </a:rPr>
              <a:t>, Pp, Ppm) </a:t>
            </a:r>
            <a:r>
              <a:rPr lang="ko-KR" altLang="en-US" sz="1100" b="1" dirty="0">
                <a:solidFill>
                  <a:srgbClr val="FFC000"/>
                </a:solidFill>
              </a:rPr>
              <a:t>계산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840938" y="6387049"/>
            <a:ext cx="21872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21482" y="5949280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데이터 시각화</a:t>
            </a:r>
          </a:p>
        </p:txBody>
      </p:sp>
      <p:pic>
        <p:nvPicPr>
          <p:cNvPr id="8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7" b="9478"/>
          <a:stretch/>
        </p:blipFill>
        <p:spPr bwMode="auto">
          <a:xfrm>
            <a:off x="2081936" y="3777148"/>
            <a:ext cx="959461" cy="125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1"/>
          <a:stretch/>
        </p:blipFill>
        <p:spPr bwMode="auto">
          <a:xfrm>
            <a:off x="127089" y="1988842"/>
            <a:ext cx="1223229" cy="123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35" y="1937572"/>
            <a:ext cx="1755149" cy="14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61" y="3777148"/>
            <a:ext cx="2173216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36" y="3491076"/>
            <a:ext cx="793744" cy="12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26" y="3953524"/>
            <a:ext cx="798590" cy="12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7" y="3524775"/>
            <a:ext cx="753031" cy="93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61" y="4021136"/>
            <a:ext cx="815950" cy="11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19086"/>
            <a:ext cx="2918105" cy="157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2817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41" y="3731350"/>
            <a:ext cx="3847696" cy="300040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2.4-3 </a:t>
            </a:r>
            <a:r>
              <a:rPr lang="en-US" altLang="ko-KR" sz="1500" b="1" dirty="0">
                <a:latin typeface="+mn-ea"/>
              </a:rPr>
              <a:t>UI </a:t>
            </a:r>
            <a:r>
              <a:rPr lang="ko-KR" altLang="en-US" sz="1500" b="1" dirty="0">
                <a:latin typeface="+mn-ea"/>
              </a:rPr>
              <a:t>설계 및 구현</a:t>
            </a:r>
            <a:r>
              <a:rPr lang="en-US" altLang="ko-KR" sz="1500" b="1" dirty="0">
                <a:latin typeface="+mn-ea"/>
              </a:rPr>
              <a:t>, Plug-in </a:t>
            </a:r>
            <a:r>
              <a:rPr lang="ko-KR" altLang="en-US" sz="1500" b="1" dirty="0">
                <a:latin typeface="+mn-ea"/>
              </a:rPr>
              <a:t>패키지 구축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01246" y="6366211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7" y="2887310"/>
            <a:ext cx="3273932" cy="1592015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428808" y="1011056"/>
            <a:ext cx="5898545" cy="252000"/>
            <a:chOff x="2613538" y="1669392"/>
            <a:chExt cx="5898545" cy="252000"/>
          </a:xfrm>
        </p:grpSpPr>
        <p:sp>
          <p:nvSpPr>
            <p:cNvPr id="36" name="화살표: 오각형 35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Step10. plug-in UI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설계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8" name="화살표: 갈매기형 수장 37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Step11.  plug-in UI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39" name="화살표: 갈매기형 수장 38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" b="1" spc="-150" dirty="0">
                  <a:solidFill>
                    <a:schemeClr val="tx1"/>
                  </a:solidFill>
                </a:rPr>
                <a:t>Step12. </a:t>
              </a:r>
              <a:r>
                <a:rPr lang="ko-KR" altLang="en-US" sz="1150" b="1" spc="-150" dirty="0">
                  <a:solidFill>
                    <a:schemeClr val="tx1"/>
                  </a:solidFill>
                </a:rPr>
                <a:t> 도움말 제작</a:t>
              </a:r>
              <a:endParaRPr lang="ko-KR" altLang="en-US" sz="11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460104" y="1930288"/>
            <a:ext cx="5898545" cy="252000"/>
            <a:chOff x="2613538" y="1669392"/>
            <a:chExt cx="5898545" cy="252000"/>
          </a:xfrm>
        </p:grpSpPr>
        <p:sp>
          <p:nvSpPr>
            <p:cNvPr id="41" name="화살표: 오각형 40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Step13.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-plug-in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연결</a:t>
              </a:r>
            </a:p>
          </p:txBody>
        </p:sp>
        <p:sp>
          <p:nvSpPr>
            <p:cNvPr id="42" name="화살표: 갈매기형 수장 41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" b="1" spc="-150" dirty="0">
                  <a:solidFill>
                    <a:schemeClr val="tx1"/>
                  </a:solidFill>
                </a:rPr>
                <a:t>Step14.  plug-in</a:t>
              </a:r>
              <a:r>
                <a:rPr lang="ko-KR" altLang="en-US" sz="1150" b="1" spc="-150" dirty="0">
                  <a:solidFill>
                    <a:schemeClr val="tx1"/>
                  </a:solidFill>
                </a:rPr>
                <a:t>패키지 구축</a:t>
              </a:r>
            </a:p>
          </p:txBody>
        </p:sp>
        <p:sp>
          <p:nvSpPr>
            <p:cNvPr id="43" name="화살표: 갈매기형 수장 42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Step15.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plug-in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패키지검증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57628" y="1303367"/>
            <a:ext cx="1658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이용할 함수의 변수 설정과 맞게 </a:t>
            </a:r>
            <a:r>
              <a:rPr lang="en-US" altLang="ko-KR" sz="1000" b="1" dirty="0"/>
              <a:t>plug-in UI </a:t>
            </a:r>
            <a:r>
              <a:rPr lang="ko-KR" altLang="en-US" sz="1000" b="1" dirty="0"/>
              <a:t>설계</a:t>
            </a:r>
            <a:endParaRPr lang="en-US" altLang="ko-KR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71054" y="1303367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변수에 맞는 </a:t>
            </a:r>
            <a:r>
              <a:rPr lang="en-US" altLang="ko-KR" sz="1000" b="1" dirty="0"/>
              <a:t>UI </a:t>
            </a:r>
            <a:r>
              <a:rPr lang="ko-KR" altLang="en-US" sz="1000" b="1" dirty="0"/>
              <a:t>기능 및 위치 추가∙조정</a:t>
            </a:r>
            <a:endParaRPr lang="en-US" altLang="ko-KR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77205" y="2281293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함수 패키지의 함수와 </a:t>
            </a:r>
            <a:r>
              <a:rPr lang="en-US" altLang="ko-KR" sz="1000" b="1" dirty="0"/>
              <a:t>plug-in UI </a:t>
            </a:r>
            <a:r>
              <a:rPr lang="ko-KR" altLang="en-US" sz="1000" b="1" dirty="0"/>
              <a:t>연결</a:t>
            </a:r>
            <a:endParaRPr lang="en-US" altLang="ko-KR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643330" y="1303367"/>
            <a:ext cx="165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UI</a:t>
            </a:r>
            <a:r>
              <a:rPr lang="ko-KR" altLang="en-US" sz="1000" b="1" dirty="0"/>
              <a:t>를 적절하게 활용하기 위한 도움말 추가</a:t>
            </a:r>
            <a:endParaRPr lang="en-US" altLang="ko-KR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71054" y="2210398"/>
            <a:ext cx="1713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plug-in </a:t>
            </a:r>
            <a:r>
              <a:rPr lang="ko-KR" altLang="en-US" sz="1000" b="1" dirty="0"/>
              <a:t>패키지 구축</a:t>
            </a:r>
            <a:endParaRPr lang="en-US" altLang="ko-KR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643330" y="2213691"/>
            <a:ext cx="184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앞선 함수 패키지와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ko-KR" altLang="en-US" sz="1000" b="1" dirty="0"/>
              <a:t>동일한 결과값 출력 검증</a:t>
            </a:r>
            <a:endParaRPr lang="en-US" altLang="ko-KR" sz="1000" b="1" dirty="0"/>
          </a:p>
        </p:txBody>
      </p:sp>
      <p:sp>
        <p:nvSpPr>
          <p:cNvPr id="50" name="순서도: 수동 연산 49"/>
          <p:cNvSpPr/>
          <p:nvPr/>
        </p:nvSpPr>
        <p:spPr>
          <a:xfrm>
            <a:off x="472480" y="1022560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UI </a:t>
            </a:r>
            <a:r>
              <a:rPr lang="ko-KR" altLang="en-US" sz="1300" dirty="0"/>
              <a:t>설계 및</a:t>
            </a:r>
            <a:endParaRPr lang="en-US" altLang="ko-KR" sz="1300" dirty="0"/>
          </a:p>
          <a:p>
            <a:pPr algn="ctr"/>
            <a:r>
              <a:rPr lang="ko-KR" altLang="en-US" sz="1300" dirty="0"/>
              <a:t>구현</a:t>
            </a:r>
            <a:endParaRPr lang="en-US" altLang="ko-KR" sz="1300" dirty="0"/>
          </a:p>
        </p:txBody>
      </p:sp>
      <p:sp>
        <p:nvSpPr>
          <p:cNvPr id="51" name="순서도: 수동 연산 50"/>
          <p:cNvSpPr/>
          <p:nvPr/>
        </p:nvSpPr>
        <p:spPr>
          <a:xfrm>
            <a:off x="472480" y="1930288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Plug-in </a:t>
            </a:r>
          </a:p>
          <a:p>
            <a:pPr algn="ctr"/>
            <a:r>
              <a:rPr lang="ko-KR" altLang="en-US" sz="1300" spc="-150" dirty="0"/>
              <a:t>패키지 구축</a:t>
            </a:r>
            <a:endParaRPr lang="en-US" altLang="ko-KR" sz="1300" spc="-15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7" y="4035760"/>
            <a:ext cx="1947863" cy="26955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679" y="2887310"/>
            <a:ext cx="26102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3679" y="4114706"/>
            <a:ext cx="26102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3714971"/>
            <a:ext cx="3335786" cy="301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1494118" y="3731350"/>
            <a:ext cx="26102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0454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46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2.5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plug-in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패키지 개발 진행현황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19368"/>
              </p:ext>
            </p:extLst>
          </p:nvPr>
        </p:nvGraphicFramePr>
        <p:xfrm>
          <a:off x="436712" y="1022645"/>
          <a:ext cx="8270573" cy="528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48">
                  <a:extLst>
                    <a:ext uri="{9D8B030D-6E8A-4147-A177-3AD203B41FA5}">
                      <a16:colId xmlns:a16="http://schemas.microsoft.com/office/drawing/2014/main" xmlns="" val="1163415124"/>
                    </a:ext>
                  </a:extLst>
                </a:gridCol>
                <a:gridCol w="694402">
                  <a:extLst>
                    <a:ext uri="{9D8B030D-6E8A-4147-A177-3AD203B41FA5}">
                      <a16:colId xmlns:a16="http://schemas.microsoft.com/office/drawing/2014/main" xmlns="" val="676664921"/>
                    </a:ext>
                  </a:extLst>
                </a:gridCol>
                <a:gridCol w="694402">
                  <a:extLst>
                    <a:ext uri="{9D8B030D-6E8A-4147-A177-3AD203B41FA5}">
                      <a16:colId xmlns:a16="http://schemas.microsoft.com/office/drawing/2014/main" xmlns="" val="1525508962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xmlns="" val="3487712394"/>
                    </a:ext>
                  </a:extLst>
                </a:gridCol>
                <a:gridCol w="663269">
                  <a:extLst>
                    <a:ext uri="{9D8B030D-6E8A-4147-A177-3AD203B41FA5}">
                      <a16:colId xmlns:a16="http://schemas.microsoft.com/office/drawing/2014/main" xmlns="" val="2067561500"/>
                    </a:ext>
                  </a:extLst>
                </a:gridCol>
                <a:gridCol w="694404">
                  <a:extLst>
                    <a:ext uri="{9D8B030D-6E8A-4147-A177-3AD203B41FA5}">
                      <a16:colId xmlns:a16="http://schemas.microsoft.com/office/drawing/2014/main" xmlns="" val="1695476559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xmlns="" val="368947231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xmlns="" val="1787889726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xmlns="" val="1369736422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xmlns="" val="135513504"/>
                    </a:ext>
                  </a:extLst>
                </a:gridCol>
              </a:tblGrid>
              <a:tr h="784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PCA plug-in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MSA plug-in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SI plug-in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331472"/>
                  </a:ext>
                </a:extLst>
              </a:tr>
              <a:tr h="922219">
                <a:tc rowSpan="5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Step1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6594487"/>
                  </a:ext>
                </a:extLst>
              </a:tr>
              <a:tr h="895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7067753"/>
                  </a:ext>
                </a:extLst>
              </a:tr>
              <a:tr h="895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Step7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Step9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Step7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Step9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Step7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Step9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0839515"/>
                  </a:ext>
                </a:extLst>
              </a:tr>
              <a:tr h="895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0804896"/>
                  </a:ext>
                </a:extLst>
              </a:tr>
              <a:tr h="895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822669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6111" y="1832816"/>
            <a:ext cx="1601718" cy="4477344"/>
            <a:chOff x="656111" y="1832816"/>
            <a:chExt cx="1601718" cy="4477344"/>
          </a:xfrm>
        </p:grpSpPr>
        <p:sp>
          <p:nvSpPr>
            <p:cNvPr id="33" name="순서도: 수동 연산 32"/>
            <p:cNvSpPr/>
            <p:nvPr/>
          </p:nvSpPr>
          <p:spPr>
            <a:xfrm>
              <a:off x="656111" y="2696926"/>
              <a:ext cx="1601718" cy="88393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Function()</a:t>
              </a:r>
            </a:p>
            <a:p>
              <a:pPr algn="ctr"/>
              <a:r>
                <a:rPr lang="ko-KR" altLang="en-US" sz="900" b="1" dirty="0"/>
                <a:t>기능 조사</a:t>
              </a:r>
              <a:endParaRPr lang="en-US" altLang="ko-KR" sz="900" b="1" dirty="0"/>
            </a:p>
            <a:p>
              <a:pPr algn="ctr"/>
              <a:r>
                <a:rPr lang="ko-KR" altLang="en-US" sz="900" b="1" spc="-150" dirty="0"/>
                <a:t>및  검증</a:t>
              </a:r>
              <a:endParaRPr lang="en-US" altLang="ko-KR" sz="900" b="1" spc="-150" dirty="0"/>
            </a:p>
          </p:txBody>
        </p:sp>
        <p:sp>
          <p:nvSpPr>
            <p:cNvPr id="34" name="순서도: 수동 연산 33"/>
            <p:cNvSpPr/>
            <p:nvPr/>
          </p:nvSpPr>
          <p:spPr>
            <a:xfrm>
              <a:off x="656111" y="1832816"/>
              <a:ext cx="1601718" cy="817919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/>
                <a:t>품질 관련 </a:t>
              </a:r>
              <a:r>
                <a:rPr lang="en-US" altLang="ko-KR" sz="900" b="1" dirty="0"/>
                <a:t>R</a:t>
              </a:r>
              <a:r>
                <a:rPr lang="ko-KR" altLang="en-US" sz="900" b="1" dirty="0"/>
                <a:t> 패키지 조사 </a:t>
              </a:r>
              <a:endParaRPr lang="en-US" altLang="ko-KR" sz="900" b="1" dirty="0"/>
            </a:p>
          </p:txBody>
        </p:sp>
        <p:sp>
          <p:nvSpPr>
            <p:cNvPr id="35" name="순서도: 수동 연산 34"/>
            <p:cNvSpPr/>
            <p:nvPr/>
          </p:nvSpPr>
          <p:spPr>
            <a:xfrm>
              <a:off x="656111" y="3627054"/>
              <a:ext cx="1601718" cy="823565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/>
                <a:t>패키지 </a:t>
              </a:r>
              <a:endParaRPr lang="en-US" altLang="ko-KR" sz="900" b="1" dirty="0"/>
            </a:p>
            <a:p>
              <a:pPr algn="ctr"/>
              <a:r>
                <a:rPr lang="ko-KR" altLang="en-US" sz="900" b="1" spc="-150" dirty="0"/>
                <a:t>활용 및 구축</a:t>
              </a:r>
              <a:endParaRPr lang="en-US" altLang="ko-KR" sz="900" b="1" spc="-150" dirty="0"/>
            </a:p>
          </p:txBody>
        </p:sp>
        <p:sp>
          <p:nvSpPr>
            <p:cNvPr id="36" name="순서도: 수동 연산 35"/>
            <p:cNvSpPr/>
            <p:nvPr/>
          </p:nvSpPr>
          <p:spPr>
            <a:xfrm>
              <a:off x="656111" y="4496810"/>
              <a:ext cx="1601718" cy="902225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UI </a:t>
              </a:r>
              <a:r>
                <a:rPr lang="ko-KR" altLang="en-US" sz="900" dirty="0"/>
                <a:t>설계 및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구현</a:t>
              </a:r>
              <a:endParaRPr lang="en-US" altLang="ko-KR" sz="900" dirty="0"/>
            </a:p>
          </p:txBody>
        </p:sp>
        <p:sp>
          <p:nvSpPr>
            <p:cNvPr id="38" name="순서도: 수동 연산 37"/>
            <p:cNvSpPr/>
            <p:nvPr/>
          </p:nvSpPr>
          <p:spPr>
            <a:xfrm>
              <a:off x="656111" y="5445224"/>
              <a:ext cx="1601718" cy="864936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Plug-in </a:t>
              </a:r>
            </a:p>
            <a:p>
              <a:pPr algn="ctr"/>
              <a:r>
                <a:rPr lang="ko-KR" altLang="en-US" sz="900" b="1" spc="-150" dirty="0"/>
                <a:t>패키지 개발</a:t>
              </a:r>
              <a:endParaRPr lang="en-US" altLang="ko-KR" sz="900" b="1" spc="-150" dirty="0"/>
            </a:p>
          </p:txBody>
        </p:sp>
      </p:grpSp>
      <p:sp>
        <p:nvSpPr>
          <p:cNvPr id="5" name="화살표: 오른쪽 4"/>
          <p:cNvSpPr/>
          <p:nvPr/>
        </p:nvSpPr>
        <p:spPr>
          <a:xfrm>
            <a:off x="2477228" y="2277072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/>
          <p:cNvSpPr/>
          <p:nvPr/>
        </p:nvSpPr>
        <p:spPr>
          <a:xfrm>
            <a:off x="6633990" y="2274814"/>
            <a:ext cx="655542" cy="17191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/>
          <p:cNvSpPr/>
          <p:nvPr/>
        </p:nvSpPr>
        <p:spPr>
          <a:xfrm>
            <a:off x="2477227" y="3161658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/>
          <p:cNvSpPr/>
          <p:nvPr/>
        </p:nvSpPr>
        <p:spPr>
          <a:xfrm>
            <a:off x="2477226" y="4021298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/>
          <p:cNvSpPr/>
          <p:nvPr/>
        </p:nvSpPr>
        <p:spPr>
          <a:xfrm>
            <a:off x="2459433" y="4880938"/>
            <a:ext cx="1392488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/>
          <p:cNvSpPr/>
          <p:nvPr/>
        </p:nvSpPr>
        <p:spPr>
          <a:xfrm>
            <a:off x="2477226" y="5765524"/>
            <a:ext cx="2076976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화살표: 오른쪽 47"/>
          <p:cNvSpPr/>
          <p:nvPr/>
        </p:nvSpPr>
        <p:spPr>
          <a:xfrm>
            <a:off x="4571997" y="2294861"/>
            <a:ext cx="2061993" cy="15912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/>
          <p:cNvSpPr/>
          <p:nvPr/>
        </p:nvSpPr>
        <p:spPr>
          <a:xfrm>
            <a:off x="4583403" y="3161658"/>
            <a:ext cx="1356750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86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적용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16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2967335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기업 소개</a:t>
            </a:r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/>
              <a:t>기업 품질 프로세스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품질 관리 </a:t>
            </a:r>
            <a:r>
              <a:rPr lang="en-US" altLang="ko-KR" dirty="0"/>
              <a:t>AS-IS TO-BE</a:t>
            </a:r>
          </a:p>
          <a:p>
            <a:r>
              <a:rPr lang="en-US" altLang="ko-KR" dirty="0"/>
              <a:t>3.4 </a:t>
            </a:r>
            <a:r>
              <a:rPr lang="ko-KR" altLang="en-US" dirty="0"/>
              <a:t>품질 프로세스 개선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0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소개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4D42C-B0E2-4EED-BF19-E5A51456E6A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43526"/>
              </p:ext>
            </p:extLst>
          </p:nvPr>
        </p:nvGraphicFramePr>
        <p:xfrm>
          <a:off x="296066" y="879836"/>
          <a:ext cx="4018368" cy="290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8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동일 금속㈜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경기도 안산시 단원구 </a:t>
                      </a:r>
                      <a:r>
                        <a:rPr lang="ko-KR" altLang="en-US" sz="1200" dirty="0" err="1"/>
                        <a:t>성곡동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720-8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대표이사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여상수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r>
                        <a:rPr lang="ko-KR" altLang="en-US" sz="1200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주요 사업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자동차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전기 및 전자용 프레스 용접부품 생산 공급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주요 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단자류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베젤류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오디오케이스류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일반케이스류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브라켓류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도금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도장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 err="1"/>
                        <a:t>브라켓류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용접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매출액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억원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482097"/>
                  </a:ext>
                </a:extLst>
              </a:tr>
              <a:tr h="37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현대 자동차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 </a:t>
                      </a:r>
                      <a:r>
                        <a:rPr lang="en-US" altLang="ko-KR" sz="1200" dirty="0"/>
                        <a:t>vendor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86386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4525233" y="1209199"/>
            <a:ext cx="4594111" cy="1904424"/>
            <a:chOff x="4427985" y="1061177"/>
            <a:chExt cx="4743856" cy="2172595"/>
          </a:xfrm>
        </p:grpSpPr>
        <p:grpSp>
          <p:nvGrpSpPr>
            <p:cNvPr id="36" name="그룹 35"/>
            <p:cNvGrpSpPr/>
            <p:nvPr/>
          </p:nvGrpSpPr>
          <p:grpSpPr>
            <a:xfrm>
              <a:off x="4427985" y="1061177"/>
              <a:ext cx="4394822" cy="792088"/>
              <a:chOff x="4808448" y="1395654"/>
              <a:chExt cx="3586860" cy="727835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8448" y="1403409"/>
                <a:ext cx="1194524" cy="72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8852" y="1395654"/>
                <a:ext cx="1210790" cy="72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6765" y="1395655"/>
                <a:ext cx="1208543" cy="72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8" name="직선 연결선 37"/>
            <p:cNvCxnSpPr/>
            <p:nvPr/>
          </p:nvCxnSpPr>
          <p:spPr>
            <a:xfrm>
              <a:off x="4427985" y="1069617"/>
              <a:ext cx="14677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15259" y="1853265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단자류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68073" y="1853265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베젤류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6558" y="1855763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오디오케이스류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33715" y="2164685"/>
              <a:ext cx="4738126" cy="1069087"/>
              <a:chOff x="4427985" y="2348880"/>
              <a:chExt cx="4738126" cy="1069087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4427985" y="2348880"/>
                <a:ext cx="4394821" cy="864096"/>
                <a:chOff x="4427985" y="2348880"/>
                <a:chExt cx="4394821" cy="864096"/>
              </a:xfrm>
            </p:grpSpPr>
            <p:pic>
              <p:nvPicPr>
                <p:cNvPr id="48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985" y="2348880"/>
                  <a:ext cx="1458165" cy="7899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9" name="Picture 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2863" y="2348881"/>
                  <a:ext cx="1541510" cy="7920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7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42031" y="2348882"/>
                  <a:ext cx="1480775" cy="7899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51" name="직선 연결선 50"/>
                <p:cNvCxnSpPr/>
                <p:nvPr/>
              </p:nvCxnSpPr>
              <p:spPr>
                <a:xfrm flipH="1">
                  <a:off x="7342031" y="2348880"/>
                  <a:ext cx="1" cy="86409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4427985" y="2348880"/>
                <a:ext cx="14677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572000" y="3138798"/>
                <a:ext cx="158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일반케이스류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72383" y="3138797"/>
                <a:ext cx="158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브라켓류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도금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/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도장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81936" y="3140968"/>
                <a:ext cx="158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브라켓류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용접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56" name="순서도: 처리 55"/>
          <p:cNvSpPr/>
          <p:nvPr/>
        </p:nvSpPr>
        <p:spPr>
          <a:xfrm>
            <a:off x="4536250" y="865716"/>
            <a:ext cx="4245078" cy="231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제품 소개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4541711" y="3507559"/>
            <a:ext cx="4245078" cy="231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 직 도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13357" y="4313965"/>
            <a:ext cx="8273432" cy="2095896"/>
            <a:chOff x="776826" y="3634393"/>
            <a:chExt cx="8287996" cy="2100086"/>
          </a:xfrm>
        </p:grpSpPr>
        <p:sp>
          <p:nvSpPr>
            <p:cNvPr id="59" name="사각형: 둥근 모서리 58"/>
            <p:cNvSpPr/>
            <p:nvPr/>
          </p:nvSpPr>
          <p:spPr>
            <a:xfrm>
              <a:off x="5842520" y="3634393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대표이사</a:t>
              </a:r>
            </a:p>
          </p:txBody>
        </p:sp>
        <p:sp>
          <p:nvSpPr>
            <p:cNvPr id="60" name="사각형: 둥근 모서리 59"/>
            <p:cNvSpPr/>
            <p:nvPr/>
          </p:nvSpPr>
          <p:spPr>
            <a:xfrm>
              <a:off x="5842520" y="4116567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총괄임원</a:t>
              </a:r>
            </a:p>
          </p:txBody>
        </p:sp>
        <p:sp>
          <p:nvSpPr>
            <p:cNvPr id="61" name="사각형: 둥근 모서리 60"/>
            <p:cNvSpPr/>
            <p:nvPr/>
          </p:nvSpPr>
          <p:spPr>
            <a:xfrm>
              <a:off x="776826" y="4613120"/>
              <a:ext cx="1475184" cy="209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관리팀</a:t>
              </a:r>
            </a:p>
          </p:txBody>
        </p:sp>
        <p:sp>
          <p:nvSpPr>
            <p:cNvPr id="62" name="사각형: 둥근 모서리 61"/>
            <p:cNvSpPr/>
            <p:nvPr/>
          </p:nvSpPr>
          <p:spPr>
            <a:xfrm>
              <a:off x="7589638" y="4629249"/>
              <a:ext cx="1475184" cy="2575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사각형: 둥근 모서리 63"/>
            <p:cNvSpPr/>
            <p:nvPr/>
          </p:nvSpPr>
          <p:spPr>
            <a:xfrm>
              <a:off x="5842520" y="4617262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생산팀</a:t>
              </a:r>
            </a:p>
          </p:txBody>
        </p:sp>
        <p:sp>
          <p:nvSpPr>
            <p:cNvPr id="65" name="사각형: 둥근 모서리 64"/>
            <p:cNvSpPr/>
            <p:nvPr/>
          </p:nvSpPr>
          <p:spPr>
            <a:xfrm>
              <a:off x="4181987" y="4629249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개발팀</a:t>
              </a: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2457791" y="4613120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영업팀</a:t>
              </a: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776826" y="5454974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총무팀</a:t>
              </a:r>
            </a:p>
          </p:txBody>
        </p:sp>
        <p:sp>
          <p:nvSpPr>
            <p:cNvPr id="68" name="사각형: 둥근 모서리 67"/>
            <p:cNvSpPr/>
            <p:nvPr/>
          </p:nvSpPr>
          <p:spPr>
            <a:xfrm>
              <a:off x="2457791" y="5476943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출하팀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사각형: 둥근 모서리 68"/>
            <p:cNvSpPr/>
            <p:nvPr/>
          </p:nvSpPr>
          <p:spPr>
            <a:xfrm>
              <a:off x="4181987" y="5468275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금형팀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사각형: 둥근 모서리 69"/>
            <p:cNvSpPr/>
            <p:nvPr/>
          </p:nvSpPr>
          <p:spPr>
            <a:xfrm>
              <a:off x="5842520" y="5431229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구매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자재팀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사각형: 둥근 모서리 70"/>
            <p:cNvSpPr/>
            <p:nvPr/>
          </p:nvSpPr>
          <p:spPr>
            <a:xfrm>
              <a:off x="7575074" y="5451756"/>
              <a:ext cx="1475184" cy="2575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보증팀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2" name="직선 화살표 연결선 71"/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6580112" y="3891929"/>
              <a:ext cx="0" cy="224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cxnSpLocks/>
              <a:stCxn id="60" idx="2"/>
              <a:endCxn id="64" idx="0"/>
            </p:cNvCxnSpPr>
            <p:nvPr/>
          </p:nvCxnSpPr>
          <p:spPr>
            <a:xfrm>
              <a:off x="6580112" y="4374103"/>
              <a:ext cx="0" cy="24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cxnSpLocks/>
              <a:stCxn id="61" idx="2"/>
              <a:endCxn id="67" idx="0"/>
            </p:cNvCxnSpPr>
            <p:nvPr/>
          </p:nvCxnSpPr>
          <p:spPr>
            <a:xfrm>
              <a:off x="1514418" y="4822214"/>
              <a:ext cx="0" cy="63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3195383" y="4870656"/>
              <a:ext cx="0" cy="606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4919579" y="4886785"/>
              <a:ext cx="0" cy="581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6580112" y="4874798"/>
              <a:ext cx="0" cy="55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cxnSpLocks/>
              <a:stCxn id="62" idx="2"/>
              <a:endCxn id="71" idx="0"/>
            </p:cNvCxnSpPr>
            <p:nvPr/>
          </p:nvCxnSpPr>
          <p:spPr>
            <a:xfrm flipH="1">
              <a:off x="8312666" y="4886785"/>
              <a:ext cx="14564" cy="564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/>
            <p:cNvCxnSpPr>
              <a:cxnSpLocks/>
              <a:stCxn id="60" idx="1"/>
              <a:endCxn id="61" idx="0"/>
            </p:cNvCxnSpPr>
            <p:nvPr/>
          </p:nvCxnSpPr>
          <p:spPr>
            <a:xfrm rot="10800000" flipV="1">
              <a:off x="1514418" y="4245334"/>
              <a:ext cx="4328102" cy="367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/>
            <p:cNvCxnSpPr>
              <a:cxnSpLocks/>
              <a:stCxn id="60" idx="1"/>
              <a:endCxn id="66" idx="0"/>
            </p:cNvCxnSpPr>
            <p:nvPr/>
          </p:nvCxnSpPr>
          <p:spPr>
            <a:xfrm rot="10800000" flipV="1">
              <a:off x="3195384" y="4245334"/>
              <a:ext cx="2647137" cy="367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/>
            <p:cNvCxnSpPr>
              <a:cxnSpLocks/>
              <a:stCxn id="60" idx="1"/>
              <a:endCxn id="65" idx="0"/>
            </p:cNvCxnSpPr>
            <p:nvPr/>
          </p:nvCxnSpPr>
          <p:spPr>
            <a:xfrm rot="10800000" flipV="1">
              <a:off x="4919580" y="4245335"/>
              <a:ext cx="922941" cy="3839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/>
            <p:cNvCxnSpPr>
              <a:cxnSpLocks/>
              <a:stCxn id="60" idx="3"/>
              <a:endCxn id="62" idx="0"/>
            </p:cNvCxnSpPr>
            <p:nvPr/>
          </p:nvCxnSpPr>
          <p:spPr>
            <a:xfrm>
              <a:off x="7317704" y="4245335"/>
              <a:ext cx="1009526" cy="3839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1438" y="3900755"/>
            <a:ext cx="1385351" cy="435396"/>
          </a:xfrm>
          <a:prstGeom prst="rect">
            <a:avLst/>
          </a:prstGeom>
        </p:spPr>
      </p:pic>
      <p:sp>
        <p:nvSpPr>
          <p:cNvPr id="84" name="사각형: 둥근 모서리 83"/>
          <p:cNvSpPr/>
          <p:nvPr/>
        </p:nvSpPr>
        <p:spPr>
          <a:xfrm>
            <a:off x="7326168" y="5255662"/>
            <a:ext cx="1475184" cy="363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6750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품질 프로세스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23464" y="1363136"/>
            <a:ext cx="1538603" cy="5179259"/>
            <a:chOff x="293959" y="1340768"/>
            <a:chExt cx="1538603" cy="517925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정밀 측정기를 통한 규격 검사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08147" y="4411181"/>
                <a:ext cx="1538603" cy="53832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고객과 협의 된 측정 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구간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매크로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 시트에 입력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공정 중  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차 외관 검사 진행 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" name="직선 화살표 연결선 2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cxnSpLocks/>
                <a:endCxn id="86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>
                <a:cxnSpLocks/>
                <a:stCxn id="117" idx="2"/>
                <a:endCxn id="87" idx="0"/>
              </p:cNvCxnSpPr>
              <p:nvPr/>
            </p:nvCxnSpPr>
            <p:spPr>
              <a:xfrm>
                <a:off x="1177449" y="4162857"/>
                <a:ext cx="0" cy="248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7" name="직사각형 116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119" name="직선 화살표 연결선 118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762067" y="1463362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1788577" y="1920979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1762067" y="2624442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762067" y="3360828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1762067" y="4101863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1762067" y="4815450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1762066" y="5633684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1762067" y="6347337"/>
            <a:ext cx="136977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4226" y="1340768"/>
            <a:ext cx="4979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원자재 창고로 입고 됨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84226" y="1783849"/>
            <a:ext cx="51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입고 된 원자재의에 불량이 없는지</a:t>
            </a:r>
            <a:r>
              <a:rPr lang="en-US" altLang="ko-KR" sz="1200" dirty="0"/>
              <a:t>, </a:t>
            </a:r>
            <a:r>
              <a:rPr lang="ko-KR" altLang="en-US" sz="1200" dirty="0"/>
              <a:t>정량인지 간단한 검사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84226" y="2503929"/>
            <a:ext cx="51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각 생산라인 끝마다 검사자 </a:t>
            </a:r>
            <a:r>
              <a:rPr lang="en-US" altLang="ko-KR" sz="1200" dirty="0"/>
              <a:t>1</a:t>
            </a:r>
            <a:r>
              <a:rPr lang="ko-KR" altLang="en-US" sz="1200" dirty="0"/>
              <a:t>명이 외관 검사를 통해 불량품 색출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84226" y="3212976"/>
            <a:ext cx="512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완제품 중 </a:t>
            </a:r>
            <a:r>
              <a:rPr lang="en-US" altLang="ko-KR" sz="1200" dirty="0"/>
              <a:t>KS(Korea Standard) </a:t>
            </a:r>
            <a:r>
              <a:rPr lang="ko-KR" altLang="en-US" sz="1200" dirty="0"/>
              <a:t>규격에 맞게 샘플 추출하여 정밀 측정기   </a:t>
            </a:r>
            <a:r>
              <a:rPr lang="en-US" altLang="ko-KR" sz="1200" dirty="0"/>
              <a:t>VMS(Visual Measurement System)</a:t>
            </a:r>
            <a:r>
              <a:rPr lang="ko-KR" altLang="en-US" sz="1200" dirty="0"/>
              <a:t>에 의한 규격 검사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84226" y="3955122"/>
            <a:ext cx="512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앞선 측정기를 통한 결과 값을 관리자의 컴퓨터에 엑셀 파일 형식으로 저장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84226" y="4675202"/>
            <a:ext cx="51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모 회사</a:t>
            </a:r>
            <a:r>
              <a:rPr lang="en-US" altLang="ko-KR" sz="1200" dirty="0"/>
              <a:t>(</a:t>
            </a:r>
            <a:r>
              <a:rPr lang="ko-KR" altLang="en-US" sz="1200" dirty="0"/>
              <a:t>고객</a:t>
            </a:r>
            <a:r>
              <a:rPr lang="en-US" altLang="ko-KR" sz="1200" dirty="0"/>
              <a:t>)</a:t>
            </a:r>
            <a:r>
              <a:rPr lang="ko-KR" altLang="en-US" sz="1200" dirty="0"/>
              <a:t>와 협의 된 </a:t>
            </a:r>
            <a:r>
              <a:rPr lang="en-US" altLang="ko-KR" sz="1200" dirty="0"/>
              <a:t>SPEC</a:t>
            </a:r>
            <a:r>
              <a:rPr lang="ko-KR" altLang="en-US" sz="1200" dirty="0"/>
              <a:t>을 입력한 매크로 시트에  입력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84226" y="5467290"/>
            <a:ext cx="51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공정 능력 분석을 위해 측정 데이터를 매크로 시트에 재입력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84226" y="6202179"/>
            <a:ext cx="51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∙ 간단한 통계치</a:t>
            </a:r>
            <a:r>
              <a:rPr lang="en-US" altLang="ko-KR" sz="1200" dirty="0"/>
              <a:t>, </a:t>
            </a:r>
            <a:r>
              <a:rPr lang="ko-KR" altLang="en-US" sz="1200" dirty="0"/>
              <a:t>공정 능력 지수</a:t>
            </a:r>
            <a:r>
              <a:rPr lang="en-US" altLang="ko-KR" sz="1200" dirty="0"/>
              <a:t>, </a:t>
            </a:r>
            <a:r>
              <a:rPr lang="ko-KR" altLang="en-US" sz="1200" dirty="0"/>
              <a:t>산포 그래프 출력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26019" y="1268760"/>
            <a:ext cx="6152552" cy="52736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9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.3-1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 </a:t>
            </a:r>
            <a:r>
              <a:rPr lang="en-US" altLang="ko-KR" sz="2000" b="1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TO-BE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118" name="모서리가 둥근 직사각형 19"/>
          <p:cNvSpPr/>
          <p:nvPr/>
        </p:nvSpPr>
        <p:spPr>
          <a:xfrm>
            <a:off x="6866777" y="1052735"/>
            <a:ext cx="2111794" cy="2528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000" b="1" dirty="0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현재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불량 요인을 체크 및 기록만 할 뿐 </a:t>
            </a:r>
            <a:r>
              <a:rPr lang="ko-KR" altLang="en-US" sz="1200" b="1" dirty="0">
                <a:solidFill>
                  <a:prstClr val="black"/>
                </a:solidFill>
                <a:ea typeface="맑은 고딕" panose="020B0503020000020004" pitchFamily="50" charset="-127"/>
              </a:rPr>
              <a:t>아무런 추가 조치가 없음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/>
            <a:endParaRPr lang="en-US" altLang="ko-KR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ea typeface="맑은 고딕" panose="020B0503020000020004" pitchFamily="50" charset="-127"/>
              </a:rPr>
              <a:t>우선적으로 개선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해야 될 사항을 선정하는 기준이 없음</a:t>
            </a:r>
            <a:endParaRPr lang="en-US" altLang="ko-KR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endParaRPr lang="en-US" altLang="ko-KR" sz="10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9"/>
          <p:cNvSpPr/>
          <p:nvPr/>
        </p:nvSpPr>
        <p:spPr>
          <a:xfrm>
            <a:off x="6878558" y="3867385"/>
            <a:ext cx="2088232" cy="2771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데이터를 불러와 </a:t>
            </a:r>
            <a:endParaRPr lang="en-US" altLang="ko-KR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R commander</a:t>
            </a:r>
            <a:r>
              <a:rPr lang="ko-KR" altLang="en-US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상에서 간단한 통계 및 </a:t>
            </a:r>
            <a:r>
              <a:rPr lang="ko-KR" altLang="en-US" sz="1200" b="1" dirty="0" err="1">
                <a:solidFill>
                  <a:schemeClr val="tx1"/>
                </a:solidFill>
                <a:ea typeface="맑은 고딕" panose="020B0503020000020004" pitchFamily="50" charset="-127"/>
              </a:rPr>
              <a:t>파레토분석을</a:t>
            </a:r>
            <a:r>
              <a:rPr lang="ko-KR" altLang="en-US" sz="1200" b="1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실시하여 각 요인 별 빈도와 우선적으로 </a:t>
            </a:r>
            <a:endParaRPr lang="en-US" altLang="ko-KR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개선해야할 불량요인을 </a:t>
            </a:r>
            <a:endParaRPr lang="en-US" altLang="ko-KR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결과창으로 산출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7380312" y="926650"/>
            <a:ext cx="1080120" cy="2494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24" name="사각형: 둥근 모서리 123"/>
          <p:cNvSpPr/>
          <p:nvPr/>
        </p:nvSpPr>
        <p:spPr>
          <a:xfrm>
            <a:off x="7380312" y="3717032"/>
            <a:ext cx="1080120" cy="24942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32" y="1190833"/>
            <a:ext cx="3989784" cy="1988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6" name="직사각형 45"/>
          <p:cNvSpPr/>
          <p:nvPr/>
        </p:nvSpPr>
        <p:spPr>
          <a:xfrm>
            <a:off x="2342315" y="3490316"/>
            <a:ext cx="861533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양 품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342315" y="4232354"/>
            <a:ext cx="861533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불량품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92080" y="4283218"/>
            <a:ext cx="430767" cy="38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색깔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39410" y="4221088"/>
            <a:ext cx="70054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외관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439411" y="4964741"/>
            <a:ext cx="70054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치수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419872" y="5703979"/>
            <a:ext cx="8923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형합성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5724128" y="4276257"/>
            <a:ext cx="430767" cy="39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발청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4860032" y="4276258"/>
            <a:ext cx="430767" cy="39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모양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427984" y="4276257"/>
            <a:ext cx="430767" cy="39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찍힘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56176" y="4276258"/>
            <a:ext cx="430768" cy="39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형상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41001" y="4964741"/>
            <a:ext cx="137610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규격 공차 범위를 넘어섬</a:t>
            </a:r>
          </a:p>
        </p:txBody>
      </p:sp>
      <p:sp>
        <p:nvSpPr>
          <p:cNvPr id="59" name="타원 58"/>
          <p:cNvSpPr/>
          <p:nvPr/>
        </p:nvSpPr>
        <p:spPr>
          <a:xfrm>
            <a:off x="4319748" y="4219033"/>
            <a:ext cx="2340484" cy="558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48" idx="3"/>
            <a:endCxn id="50" idx="1"/>
          </p:cNvCxnSpPr>
          <p:nvPr/>
        </p:nvCxnSpPr>
        <p:spPr>
          <a:xfrm flipV="1">
            <a:off x="3203848" y="4401108"/>
            <a:ext cx="235562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020867" y="4400049"/>
            <a:ext cx="461184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endCxn id="58" idx="1"/>
          </p:cNvCxnSpPr>
          <p:nvPr/>
        </p:nvCxnSpPr>
        <p:spPr>
          <a:xfrm>
            <a:off x="4067944" y="5144760"/>
            <a:ext cx="573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52"/>
          <p:cNvCxnSpPr/>
          <p:nvPr/>
        </p:nvCxnSpPr>
        <p:spPr>
          <a:xfrm rot="10800000">
            <a:off x="2329614" y="3653364"/>
            <a:ext cx="12700" cy="74203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54"/>
          <p:cNvCxnSpPr/>
          <p:nvPr/>
        </p:nvCxnSpPr>
        <p:spPr>
          <a:xfrm rot="16200000" flipH="1">
            <a:off x="2981218" y="4704147"/>
            <a:ext cx="735416" cy="145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58"/>
          <p:cNvCxnSpPr/>
          <p:nvPr/>
        </p:nvCxnSpPr>
        <p:spPr>
          <a:xfrm rot="16200000" flipH="1">
            <a:off x="2971804" y="5452880"/>
            <a:ext cx="739238" cy="123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898288" y="5703979"/>
            <a:ext cx="86153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조립불가</a:t>
            </a:r>
          </a:p>
        </p:txBody>
      </p:sp>
      <p:cxnSp>
        <p:nvCxnSpPr>
          <p:cNvPr id="69" name="직선 화살표 연결선 68"/>
          <p:cNvCxnSpPr>
            <a:stCxn id="52" idx="3"/>
          </p:cNvCxnSpPr>
          <p:nvPr/>
        </p:nvCxnSpPr>
        <p:spPr>
          <a:xfrm>
            <a:off x="4312174" y="5883999"/>
            <a:ext cx="61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419872" y="4913468"/>
            <a:ext cx="712094" cy="459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414478" y="5647752"/>
            <a:ext cx="869490" cy="443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1944389" y="3894121"/>
            <a:ext cx="2023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223464" y="1363136"/>
            <a:ext cx="1551303" cy="5179259"/>
            <a:chOff x="293959" y="1340768"/>
            <a:chExt cx="1551303" cy="517925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정밀 측정기를 통한 규격 검사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08147" y="4411181"/>
                <a:ext cx="1538603" cy="53832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고객과 협의 된 측정 구간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매크로 시트에 입력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공정 중 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차 외관 검사 진행 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" name="직선 화살표 연결선 2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cxnSpLocks/>
                <a:endCxn id="86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>
                <a:cxnSpLocks/>
                <a:stCxn id="117" idx="2"/>
                <a:endCxn id="87" idx="0"/>
              </p:cNvCxnSpPr>
              <p:nvPr/>
            </p:nvCxnSpPr>
            <p:spPr>
              <a:xfrm>
                <a:off x="1177449" y="4162857"/>
                <a:ext cx="0" cy="248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꺾인 연결선 83"/>
            <p:cNvCxnSpPr/>
            <p:nvPr/>
          </p:nvCxnSpPr>
          <p:spPr>
            <a:xfrm>
              <a:off x="1832562" y="2595601"/>
              <a:ext cx="12700" cy="1534948"/>
            </a:xfrm>
            <a:prstGeom prst="bentConnector3">
              <a:avLst>
                <a:gd name="adj1" fmla="val 1500000"/>
              </a:avLst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119" name="직선 화살표 연결선 118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2839543" y="6255810"/>
            <a:ext cx="417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→불량 요인을 체크만 하고 있음 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162" y="856498"/>
            <a:ext cx="1720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&lt;</a:t>
            </a:r>
            <a:r>
              <a:rPr lang="ko-KR" altLang="en-US" sz="1500" b="1" dirty="0"/>
              <a:t>불량요인분석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108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58022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목차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CONTENTS</a:t>
            </a:r>
            <a:endParaRPr lang="ko-KR" altLang="en-US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14263"/>
            <a:ext cx="285752" cy="268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528" y="31861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63163516"/>
              </p:ext>
            </p:extLst>
          </p:nvPr>
        </p:nvGraphicFramePr>
        <p:xfrm>
          <a:off x="3851920" y="1628800"/>
          <a:ext cx="4896544" cy="417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.3-2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 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TO-BE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117" name="그림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3" y="1100477"/>
            <a:ext cx="4510943" cy="5568883"/>
          </a:xfrm>
          <a:prstGeom prst="rect">
            <a:avLst/>
          </a:prstGeom>
        </p:spPr>
      </p:pic>
      <p:sp>
        <p:nvSpPr>
          <p:cNvPr id="118" name="모서리가 둥근 직사각형 19"/>
          <p:cNvSpPr/>
          <p:nvPr/>
        </p:nvSpPr>
        <p:spPr>
          <a:xfrm>
            <a:off x="6860908" y="1052737"/>
            <a:ext cx="2111794" cy="2046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 능력 분석 함수 식이 입력되어 있는 매크로 시트에 측정 한 데이터를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 입력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공정능력지수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Cp,Cpk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산포 그래프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만을 산출함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9"/>
          <p:cNvSpPr/>
          <p:nvPr/>
        </p:nvSpPr>
        <p:spPr>
          <a:xfrm>
            <a:off x="6872689" y="3344577"/>
            <a:ext cx="2088232" cy="3277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∙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관리자 컴퓨터에 저장 된 측정 데이터를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바로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 commander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상으로 불러와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공정능력지수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Cp,Cpk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그래프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뿐만 아니라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공정성능지수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Pp,Ppk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불량률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을 출력</a:t>
            </a:r>
            <a:endParaRPr lang="en-US" altLang="ko-KR" sz="1200" kern="100" dirty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불편화 상수를 이용</a:t>
            </a:r>
            <a:r>
              <a:rPr lang="ko-KR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 치우침을 제거한 공정능력지수를 제공함으로써 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더 정밀한 공정능력분석 시행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0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7380312" y="926650"/>
            <a:ext cx="1080120" cy="2494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24" name="사각형: 둥근 모서리 123"/>
          <p:cNvSpPr/>
          <p:nvPr/>
        </p:nvSpPr>
        <p:spPr>
          <a:xfrm>
            <a:off x="7380312" y="3179577"/>
            <a:ext cx="1080120" cy="24942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25131" y="1377246"/>
            <a:ext cx="1538603" cy="5179259"/>
            <a:chOff x="293959" y="1340768"/>
            <a:chExt cx="1538603" cy="5179259"/>
          </a:xfrm>
        </p:grpSpPr>
        <p:grpSp>
          <p:nvGrpSpPr>
            <p:cNvPr id="55" name="그룹 54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정밀 측정기를 통한 규격 검사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08147" y="4400634"/>
                <a:ext cx="1538603" cy="492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고객과 협의 된 측정 구간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매크로 시트에 입력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공정 중  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차 외관 검사 진행 </a:t>
                </a: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화살표 연결선 67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>
                <a:cxnSpLocks/>
                <a:endCxn id="62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cxnSpLocks/>
                <a:stCxn id="58" idx="2"/>
              </p:cNvCxnSpPr>
              <p:nvPr/>
            </p:nvCxnSpPr>
            <p:spPr>
              <a:xfrm flipH="1">
                <a:off x="1177448" y="4162857"/>
                <a:ext cx="1" cy="33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59" name="직선 화살표 연결선 58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264896" y="2128782"/>
            <a:ext cx="1092849" cy="608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64896" y="2897855"/>
            <a:ext cx="1109286" cy="74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264896" y="3932909"/>
            <a:ext cx="1109286" cy="2623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/>
          <p:cNvCxnSpPr>
            <a:cxnSpLocks/>
          </p:cNvCxnSpPr>
          <p:nvPr/>
        </p:nvCxnSpPr>
        <p:spPr>
          <a:xfrm flipV="1">
            <a:off x="2012066" y="5244707"/>
            <a:ext cx="269267" cy="11167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7" idx="3"/>
          </p:cNvCxnSpPr>
          <p:nvPr/>
        </p:nvCxnSpPr>
        <p:spPr>
          <a:xfrm flipH="1">
            <a:off x="1763734" y="6361448"/>
            <a:ext cx="248332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6" idx="1"/>
          </p:cNvCxnSpPr>
          <p:nvPr/>
        </p:nvCxnSpPr>
        <p:spPr>
          <a:xfrm flipH="1">
            <a:off x="2012066" y="2433215"/>
            <a:ext cx="25283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12066" y="2433215"/>
            <a:ext cx="0" cy="2249914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763734" y="4683129"/>
            <a:ext cx="248332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075273" y="3374938"/>
            <a:ext cx="0" cy="2142294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763734" y="5517232"/>
            <a:ext cx="311539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075273" y="3374938"/>
            <a:ext cx="1896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5162" y="856498"/>
            <a:ext cx="1720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&lt;</a:t>
            </a:r>
            <a:r>
              <a:rPr lang="ko-KR" altLang="en-US" sz="1500" b="1" dirty="0"/>
              <a:t>공정능력분석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9659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.3-3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 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TO-BE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118" name="모서리가 둥근 직사각형 19"/>
          <p:cNvSpPr/>
          <p:nvPr/>
        </p:nvSpPr>
        <p:spPr>
          <a:xfrm>
            <a:off x="6834480" y="1052737"/>
            <a:ext cx="2111794" cy="2046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 </a:t>
            </a:r>
            <a:r>
              <a:rPr lang="ko-KR" altLang="en-US" sz="1200" dirty="0">
                <a:solidFill>
                  <a:prstClr val="black"/>
                </a:solidFill>
              </a:rPr>
              <a:t>현재 기업에서는 </a:t>
            </a:r>
            <a:r>
              <a:rPr lang="ko-KR" altLang="en-US" sz="1200" b="1" dirty="0" err="1">
                <a:solidFill>
                  <a:prstClr val="black"/>
                </a:solidFill>
              </a:rPr>
              <a:t>측정자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및 </a:t>
            </a:r>
            <a:r>
              <a:rPr lang="ko-KR" altLang="en-US" sz="1200" b="1" dirty="0">
                <a:solidFill>
                  <a:prstClr val="black"/>
                </a:solidFill>
              </a:rPr>
              <a:t>측정기계</a:t>
            </a:r>
            <a:r>
              <a:rPr lang="ko-KR" altLang="en-US" sz="1200" dirty="0">
                <a:solidFill>
                  <a:prstClr val="black"/>
                </a:solidFill>
              </a:rPr>
              <a:t> 등 측정 시스템 분석과 관련된 검사를 진행하지 않아 측정결과에 대한 </a:t>
            </a:r>
            <a:r>
              <a:rPr lang="ko-KR" altLang="en-US" sz="1200" b="1" dirty="0">
                <a:solidFill>
                  <a:prstClr val="black"/>
                </a:solidFill>
              </a:rPr>
              <a:t>신뢰성 문제</a:t>
            </a:r>
            <a:r>
              <a:rPr lang="ko-KR" altLang="en-US" sz="1200" dirty="0">
                <a:solidFill>
                  <a:prstClr val="black"/>
                </a:solidFill>
              </a:rPr>
              <a:t> 발생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1" name="모서리가 둥근 직사각형 19"/>
          <p:cNvSpPr/>
          <p:nvPr/>
        </p:nvSpPr>
        <p:spPr>
          <a:xfrm>
            <a:off x="6858042" y="3344577"/>
            <a:ext cx="2088232" cy="3277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측정 시스템 분석을 </a:t>
            </a:r>
            <a:r>
              <a:rPr lang="ko-KR" altLang="en-US" sz="1200" dirty="0">
                <a:solidFill>
                  <a:prstClr val="black"/>
                </a:solidFill>
              </a:rPr>
              <a:t>기업에 도입하여 측정작업자와 </a:t>
            </a:r>
            <a:r>
              <a:rPr lang="ko-KR" altLang="en-US" sz="1200" dirty="0" err="1">
                <a:solidFill>
                  <a:prstClr val="black"/>
                </a:solidFill>
              </a:rPr>
              <a:t>측정계측기의</a:t>
            </a:r>
            <a:r>
              <a:rPr lang="ko-KR" altLang="en-US" sz="1200" dirty="0">
                <a:solidFill>
                  <a:prstClr val="black"/>
                </a:solidFill>
              </a:rPr>
              <a:t> 변동 산포를 관리하는 </a:t>
            </a:r>
            <a:r>
              <a:rPr lang="en-US" altLang="ko-KR" sz="1200" b="1" dirty="0">
                <a:solidFill>
                  <a:prstClr val="black"/>
                </a:solidFill>
              </a:rPr>
              <a:t>Gage R&amp;R Study</a:t>
            </a:r>
            <a:r>
              <a:rPr lang="ko-KR" altLang="en-US" sz="1200" dirty="0">
                <a:solidFill>
                  <a:prstClr val="black"/>
                </a:solidFill>
              </a:rPr>
              <a:t>를 통해 측정값에 대한 </a:t>
            </a:r>
            <a:r>
              <a:rPr lang="ko-KR" altLang="en-US" sz="1200" b="1" dirty="0">
                <a:solidFill>
                  <a:prstClr val="black"/>
                </a:solidFill>
              </a:rPr>
              <a:t>신뢰성 획득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7380312" y="926650"/>
            <a:ext cx="1080120" cy="2494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24" name="사각형: 둥근 모서리 123"/>
          <p:cNvSpPr/>
          <p:nvPr/>
        </p:nvSpPr>
        <p:spPr>
          <a:xfrm>
            <a:off x="7380312" y="3179577"/>
            <a:ext cx="1080120" cy="24942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25131" y="1377246"/>
            <a:ext cx="1538603" cy="5179259"/>
            <a:chOff x="293959" y="1340768"/>
            <a:chExt cx="1538603" cy="5179259"/>
          </a:xfrm>
        </p:grpSpPr>
        <p:grpSp>
          <p:nvGrpSpPr>
            <p:cNvPr id="52" name="그룹 51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정밀 측정기를 통한 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규격 검사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08147" y="4400634"/>
                <a:ext cx="1538603" cy="49211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고객과 협의 된 측정 구간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매크로 시트에 입력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공정 중  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차 외관 검사 진행 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" name="직선 화살표 연결선 61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cxnSpLocks/>
                <a:endCxn id="57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>
                <a:cxnSpLocks/>
                <a:stCxn id="53" idx="2"/>
                <a:endCxn id="58" idx="0"/>
              </p:cNvCxnSpPr>
              <p:nvPr/>
            </p:nvCxnSpPr>
            <p:spPr>
              <a:xfrm>
                <a:off x="1177449" y="4162857"/>
                <a:ext cx="0" cy="237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54" name="직선 화살표 연결선 53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3" y="1467663"/>
            <a:ext cx="3286178" cy="2190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2" y="4077072"/>
            <a:ext cx="3315545" cy="2303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965162" y="856498"/>
            <a:ext cx="1792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&lt;</a:t>
            </a:r>
            <a:r>
              <a:rPr lang="ko-KR" altLang="en-US" sz="1500" b="1" dirty="0"/>
              <a:t>측정시스템분석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4760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프로세스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개선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1052736"/>
          <a:ext cx="3816424" cy="5301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1675">
                  <a:extLst>
                    <a:ext uri="{9D8B030D-6E8A-4147-A177-3AD203B41FA5}">
                      <a16:colId xmlns:a16="http://schemas.microsoft.com/office/drawing/2014/main" xmlns="" val="1851920878"/>
                    </a:ext>
                  </a:extLst>
                </a:gridCol>
                <a:gridCol w="1864749">
                  <a:extLst>
                    <a:ext uri="{9D8B030D-6E8A-4147-A177-3AD203B41FA5}">
                      <a16:colId xmlns:a16="http://schemas.microsoft.com/office/drawing/2014/main" xmlns="" val="3420514674"/>
                    </a:ext>
                  </a:extLst>
                </a:gridCol>
              </a:tblGrid>
              <a:tr h="29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n-US" altLang="ko-KR" sz="1500" b="1" baseline="0" dirty="0">
                          <a:solidFill>
                            <a:schemeClr val="bg1"/>
                          </a:solidFill>
                        </a:rPr>
                        <a:t>-BE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1500" b="1" baseline="0" dirty="0">
                          <a:solidFill>
                            <a:schemeClr val="bg1"/>
                          </a:solidFill>
                        </a:rPr>
                        <a:t> commander</a:t>
                      </a:r>
                      <a:r>
                        <a:rPr lang="ko-KR" altLang="en-US" sz="1500" b="1" baseline="0" dirty="0">
                          <a:solidFill>
                            <a:schemeClr val="bg1"/>
                          </a:solidFill>
                        </a:rPr>
                        <a:t>를 통한 실천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 방안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1681332"/>
                  </a:ext>
                </a:extLst>
              </a:tr>
              <a:tr h="1179552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데이터를 불러와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R commander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상에서 간단한 통계 및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파레토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분석을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실시하여 각 요인 별 빈도와 우선적으로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개선해야할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불량요인을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결과창으로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산출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1000" b="1" baseline="0" dirty="0" err="1">
                          <a:solidFill>
                            <a:srgbClr val="FF0000"/>
                          </a:solidFill>
                          <a:ea typeface="맑은 고딕" panose="020B0503020000020004" pitchFamily="50" charset="-127"/>
                        </a:rPr>
                        <a:t>RcmdrPlugin.qual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패키지를 통한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기초 통계 및 </a:t>
                      </a: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파레토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차트 분석을 실시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하여 각 불량 요인 별 빈도 및 개선사항의 우선 순위를 산출 함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473409"/>
                  </a:ext>
                </a:extLst>
              </a:tr>
              <a:tr h="21731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∙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컴퓨터에 저장 된 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측데이터를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바로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R commander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상으로 불러와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공정능력지수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000" b="1" kern="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Cp,Cpk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그래프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뿐만 아니라 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공정성능지수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000" b="1" kern="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Pp,Ppk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불량률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을 출력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 </a:t>
                      </a:r>
                      <a:r>
                        <a:rPr lang="ko-KR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불편화 상수를 이용</a:t>
                      </a:r>
                      <a:r>
                        <a:rPr lang="ko-KR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하여 치우침을 제거한 공정능력지수를 제공함으로써 </a:t>
                      </a:r>
                      <a:r>
                        <a:rPr lang="ko-KR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더 정밀한 공정능력분석 시행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본 프로젝트의 산출물인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altLang="ko-KR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RcmdrPlugin.PCA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패키지를 통하여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환경 하에서 데이터의 재 입력 없이 엑셀 파일 상태에서 바로 불러와 공정능력분석을 실시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 </a:t>
                      </a:r>
                      <a:r>
                        <a:rPr lang="ko-KR" altLang="en-US" sz="1000" b="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기존 매크로 시트에선</a:t>
                      </a:r>
                      <a:r>
                        <a:rPr lang="ko-KR" altLang="en-US" sz="1000" b="0" kern="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제공하지 않던 </a:t>
                      </a:r>
                      <a:r>
                        <a:rPr lang="ko-KR" altLang="en-US" sz="1000" b="1" kern="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세부 수치를 제공함</a:t>
                      </a:r>
                      <a:r>
                        <a:rPr lang="en-US" altLang="ko-KR" sz="1000" b="1" kern="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0474949"/>
                  </a:ext>
                </a:extLst>
              </a:tr>
              <a:tr h="1268619"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 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측정 시스템 분석을 </a:t>
                      </a:r>
                      <a:r>
                        <a:rPr lang="ko-KR" altLang="en-US" sz="1000" dirty="0">
                          <a:solidFill>
                            <a:prstClr val="black"/>
                          </a:solidFill>
                        </a:rPr>
                        <a:t>기업에 도입하여 측정작업자와 </a:t>
                      </a:r>
                      <a:r>
                        <a:rPr lang="ko-KR" altLang="en-US" sz="1000" dirty="0" err="1">
                          <a:solidFill>
                            <a:prstClr val="black"/>
                          </a:solidFill>
                        </a:rPr>
                        <a:t>측정계측기의</a:t>
                      </a:r>
                      <a:r>
                        <a:rPr lang="ko-KR" altLang="en-US" sz="1000" dirty="0">
                          <a:solidFill>
                            <a:prstClr val="black"/>
                          </a:solidFill>
                        </a:rPr>
                        <a:t> 변동 산포를 관리하는 </a:t>
                      </a:r>
                      <a:r>
                        <a:rPr lang="en-US" altLang="ko-KR" sz="1000" dirty="0">
                          <a:solidFill>
                            <a:prstClr val="black"/>
                          </a:solidFill>
                        </a:rPr>
                        <a:t>Gage R&amp;R Study</a:t>
                      </a:r>
                      <a:r>
                        <a:rPr lang="ko-KR" altLang="en-US" sz="1000" dirty="0">
                          <a:solidFill>
                            <a:prstClr val="black"/>
                          </a:solidFill>
                        </a:rPr>
                        <a:t>를 통해 측정값에 대한 신뢰성 획득</a:t>
                      </a:r>
                      <a:r>
                        <a:rPr lang="en-US" altLang="ko-KR" sz="10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prstClr val="black"/>
                        </a:solidFill>
                      </a:endParaRP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∙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본 프로젝트의 산출물인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altLang="ko-KR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RcmdrPlugin.MSA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패키지를 통해 측정 작업자와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측정계측기에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신뢰성 획득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799144"/>
                  </a:ext>
                </a:extLst>
              </a:tr>
            </a:tbl>
          </a:graphicData>
        </a:graphic>
      </p:graphicFrame>
      <p:sp>
        <p:nvSpPr>
          <p:cNvPr id="67" name="슬라이드 번호 개체 틀 2"/>
          <p:cNvSpPr txBox="1">
            <a:spLocks/>
          </p:cNvSpPr>
          <p:nvPr/>
        </p:nvSpPr>
        <p:spPr>
          <a:xfrm>
            <a:off x="5558544" y="6100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3" name="슬라이드 번호 개체 틀 1"/>
          <p:cNvSpPr txBox="1">
            <a:spLocks/>
          </p:cNvSpPr>
          <p:nvPr/>
        </p:nvSpPr>
        <p:spPr>
          <a:xfrm>
            <a:off x="6944881" y="6423331"/>
            <a:ext cx="1938977" cy="268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A4D42C-B0E2-4EED-BF19-E5A51456E6AD}" type="slidenum">
              <a:rPr lang="ko-KR" altLang="en-US" sz="1000" b="1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>
                <a:defRPr/>
              </a:pPr>
              <a:t>22</a:t>
            </a:fld>
            <a:endParaRPr lang="ko-KR" altLang="en-US" sz="1000" b="1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0" y="1087413"/>
            <a:ext cx="4392488" cy="22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516216" y="1196752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0" y="3369712"/>
            <a:ext cx="424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 </a:t>
            </a:r>
            <a:r>
              <a:rPr lang="ko-KR" altLang="en-US" sz="1200" b="1" dirty="0"/>
              <a:t>동일 금속의 통계적 품질 관리를 위한 </a:t>
            </a:r>
            <a:r>
              <a:rPr lang="en-US" altLang="ko-KR" sz="1200" b="1" dirty="0"/>
              <a:t>R-commander &gt;</a:t>
            </a:r>
            <a:endParaRPr lang="ko-KR" altLang="en-US" sz="1200" b="1" dirty="0"/>
          </a:p>
        </p:txBody>
      </p:sp>
      <p:sp>
        <p:nvSpPr>
          <p:cNvPr id="46" name="직사각형 45"/>
          <p:cNvSpPr/>
          <p:nvPr/>
        </p:nvSpPr>
        <p:spPr>
          <a:xfrm>
            <a:off x="4429100" y="1087414"/>
            <a:ext cx="4392488" cy="22684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6466183" y="3646711"/>
            <a:ext cx="318322" cy="36004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>
            <a:off x="6466183" y="5085184"/>
            <a:ext cx="318322" cy="36004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446823" y="4077072"/>
            <a:ext cx="4357042" cy="9030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Plug-in </a:t>
            </a:r>
            <a:r>
              <a:rPr lang="ko-KR" altLang="en-US" sz="1500" dirty="0">
                <a:solidFill>
                  <a:schemeClr val="tx1"/>
                </a:solidFill>
              </a:rPr>
              <a:t>패키지 단위의 개발을 통해 중소기업으로 하여금 실정과 필요에 맞는 기능별 패키지 적재를 가능하게 함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r>
              <a:rPr lang="ko-KR" altLang="en-US" sz="15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446823" y="5517232"/>
            <a:ext cx="4357042" cy="9030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통계적 품질관리를 위한 </a:t>
            </a:r>
            <a:r>
              <a:rPr lang="en-US" altLang="ko-KR" sz="1500" dirty="0">
                <a:solidFill>
                  <a:schemeClr val="tx1"/>
                </a:solidFill>
              </a:rPr>
              <a:t>Plug-in </a:t>
            </a:r>
            <a:r>
              <a:rPr lang="ko-KR" altLang="en-US" sz="1500" dirty="0">
                <a:solidFill>
                  <a:schemeClr val="tx1"/>
                </a:solidFill>
              </a:rPr>
              <a:t>패키지의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무한한 활용 가능성</a:t>
            </a:r>
          </a:p>
        </p:txBody>
      </p:sp>
    </p:spTree>
    <p:extLst>
      <p:ext uri="{BB962C8B-B14F-4D97-AF65-F5344CB8AC3E}">
        <p14:creationId xmlns:p14="http://schemas.microsoft.com/office/powerpoint/2010/main" val="30833262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23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296733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검증 계획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/>
              <a:t>업무 분담 및 향후 산출물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/>
              <a:t>일정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7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/>
          <p:cNvSpPr/>
          <p:nvPr/>
        </p:nvSpPr>
        <p:spPr>
          <a:xfrm>
            <a:off x="485535" y="1226968"/>
            <a:ext cx="1898816" cy="3869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2</a:t>
            </a:r>
            <a:r>
              <a:rPr lang="ko-KR" altLang="en-US" b="1">
                <a:solidFill>
                  <a:schemeClr val="bg1"/>
                </a:solidFill>
              </a:rPr>
              <a:t>단계 검증과정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4.1 </a:t>
            </a:r>
            <a:r>
              <a:rPr lang="ko-KR" altLang="en-US" sz="2000" b="1" dirty="0">
                <a:latin typeface="+mn-ea"/>
              </a:rPr>
              <a:t>패키지 검증 계획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05" y="1849322"/>
            <a:ext cx="3096344" cy="56482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178505"/>
            <a:ext cx="2749397" cy="822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357" y="2714912"/>
            <a:ext cx="74407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ko-KR" altLang="en-US" sz="1500" dirty="0"/>
              <a:t>통계적 품질관리에 관한 많은 기법들을</a:t>
            </a:r>
            <a:r>
              <a:rPr lang="en-US" altLang="ko-KR" sz="1500" dirty="0"/>
              <a:t> </a:t>
            </a:r>
            <a:r>
              <a:rPr lang="ko-KR" altLang="en-US" sz="1500" dirty="0"/>
              <a:t>포함한 </a:t>
            </a:r>
            <a:r>
              <a:rPr lang="en-US" altLang="ko-KR" sz="1500" dirty="0"/>
              <a:t>Minitab17 </a:t>
            </a:r>
            <a:r>
              <a:rPr lang="ko-KR" altLang="en-US" sz="1500" dirty="0"/>
              <a:t>과 우리가 개발한 </a:t>
            </a:r>
            <a:endParaRPr lang="en-US" altLang="ko-KR" sz="1500" dirty="0"/>
          </a:p>
          <a:p>
            <a:r>
              <a:rPr lang="en-US" altLang="ko-KR" sz="1500" dirty="0"/>
              <a:t>R commander plug-in </a:t>
            </a:r>
            <a:r>
              <a:rPr lang="ko-KR" altLang="en-US" sz="1500" dirty="0"/>
              <a:t>패키지 내 기능을 비교</a:t>
            </a:r>
            <a:r>
              <a:rPr lang="en-US" altLang="ko-KR" sz="1500" dirty="0"/>
              <a:t> </a:t>
            </a:r>
            <a:r>
              <a:rPr lang="ko-KR" altLang="en-US" sz="1500" dirty="0"/>
              <a:t>분석하고 동일한 결과 값이 산출되는지 확인</a:t>
            </a:r>
            <a:r>
              <a:rPr lang="en-US" altLang="ko-KR" sz="1500" dirty="0"/>
              <a:t>.</a:t>
            </a:r>
            <a:r>
              <a:rPr lang="ko-KR" altLang="en-US" sz="1500" dirty="0"/>
              <a:t>  </a:t>
            </a:r>
          </a:p>
        </p:txBody>
      </p:sp>
      <p:sp>
        <p:nvSpPr>
          <p:cNvPr id="32" name="모서리가 둥근 직사각형 19"/>
          <p:cNvSpPr/>
          <p:nvPr/>
        </p:nvSpPr>
        <p:spPr>
          <a:xfrm>
            <a:off x="389099" y="2708921"/>
            <a:ext cx="7783301" cy="130804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9"/>
          <p:cNvSpPr/>
          <p:nvPr/>
        </p:nvSpPr>
        <p:spPr>
          <a:xfrm>
            <a:off x="389100" y="5184485"/>
            <a:ext cx="7783300" cy="141286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357" y="5445224"/>
            <a:ext cx="74407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개발한 </a:t>
            </a:r>
            <a:r>
              <a:rPr lang="en-US" altLang="ko-KR" sz="1500" dirty="0"/>
              <a:t>R commander </a:t>
            </a:r>
            <a:r>
              <a:rPr lang="ko-KR" altLang="en-US" sz="1500" dirty="0"/>
              <a:t>패키지를 기업 프로세스에 적용시켜</a:t>
            </a:r>
            <a:r>
              <a:rPr lang="en-US" altLang="ko-KR" sz="1500" dirty="0"/>
              <a:t> </a:t>
            </a:r>
            <a:r>
              <a:rPr lang="ko-KR" altLang="en-US" sz="1500" dirty="0"/>
              <a:t>기업 데이터를 기반으로 한 공정능력분석</a:t>
            </a:r>
            <a:r>
              <a:rPr lang="en-US" altLang="ko-KR" sz="1500" dirty="0"/>
              <a:t>, </a:t>
            </a:r>
            <a:r>
              <a:rPr lang="ko-KR" altLang="en-US" sz="1500" dirty="0"/>
              <a:t>측정시스템 </a:t>
            </a:r>
            <a:r>
              <a:rPr lang="en-US" altLang="ko-KR" sz="1500" dirty="0"/>
              <a:t>, </a:t>
            </a:r>
            <a:r>
              <a:rPr lang="ko-KR" altLang="en-US" sz="1500" dirty="0"/>
              <a:t>불량요인분석 등 기업의 전반적인 통계적 품질관리에 활용하여 해당 패키지가 유용한지 설문조사를 통해 검증함</a:t>
            </a:r>
            <a:endParaRPr lang="en-US" altLang="ko-KR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461995" y="1879071"/>
            <a:ext cx="5084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2743" y="4353268"/>
            <a:ext cx="5084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78494813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4.1 </a:t>
            </a:r>
            <a:r>
              <a:rPr lang="ko-KR" altLang="en-US" sz="2000" b="1" dirty="0">
                <a:latin typeface="+mn-ea"/>
              </a:rPr>
              <a:t>업무분담 및 향후 산출물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54672"/>
              </p:ext>
            </p:extLst>
          </p:nvPr>
        </p:nvGraphicFramePr>
        <p:xfrm>
          <a:off x="143508" y="1106082"/>
          <a:ext cx="8856984" cy="246189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16396527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146733313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97290803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4141004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178340033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932436562"/>
                    </a:ext>
                  </a:extLst>
                </a:gridCol>
              </a:tblGrid>
              <a:tr h="158384"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업무분담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9533676"/>
                  </a:ext>
                </a:extLst>
              </a:tr>
              <a:tr h="1583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팀원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이해중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김동민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이홍재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김근우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이상인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632367"/>
                  </a:ext>
                </a:extLst>
              </a:tr>
              <a:tr h="2078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프로젝트</a:t>
                      </a:r>
                      <a:endParaRPr lang="en-US" altLang="ko-KR" sz="1100" b="1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업무분담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spc="-150" dirty="0"/>
                        <a:t>품질 관련 </a:t>
                      </a:r>
                      <a:r>
                        <a:rPr lang="en-US" altLang="ko-KR" sz="1200" b="0" spc="-150" dirty="0"/>
                        <a:t>R</a:t>
                      </a:r>
                      <a:r>
                        <a:rPr lang="ko-KR" altLang="en-US" sz="1200" b="0" spc="-150" dirty="0"/>
                        <a:t> 패키지 조사</a:t>
                      </a:r>
                      <a:endParaRPr lang="en-US" altLang="ko-KR" sz="1200" b="0" spc="-1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∙  공정분석능력 연구</a:t>
                      </a:r>
                      <a:endParaRPr lang="en-US" altLang="ko-KR" sz="1200" b="0" spc="-1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Gage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R&amp;R 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연구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프로젝트일정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방향 </a:t>
                      </a:r>
                      <a:r>
                        <a:rPr lang="ko-KR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관리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일일 회의록 작성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∙제안발표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∙최종 발표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/>
                        <a:t>Function()</a:t>
                      </a:r>
                      <a:r>
                        <a:rPr lang="ko-KR" altLang="en-US" sz="1200" b="0" dirty="0"/>
                        <a:t>기능 조     사 및 </a:t>
                      </a:r>
                      <a:r>
                        <a:rPr lang="ko-KR" altLang="en-US" sz="1200" b="0" spc="-150" dirty="0"/>
                        <a:t>검증</a:t>
                      </a:r>
                      <a:endParaRPr lang="en-US" altLang="ko-KR" sz="1200" b="0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샘플링 조사 연구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spc="-150" dirty="0">
                          <a:latin typeface="+mn-ea"/>
                          <a:ea typeface="+mn-ea"/>
                        </a:rPr>
                        <a:t>검증 대상 물색</a:t>
                      </a:r>
                      <a:r>
                        <a:rPr lang="en-US" altLang="ko-KR" sz="1200" b="0" spc="-1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spc="-150" dirty="0"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1200" b="0" spc="-15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spc="-15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동일금속 적용사례</a:t>
                      </a:r>
                      <a:endParaRPr lang="en-US" altLang="ko-KR" sz="1200" b="0" kern="100" spc="-15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제안발표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제안서 발표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별 수식 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R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함수 구현</a:t>
                      </a:r>
                      <a:endParaRPr lang="en-US" altLang="ko-KR" sz="1200" b="0" baseline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</a:t>
                      </a: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 동일금속 기업 분석</a:t>
                      </a:r>
                      <a:endParaRPr lang="en-US" altLang="ko-KR" sz="1200" b="0" spc="-150" baseline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함수 검증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도움말 제작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중간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최종 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중간 발표 시연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/>
                        <a:t>UI </a:t>
                      </a:r>
                      <a:r>
                        <a:rPr lang="ko-KR" altLang="en-US" sz="1200" b="0" dirty="0"/>
                        <a:t>설계 및 구현</a:t>
                      </a:r>
                      <a:endParaRPr lang="en-US" altLang="ko-KR" sz="1200" b="0" dirty="0"/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commander </a:t>
                      </a: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기능조사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baseline="0" dirty="0" err="1">
                          <a:latin typeface="+mn-ea"/>
                          <a:ea typeface="+mn-ea"/>
                          <a:cs typeface="Times New Roman"/>
                        </a:rPr>
                        <a:t>tcltk</a:t>
                      </a:r>
                      <a:r>
                        <a:rPr lang="en-US" altLang="ko-KR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기능 학습</a:t>
                      </a:r>
                      <a:endParaRPr lang="en-US" altLang="ko-KR" sz="1200" b="0" kern="100" baseline="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R Plug-in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패키지 구현 보조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산출물 디버깅</a:t>
                      </a: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code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spc="-150" dirty="0">
                          <a:latin typeface="+mn-ea"/>
                          <a:ea typeface="+mn-ea"/>
                        </a:rPr>
                        <a:t>중간 발표 </a:t>
                      </a:r>
                      <a:r>
                        <a:rPr lang="en-US" altLang="ko-KR" sz="1200" b="0" spc="-150" dirty="0">
                          <a:latin typeface="+mn-ea"/>
                          <a:ea typeface="+mn-ea"/>
                        </a:rPr>
                        <a:t>PPT</a:t>
                      </a:r>
                      <a:r>
                        <a:rPr lang="en-US" altLang="ko-KR" sz="1200" b="0" spc="-1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spc="-150" baseline="0" dirty="0">
                          <a:latin typeface="+mn-ea"/>
                          <a:ea typeface="+mn-ea"/>
                        </a:rPr>
                        <a:t>제작</a:t>
                      </a:r>
                      <a:endParaRPr lang="en-US" altLang="ko-KR" sz="1200" b="0" spc="-150" baseline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중간 발표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 err="1">
                          <a:latin typeface="+mn-ea"/>
                          <a:ea typeface="+mn-ea"/>
                          <a:cs typeface="Times New Roman"/>
                        </a:rPr>
                        <a:t>Rcmdr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패키지 조사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 function(), </a:t>
                      </a:r>
                      <a:r>
                        <a:rPr lang="ko-KR" altLang="en-US" sz="1200" b="0" dirty="0"/>
                        <a:t>패키지 </a:t>
                      </a:r>
                      <a:r>
                        <a:rPr lang="ko-KR" altLang="en-US" sz="1200" b="0" spc="-150" dirty="0"/>
                        <a:t>활용 및 구축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패키지 문서 작업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공정 능력 분석 함수 조합 및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R Plug-in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패키지 구현</a:t>
                      </a: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각 패키지 충돌 여부 확인 및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최종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 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최종 발표</a:t>
                      </a:r>
                      <a:r>
                        <a:rPr lang="en-US" altLang="ko-KR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시연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97307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3259"/>
              </p:ext>
            </p:extLst>
          </p:nvPr>
        </p:nvGraphicFramePr>
        <p:xfrm>
          <a:off x="143507" y="4182003"/>
          <a:ext cx="8835064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7532">
                  <a:extLst>
                    <a:ext uri="{9D8B030D-6E8A-4147-A177-3AD203B41FA5}">
                      <a16:colId xmlns:a16="http://schemas.microsoft.com/office/drawing/2014/main" xmlns="" val="4048854922"/>
                    </a:ext>
                  </a:extLst>
                </a:gridCol>
                <a:gridCol w="4417532">
                  <a:extLst>
                    <a:ext uri="{9D8B030D-6E8A-4147-A177-3AD203B41FA5}">
                      <a16:colId xmlns:a16="http://schemas.microsoft.com/office/drawing/2014/main" xmlns="" val="245385328"/>
                    </a:ext>
                  </a:extLst>
                </a:gridCol>
              </a:tblGrid>
              <a:tr h="307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중간 산출물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최종 산출물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6466895"/>
                  </a:ext>
                </a:extLst>
              </a:tr>
              <a:tr h="1100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공정능력분석</a:t>
                      </a:r>
                      <a:r>
                        <a:rPr lang="en-US" altLang="ko-KR" sz="1600" dirty="0"/>
                        <a:t>(PCA)</a:t>
                      </a:r>
                      <a:r>
                        <a:rPr lang="ko-KR" altLang="en-US" sz="1600" dirty="0"/>
                        <a:t> 플러그인 패키지 구축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구축된 </a:t>
                      </a:r>
                      <a:r>
                        <a:rPr lang="en-US" altLang="ko-KR" sz="1600" dirty="0"/>
                        <a:t>PCA </a:t>
                      </a:r>
                      <a:r>
                        <a:rPr lang="ko-KR" altLang="en-US" sz="1600" dirty="0"/>
                        <a:t>플러그인 패키지 검증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동일금속의 요구사항 분석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측정시스템분석 플러그인 패키지구축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샘플링검사 플러그인 패키지구축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범용 패키지 검증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동일금속을 위한 플러그인 패키지 구축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동일금속 전용 패키지 검증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5026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992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4.2 </a:t>
            </a:r>
            <a:r>
              <a:rPr lang="ko-KR" altLang="en-US" sz="2000" b="1" dirty="0">
                <a:latin typeface="+mn-ea"/>
              </a:rPr>
              <a:t>일정 계획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" y="994083"/>
            <a:ext cx="9144000" cy="5872135"/>
          </a:xfrm>
          <a:prstGeom prst="rect">
            <a:avLst/>
          </a:prstGeom>
        </p:spPr>
      </p:pic>
      <p:cxnSp>
        <p:nvCxnSpPr>
          <p:cNvPr id="15" name="직선 연결선 14"/>
          <p:cNvCxnSpPr>
            <a:cxnSpLocks/>
          </p:cNvCxnSpPr>
          <p:nvPr/>
        </p:nvCxnSpPr>
        <p:spPr>
          <a:xfrm>
            <a:off x="6719866" y="1412776"/>
            <a:ext cx="0" cy="5620085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751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2559" y="2329412"/>
            <a:ext cx="2520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연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27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 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공정능력분석 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842553"/>
            <a:ext cx="1025654" cy="34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79512" y="1196751"/>
                <a:ext cx="8784976" cy="897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 한 케이블 제조 회사에서 생산하는 케이블 지름의 규격은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0.55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0.05mm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고객의 요구 사항은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𝑃𝐾</m:t>
                        </m:r>
                      </m:sub>
                    </m:sSub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1.33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공정에서 얻어진 데이터가 다음과 같을 때 공정능력분석을 행하라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1"/>
                <a:ext cx="8784976" cy="897827"/>
              </a:xfrm>
              <a:prstGeom prst="rect">
                <a:avLst/>
              </a:prstGeom>
              <a:blipFill>
                <a:blip r:embed="rId3"/>
                <a:stretch>
                  <a:fillRect l="-415" t="-3289" r="-27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50640"/>
              </p:ext>
            </p:extLst>
          </p:nvPr>
        </p:nvGraphicFramePr>
        <p:xfrm>
          <a:off x="181720" y="2197422"/>
          <a:ext cx="4114800" cy="46101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5760823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1798474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35740595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11268051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880639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3846667394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부분군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 정 치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34009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4214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5141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57334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1878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9195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7549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9707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86258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6769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06240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543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2069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87623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60723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78036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498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78790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5626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034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7843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5120307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17" y="3143672"/>
            <a:ext cx="4673525" cy="36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19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 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공정능력분석 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군간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군내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842553"/>
            <a:ext cx="1025654" cy="34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79512" y="1182807"/>
                <a:ext cx="8784976" cy="18141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종이의 얇은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비닐코팅막을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입혀서 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(roll)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형태의 제품을 생산하는 공정이 있다고 하자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롤은 제품 전체에서 균일하게 코팅되어야 한다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이를 위하여 각 롤에서 앞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중간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끝 부분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군데의 위치에서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비닐코팅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막의 두께를 측정하여 공정을 관리하고 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규격은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(47,53)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에 대하여 공정능력분석을 행하라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단 전체 표준편차 추정방식은 불편화 상수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를 사용하는 방식으로 하고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군내 표준편차 추정방식은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방식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군간 표준편차 추정방식은 이동범위의 평균 방식을 사용한다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2807"/>
                <a:ext cx="8784976" cy="1814145"/>
              </a:xfrm>
              <a:prstGeom prst="rect">
                <a:avLst/>
              </a:prstGeom>
              <a:blipFill>
                <a:blip r:embed="rId3"/>
                <a:stretch>
                  <a:fillRect l="-415" r="-346" b="-2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43888"/>
              </p:ext>
            </p:extLst>
          </p:nvPr>
        </p:nvGraphicFramePr>
        <p:xfrm>
          <a:off x="179512" y="3212976"/>
          <a:ext cx="3240360" cy="25165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xmlns="" val="102495343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xmlns="" val="270465413"/>
                    </a:ext>
                  </a:extLst>
                </a:gridCol>
              </a:tblGrid>
              <a:tr h="16063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u="none" strike="noStrike" dirty="0">
                          <a:effectLst/>
                        </a:rPr>
                        <a:t>코팅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u="none" strike="noStrike" dirty="0">
                          <a:effectLst/>
                        </a:rPr>
                        <a:t>롤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1596935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50.3175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03179020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50.1432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13663788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50.4081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5033197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49.5077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9966015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50.2715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85831512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49.4091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4334123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49.3587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24804758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49.1436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74177869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49.5229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61362434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49.5005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73795017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50.4829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757913"/>
                  </a:ext>
                </a:extLst>
              </a:tr>
              <a:tr h="16063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49.7904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13096109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2" y="3212976"/>
            <a:ext cx="4421717" cy="34480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91680" y="5729481"/>
            <a:ext cx="28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</a:t>
            </a:r>
          </a:p>
          <a:p>
            <a:r>
              <a:rPr lang="en-US" altLang="ko-KR" dirty="0"/>
              <a:t>•</a:t>
            </a:r>
          </a:p>
          <a:p>
            <a:r>
              <a:rPr lang="en-US" altLang="ko-KR" dirty="0"/>
              <a:t>•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459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2967335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프로젝트 요약</a:t>
            </a:r>
            <a:endParaRPr lang="en-US" altLang="ko-KR" dirty="0"/>
          </a:p>
          <a:p>
            <a:r>
              <a:rPr lang="en-US" altLang="ko-KR" dirty="0"/>
              <a:t>1.2 </a:t>
            </a:r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en-US" altLang="ko-KR" dirty="0"/>
              <a:t>1.3 </a:t>
            </a:r>
            <a:r>
              <a:rPr lang="ko-KR" altLang="en-US" dirty="0"/>
              <a:t>지적 사항 및 보완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7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5.4 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공정능력분석 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이항분포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842553"/>
            <a:ext cx="1025654" cy="34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196751"/>
            <a:ext cx="878497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다음은 </a:t>
            </a:r>
            <a:r>
              <a:rPr lang="en-US" altLang="ko-KR" dirty="0">
                <a:solidFill>
                  <a:schemeClr val="tx1"/>
                </a:solidFill>
              </a:rPr>
              <a:t>n=400 </a:t>
            </a:r>
            <a:r>
              <a:rPr lang="ko-KR" altLang="en-US" dirty="0">
                <a:solidFill>
                  <a:schemeClr val="tx1"/>
                </a:solidFill>
              </a:rPr>
              <a:t>인 부분군에서 부적합품 수를 기록한 결과이다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공정능력분석을 행하라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96308"/>
              </p:ext>
            </p:extLst>
          </p:nvPr>
        </p:nvGraphicFramePr>
        <p:xfrm>
          <a:off x="231057" y="2192483"/>
          <a:ext cx="8712471" cy="1017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1632">
                  <a:extLst>
                    <a:ext uri="{9D8B030D-6E8A-4147-A177-3AD203B41FA5}">
                      <a16:colId xmlns:a16="http://schemas.microsoft.com/office/drawing/2014/main" xmlns="" val="4173847969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2003235853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252412702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4189719005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2591852396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4235434526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3897546698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709034200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2457383971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4213455671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1769752778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2407027462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3726489222"/>
                    </a:ext>
                  </a:extLst>
                </a:gridCol>
                <a:gridCol w="581603">
                  <a:extLst>
                    <a:ext uri="{9D8B030D-6E8A-4147-A177-3AD203B41FA5}">
                      <a16:colId xmlns:a16="http://schemas.microsoft.com/office/drawing/2014/main" xmlns="" val="3117001570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부분군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8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283665"/>
                  </a:ext>
                </a:extLst>
              </a:tr>
              <a:tr h="272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부적합품 수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xmlns="" val="4240181865"/>
                  </a:ext>
                </a:extLst>
              </a:tr>
              <a:tr h="1558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 err="1">
                          <a:effectLst/>
                        </a:rPr>
                        <a:t>부분군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5002421"/>
                  </a:ext>
                </a:extLst>
              </a:tr>
              <a:tr h="272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u="none" strike="noStrike" dirty="0">
                          <a:effectLst/>
                        </a:rPr>
                        <a:t>부적합품 수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xmlns="" val="273435817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56" y="3429000"/>
            <a:ext cx="4248472" cy="33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96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5.5 </a:t>
            </a:r>
            <a:r>
              <a:rPr lang="ko-KR" altLang="en-US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공정능력분석 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 err="1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포아송분포</a:t>
            </a: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842553"/>
            <a:ext cx="1025654" cy="34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196752"/>
            <a:ext cx="8784976" cy="86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어떤 직물 제조공정에서 품질 관리의 목적으로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공정이 예측 가능하게 작동되는지를 알아보기 위해서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일정 기간에 걸쳐서 매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평방 야드 당 홈의 개수를 조사한 결과 다음과 같은 데이터를 얻었다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공정능력분석을 행하라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25803"/>
              </p:ext>
            </p:extLst>
          </p:nvPr>
        </p:nvGraphicFramePr>
        <p:xfrm>
          <a:off x="188150" y="2215242"/>
          <a:ext cx="8782266" cy="1783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7416">
                  <a:extLst>
                    <a:ext uri="{9D8B030D-6E8A-4147-A177-3AD203B41FA5}">
                      <a16:colId xmlns:a16="http://schemas.microsoft.com/office/drawing/2014/main" xmlns="" val="4099106201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698451734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3353734298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2508043910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1332520052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466474489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2581448848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1953355675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1517827901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1311190080"/>
                    </a:ext>
                  </a:extLst>
                </a:gridCol>
                <a:gridCol w="770485">
                  <a:extLst>
                    <a:ext uri="{9D8B030D-6E8A-4147-A177-3AD203B41FA5}">
                      <a16:colId xmlns:a16="http://schemas.microsoft.com/office/drawing/2014/main" xmlns="" val="1130301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부분군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20543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부적합품 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89626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부분군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7819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부적합품 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95724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부분군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8525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부적합품 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52527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부분군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63346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부적합품 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079268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02" y="4062674"/>
            <a:ext cx="3566274" cy="27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681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3867" y="286890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감 사 합 </a:t>
            </a:r>
            <a:r>
              <a:rPr lang="ko-KR" altLang="en-US" sz="4800" b="1" dirty="0" err="1">
                <a:solidFill>
                  <a:schemeClr val="tx1"/>
                </a:solidFill>
              </a:rPr>
              <a:t>니</a:t>
            </a:r>
            <a:r>
              <a:rPr lang="ko-KR" altLang="en-US" sz="4800" b="1" dirty="0">
                <a:solidFill>
                  <a:schemeClr val="tx1"/>
                </a:solidFill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23653885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3867" y="286890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Q &amp; A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06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3867" y="286890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부  록</a:t>
            </a:r>
          </a:p>
        </p:txBody>
      </p:sp>
    </p:spTree>
    <p:extLst>
      <p:ext uri="{BB962C8B-B14F-4D97-AF65-F5344CB8AC3E}">
        <p14:creationId xmlns:p14="http://schemas.microsoft.com/office/powerpoint/2010/main" val="132486737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0064"/>
            <a:ext cx="39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모듈에 따른 </a:t>
            </a:r>
            <a:r>
              <a:rPr lang="en-US" altLang="ko-KR" sz="2000" b="1" dirty="0">
                <a:latin typeface="+mn-ea"/>
              </a:rPr>
              <a:t>R</a:t>
            </a:r>
            <a:r>
              <a:rPr lang="ko-KR" altLang="en-US" sz="2000" b="1" dirty="0">
                <a:latin typeface="+mn-ea"/>
              </a:rPr>
              <a:t>패키지 조사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4786" y="1124744"/>
          <a:ext cx="7853638" cy="21198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6974">
                  <a:extLst>
                    <a:ext uri="{9D8B030D-6E8A-4147-A177-3AD203B41FA5}">
                      <a16:colId xmlns:a16="http://schemas.microsoft.com/office/drawing/2014/main" xmlns="" val="970439392"/>
                    </a:ext>
                  </a:extLst>
                </a:gridCol>
                <a:gridCol w="1152051">
                  <a:extLst>
                    <a:ext uri="{9D8B030D-6E8A-4147-A177-3AD203B41FA5}">
                      <a16:colId xmlns:a16="http://schemas.microsoft.com/office/drawing/2014/main" xmlns="" val="2204816570"/>
                    </a:ext>
                  </a:extLst>
                </a:gridCol>
                <a:gridCol w="1152051">
                  <a:extLst>
                    <a:ext uri="{9D8B030D-6E8A-4147-A177-3AD203B41FA5}">
                      <a16:colId xmlns:a16="http://schemas.microsoft.com/office/drawing/2014/main" xmlns="" val="4079545905"/>
                    </a:ext>
                  </a:extLst>
                </a:gridCol>
                <a:gridCol w="1152051">
                  <a:extLst>
                    <a:ext uri="{9D8B030D-6E8A-4147-A177-3AD203B41FA5}">
                      <a16:colId xmlns:a16="http://schemas.microsoft.com/office/drawing/2014/main" xmlns="" val="2009876024"/>
                    </a:ext>
                  </a:extLst>
                </a:gridCol>
                <a:gridCol w="1152051">
                  <a:extLst>
                    <a:ext uri="{9D8B030D-6E8A-4147-A177-3AD203B41FA5}">
                      <a16:colId xmlns:a16="http://schemas.microsoft.com/office/drawing/2014/main" xmlns="" val="1533554435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xmlns="" val="949074925"/>
                    </a:ext>
                  </a:extLst>
                </a:gridCol>
              </a:tblGrid>
              <a:tr h="16306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미니탭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 commander</a:t>
                      </a:r>
                      <a:endParaRPr lang="ko-KR" sz="10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PCA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15748129"/>
                  </a:ext>
                </a:extLst>
              </a:tr>
              <a:tr h="109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qualityTools</a:t>
                      </a:r>
                      <a:r>
                        <a:rPr lang="en-US" sz="1000" b="1" kern="100" dirty="0"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954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 err="1"/>
                        <a:t>process.capability</a:t>
                      </a:r>
                      <a:r>
                        <a:rPr lang="en-US" altLang="ko-KR" sz="900" dirty="0"/>
                        <a:t>()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군내표준편차</a:t>
                      </a:r>
                      <a:r>
                        <a:rPr lang="en-US" altLang="ko-KR" sz="900" dirty="0"/>
                        <a:t>(R) 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ca.study.ca()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전체표준편차</a:t>
                      </a:r>
                      <a:endParaRPr lang="ko-KR" altLang="ko-KR" sz="9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전체표준편차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758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군간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ko-KR" sz="1000" kern="100" dirty="0">
                          <a:effectLst/>
                        </a:rPr>
                        <a:t>군내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74845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3982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이항분포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2904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 err="1">
                          <a:effectLst/>
                        </a:rPr>
                        <a:t>포아송분포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88728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02611"/>
              </p:ext>
            </p:extLst>
          </p:nvPr>
        </p:nvGraphicFramePr>
        <p:xfrm>
          <a:off x="513251" y="3452842"/>
          <a:ext cx="7872048" cy="1304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6859">
                  <a:extLst>
                    <a:ext uri="{9D8B030D-6E8A-4147-A177-3AD203B41FA5}">
                      <a16:colId xmlns:a16="http://schemas.microsoft.com/office/drawing/2014/main" xmlns="" val="1075903042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xmlns="" val="104186740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xmlns="" val="1319960159"/>
                    </a:ext>
                  </a:extLst>
                </a:gridCol>
                <a:gridCol w="1376675">
                  <a:extLst>
                    <a:ext uri="{9D8B030D-6E8A-4147-A177-3AD203B41FA5}">
                      <a16:colId xmlns:a16="http://schemas.microsoft.com/office/drawing/2014/main" xmlns="" val="1806108199"/>
                    </a:ext>
                  </a:extLst>
                </a:gridCol>
              </a:tblGrid>
              <a:tr h="16306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</a:rPr>
                        <a:t>미니탭</a:t>
                      </a:r>
                      <a:r>
                        <a:rPr lang="ko-KR" sz="1000" b="1" kern="100" dirty="0">
                          <a:effectLst/>
                        </a:rPr>
                        <a:t> 메뉴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 R commander</a:t>
                      </a:r>
                      <a:endParaRPr lang="ko-KR" sz="10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MSA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27299237"/>
                  </a:ext>
                </a:extLst>
              </a:tr>
              <a:tr h="109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Sixsigma</a:t>
                      </a:r>
                      <a:r>
                        <a:rPr lang="en-US" sz="1000" b="1" kern="100" dirty="0"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qualityTools</a:t>
                      </a:r>
                      <a:r>
                        <a:rPr lang="en-US" sz="1000" b="1" kern="100" dirty="0"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8758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150" dirty="0">
                          <a:effectLst/>
                        </a:rPr>
                        <a:t>Gage </a:t>
                      </a:r>
                      <a:r>
                        <a:rPr lang="ko-KR" sz="1000" kern="100" spc="-150" dirty="0">
                          <a:effectLst/>
                        </a:rPr>
                        <a:t>선형성 및 치우침 연구</a:t>
                      </a:r>
                      <a:endParaRPr lang="ko-KR" sz="1000" kern="100" spc="-15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cg()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5145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150" dirty="0">
                          <a:effectLst/>
                        </a:rPr>
                        <a:t>Gage R&amp;R </a:t>
                      </a:r>
                      <a:r>
                        <a:rPr lang="ko-KR" sz="1000" kern="100" spc="-150" dirty="0">
                          <a:effectLst/>
                        </a:rPr>
                        <a:t>연구</a:t>
                      </a:r>
                      <a:r>
                        <a:rPr lang="en-US" sz="1000" kern="100" spc="-150" dirty="0">
                          <a:effectLst/>
                        </a:rPr>
                        <a:t> (</a:t>
                      </a:r>
                      <a:r>
                        <a:rPr lang="ko-KR" sz="1000" kern="100" spc="-150" dirty="0">
                          <a:effectLst/>
                        </a:rPr>
                        <a:t>교차연구</a:t>
                      </a:r>
                      <a:r>
                        <a:rPr lang="en-US" sz="1000" kern="100" spc="-150" dirty="0">
                          <a:effectLst/>
                        </a:rPr>
                        <a:t>)</a:t>
                      </a:r>
                      <a:endParaRPr lang="ko-KR" sz="1000" kern="100" spc="-15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ss.rr</a:t>
                      </a:r>
                      <a:r>
                        <a:rPr lang="en-US" sz="1000" kern="0" dirty="0">
                          <a:effectLst/>
                        </a:rPr>
                        <a:t>()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gageRR</a:t>
                      </a:r>
                      <a:r>
                        <a:rPr lang="en-US" sz="1000" kern="100" dirty="0">
                          <a:effectLst/>
                        </a:rPr>
                        <a:t>()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gageRRDesign</a:t>
                      </a:r>
                      <a:r>
                        <a:rPr lang="en-US" sz="1000" kern="0" dirty="0">
                          <a:effectLst/>
                        </a:rPr>
                        <a:t>()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217945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pc="-150" dirty="0">
                          <a:effectLst/>
                        </a:rPr>
                        <a:t>Gage R&amp;R </a:t>
                      </a:r>
                      <a:r>
                        <a:rPr lang="ko-KR" sz="1000" kern="100" spc="-150" dirty="0">
                          <a:effectLst/>
                        </a:rPr>
                        <a:t>연구</a:t>
                      </a:r>
                      <a:r>
                        <a:rPr lang="en-US" sz="1000" kern="100" spc="-150" dirty="0">
                          <a:effectLst/>
                        </a:rPr>
                        <a:t> (</a:t>
                      </a:r>
                      <a:r>
                        <a:rPr lang="ko-KR" sz="1000" kern="100" spc="-150" dirty="0">
                          <a:effectLst/>
                        </a:rPr>
                        <a:t>내포연구</a:t>
                      </a:r>
                      <a:r>
                        <a:rPr lang="en-US" sz="1000" kern="100" spc="-150" dirty="0">
                          <a:effectLst/>
                        </a:rPr>
                        <a:t>)</a:t>
                      </a:r>
                      <a:endParaRPr lang="ko-KR" sz="1000" kern="100" spc="-15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gageRR</a:t>
                      </a:r>
                      <a:r>
                        <a:rPr lang="en-US" sz="1000" kern="100" dirty="0">
                          <a:effectLst/>
                        </a:rPr>
                        <a:t>()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912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150" dirty="0">
                          <a:effectLst/>
                        </a:rPr>
                        <a:t>계수형 동일성 분석</a:t>
                      </a:r>
                      <a:endParaRPr lang="ko-KR" sz="1000" kern="100" spc="-15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`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4972836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16379" y="5021689"/>
          <a:ext cx="7880408" cy="1304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5381">
                  <a:extLst>
                    <a:ext uri="{9D8B030D-6E8A-4147-A177-3AD203B41FA5}">
                      <a16:colId xmlns:a16="http://schemas.microsoft.com/office/drawing/2014/main" xmlns="" val="2734903989"/>
                    </a:ext>
                  </a:extLst>
                </a:gridCol>
                <a:gridCol w="1498254">
                  <a:extLst>
                    <a:ext uri="{9D8B030D-6E8A-4147-A177-3AD203B41FA5}">
                      <a16:colId xmlns:a16="http://schemas.microsoft.com/office/drawing/2014/main" xmlns="" val="3224271539"/>
                    </a:ext>
                  </a:extLst>
                </a:gridCol>
                <a:gridCol w="1498254">
                  <a:extLst>
                    <a:ext uri="{9D8B030D-6E8A-4147-A177-3AD203B41FA5}">
                      <a16:colId xmlns:a16="http://schemas.microsoft.com/office/drawing/2014/main" xmlns="" val="1301451221"/>
                    </a:ext>
                  </a:extLst>
                </a:gridCol>
                <a:gridCol w="1612004">
                  <a:extLst>
                    <a:ext uri="{9D8B030D-6E8A-4147-A177-3AD203B41FA5}">
                      <a16:colId xmlns:a16="http://schemas.microsoft.com/office/drawing/2014/main" xmlns="" val="184575864"/>
                    </a:ext>
                  </a:extLst>
                </a:gridCol>
                <a:gridCol w="1376515">
                  <a:extLst>
                    <a:ext uri="{9D8B030D-6E8A-4147-A177-3AD203B41FA5}">
                      <a16:colId xmlns:a16="http://schemas.microsoft.com/office/drawing/2014/main" xmlns="" val="1225172311"/>
                    </a:ext>
                  </a:extLst>
                </a:gridCol>
              </a:tblGrid>
              <a:tr h="16306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</a:rPr>
                        <a:t>미니탭</a:t>
                      </a:r>
                      <a:r>
                        <a:rPr lang="ko-KR" sz="1000" b="1" kern="100" dirty="0">
                          <a:effectLst/>
                        </a:rPr>
                        <a:t> 메뉴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 commander</a:t>
                      </a:r>
                      <a:endParaRPr lang="ko-KR" sz="1000" b="1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SI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8100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effectLst/>
                        </a:rPr>
                        <a:t>LTPDvar</a:t>
                      </a:r>
                      <a:r>
                        <a:rPr lang="en-US" altLang="ko-KR" sz="1000" b="1" kern="100" dirty="0"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AcceptanceSampling</a:t>
                      </a:r>
                      <a:r>
                        <a:rPr lang="en-US" sz="1000" b="1" kern="100" dirty="0"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</a:rPr>
                        <a:t>패키지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432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계수형 합격 표본 추출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741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계량형 합격 표본 추출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생성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ko-KR" sz="1000" kern="100" dirty="0">
                          <a:effectLst/>
                        </a:rPr>
                        <a:t>비교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02050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계량형 합격 표본 추출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 err="1">
                          <a:effectLst/>
                        </a:rPr>
                        <a:t>로트</a:t>
                      </a:r>
                      <a:r>
                        <a:rPr lang="ko-KR" sz="1000" kern="100" dirty="0">
                          <a:effectLst/>
                        </a:rPr>
                        <a:t> 승인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ko-KR" sz="1000" kern="100" dirty="0">
                          <a:effectLst/>
                        </a:rPr>
                        <a:t>거부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826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7205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0064"/>
            <a:ext cx="39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Tcl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tk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언어 설명</a:t>
            </a:r>
            <a:r>
              <a:rPr lang="en-US" altLang="ko-KR" sz="2000" b="1" dirty="0">
                <a:latin typeface="+mn-ea"/>
              </a:rPr>
              <a:t>   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01464" y="770858"/>
            <a:ext cx="8229600" cy="4525963"/>
          </a:xfrm>
        </p:spPr>
        <p:txBody>
          <a:bodyPr/>
          <a:lstStyle/>
          <a:p>
            <a:r>
              <a:rPr lang="ko-KR" altLang="en-US" sz="2000" dirty="0"/>
              <a:t>스크립트 언어로서 </a:t>
            </a:r>
            <a:r>
              <a:rPr lang="en-US" altLang="ko-KR" sz="2000" dirty="0"/>
              <a:t>UI, </a:t>
            </a:r>
            <a:r>
              <a:rPr lang="ko-KR" altLang="en-US" sz="2000" dirty="0"/>
              <a:t>위젯 창을 만드는데 최적화 된 언어 </a:t>
            </a: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A4D42C-B0E2-4EED-BF19-E5A51456E6A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50839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           </a:t>
            </a:r>
            <a:r>
              <a:rPr lang="en-US" altLang="ko-KR" sz="2800" dirty="0" err="1"/>
              <a:t>Tcl</a:t>
            </a:r>
            <a:r>
              <a:rPr lang="en-US" altLang="ko-KR" sz="2800" dirty="0"/>
              <a:t>/</a:t>
            </a:r>
            <a:r>
              <a:rPr lang="en-US" altLang="ko-KR" sz="2800" dirty="0" err="1"/>
              <a:t>tk</a:t>
            </a:r>
            <a:r>
              <a:rPr lang="en-US" altLang="ko-KR" sz="2800" dirty="0"/>
              <a:t> in</a:t>
            </a:r>
            <a:r>
              <a:rPr lang="ko-KR" altLang="en-US" sz="2800" dirty="0"/>
              <a:t> </a:t>
            </a:r>
            <a:r>
              <a:rPr lang="en-US" altLang="ko-KR" sz="2800" dirty="0"/>
              <a:t>R</a:t>
            </a:r>
            <a:endParaRPr lang="ko-KR" altLang="en-US" sz="28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7882" y="1844824"/>
            <a:ext cx="5724128" cy="4213753"/>
            <a:chOff x="0" y="1879542"/>
            <a:chExt cx="9160412" cy="364452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79542"/>
              <a:ext cx="9160412" cy="3640083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0" y="1883982"/>
              <a:ext cx="9144000" cy="364008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20033" y="2734530"/>
            <a:ext cx="2646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algn="ctr"/>
            <a:r>
              <a:rPr lang="ko-KR" altLang="en-US" b="1" dirty="0"/>
              <a:t>   언어를 </a:t>
            </a:r>
            <a:r>
              <a:rPr lang="en-US" altLang="ko-KR" b="1" dirty="0"/>
              <a:t>120</a:t>
            </a:r>
            <a:r>
              <a:rPr lang="ko-KR" altLang="en-US" b="1" dirty="0"/>
              <a:t>개의 </a:t>
            </a:r>
            <a:r>
              <a:rPr lang="en-US" altLang="ko-KR" b="1" dirty="0"/>
              <a:t>function</a:t>
            </a:r>
            <a:r>
              <a:rPr lang="ko-KR" altLang="en-US" b="1" dirty="0"/>
              <a:t>으로 구현하여 </a:t>
            </a:r>
            <a:r>
              <a:rPr lang="en-US" altLang="ko-KR" b="1" dirty="0"/>
              <a:t>R </a:t>
            </a:r>
            <a:r>
              <a:rPr lang="ko-KR" altLang="en-US" b="1" dirty="0"/>
              <a:t>상에서 사용 가능</a:t>
            </a:r>
            <a:endParaRPr lang="en-US" altLang="ko-KR" b="1" dirty="0"/>
          </a:p>
          <a:p>
            <a:pPr algn="ctr"/>
            <a:r>
              <a:rPr lang="ko-KR" altLang="en-US" b="1" dirty="0"/>
              <a:t>하도록 만듦 </a:t>
            </a:r>
            <a:endParaRPr lang="en-US" altLang="ko-KR" b="1" dirty="0"/>
          </a:p>
        </p:txBody>
      </p:sp>
      <p:sp>
        <p:nvSpPr>
          <p:cNvPr id="8" name="화살표: 오른쪽 7"/>
          <p:cNvSpPr/>
          <p:nvPr/>
        </p:nvSpPr>
        <p:spPr>
          <a:xfrm>
            <a:off x="5932634" y="3473194"/>
            <a:ext cx="620565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84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0064"/>
            <a:ext cx="39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Tcl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tk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언어설명</a:t>
            </a:r>
            <a:r>
              <a:rPr lang="en-US" altLang="ko-KR" sz="2000" b="1" dirty="0">
                <a:latin typeface="+mn-ea"/>
              </a:rPr>
              <a:t>   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-1209983" y="52859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Tcl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tk</a:t>
            </a:r>
            <a:r>
              <a:rPr lang="ko-KR" altLang="en-US" sz="2000" dirty="0"/>
              <a:t>언어 예시</a:t>
            </a:r>
          </a:p>
        </p:txBody>
      </p:sp>
      <p:sp>
        <p:nvSpPr>
          <p:cNvPr id="1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A4D42C-B0E2-4EED-BF19-E5A51456E6AD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6" y="1370013"/>
            <a:ext cx="4918542" cy="522733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5546" y="1370013"/>
            <a:ext cx="4918542" cy="2635051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5546" y="4129185"/>
            <a:ext cx="4918542" cy="2409727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>
            <a:off x="5557832" y="14502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/>
          <p:cNvSpPr/>
          <p:nvPr/>
        </p:nvSpPr>
        <p:spPr>
          <a:xfrm>
            <a:off x="5574792" y="42930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53200" y="1370013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및 위젯의 종류와 </a:t>
            </a:r>
            <a:endParaRPr lang="en-US" altLang="ko-KR" dirty="0"/>
          </a:p>
          <a:p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위치 등을 설정</a:t>
            </a:r>
            <a:endParaRPr lang="en-US" altLang="ko-KR" dirty="0"/>
          </a:p>
          <a:p>
            <a:r>
              <a:rPr lang="ko-KR" altLang="en-US" dirty="0"/>
              <a:t>하는 코드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8809" y="4068957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버튼을 </a:t>
            </a:r>
            <a:r>
              <a:rPr lang="ko-KR" altLang="en-US" dirty="0" err="1"/>
              <a:t>눌렀을때</a:t>
            </a:r>
            <a:r>
              <a:rPr lang="en-US" altLang="ko-KR" dirty="0"/>
              <a:t>, </a:t>
            </a:r>
            <a:r>
              <a:rPr lang="ko-KR" altLang="en-US" dirty="0"/>
              <a:t>버튼 내의 기능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이 실행되는 부분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90" y="2293343"/>
            <a:ext cx="2066925" cy="16287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17690" y="2293343"/>
            <a:ext cx="2066925" cy="1628775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2" y="5217878"/>
            <a:ext cx="3484984" cy="137947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557832" y="5217878"/>
            <a:ext cx="3484984" cy="1379474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399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3582" y="430064"/>
            <a:ext cx="39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Tcl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tk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언어설명</a:t>
            </a:r>
            <a:r>
              <a:rPr lang="en-US" altLang="ko-KR" sz="2000" b="1" dirty="0">
                <a:latin typeface="+mn-ea"/>
              </a:rPr>
              <a:t>   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9698" y="548721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구현상의 어려움</a:t>
            </a:r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A4D42C-B0E2-4EED-BF19-E5A51456E6AD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6941" y="1988839"/>
            <a:ext cx="4601083" cy="1871033"/>
            <a:chOff x="457200" y="1700808"/>
            <a:chExt cx="4244463" cy="158417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700808"/>
              <a:ext cx="4244463" cy="158417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57200" y="1700808"/>
              <a:ext cx="4244463" cy="15841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6942" y="4509120"/>
            <a:ext cx="4601082" cy="1847230"/>
            <a:chOff x="452015" y="3861048"/>
            <a:chExt cx="4249649" cy="165618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456" y="3861048"/>
              <a:ext cx="4238208" cy="165618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52015" y="3861048"/>
              <a:ext cx="4244463" cy="16201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28514" y="2348880"/>
            <a:ext cx="43829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기존 </a:t>
            </a:r>
            <a:r>
              <a:rPr lang="en-US" altLang="ko-KR" sz="1600" b="1" dirty="0"/>
              <a:t>R </a:t>
            </a:r>
            <a:r>
              <a:rPr lang="ko-KR" altLang="en-US" sz="1600" b="1" dirty="0"/>
              <a:t>상에 쓰이는 </a:t>
            </a:r>
            <a:r>
              <a:rPr lang="en-US" altLang="ko-KR" sz="1600" b="1" dirty="0" err="1"/>
              <a:t>Tcl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tk</a:t>
            </a:r>
            <a:r>
              <a:rPr lang="ko-KR" altLang="en-US" sz="1600" b="1" dirty="0"/>
              <a:t>의 문법과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R </a:t>
            </a:r>
            <a:r>
              <a:rPr lang="ko-KR" altLang="en-US" sz="1600" b="1" dirty="0" err="1"/>
              <a:t>커맨더</a:t>
            </a:r>
            <a:r>
              <a:rPr lang="ko-KR" altLang="en-US" sz="1600" b="1" dirty="0"/>
              <a:t> 내부에 실제로 쓰이는</a:t>
            </a:r>
            <a:r>
              <a:rPr lang="en-US" altLang="ko-KR" sz="1600" b="1" dirty="0"/>
              <a:t> 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Tcl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tk</a:t>
            </a:r>
            <a:r>
              <a:rPr lang="ko-KR" altLang="en-US" sz="1600" b="1" dirty="0"/>
              <a:t>의 문법이 다르거나 변형된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경우가 있어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기능확인에 시간이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걸리며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언어에 대해 배울 수 있는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방법이 한정적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383" y="1417638"/>
            <a:ext cx="42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&lt;R</a:t>
            </a:r>
            <a:r>
              <a:rPr lang="ko-KR" altLang="en-US" b="1" dirty="0"/>
              <a:t> 상의 위젯 창을 만드는 코드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6941" y="3955122"/>
            <a:ext cx="445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&lt;R</a:t>
            </a:r>
            <a:r>
              <a:rPr lang="ko-KR" altLang="en-US" b="1" dirty="0"/>
              <a:t> </a:t>
            </a:r>
            <a:r>
              <a:rPr lang="ko-KR" altLang="en-US" b="1" dirty="0" err="1"/>
              <a:t>커맨더</a:t>
            </a:r>
            <a:r>
              <a:rPr lang="ko-KR" altLang="en-US" b="1" dirty="0"/>
              <a:t> 상의 위젯 창을 만드는 코드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251295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0064"/>
            <a:ext cx="39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참고문헌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7551" y="1055349"/>
            <a:ext cx="854889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John fox ,“Extending the R Commander by “Plug-In” Packages”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John fox, “Writing R Commander Plug-in Packages” (2017)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이종환</a:t>
            </a:r>
            <a:r>
              <a:rPr lang="en-US" altLang="ko-KR" dirty="0"/>
              <a:t>, “SPSS</a:t>
            </a:r>
            <a:r>
              <a:rPr lang="ko-KR" altLang="en-US" dirty="0"/>
              <a:t>를 이용한 조사방법 및 통계분석의 이해와 적용“ </a:t>
            </a:r>
            <a:r>
              <a:rPr lang="en-US" altLang="ko-KR" dirty="0"/>
              <a:t>, </a:t>
            </a:r>
            <a:r>
              <a:rPr lang="ko-KR" altLang="en-US" dirty="0"/>
              <a:t>공동체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강기훈</a:t>
            </a:r>
            <a:r>
              <a:rPr lang="en-US" altLang="ko-KR" dirty="0"/>
              <a:t>, “</a:t>
            </a:r>
            <a:r>
              <a:rPr lang="ko-KR" altLang="en-US" dirty="0"/>
              <a:t>통계학 개론</a:t>
            </a:r>
            <a:r>
              <a:rPr lang="en-US" altLang="ko-KR" dirty="0"/>
              <a:t>- </a:t>
            </a:r>
            <a:r>
              <a:rPr lang="ko-KR" altLang="en-US" dirty="0"/>
              <a:t>엑셀을 이용한 실습“ </a:t>
            </a:r>
            <a:r>
              <a:rPr lang="en-US" altLang="ko-KR" dirty="0"/>
              <a:t>, </a:t>
            </a:r>
            <a:r>
              <a:rPr lang="ko-KR" altLang="en-US" dirty="0"/>
              <a:t>자유 아카데미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en-US" altLang="ko-KR" dirty="0"/>
              <a:t>John fox, “Using R Commander A Point and Click Interface for R” , CRC</a:t>
            </a:r>
          </a:p>
          <a:p>
            <a:pPr marL="342900" indent="-342900">
              <a:buAutoNum type="arabicPeriod" startAt="5"/>
            </a:pPr>
            <a:r>
              <a:rPr lang="ko-KR" altLang="en-US" dirty="0"/>
              <a:t>박성현</a:t>
            </a:r>
            <a:r>
              <a:rPr lang="en-US" altLang="ko-KR" dirty="0"/>
              <a:t>, </a:t>
            </a:r>
            <a:r>
              <a:rPr lang="ko-KR" altLang="en-US" dirty="0"/>
              <a:t>박영현</a:t>
            </a:r>
            <a:r>
              <a:rPr lang="en-US" altLang="ko-KR" dirty="0"/>
              <a:t>, “ </a:t>
            </a:r>
            <a:r>
              <a:rPr lang="ko-KR" altLang="en-US" dirty="0"/>
              <a:t>통계적 품질관리</a:t>
            </a:r>
            <a:r>
              <a:rPr lang="en-US" altLang="ko-KR" dirty="0"/>
              <a:t>“, </a:t>
            </a:r>
            <a:r>
              <a:rPr lang="ko-KR" altLang="en-US" dirty="0" err="1"/>
              <a:t>민영사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박성현</a:t>
            </a:r>
            <a:r>
              <a:rPr lang="en-US" altLang="ko-KR" dirty="0"/>
              <a:t>, </a:t>
            </a:r>
            <a:r>
              <a:rPr lang="ko-KR" altLang="en-US" dirty="0"/>
              <a:t>박영현</a:t>
            </a:r>
            <a:r>
              <a:rPr lang="en-US" altLang="ko-KR" dirty="0"/>
              <a:t>, </a:t>
            </a:r>
            <a:r>
              <a:rPr lang="ko-KR" altLang="en-US" dirty="0" err="1"/>
              <a:t>이제영</a:t>
            </a:r>
            <a:r>
              <a:rPr lang="en-US" altLang="ko-KR" dirty="0"/>
              <a:t>, “</a:t>
            </a:r>
            <a:r>
              <a:rPr lang="ko-KR" altLang="en-US" dirty="0"/>
              <a:t>통계적 품질관리와 </a:t>
            </a:r>
            <a:r>
              <a:rPr lang="en-US" altLang="ko-KR" dirty="0"/>
              <a:t>6</a:t>
            </a:r>
            <a:r>
              <a:rPr lang="ko-KR" altLang="en-US" dirty="0"/>
              <a:t>시그마 이해</a:t>
            </a:r>
            <a:r>
              <a:rPr lang="en-US" altLang="ko-KR" dirty="0"/>
              <a:t>”, </a:t>
            </a:r>
            <a:r>
              <a:rPr lang="ko-KR" altLang="en-US" dirty="0" err="1"/>
              <a:t>민영사</a:t>
            </a:r>
            <a:endParaRPr lang="en-US" altLang="ko-KR" dirty="0"/>
          </a:p>
          <a:p>
            <a:pPr marL="342900" indent="-342900">
              <a:buAutoNum type="arabicPeriod" startAt="8"/>
            </a:pPr>
            <a:r>
              <a:rPr lang="en-US" altLang="ko-KR" dirty="0"/>
              <a:t>Support </a:t>
            </a:r>
            <a:r>
              <a:rPr lang="en-US" altLang="ko-KR" dirty="0" err="1"/>
              <a:t>minitab</a:t>
            </a:r>
            <a:r>
              <a:rPr lang="en-US" altLang="ko-KR" dirty="0"/>
              <a:t> , ”</a:t>
            </a:r>
            <a:r>
              <a:rPr lang="ko-KR" altLang="en-US" dirty="0"/>
              <a:t>공정능력분석</a:t>
            </a:r>
            <a:r>
              <a:rPr lang="en-US" altLang="ko-KR" dirty="0"/>
              <a:t>-Minitab”,</a:t>
            </a:r>
          </a:p>
          <a:p>
            <a:r>
              <a:rPr lang="en-US" altLang="ko-KR" dirty="0"/>
              <a:t>   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http://support.minitab.com/ko-kr/minitab/17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9.  Method Chooser-Minitab , “ </a:t>
            </a:r>
            <a:r>
              <a:rPr lang="ko-KR" altLang="en-US" dirty="0"/>
              <a:t>공정능력 분석 편“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4"/>
              </a:rPr>
              <a:t>http://www.minitab.co.kr/minitab/images/capability_analysis_kor.pdf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10. Method Chooser-Minitab , “ </a:t>
            </a:r>
            <a:r>
              <a:rPr lang="ko-KR" altLang="en-US" dirty="0"/>
              <a:t>측정시스템 분석 편＂ </a:t>
            </a:r>
            <a:r>
              <a:rPr lang="en-US" altLang="ko-KR" dirty="0"/>
              <a:t>                    </a:t>
            </a:r>
          </a:p>
          <a:p>
            <a:r>
              <a:rPr lang="en-US" altLang="ko-KR" sz="1600" dirty="0"/>
              <a:t>     (</a:t>
            </a:r>
            <a:r>
              <a:rPr lang="en-US" altLang="ko-KR" sz="1600" dirty="0">
                <a:hlinkClick r:id="rId5"/>
              </a:rPr>
              <a:t>http://www.minitab.co.kr/minitab/images/measurement_system_analysis_kor.pdf</a:t>
            </a:r>
            <a:r>
              <a:rPr lang="en-US" altLang="ko-KR" sz="1600" dirty="0"/>
              <a:t>)</a:t>
            </a:r>
            <a:endParaRPr lang="en-US" altLang="ko-KR" sz="2800" dirty="0"/>
          </a:p>
          <a:p>
            <a:r>
              <a:rPr lang="en-US" altLang="ko-KR" dirty="0"/>
              <a:t>11. Method Chooser-Minitab , “ </a:t>
            </a:r>
            <a:r>
              <a:rPr lang="ko-KR" altLang="en-US" dirty="0"/>
              <a:t>관리도 편“</a:t>
            </a:r>
            <a:endParaRPr lang="en-US" altLang="ko-KR" dirty="0"/>
          </a:p>
          <a:p>
            <a:r>
              <a:rPr lang="en-US" altLang="ko-KR" sz="1600" dirty="0"/>
              <a:t>     (</a:t>
            </a:r>
            <a:r>
              <a:rPr lang="en-US" altLang="ko-KR" sz="1600" dirty="0">
                <a:hlinkClick r:id="rId6"/>
              </a:rPr>
              <a:t>http://www.crystalball.co.kr/minitab/images/Control_Charts_kor.pdf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044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226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1.1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프로젝트 요약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32" name="그룹 31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72627" y="2684798"/>
            <a:ext cx="2598745" cy="1554988"/>
            <a:chOff x="5042242" y="1012491"/>
            <a:chExt cx="3133283" cy="1813762"/>
          </a:xfrm>
        </p:grpSpPr>
        <p:sp>
          <p:nvSpPr>
            <p:cNvPr id="3" name="직사각형 2"/>
            <p:cNvSpPr/>
            <p:nvPr/>
          </p:nvSpPr>
          <p:spPr>
            <a:xfrm>
              <a:off x="5042242" y="2456921"/>
              <a:ext cx="3133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</a:rPr>
                <a:t>R Commander for SQC</a:t>
              </a:r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853" y="1012491"/>
              <a:ext cx="1449789" cy="1591487"/>
            </a:xfrm>
            <a:prstGeom prst="rect">
              <a:avLst/>
            </a:prstGeom>
          </p:spPr>
        </p:pic>
      </p:grpSp>
      <p:sp>
        <p:nvSpPr>
          <p:cNvPr id="66" name="오른쪽 화살표 65"/>
          <p:cNvSpPr/>
          <p:nvPr/>
        </p:nvSpPr>
        <p:spPr>
          <a:xfrm rot="9060378">
            <a:off x="5477404" y="2756495"/>
            <a:ext cx="369190" cy="28371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85" y="1594081"/>
            <a:ext cx="918171" cy="873887"/>
          </a:xfrm>
          <a:prstGeom prst="rect">
            <a:avLst/>
          </a:prstGeom>
        </p:spPr>
      </p:pic>
      <p:sp>
        <p:nvSpPr>
          <p:cNvPr id="70" name="오른쪽 화살표 69"/>
          <p:cNvSpPr/>
          <p:nvPr/>
        </p:nvSpPr>
        <p:spPr>
          <a:xfrm>
            <a:off x="4387405" y="1889167"/>
            <a:ext cx="369190" cy="28371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99687" y="1231714"/>
            <a:ext cx="193405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Statistical</a:t>
            </a:r>
          </a:p>
          <a:p>
            <a:pPr algn="ctr"/>
            <a:r>
              <a:rPr lang="en-US" altLang="ko-KR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Quality </a:t>
            </a:r>
          </a:p>
          <a:p>
            <a:pPr algn="ctr"/>
            <a:r>
              <a:rPr lang="en-US" altLang="ko-KR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</a:t>
            </a:r>
            <a:endParaRPr lang="en-US" altLang="ko-KR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272" y="1126485"/>
            <a:ext cx="185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Comfortable ?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710661"/>
            <a:ext cx="186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Reliable ?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21" name="구름 모양 설명선 20"/>
          <p:cNvSpPr/>
          <p:nvPr/>
        </p:nvSpPr>
        <p:spPr>
          <a:xfrm>
            <a:off x="6905216" y="962575"/>
            <a:ext cx="1900638" cy="777459"/>
          </a:xfrm>
          <a:prstGeom prst="cloudCallout">
            <a:avLst>
              <a:gd name="adj1" fmla="val -46154"/>
              <a:gd name="adj2" fmla="val 71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구름 모양 설명선 53"/>
          <p:cNvSpPr/>
          <p:nvPr/>
        </p:nvSpPr>
        <p:spPr>
          <a:xfrm>
            <a:off x="7020272" y="2612513"/>
            <a:ext cx="1590678" cy="698608"/>
          </a:xfrm>
          <a:prstGeom prst="cloudCallout">
            <a:avLst>
              <a:gd name="adj1" fmla="val -54384"/>
              <a:gd name="adj2" fmla="val -885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153546" y="4924638"/>
            <a:ext cx="6836906" cy="1044081"/>
            <a:chOff x="512621" y="5307282"/>
            <a:chExt cx="6836906" cy="1044081"/>
          </a:xfrm>
        </p:grpSpPr>
        <p:sp>
          <p:nvSpPr>
            <p:cNvPr id="57" name="직사각형 56"/>
            <p:cNvSpPr/>
            <p:nvPr/>
          </p:nvSpPr>
          <p:spPr>
            <a:xfrm>
              <a:off x="5899091" y="5581531"/>
              <a:ext cx="1450436" cy="4559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기업 적용 </a:t>
              </a:r>
            </a:p>
          </p:txBody>
        </p:sp>
        <p:pic>
          <p:nvPicPr>
            <p:cNvPr id="59" name="그래픽 11" descr="추가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960248" y="5644267"/>
              <a:ext cx="457200" cy="360040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708337" y="5716275"/>
              <a:ext cx="1664732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공정능력분석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8336" y="6125268"/>
              <a:ext cx="1664733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샘플링 검사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08336" y="5307282"/>
              <a:ext cx="1664733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QC 7</a:t>
              </a:r>
              <a:r>
                <a:rPr lang="ko-KR" altLang="en-US" sz="1500" b="1" dirty="0"/>
                <a:t>도구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9166" y="5716275"/>
              <a:ext cx="1664732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관리도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2621" y="5307282"/>
              <a:ext cx="1664732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기술 통계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2621" y="6135339"/>
              <a:ext cx="1664733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측정시스템분석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4411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1.2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프로젝트 소개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63179"/>
            <a:ext cx="8900105" cy="220316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02280" y="823183"/>
            <a:ext cx="243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”</a:t>
            </a:r>
            <a:r>
              <a:rPr lang="en-US" altLang="ko-KR" sz="1000" b="1" dirty="0" err="1">
                <a:solidFill>
                  <a:srgbClr val="FF0000"/>
                </a:solidFill>
              </a:rPr>
              <a:t>Rcmdr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플러그인 적재하기</a:t>
            </a:r>
            <a:r>
              <a:rPr lang="en-US" altLang="ko-KR" sz="1000" b="1" dirty="0">
                <a:solidFill>
                  <a:srgbClr val="FF0000"/>
                </a:solidFill>
              </a:rPr>
              <a:t>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00430" y="1237402"/>
            <a:ext cx="360040" cy="247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rot="5400000" flipH="1" flipV="1">
            <a:off x="3899679" y="229613"/>
            <a:ext cx="241127" cy="16795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542165" y="948840"/>
            <a:ext cx="0" cy="167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6719866" y="948840"/>
            <a:ext cx="8222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180449" y="977880"/>
            <a:ext cx="1" cy="259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 설명선 74"/>
          <p:cNvSpPr/>
          <p:nvPr/>
        </p:nvSpPr>
        <p:spPr>
          <a:xfrm>
            <a:off x="189539" y="3356992"/>
            <a:ext cx="5917018" cy="3096344"/>
          </a:xfrm>
          <a:prstGeom prst="wedgeRectCallout">
            <a:avLst>
              <a:gd name="adj1" fmla="val -3804"/>
              <a:gd name="adj2" fmla="val -5759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&lt;R commander </a:t>
            </a:r>
            <a:r>
              <a:rPr lang="ko-KR" altLang="en-US" sz="1500" dirty="0">
                <a:solidFill>
                  <a:schemeClr val="tx1"/>
                </a:solidFill>
              </a:rPr>
              <a:t>기본 형태</a:t>
            </a:r>
            <a:r>
              <a:rPr lang="en-US" altLang="ko-KR" sz="1500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데이터 입력 및 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</a:rPr>
              <a:t>요약화 및 그래프 그리기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>
                <a:solidFill>
                  <a:schemeClr val="tx1"/>
                </a:solidFill>
              </a:rPr>
              <a:t>        </a:t>
            </a:r>
            <a:r>
              <a:rPr lang="ko-KR" altLang="en-US" sz="1000" dirty="0">
                <a:solidFill>
                  <a:schemeClr val="tx1"/>
                </a:solidFill>
              </a:rPr>
              <a:t>간단한 수치적 통계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      변수의 분포 및 상관 관계 그래프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</a:rPr>
              <a:t>간단한 통계 테스트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>
                <a:solidFill>
                  <a:schemeClr val="tx1"/>
                </a:solidFill>
              </a:rPr>
              <a:t>        </a:t>
            </a:r>
            <a:r>
              <a:rPr lang="ko-KR" altLang="en-US" sz="1000" dirty="0">
                <a:solidFill>
                  <a:schemeClr val="tx1"/>
                </a:solidFill>
              </a:rPr>
              <a:t>독립표본 </a:t>
            </a:r>
            <a:r>
              <a:rPr lang="en-US" altLang="ko-KR" sz="1000" dirty="0">
                <a:solidFill>
                  <a:schemeClr val="tx1"/>
                </a:solidFill>
              </a:rPr>
              <a:t>t-test, 1-way ANOVA, 2-way ANOVA </a:t>
            </a:r>
            <a:r>
              <a:rPr lang="ko-KR" altLang="en-US" sz="1000" dirty="0">
                <a:solidFill>
                  <a:schemeClr val="tx1"/>
                </a:solidFill>
              </a:rPr>
              <a:t>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</a:rPr>
              <a:t>선형 적합 과 일반화 된 선형 모형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>
                <a:solidFill>
                  <a:schemeClr val="tx1"/>
                </a:solidFill>
              </a:rPr>
              <a:t>        </a:t>
            </a:r>
            <a:r>
              <a:rPr lang="ko-KR" altLang="en-US" sz="1000" dirty="0">
                <a:solidFill>
                  <a:schemeClr val="tx1"/>
                </a:solidFill>
              </a:rPr>
              <a:t>선형 회귀 모형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      일반화 된 선형 모형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</a:rPr>
              <a:t>확률분포와 시뮬레이션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>
                <a:solidFill>
                  <a:schemeClr val="tx1"/>
                </a:solidFill>
              </a:rPr>
              <a:t>        </a:t>
            </a:r>
            <a:r>
              <a:rPr lang="ko-KR" altLang="en-US" sz="1000" dirty="0">
                <a:solidFill>
                  <a:schemeClr val="tx1"/>
                </a:solidFill>
              </a:rPr>
              <a:t>연속 확률 분포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이산 확률 분포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 err="1">
                <a:solidFill>
                  <a:schemeClr val="tx1"/>
                </a:solidFill>
              </a:rPr>
              <a:t>난수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생성기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 startAt="6"/>
            </a:pPr>
            <a:r>
              <a:rPr lang="en-US" altLang="ko-KR" sz="1500" dirty="0">
                <a:solidFill>
                  <a:schemeClr val="tx1"/>
                </a:solidFill>
              </a:rPr>
              <a:t>R commander Plug-in Packages</a:t>
            </a:r>
            <a:r>
              <a:rPr lang="ko-KR" altLang="en-US" sz="1500" dirty="0">
                <a:solidFill>
                  <a:schemeClr val="tx1"/>
                </a:solidFill>
              </a:rPr>
              <a:t>사용을 통한 추가 기능 적재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6183806" y="3356992"/>
            <a:ext cx="2794766" cy="3096344"/>
          </a:xfrm>
          <a:prstGeom prst="wedgeRectCallout">
            <a:avLst>
              <a:gd name="adj1" fmla="val 4912"/>
              <a:gd name="adj2" fmla="val -61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</a:t>
            </a:r>
            <a:r>
              <a:rPr lang="en-US" altLang="ko-KR" dirty="0">
                <a:solidFill>
                  <a:schemeClr val="tx1"/>
                </a:solidFill>
              </a:rPr>
              <a:t>R commander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사용 목적에 맞는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“Plug-in Packages”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적재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추가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↓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제공 되는 </a:t>
            </a:r>
            <a:r>
              <a:rPr lang="en-US" altLang="ko-KR" dirty="0">
                <a:solidFill>
                  <a:schemeClr val="tx1"/>
                </a:solidFill>
              </a:rPr>
              <a:t>Plug-in Packages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무엇이 있는가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무엇이 필요한가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68857" y="1139407"/>
            <a:ext cx="2794766" cy="1850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190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51519" y="1069529"/>
            <a:ext cx="3096345" cy="52694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1.2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프로젝트 소개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32" name="그룹 31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4169"/>
              </p:ext>
            </p:extLst>
          </p:nvPr>
        </p:nvGraphicFramePr>
        <p:xfrm>
          <a:off x="3433956" y="1069529"/>
          <a:ext cx="5544615" cy="2257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875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R commander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현황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879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통계적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품질 관리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(SQC)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기술 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기술 통계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관리도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관리도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QC 7</a:t>
                      </a:r>
                      <a:r>
                        <a:rPr lang="ko-KR" altLang="en-US" sz="1500" dirty="0"/>
                        <a:t>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QC</a:t>
                      </a:r>
                      <a:r>
                        <a:rPr lang="en-US" altLang="ko-KR" sz="1500" baseline="0" dirty="0"/>
                        <a:t> 7</a:t>
                      </a:r>
                      <a:r>
                        <a:rPr lang="ko-KR" altLang="en-US" sz="1500" baseline="0" dirty="0"/>
                        <a:t> 도구</a:t>
                      </a:r>
                      <a:endParaRPr lang="ko-KR" alt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공정 능력 분석</a:t>
                      </a:r>
                      <a:r>
                        <a:rPr lang="en-US" altLang="ko-KR" sz="1500" dirty="0"/>
                        <a:t>(PCA)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공정 능력 분석</a:t>
                      </a:r>
                      <a:r>
                        <a:rPr lang="en-US" altLang="ko-KR" sz="15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(PCA)</a:t>
                      </a:r>
                      <a:endParaRPr lang="ko-KR" alt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샘플링 검사</a:t>
                      </a:r>
                      <a:r>
                        <a:rPr lang="en-US" altLang="ko-KR" sz="1500" dirty="0"/>
                        <a:t>(SI)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샘플링 검사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(SI)</a:t>
                      </a:r>
                      <a:endParaRPr lang="ko-KR" alt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측정 시스템 검사</a:t>
                      </a:r>
                      <a:r>
                        <a:rPr lang="en-US" altLang="ko-KR" sz="1500" dirty="0"/>
                        <a:t>(MSA)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측정 시스템 검사</a:t>
                      </a:r>
                      <a:r>
                        <a:rPr lang="en-US" altLang="ko-KR" sz="15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(MSA)</a:t>
                      </a:r>
                      <a:endParaRPr lang="ko-KR" alt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1" name="차트 60"/>
          <p:cNvGraphicFramePr/>
          <p:nvPr>
            <p:extLst/>
          </p:nvPr>
        </p:nvGraphicFramePr>
        <p:xfrm>
          <a:off x="-103073" y="1078638"/>
          <a:ext cx="3733521" cy="2407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51519" y="933658"/>
            <a:ext cx="2160240" cy="2717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/>
              <a:t>R plug-in </a:t>
            </a:r>
            <a:r>
              <a:rPr lang="ko-KR" altLang="en-US" sz="1500" b="1" dirty="0"/>
              <a:t>패키지 현황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3526" y="3820160"/>
            <a:ext cx="2952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총 </a:t>
            </a:r>
            <a:r>
              <a:rPr lang="en-US" altLang="ko-KR" dirty="0"/>
              <a:t>43</a:t>
            </a:r>
            <a:r>
              <a:rPr lang="ko-KR" altLang="en-US" dirty="0"/>
              <a:t>개의 </a:t>
            </a:r>
            <a:r>
              <a:rPr lang="en-US" altLang="ko-KR" dirty="0"/>
              <a:t>Plug-in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패키지가 존재하지만 </a:t>
            </a:r>
            <a:endParaRPr lang="en-US" altLang="ko-KR" dirty="0"/>
          </a:p>
          <a:p>
            <a:pPr algn="ctr"/>
            <a:r>
              <a:rPr lang="ko-KR" altLang="en-US" dirty="0"/>
              <a:t>품질관련 패키지는 </a:t>
            </a:r>
            <a:endParaRPr lang="en-US" altLang="ko-KR" dirty="0"/>
          </a:p>
          <a:p>
            <a:pPr algn="ctr"/>
            <a:r>
              <a:rPr lang="ko-KR" altLang="en-US" dirty="0"/>
              <a:t>몇 개의 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QC </a:t>
            </a:r>
            <a:r>
              <a:rPr lang="ko-KR" altLang="en-US" dirty="0">
                <a:solidFill>
                  <a:srgbClr val="FF0000"/>
                </a:solidFill>
              </a:rPr>
              <a:t>기초 도구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ko-KR" altLang="en-US" dirty="0" err="1">
                <a:solidFill>
                  <a:srgbClr val="FF0000"/>
                </a:solidFill>
              </a:rPr>
              <a:t>관리도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담는</a:t>
            </a:r>
            <a:r>
              <a:rPr lang="en-US" altLang="ko-KR" b="1" dirty="0"/>
              <a:t>”</a:t>
            </a:r>
            <a:r>
              <a:rPr lang="en-US" altLang="ko-KR" b="1" dirty="0" err="1"/>
              <a:t>RcmdrPlugin.qual</a:t>
            </a:r>
            <a:r>
              <a:rPr lang="en-US" altLang="ko-KR" b="1" dirty="0"/>
              <a:t>”</a:t>
            </a:r>
            <a:r>
              <a:rPr lang="ko-KR" altLang="en-US" dirty="0"/>
              <a:t>패키지만 존재</a:t>
            </a:r>
          </a:p>
          <a:p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719866" y="2348880"/>
            <a:ext cx="2258705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05" y="4344799"/>
            <a:ext cx="1098077" cy="108546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3563888" y="3527949"/>
            <a:ext cx="1728192" cy="78290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/>
              <a:t>New Plug-in Package 1 </a:t>
            </a:r>
          </a:p>
          <a:p>
            <a:pPr algn="ctr"/>
            <a:r>
              <a:rPr lang="en-US" altLang="ko-KR" b="1" dirty="0"/>
              <a:t>PCA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3553444" y="5590812"/>
            <a:ext cx="1749079" cy="7481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/>
              <a:t>New Plug-in Package 3 </a:t>
            </a:r>
          </a:p>
          <a:p>
            <a:pPr algn="ctr"/>
            <a:r>
              <a:rPr lang="en-US" altLang="ko-KR" b="1" dirty="0"/>
              <a:t>MSA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3553444" y="4563792"/>
            <a:ext cx="1728192" cy="7785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/>
              <a:t>New Plug-in Package 2 </a:t>
            </a:r>
          </a:p>
          <a:p>
            <a:pPr algn="ctr"/>
            <a:r>
              <a:rPr lang="en-US" altLang="ko-KR" b="1" dirty="0"/>
              <a:t>SI</a:t>
            </a:r>
            <a:endParaRPr lang="ko-KR" altLang="en-US" b="1" dirty="0"/>
          </a:p>
        </p:txBody>
      </p:sp>
      <p:sp>
        <p:nvSpPr>
          <p:cNvPr id="77" name="덧셈 기호 76"/>
          <p:cNvSpPr/>
          <p:nvPr/>
        </p:nvSpPr>
        <p:spPr>
          <a:xfrm>
            <a:off x="5328380" y="4677250"/>
            <a:ext cx="432048" cy="420557"/>
          </a:xfrm>
          <a:prstGeom prst="mathPlu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등호 81"/>
          <p:cNvSpPr/>
          <p:nvPr/>
        </p:nvSpPr>
        <p:spPr>
          <a:xfrm>
            <a:off x="7143770" y="4718228"/>
            <a:ext cx="378812" cy="338601"/>
          </a:xfrm>
          <a:prstGeom prst="mathEqual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52" y="4344799"/>
            <a:ext cx="1098077" cy="10854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397712" y="5393780"/>
            <a:ext cx="171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 commander</a:t>
            </a:r>
          </a:p>
          <a:p>
            <a:pPr algn="ctr"/>
            <a:r>
              <a:rPr lang="en-US" altLang="ko-KR" dirty="0"/>
              <a:t>For </a:t>
            </a:r>
            <a:r>
              <a:rPr lang="en-US" altLang="ko-KR" b="1" dirty="0"/>
              <a:t>SQC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459625" y="3260738"/>
            <a:ext cx="185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기능 부재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090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1.3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지적 사항 및 보완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62" y="537920"/>
              <a:ext cx="407286" cy="307777"/>
              <a:chOff x="5722515" y="125758"/>
              <a:chExt cx="348607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15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92926"/>
              </p:ext>
            </p:extLst>
          </p:nvPr>
        </p:nvGraphicFramePr>
        <p:xfrm>
          <a:off x="179512" y="1451525"/>
          <a:ext cx="8640960" cy="500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160140830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29498412"/>
                    </a:ext>
                  </a:extLst>
                </a:gridCol>
              </a:tblGrid>
              <a:tr h="37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지적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1191004"/>
                  </a:ext>
                </a:extLst>
              </a:tr>
              <a:tr h="83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규모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할당 업무의 난이도 파악이 어려움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구체적인 실현 방안이 부족함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 패키지 구축단계를 독자적인 개발 프로세스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단계로 정의하여 체계적으로 수행 할 수 있도록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4314937"/>
                  </a:ext>
                </a:extLst>
              </a:tr>
              <a:tr h="83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2.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과제의 범위가 좁음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명확히 할 필요가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 표면적 기능 제공을 넘어 상황에 따른 세부 기능을 다루어 내실화 함과 동시에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기업 연계를 통한 프로젝트의  </a:t>
                      </a:r>
                      <a:r>
                        <a:rPr lang="en-US" altLang="ko-KR" sz="1300" dirty="0"/>
                        <a:t>Scope</a:t>
                      </a:r>
                      <a:r>
                        <a:rPr lang="ko-KR" altLang="en-US" sz="1300" dirty="0"/>
                        <a:t> 확장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0240174"/>
                  </a:ext>
                </a:extLst>
              </a:tr>
              <a:tr h="83497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dirty="0"/>
                        <a:t>3.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추가하려고 하는 </a:t>
                      </a:r>
                      <a:r>
                        <a:rPr lang="en-US" altLang="ko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R-Commander plug-in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업무분량 파악이 되어 있지 않아</a:t>
                      </a:r>
                      <a:r>
                        <a:rPr lang="en-US" altLang="ko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범위의 적정성을 파악할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 기존 </a:t>
                      </a:r>
                      <a:r>
                        <a:rPr lang="en-US" altLang="ko-KR" sz="1300" dirty="0"/>
                        <a:t>R</a:t>
                      </a:r>
                      <a:r>
                        <a:rPr lang="ko-KR" altLang="en-US" sz="1300" dirty="0"/>
                        <a:t>패키지 및 </a:t>
                      </a:r>
                      <a:r>
                        <a:rPr lang="en-US" altLang="ko-KR" sz="1300" dirty="0"/>
                        <a:t>plug-in</a:t>
                      </a:r>
                      <a:r>
                        <a:rPr lang="ko-KR" altLang="en-US" sz="1300" dirty="0"/>
                        <a:t>패키지의 현황을 면밀히 조사하여 필요한 함수와 재구축이 필요한 함수를 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9651750"/>
                  </a:ext>
                </a:extLst>
              </a:tr>
              <a:tr h="8083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4.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‘기능명세서’ 와 유사한 자료가 필요함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관리자가 품질관리 과정에서 발생하는 절차를 도움말을 통해 원하는 결과를 얻을 수 있도록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5909703"/>
                  </a:ext>
                </a:extLst>
              </a:tr>
              <a:tr h="131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5.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문제에 대한 이해력이 떨어짐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 R</a:t>
                      </a:r>
                      <a:r>
                        <a:rPr lang="ko-KR" altLang="en-US" sz="1300" dirty="0"/>
                        <a:t>의 문제점에 대한 탐구</a:t>
                      </a:r>
                      <a:r>
                        <a:rPr lang="en-US" altLang="ko-KR" sz="1300" dirty="0"/>
                        <a:t>-&gt;R</a:t>
                      </a:r>
                      <a:r>
                        <a:rPr lang="ko-KR" altLang="en-US" sz="1300" dirty="0"/>
                        <a:t>이 현재 제공하는 패키지 집중 조사</a:t>
                      </a:r>
                      <a:r>
                        <a:rPr lang="en-US" altLang="ko-KR" sz="1300" dirty="0"/>
                        <a:t>-&gt;SQC</a:t>
                      </a:r>
                      <a:r>
                        <a:rPr lang="ko-KR" altLang="en-US" sz="1300" dirty="0"/>
                        <a:t>를 위해 추가해야 할 </a:t>
                      </a:r>
                      <a:r>
                        <a:rPr lang="en-US" altLang="ko-KR" sz="1300" dirty="0"/>
                        <a:t>R commander Plug-in </a:t>
                      </a:r>
                      <a:r>
                        <a:rPr lang="ko-KR" altLang="en-US" sz="1300" dirty="0"/>
                        <a:t>패키지 도출과 같이 문제 이해를 위해 큰 문제를 잘게 쪼개어 이해하고자 함</a:t>
                      </a:r>
                      <a:endParaRPr lang="en-US" altLang="ko-KR" sz="1300" dirty="0"/>
                    </a:p>
                    <a:p>
                      <a:pPr algn="l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682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21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내용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2967335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R</a:t>
            </a:r>
            <a:r>
              <a:rPr lang="ko-KR" altLang="en-US" dirty="0"/>
              <a:t>패키지 현황</a:t>
            </a:r>
            <a:endParaRPr lang="en-US" altLang="ko-KR" dirty="0"/>
          </a:p>
          <a:p>
            <a:r>
              <a:rPr lang="en-US" altLang="ko-KR" dirty="0"/>
              <a:t>2.2 Plug-in </a:t>
            </a:r>
            <a:r>
              <a:rPr lang="ko-KR" altLang="en-US" dirty="0"/>
              <a:t>패키지 개발 범위</a:t>
            </a:r>
            <a:endParaRPr lang="en-US" altLang="ko-KR" dirty="0"/>
          </a:p>
          <a:p>
            <a:r>
              <a:rPr lang="en-US" altLang="ko-KR" dirty="0"/>
              <a:t>2.3 </a:t>
            </a:r>
            <a:r>
              <a:rPr lang="ko-KR" altLang="en-US" dirty="0"/>
              <a:t>개발 프로세스</a:t>
            </a:r>
            <a:endParaRPr lang="en-US" altLang="ko-KR" dirty="0"/>
          </a:p>
          <a:p>
            <a:r>
              <a:rPr lang="en-US" altLang="ko-KR" dirty="0"/>
              <a:t>2.4 PCA </a:t>
            </a:r>
            <a:r>
              <a:rPr lang="ko-KR" altLang="en-US" dirty="0"/>
              <a:t>진행 결과</a:t>
            </a:r>
            <a:endParaRPr lang="en-US" altLang="ko-KR" dirty="0"/>
          </a:p>
          <a:p>
            <a:r>
              <a:rPr lang="en-US" altLang="ko-KR" dirty="0"/>
              <a:t>2.5 </a:t>
            </a:r>
            <a:r>
              <a:rPr lang="ko-KR" altLang="en-US" dirty="0"/>
              <a:t>진행 현황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10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2.1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R </a:t>
            </a:r>
            <a:r>
              <a:rPr lang="ko-KR" altLang="en-US" sz="2000" b="1" dirty="0">
                <a:latin typeface="+mn-ea"/>
              </a:rPr>
              <a:t>패키지 현황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적용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87783"/>
              </p:ext>
            </p:extLst>
          </p:nvPr>
        </p:nvGraphicFramePr>
        <p:xfrm>
          <a:off x="123499" y="915028"/>
          <a:ext cx="3998913" cy="487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3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</a:rPr>
                        <a:t> package 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Date (updated)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Package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Title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2017-04-02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BioInstaller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Lightweight Biology Software Installer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ggspatial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Spatial Data Framework for ggplot2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minval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effectLst/>
                        </a:rPr>
                        <a:t>MINimal</a:t>
                      </a:r>
                      <a:r>
                        <a:rPr lang="en-US" altLang="ko-KR" sz="1000" kern="1200" dirty="0">
                          <a:effectLst/>
                        </a:rPr>
                        <a:t> </a:t>
                      </a:r>
                      <a:r>
                        <a:rPr lang="en-US" altLang="ko-KR" sz="1000" kern="1200" dirty="0" err="1">
                          <a:effectLst/>
                        </a:rPr>
                        <a:t>VALidation</a:t>
                      </a:r>
                      <a:r>
                        <a:rPr lang="en-US" altLang="ko-KR" sz="1000" kern="1200" dirty="0">
                          <a:effectLst/>
                        </a:rPr>
                        <a:t> for Stoichiometric Reactions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bayesDP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Tools for the Bayesian Discount Prior Function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configr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An Implementation of Parsing and Writing Configuration File (JSON/INI/YAML/TOML)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corpcor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Efficient Estimation of Covariance and (Partial) 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countyfloods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Quantify United States County-Level Flood Measurements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02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∙</a:t>
                      </a:r>
                      <a:endParaRPr lang="en-US" altLang="ko-KR" sz="1000" dirty="0">
                        <a:latin typeface="맑은 고딕"/>
                        <a:ea typeface="맑은 고딕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2006-03-15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coxrobust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Estimation in Cox Model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2005-10-29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vioplot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8605" y="6072576"/>
            <a:ext cx="397380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Total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10,281</a:t>
            </a:r>
            <a:r>
              <a:rPr lang="ko-KR" altLang="en-US" sz="1200" dirty="0">
                <a:solidFill>
                  <a:schemeClr val="tx1"/>
                </a:solidFill>
              </a:rPr>
              <a:t>개의 패키지 존재 </a:t>
            </a:r>
            <a:r>
              <a:rPr lang="en-US" altLang="ko-KR" sz="1200" dirty="0">
                <a:solidFill>
                  <a:schemeClr val="tx1"/>
                </a:solidFill>
              </a:rPr>
              <a:t>( 2017-04-02 </a:t>
            </a:r>
            <a:r>
              <a:rPr lang="ko-KR" altLang="en-US" sz="1200" dirty="0">
                <a:solidFill>
                  <a:schemeClr val="tx1"/>
                </a:solidFill>
              </a:rPr>
              <a:t>기준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2715"/>
              </p:ext>
            </p:extLst>
          </p:nvPr>
        </p:nvGraphicFramePr>
        <p:xfrm>
          <a:off x="5370544" y="811684"/>
          <a:ext cx="3667953" cy="507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24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</a:t>
                      </a:r>
                      <a:r>
                        <a:rPr lang="en-US" altLang="ko-KR" sz="1000" b="1" baseline="0" dirty="0"/>
                        <a:t> package about Quality Control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Published date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Update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Package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(Author)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Title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2004-03-04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2014-10-07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qcc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(Luca </a:t>
                      </a:r>
                      <a:r>
                        <a:rPr lang="en-US" altLang="ko-KR" sz="800" dirty="0" err="1"/>
                        <a:t>Scrucca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Control Charts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2008-12-15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2016-10-24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graphicsQC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(Stephen Gardiner)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Control for Graphics in R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2014-05-30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2016-07-20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qcr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(Miguel Flores)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spc="0" dirty="0">
                          <a:effectLst/>
                        </a:rPr>
                        <a:t>Quality Control </a:t>
                      </a:r>
                    </a:p>
                    <a:p>
                      <a:pPr algn="ctr" fontAlgn="t"/>
                      <a:r>
                        <a:rPr lang="en-US" sz="900" spc="0" dirty="0">
                          <a:effectLst/>
                        </a:rPr>
                        <a:t>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2009-09-24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2014-04-22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IQCC </a:t>
                      </a:r>
                      <a:r>
                        <a:rPr lang="en-US" altLang="ko-KR" sz="800" dirty="0"/>
                        <a:t>(Emanuel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P. Barbosa)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Quality Control Charts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1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2012-06-28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2016-06-01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MSQC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(Edgar Santos-Fernandez)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 Statistical Quality Control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2010-06-15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2016-02-24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qualityTools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(Thomas Roth)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spc="0" dirty="0">
                          <a:effectLst/>
                        </a:rPr>
                        <a:t>Statistical Methods for Quality 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9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2011-06-27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2015-06-11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LTPDvar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(Nikola </a:t>
                      </a:r>
                      <a:r>
                        <a:rPr lang="en-US" altLang="ko-KR" sz="800" dirty="0" err="1"/>
                        <a:t>Kasprikova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LTPD and AOQL Plans for Acceptance Sampling Inspection by Variables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25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2007-07-07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2016-12-29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Acceptance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Sampling </a:t>
                      </a:r>
                      <a:r>
                        <a:rPr lang="en-US" altLang="ko-KR" sz="800" dirty="0"/>
                        <a:t>(Andreas </a:t>
                      </a:r>
                      <a:r>
                        <a:rPr lang="en-US" altLang="ko-KR" sz="800" dirty="0" err="1"/>
                        <a:t>Kiermeier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and</a:t>
                      </a:r>
                      <a:r>
                        <a:rPr lang="en-US" altLang="ko-KR" sz="900" b="0" i="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Acceptance Sampling Plans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2011-03-04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2017-03-13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SixSigma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(Emilio L. Cano)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 Sigma Tools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44" name="직선 화살표 연결선 43"/>
          <p:cNvCxnSpPr>
            <a:cxnSpLocks/>
            <a:stCxn id="7" idx="2"/>
            <a:endCxn id="32" idx="0"/>
          </p:cNvCxnSpPr>
          <p:nvPr/>
        </p:nvCxnSpPr>
        <p:spPr>
          <a:xfrm>
            <a:off x="2122955" y="5786028"/>
            <a:ext cx="12554" cy="286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8605" y="4581128"/>
            <a:ext cx="396792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48605" y="4794145"/>
            <a:ext cx="396792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8605" y="4938161"/>
            <a:ext cx="397380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>
            <a:off x="4116534" y="4798504"/>
            <a:ext cx="63924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</p:cNvCxnSpPr>
          <p:nvPr/>
        </p:nvCxnSpPr>
        <p:spPr>
          <a:xfrm flipV="1">
            <a:off x="4755782" y="3356992"/>
            <a:ext cx="0" cy="143151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>
            <a:off x="4737173" y="955459"/>
            <a:ext cx="671142" cy="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179488" y="2193124"/>
            <a:ext cx="1152588" cy="11538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CRAN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R-bloggers</a:t>
            </a:r>
          </a:p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Stackoverflow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∙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∙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V="1">
            <a:off x="4749497" y="951214"/>
            <a:ext cx="6285" cy="127204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386034" y="6077599"/>
            <a:ext cx="363018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총 </a:t>
            </a:r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r>
              <a:rPr lang="ko-KR" altLang="en-US" sz="1200" b="1" dirty="0">
                <a:solidFill>
                  <a:schemeClr val="tx1"/>
                </a:solidFill>
              </a:rPr>
              <a:t>개의 품질 관리 관련 패키지</a:t>
            </a:r>
          </a:p>
        </p:txBody>
      </p:sp>
      <p:cxnSp>
        <p:nvCxnSpPr>
          <p:cNvPr id="34" name="직선 화살표 연결선 33"/>
          <p:cNvCxnSpPr>
            <a:cxnSpLocks/>
            <a:stCxn id="31" idx="2"/>
            <a:endCxn id="33" idx="0"/>
          </p:cNvCxnSpPr>
          <p:nvPr/>
        </p:nvCxnSpPr>
        <p:spPr>
          <a:xfrm flipH="1">
            <a:off x="7201125" y="5886604"/>
            <a:ext cx="3395" cy="19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817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13714</TotalTime>
  <Words>5567</Words>
  <Application>Microsoft Office PowerPoint</Application>
  <PresentationFormat>화면 슬라이드 쇼(4:3)</PresentationFormat>
  <Paragraphs>1501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Tcl/tk언어 예시</vt:lpstr>
      <vt:lpstr>구현상의 어려움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2016-2학기 데이터마이닝 응용</dc:title>
  <dc:creator>admin</dc:creator>
  <cp:lastModifiedBy>IME</cp:lastModifiedBy>
  <cp:revision>1227</cp:revision>
  <dcterms:created xsi:type="dcterms:W3CDTF">2016-09-03T18:18:46Z</dcterms:created>
  <dcterms:modified xsi:type="dcterms:W3CDTF">2017-05-16T10:29:31Z</dcterms:modified>
</cp:coreProperties>
</file>