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22" r:id="rId2"/>
    <p:sldId id="392" r:id="rId3"/>
    <p:sldId id="517" r:id="rId4"/>
    <p:sldId id="524" r:id="rId5"/>
    <p:sldId id="518" r:id="rId6"/>
    <p:sldId id="443" r:id="rId7"/>
    <p:sldId id="527" r:id="rId8"/>
    <p:sldId id="483" r:id="rId9"/>
    <p:sldId id="526" r:id="rId10"/>
    <p:sldId id="499" r:id="rId11"/>
    <p:sldId id="528" r:id="rId12"/>
    <p:sldId id="572" r:id="rId13"/>
    <p:sldId id="562" r:id="rId14"/>
    <p:sldId id="574" r:id="rId15"/>
    <p:sldId id="567" r:id="rId16"/>
    <p:sldId id="575" r:id="rId17"/>
    <p:sldId id="570" r:id="rId18"/>
    <p:sldId id="573" r:id="rId19"/>
    <p:sldId id="571" r:id="rId20"/>
    <p:sldId id="576" r:id="rId21"/>
    <p:sldId id="591" r:id="rId22"/>
    <p:sldId id="592" r:id="rId23"/>
    <p:sldId id="593" r:id="rId24"/>
    <p:sldId id="594" r:id="rId25"/>
    <p:sldId id="577" r:id="rId26"/>
    <p:sldId id="578" r:id="rId27"/>
    <p:sldId id="580" r:id="rId28"/>
    <p:sldId id="581" r:id="rId29"/>
    <p:sldId id="582" r:id="rId30"/>
    <p:sldId id="583" r:id="rId31"/>
    <p:sldId id="584" r:id="rId32"/>
    <p:sldId id="590" r:id="rId33"/>
    <p:sldId id="450" r:id="rId34"/>
    <p:sldId id="543" r:id="rId35"/>
    <p:sldId id="544" r:id="rId36"/>
    <p:sldId id="458" r:id="rId37"/>
    <p:sldId id="454" r:id="rId38"/>
    <p:sldId id="455" r:id="rId39"/>
    <p:sldId id="456" r:id="rId40"/>
    <p:sldId id="533" r:id="rId41"/>
    <p:sldId id="59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" initials="I" lastIdx="9" clrIdx="0">
    <p:extLst/>
  </p:cmAuthor>
  <p:cmAuthor id="2" name="이홍재" initials="이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6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70" autoAdjust="0"/>
    <p:restoredTop sz="96201" autoAdjust="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&#44536;&#44163;&#51060;R&#44256;&#49910;&#45796;/&#51228;&#50504;&#49436;/R_logo.svg" TargetMode="External"/><Relationship Id="rId1" Type="http://schemas.openxmlformats.org/officeDocument/2006/relationships/image" Target="../media/image2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62833-2F8C-4A4F-B570-8E82C01521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07CC58-DED3-408A-BE65-9EEEF554F57D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02. </a:t>
          </a:r>
          <a:r>
            <a:rPr lang="ko-KR" altLang="en-US" dirty="0"/>
            <a:t>프로젝트 내용</a:t>
          </a:r>
        </a:p>
      </dgm:t>
    </dgm:pt>
    <dgm:pt modelId="{A811191A-1F35-451A-98A1-8FCBF16E35D1}" type="parTrans" cxnId="{F14C787A-3C33-44C0-BD54-0D2911E9FCFE}">
      <dgm:prSet/>
      <dgm:spPr/>
      <dgm:t>
        <a:bodyPr/>
        <a:lstStyle/>
        <a:p>
          <a:pPr latinLnBrk="1"/>
          <a:endParaRPr lang="ko-KR" altLang="en-US"/>
        </a:p>
      </dgm:t>
    </dgm:pt>
    <dgm:pt modelId="{96B830F9-44F1-44C7-99FA-5B21821384F4}" type="sibTrans" cxnId="{F14C787A-3C33-44C0-BD54-0D2911E9FCFE}">
      <dgm:prSet/>
      <dgm:spPr/>
      <dgm:t>
        <a:bodyPr/>
        <a:lstStyle/>
        <a:p>
          <a:pPr latinLnBrk="1"/>
          <a:endParaRPr lang="ko-KR" altLang="en-US"/>
        </a:p>
      </dgm:t>
    </dgm:pt>
    <dgm:pt modelId="{ACB04991-3BD6-40EA-B763-09E1DA72832C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03. </a:t>
          </a:r>
          <a:r>
            <a:rPr lang="ko-KR" altLang="en-US" dirty="0"/>
            <a:t>프로젝트 활용  </a:t>
          </a:r>
        </a:p>
      </dgm:t>
    </dgm:pt>
    <dgm:pt modelId="{B4A4C33B-5B5D-4D59-BE80-4B09DFD07985}" type="parTrans" cxnId="{174E08EB-C911-4283-9585-18A87226D5C8}">
      <dgm:prSet/>
      <dgm:spPr/>
      <dgm:t>
        <a:bodyPr/>
        <a:lstStyle/>
        <a:p>
          <a:pPr latinLnBrk="1"/>
          <a:endParaRPr lang="ko-KR" altLang="en-US"/>
        </a:p>
      </dgm:t>
    </dgm:pt>
    <dgm:pt modelId="{2939A0C0-8EE8-445F-9574-1C8D70C60D0F}" type="sibTrans" cxnId="{174E08EB-C911-4283-9585-18A87226D5C8}">
      <dgm:prSet/>
      <dgm:spPr/>
      <dgm:t>
        <a:bodyPr/>
        <a:lstStyle/>
        <a:p>
          <a:pPr latinLnBrk="1"/>
          <a:endParaRPr lang="ko-KR" altLang="en-US"/>
        </a:p>
      </dgm:t>
    </dgm:pt>
    <dgm:pt modelId="{2EAFF2FB-8C26-495A-9F24-7ECB832C6341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04. </a:t>
          </a:r>
          <a:r>
            <a:rPr lang="ko-KR" altLang="en-US" dirty="0"/>
            <a:t>프로젝트 관리 </a:t>
          </a:r>
        </a:p>
      </dgm:t>
    </dgm:pt>
    <dgm:pt modelId="{C2DDDFAB-D5BF-4F82-82ED-B83EABA08F4B}" type="parTrans" cxnId="{DAF9CE81-BB4E-4B6A-B4E5-F62A904B4B11}">
      <dgm:prSet/>
      <dgm:spPr/>
      <dgm:t>
        <a:bodyPr/>
        <a:lstStyle/>
        <a:p>
          <a:pPr latinLnBrk="1"/>
          <a:endParaRPr lang="ko-KR" altLang="en-US"/>
        </a:p>
      </dgm:t>
    </dgm:pt>
    <dgm:pt modelId="{6378BA7D-5108-4A94-8E00-7F0E4F21529B}" type="sibTrans" cxnId="{DAF9CE81-BB4E-4B6A-B4E5-F62A904B4B11}">
      <dgm:prSet/>
      <dgm:spPr/>
      <dgm:t>
        <a:bodyPr/>
        <a:lstStyle/>
        <a:p>
          <a:pPr latinLnBrk="1"/>
          <a:endParaRPr lang="ko-KR" altLang="en-US"/>
        </a:p>
      </dgm:t>
    </dgm:pt>
    <dgm:pt modelId="{B06A1D19-9C92-4AF5-9139-FD7613EE678F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/>
            <a:t>01. </a:t>
          </a:r>
          <a:r>
            <a:rPr lang="ko-KR" altLang="en-US" dirty="0"/>
            <a:t>프로젝트 개요</a:t>
          </a:r>
        </a:p>
      </dgm:t>
    </dgm:pt>
    <dgm:pt modelId="{7F57BCAC-FA0D-4FB6-824C-AB10AE66423B}" type="parTrans" cxnId="{E32D9411-FCB4-42EE-8780-830FCC714FB8}">
      <dgm:prSet/>
      <dgm:spPr/>
      <dgm:t>
        <a:bodyPr/>
        <a:lstStyle/>
        <a:p>
          <a:pPr latinLnBrk="1"/>
          <a:endParaRPr lang="ko-KR" altLang="en-US"/>
        </a:p>
      </dgm:t>
    </dgm:pt>
    <dgm:pt modelId="{46473C70-23FB-4EC5-AF0B-3C75FBB37E73}" type="sibTrans" cxnId="{E32D9411-FCB4-42EE-8780-830FCC714FB8}">
      <dgm:prSet/>
      <dgm:spPr/>
      <dgm:t>
        <a:bodyPr/>
        <a:lstStyle/>
        <a:p>
          <a:pPr latinLnBrk="1"/>
          <a:endParaRPr lang="ko-KR" altLang="en-US"/>
        </a:p>
      </dgm:t>
    </dgm:pt>
    <dgm:pt modelId="{25D5BB7E-F161-49FC-9548-A9B8F3D47D06}" type="pres">
      <dgm:prSet presAssocID="{63C62833-2F8C-4A4F-B570-8E82C015217F}" presName="Name0" presStyleCnt="0">
        <dgm:presLayoutVars>
          <dgm:chMax val="7"/>
          <dgm:chPref val="7"/>
          <dgm:dir/>
        </dgm:presLayoutVars>
      </dgm:prSet>
      <dgm:spPr/>
    </dgm:pt>
    <dgm:pt modelId="{EE09DE5A-15CD-4127-A82F-1BB7DE44AC00}" type="pres">
      <dgm:prSet presAssocID="{63C62833-2F8C-4A4F-B570-8E82C015217F}" presName="Name1" presStyleCnt="0"/>
      <dgm:spPr/>
    </dgm:pt>
    <dgm:pt modelId="{F22E2C8D-E29C-47F5-9751-477394A85B54}" type="pres">
      <dgm:prSet presAssocID="{63C62833-2F8C-4A4F-B570-8E82C015217F}" presName="cycle" presStyleCnt="0"/>
      <dgm:spPr/>
    </dgm:pt>
    <dgm:pt modelId="{DB66642A-20C7-4090-AA8F-DFD3DE0CBE73}" type="pres">
      <dgm:prSet presAssocID="{63C62833-2F8C-4A4F-B570-8E82C015217F}" presName="srcNode" presStyleLbl="node1" presStyleIdx="0" presStyleCnt="4"/>
      <dgm:spPr/>
    </dgm:pt>
    <dgm:pt modelId="{95D7FCD5-8413-4D14-8FE8-2F0920526384}" type="pres">
      <dgm:prSet presAssocID="{63C62833-2F8C-4A4F-B570-8E82C015217F}" presName="conn" presStyleLbl="parChTrans1D2" presStyleIdx="0" presStyleCnt="1"/>
      <dgm:spPr/>
    </dgm:pt>
    <dgm:pt modelId="{48E3066B-2545-4D0B-90A7-BCC00A4C4FB2}" type="pres">
      <dgm:prSet presAssocID="{63C62833-2F8C-4A4F-B570-8E82C015217F}" presName="extraNode" presStyleLbl="node1" presStyleIdx="0" presStyleCnt="4"/>
      <dgm:spPr/>
    </dgm:pt>
    <dgm:pt modelId="{F127F7DC-9343-41F0-B4BE-3D60AF323A3A}" type="pres">
      <dgm:prSet presAssocID="{63C62833-2F8C-4A4F-B570-8E82C015217F}" presName="dstNode" presStyleLbl="node1" presStyleIdx="0" presStyleCnt="4"/>
      <dgm:spPr/>
    </dgm:pt>
    <dgm:pt modelId="{A6E6E1A7-0C81-4051-8A49-35DD84F7CCA9}" type="pres">
      <dgm:prSet presAssocID="{B06A1D19-9C92-4AF5-9139-FD7613EE678F}" presName="text_1" presStyleLbl="node1" presStyleIdx="0" presStyleCnt="4">
        <dgm:presLayoutVars>
          <dgm:bulletEnabled val="1"/>
        </dgm:presLayoutVars>
      </dgm:prSet>
      <dgm:spPr/>
    </dgm:pt>
    <dgm:pt modelId="{E67D8E4F-0BF6-47CC-AE21-1AADD16DA4B2}" type="pres">
      <dgm:prSet presAssocID="{B06A1D19-9C92-4AF5-9139-FD7613EE678F}" presName="accent_1" presStyleCnt="0"/>
      <dgm:spPr/>
    </dgm:pt>
    <dgm:pt modelId="{BC65C7ED-450D-492D-910A-5A8FF5FA4D45}" type="pres">
      <dgm:prSet presAssocID="{B06A1D19-9C92-4AF5-9139-FD7613EE678F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DC226AD0-9F35-41B8-A3BB-4CD5E954A23B}" type="pres">
      <dgm:prSet presAssocID="{0407CC58-DED3-408A-BE65-9EEEF554F57D}" presName="text_2" presStyleLbl="node1" presStyleIdx="1" presStyleCnt="4">
        <dgm:presLayoutVars>
          <dgm:bulletEnabled val="1"/>
        </dgm:presLayoutVars>
      </dgm:prSet>
      <dgm:spPr/>
    </dgm:pt>
    <dgm:pt modelId="{E2A56F18-27C9-4A43-A6EC-1DCC6E33B198}" type="pres">
      <dgm:prSet presAssocID="{0407CC58-DED3-408A-BE65-9EEEF554F57D}" presName="accent_2" presStyleCnt="0"/>
      <dgm:spPr/>
    </dgm:pt>
    <dgm:pt modelId="{245EE47A-F9F4-4E21-A5D9-140FA596A587}" type="pres">
      <dgm:prSet presAssocID="{0407CC58-DED3-408A-BE65-9EEEF554F57D}" presName="accentRepeatNode" presStyleLbl="solidFgAcc1" presStyleIdx="1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BA8732D6-7CF3-4396-A767-FFDFC236864C}" type="pres">
      <dgm:prSet presAssocID="{ACB04991-3BD6-40EA-B763-09E1DA72832C}" presName="text_3" presStyleLbl="node1" presStyleIdx="2" presStyleCnt="4" custLinFactNeighborX="-88" custLinFactNeighborY="-352">
        <dgm:presLayoutVars>
          <dgm:bulletEnabled val="1"/>
        </dgm:presLayoutVars>
      </dgm:prSet>
      <dgm:spPr/>
    </dgm:pt>
    <dgm:pt modelId="{2BB96F83-A7C2-41D7-A566-1D0E3828A69E}" type="pres">
      <dgm:prSet presAssocID="{ACB04991-3BD6-40EA-B763-09E1DA72832C}" presName="accent_3" presStyleCnt="0"/>
      <dgm:spPr/>
    </dgm:pt>
    <dgm:pt modelId="{7050679C-0BC9-4B0D-AE4D-3EDC164CC07A}" type="pres">
      <dgm:prSet presAssocID="{ACB04991-3BD6-40EA-B763-09E1DA72832C}" presName="accentRepeatNode" presStyleLbl="solidFgAcc1" presStyleIdx="2" presStyleCnt="4" custLinFactNeighborX="-228" custLinFactNeighborY="2252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  <dgm:pt modelId="{4A3E9AF2-212A-4BEB-8DB9-DD8FC953D0EC}" type="pres">
      <dgm:prSet presAssocID="{2EAFF2FB-8C26-495A-9F24-7ECB832C6341}" presName="text_4" presStyleLbl="node1" presStyleIdx="3" presStyleCnt="4">
        <dgm:presLayoutVars>
          <dgm:bulletEnabled val="1"/>
        </dgm:presLayoutVars>
      </dgm:prSet>
      <dgm:spPr/>
    </dgm:pt>
    <dgm:pt modelId="{46908DA4-7E7A-4259-B35D-66D9F6372ED8}" type="pres">
      <dgm:prSet presAssocID="{2EAFF2FB-8C26-495A-9F24-7ECB832C6341}" presName="accent_4" presStyleCnt="0"/>
      <dgm:spPr/>
    </dgm:pt>
    <dgm:pt modelId="{4813C697-4AF1-48C4-8FED-D95294801068}" type="pres">
      <dgm:prSet presAssocID="{2EAFF2FB-8C26-495A-9F24-7ECB832C6341}" presName="accentRepeatNode" presStyleLbl="solidFgAcc1" presStyleIdx="3" presStyleCnt="4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solidFill>
            <a:schemeClr val="tx2">
              <a:lumMod val="75000"/>
            </a:schemeClr>
          </a:solidFill>
        </a:ln>
      </dgm:spPr>
    </dgm:pt>
  </dgm:ptLst>
  <dgm:cxnLst>
    <dgm:cxn modelId="{E32D9411-FCB4-42EE-8780-830FCC714FB8}" srcId="{63C62833-2F8C-4A4F-B570-8E82C015217F}" destId="{B06A1D19-9C92-4AF5-9139-FD7613EE678F}" srcOrd="0" destOrd="0" parTransId="{7F57BCAC-FA0D-4FB6-824C-AB10AE66423B}" sibTransId="{46473C70-23FB-4EC5-AF0B-3C75FBB37E73}"/>
    <dgm:cxn modelId="{76E01F14-AE2F-4759-B089-FE1BE1E752EA}" type="presOf" srcId="{0407CC58-DED3-408A-BE65-9EEEF554F57D}" destId="{DC226AD0-9F35-41B8-A3BB-4CD5E954A23B}" srcOrd="0" destOrd="0" presId="urn:microsoft.com/office/officeart/2008/layout/VerticalCurvedList"/>
    <dgm:cxn modelId="{9800E94F-AE40-4E1C-8540-947A8003A27D}" type="presOf" srcId="{2EAFF2FB-8C26-495A-9F24-7ECB832C6341}" destId="{4A3E9AF2-212A-4BEB-8DB9-DD8FC953D0EC}" srcOrd="0" destOrd="0" presId="urn:microsoft.com/office/officeart/2008/layout/VerticalCurvedList"/>
    <dgm:cxn modelId="{F14C787A-3C33-44C0-BD54-0D2911E9FCFE}" srcId="{63C62833-2F8C-4A4F-B570-8E82C015217F}" destId="{0407CC58-DED3-408A-BE65-9EEEF554F57D}" srcOrd="1" destOrd="0" parTransId="{A811191A-1F35-451A-98A1-8FCBF16E35D1}" sibTransId="{96B830F9-44F1-44C7-99FA-5B21821384F4}"/>
    <dgm:cxn modelId="{DAF9CE81-BB4E-4B6A-B4E5-F62A904B4B11}" srcId="{63C62833-2F8C-4A4F-B570-8E82C015217F}" destId="{2EAFF2FB-8C26-495A-9F24-7ECB832C6341}" srcOrd="3" destOrd="0" parTransId="{C2DDDFAB-D5BF-4F82-82ED-B83EABA08F4B}" sibTransId="{6378BA7D-5108-4A94-8E00-7F0E4F21529B}"/>
    <dgm:cxn modelId="{26DB7BBD-31AB-43B6-BFF1-40A60C61DB7F}" type="presOf" srcId="{63C62833-2F8C-4A4F-B570-8E82C015217F}" destId="{25D5BB7E-F161-49FC-9548-A9B8F3D47D06}" srcOrd="0" destOrd="0" presId="urn:microsoft.com/office/officeart/2008/layout/VerticalCurvedList"/>
    <dgm:cxn modelId="{B8AA72C2-087F-4D31-BE1A-6B3CB1B43BCD}" type="presOf" srcId="{46473C70-23FB-4EC5-AF0B-3C75FBB37E73}" destId="{95D7FCD5-8413-4D14-8FE8-2F0920526384}" srcOrd="0" destOrd="0" presId="urn:microsoft.com/office/officeart/2008/layout/VerticalCurvedList"/>
    <dgm:cxn modelId="{174E08EB-C911-4283-9585-18A87226D5C8}" srcId="{63C62833-2F8C-4A4F-B570-8E82C015217F}" destId="{ACB04991-3BD6-40EA-B763-09E1DA72832C}" srcOrd="2" destOrd="0" parTransId="{B4A4C33B-5B5D-4D59-BE80-4B09DFD07985}" sibTransId="{2939A0C0-8EE8-445F-9574-1C8D70C60D0F}"/>
    <dgm:cxn modelId="{52360EEE-CE4C-477B-8BA9-B189F368C2C1}" type="presOf" srcId="{ACB04991-3BD6-40EA-B763-09E1DA72832C}" destId="{BA8732D6-7CF3-4396-A767-FFDFC236864C}" srcOrd="0" destOrd="0" presId="urn:microsoft.com/office/officeart/2008/layout/VerticalCurvedList"/>
    <dgm:cxn modelId="{D7678DEE-682D-4432-A173-27480A35C045}" type="presOf" srcId="{B06A1D19-9C92-4AF5-9139-FD7613EE678F}" destId="{A6E6E1A7-0C81-4051-8A49-35DD84F7CCA9}" srcOrd="0" destOrd="0" presId="urn:microsoft.com/office/officeart/2008/layout/VerticalCurvedList"/>
    <dgm:cxn modelId="{0C99AB1F-ECBF-4E01-843A-B625F25B1E30}" type="presParOf" srcId="{25D5BB7E-F161-49FC-9548-A9B8F3D47D06}" destId="{EE09DE5A-15CD-4127-A82F-1BB7DE44AC00}" srcOrd="0" destOrd="0" presId="urn:microsoft.com/office/officeart/2008/layout/VerticalCurvedList"/>
    <dgm:cxn modelId="{C4D8DE64-C9F4-49EE-9292-17BB6E6E8F44}" type="presParOf" srcId="{EE09DE5A-15CD-4127-A82F-1BB7DE44AC00}" destId="{F22E2C8D-E29C-47F5-9751-477394A85B54}" srcOrd="0" destOrd="0" presId="urn:microsoft.com/office/officeart/2008/layout/VerticalCurvedList"/>
    <dgm:cxn modelId="{B93562AC-DA5D-4855-9E69-D77FD13417D0}" type="presParOf" srcId="{F22E2C8D-E29C-47F5-9751-477394A85B54}" destId="{DB66642A-20C7-4090-AA8F-DFD3DE0CBE73}" srcOrd="0" destOrd="0" presId="urn:microsoft.com/office/officeart/2008/layout/VerticalCurvedList"/>
    <dgm:cxn modelId="{805917F1-D187-4B6A-98A8-D85A6571ED85}" type="presParOf" srcId="{F22E2C8D-E29C-47F5-9751-477394A85B54}" destId="{95D7FCD5-8413-4D14-8FE8-2F0920526384}" srcOrd="1" destOrd="0" presId="urn:microsoft.com/office/officeart/2008/layout/VerticalCurvedList"/>
    <dgm:cxn modelId="{8AA6655B-F46F-49E3-992F-D6D42C9CB85F}" type="presParOf" srcId="{F22E2C8D-E29C-47F5-9751-477394A85B54}" destId="{48E3066B-2545-4D0B-90A7-BCC00A4C4FB2}" srcOrd="2" destOrd="0" presId="urn:microsoft.com/office/officeart/2008/layout/VerticalCurvedList"/>
    <dgm:cxn modelId="{78743AC0-E7A5-407C-A3D3-659D0F4EE8B0}" type="presParOf" srcId="{F22E2C8D-E29C-47F5-9751-477394A85B54}" destId="{F127F7DC-9343-41F0-B4BE-3D60AF323A3A}" srcOrd="3" destOrd="0" presId="urn:microsoft.com/office/officeart/2008/layout/VerticalCurvedList"/>
    <dgm:cxn modelId="{75E89100-269A-4EB4-9252-2153EC9D5145}" type="presParOf" srcId="{EE09DE5A-15CD-4127-A82F-1BB7DE44AC00}" destId="{A6E6E1A7-0C81-4051-8A49-35DD84F7CCA9}" srcOrd="1" destOrd="0" presId="urn:microsoft.com/office/officeart/2008/layout/VerticalCurvedList"/>
    <dgm:cxn modelId="{BAFC035E-F7EE-4EAB-932D-7589C2603FF2}" type="presParOf" srcId="{EE09DE5A-15CD-4127-A82F-1BB7DE44AC00}" destId="{E67D8E4F-0BF6-47CC-AE21-1AADD16DA4B2}" srcOrd="2" destOrd="0" presId="urn:microsoft.com/office/officeart/2008/layout/VerticalCurvedList"/>
    <dgm:cxn modelId="{F2FB9684-FB67-43F4-8F41-BC24C24413CC}" type="presParOf" srcId="{E67D8E4F-0BF6-47CC-AE21-1AADD16DA4B2}" destId="{BC65C7ED-450D-492D-910A-5A8FF5FA4D45}" srcOrd="0" destOrd="0" presId="urn:microsoft.com/office/officeart/2008/layout/VerticalCurvedList"/>
    <dgm:cxn modelId="{F5A7E13E-5161-46D3-A1EE-2C7B045A9E23}" type="presParOf" srcId="{EE09DE5A-15CD-4127-A82F-1BB7DE44AC00}" destId="{DC226AD0-9F35-41B8-A3BB-4CD5E954A23B}" srcOrd="3" destOrd="0" presId="urn:microsoft.com/office/officeart/2008/layout/VerticalCurvedList"/>
    <dgm:cxn modelId="{A4AEE147-8128-4E7C-8A51-95CFCA9DB5B3}" type="presParOf" srcId="{EE09DE5A-15CD-4127-A82F-1BB7DE44AC00}" destId="{E2A56F18-27C9-4A43-A6EC-1DCC6E33B198}" srcOrd="4" destOrd="0" presId="urn:microsoft.com/office/officeart/2008/layout/VerticalCurvedList"/>
    <dgm:cxn modelId="{AB0EF674-1261-4FE2-B6C4-5B4E743F9DC9}" type="presParOf" srcId="{E2A56F18-27C9-4A43-A6EC-1DCC6E33B198}" destId="{245EE47A-F9F4-4E21-A5D9-140FA596A587}" srcOrd="0" destOrd="0" presId="urn:microsoft.com/office/officeart/2008/layout/VerticalCurvedList"/>
    <dgm:cxn modelId="{B32CFC9E-2AE9-4D1A-9F25-70E4D02A1CBD}" type="presParOf" srcId="{EE09DE5A-15CD-4127-A82F-1BB7DE44AC00}" destId="{BA8732D6-7CF3-4396-A767-FFDFC236864C}" srcOrd="5" destOrd="0" presId="urn:microsoft.com/office/officeart/2008/layout/VerticalCurvedList"/>
    <dgm:cxn modelId="{63275868-B078-4453-8A9A-4E90DFCB9820}" type="presParOf" srcId="{EE09DE5A-15CD-4127-A82F-1BB7DE44AC00}" destId="{2BB96F83-A7C2-41D7-A566-1D0E3828A69E}" srcOrd="6" destOrd="0" presId="urn:microsoft.com/office/officeart/2008/layout/VerticalCurvedList"/>
    <dgm:cxn modelId="{169140EF-19B2-443D-B968-00D8DE6108FC}" type="presParOf" srcId="{2BB96F83-A7C2-41D7-A566-1D0E3828A69E}" destId="{7050679C-0BC9-4B0D-AE4D-3EDC164CC07A}" srcOrd="0" destOrd="0" presId="urn:microsoft.com/office/officeart/2008/layout/VerticalCurvedList"/>
    <dgm:cxn modelId="{A19E0B96-E432-41FD-855C-D66682E0F753}" type="presParOf" srcId="{EE09DE5A-15CD-4127-A82F-1BB7DE44AC00}" destId="{4A3E9AF2-212A-4BEB-8DB9-DD8FC953D0EC}" srcOrd="7" destOrd="0" presId="urn:microsoft.com/office/officeart/2008/layout/VerticalCurvedList"/>
    <dgm:cxn modelId="{EBC263B6-8A28-47BB-A022-0E81B1627A93}" type="presParOf" srcId="{EE09DE5A-15CD-4127-A82F-1BB7DE44AC00}" destId="{46908DA4-7E7A-4259-B35D-66D9F6372ED8}" srcOrd="8" destOrd="0" presId="urn:microsoft.com/office/officeart/2008/layout/VerticalCurvedList"/>
    <dgm:cxn modelId="{AB8D3531-F942-4F8C-91D5-61C0CC1BD840}" type="presParOf" srcId="{46908DA4-7E7A-4259-B35D-66D9F6372ED8}" destId="{4813C697-4AF1-48C4-8FED-D952948010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FCD5-8413-4D14-8FE8-2F0920526384}">
      <dsp:nvSpPr>
        <dsp:cNvPr id="0" name=""/>
        <dsp:cNvSpPr/>
      </dsp:nvSpPr>
      <dsp:spPr>
        <a:xfrm>
          <a:off x="-4725551" y="-724356"/>
          <a:ext cx="5628690" cy="5628690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6E1A7-0C81-4051-8A49-35DD84F7CCA9}">
      <dsp:nvSpPr>
        <dsp:cNvPr id="0" name=""/>
        <dsp:cNvSpPr/>
      </dsp:nvSpPr>
      <dsp:spPr>
        <a:xfrm>
          <a:off x="473002" y="321356"/>
          <a:ext cx="4366522" cy="64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419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01. </a:t>
          </a:r>
          <a:r>
            <a:rPr lang="ko-KR" altLang="en-US" sz="2500" kern="1200" dirty="0"/>
            <a:t>프로젝트 개요</a:t>
          </a:r>
        </a:p>
      </dsp:txBody>
      <dsp:txXfrm>
        <a:off x="473002" y="321356"/>
        <a:ext cx="4366522" cy="643047"/>
      </dsp:txXfrm>
    </dsp:sp>
    <dsp:sp modelId="{BC65C7ED-450D-492D-910A-5A8FF5FA4D45}">
      <dsp:nvSpPr>
        <dsp:cNvPr id="0" name=""/>
        <dsp:cNvSpPr/>
      </dsp:nvSpPr>
      <dsp:spPr>
        <a:xfrm>
          <a:off x="71098" y="240975"/>
          <a:ext cx="803809" cy="8038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26AD0-9F35-41B8-A3BB-4CD5E954A23B}">
      <dsp:nvSpPr>
        <dsp:cNvPr id="0" name=""/>
        <dsp:cNvSpPr/>
      </dsp:nvSpPr>
      <dsp:spPr>
        <a:xfrm>
          <a:off x="841676" y="1286095"/>
          <a:ext cx="3997848" cy="64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419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02. </a:t>
          </a:r>
          <a:r>
            <a:rPr lang="ko-KR" altLang="en-US" sz="2500" kern="1200" dirty="0"/>
            <a:t>프로젝트 내용</a:t>
          </a:r>
        </a:p>
      </dsp:txBody>
      <dsp:txXfrm>
        <a:off x="841676" y="1286095"/>
        <a:ext cx="3997848" cy="643047"/>
      </dsp:txXfrm>
    </dsp:sp>
    <dsp:sp modelId="{245EE47A-F9F4-4E21-A5D9-140FA596A587}">
      <dsp:nvSpPr>
        <dsp:cNvPr id="0" name=""/>
        <dsp:cNvSpPr/>
      </dsp:nvSpPr>
      <dsp:spPr>
        <a:xfrm>
          <a:off x="439772" y="1205714"/>
          <a:ext cx="803809" cy="80380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732D6-7CF3-4396-A767-FFDFC236864C}">
      <dsp:nvSpPr>
        <dsp:cNvPr id="0" name=""/>
        <dsp:cNvSpPr/>
      </dsp:nvSpPr>
      <dsp:spPr>
        <a:xfrm>
          <a:off x="838158" y="2248571"/>
          <a:ext cx="3997848" cy="64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419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03. </a:t>
          </a:r>
          <a:r>
            <a:rPr lang="ko-KR" altLang="en-US" sz="2500" kern="1200" dirty="0"/>
            <a:t>프로젝트 활용  </a:t>
          </a:r>
        </a:p>
      </dsp:txBody>
      <dsp:txXfrm>
        <a:off x="838158" y="2248571"/>
        <a:ext cx="3997848" cy="643047"/>
      </dsp:txXfrm>
    </dsp:sp>
    <dsp:sp modelId="{7050679C-0BC9-4B0D-AE4D-3EDC164CC07A}">
      <dsp:nvSpPr>
        <dsp:cNvPr id="0" name=""/>
        <dsp:cNvSpPr/>
      </dsp:nvSpPr>
      <dsp:spPr>
        <a:xfrm>
          <a:off x="437939" y="2188555"/>
          <a:ext cx="803809" cy="80380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9AF2-212A-4BEB-8DB9-DD8FC953D0EC}">
      <dsp:nvSpPr>
        <dsp:cNvPr id="0" name=""/>
        <dsp:cNvSpPr/>
      </dsp:nvSpPr>
      <dsp:spPr>
        <a:xfrm>
          <a:off x="473002" y="3215573"/>
          <a:ext cx="4366522" cy="64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419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04. </a:t>
          </a:r>
          <a:r>
            <a:rPr lang="ko-KR" altLang="en-US" sz="2500" kern="1200" dirty="0"/>
            <a:t>프로젝트 관리 </a:t>
          </a:r>
        </a:p>
      </dsp:txBody>
      <dsp:txXfrm>
        <a:off x="473002" y="3215573"/>
        <a:ext cx="4366522" cy="643047"/>
      </dsp:txXfrm>
    </dsp:sp>
    <dsp:sp modelId="{4813C697-4AF1-48C4-8FED-D95294801068}">
      <dsp:nvSpPr>
        <dsp:cNvPr id="0" name=""/>
        <dsp:cNvSpPr/>
      </dsp:nvSpPr>
      <dsp:spPr>
        <a:xfrm>
          <a:off x="71098" y="3135192"/>
          <a:ext cx="803809" cy="80380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8854-E34C-4AD3-B961-E2FDF46502D5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841E4-3793-4212-A58A-C68DD3339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통계적 품질 관리를 </a:t>
            </a:r>
            <a:r>
              <a:rPr lang="ko-KR" altLang="en-US" dirty="0"/>
              <a:t>위한 </a:t>
            </a:r>
            <a:r>
              <a:rPr lang="en-US" altLang="ko-KR" dirty="0"/>
              <a:t>R commander Plug-in</a:t>
            </a:r>
            <a:r>
              <a:rPr lang="en-US" altLang="ko-KR" baseline="0" dirty="0"/>
              <a:t> packages</a:t>
            </a:r>
            <a:r>
              <a:rPr lang="ko-KR" altLang="en-US" dirty="0"/>
              <a:t>개발이라는 주제로 발표를 진행하게 될 </a:t>
            </a:r>
            <a:r>
              <a:rPr lang="en-US" altLang="ko-KR" dirty="0"/>
              <a:t>“</a:t>
            </a:r>
            <a:r>
              <a:rPr lang="ko-KR" altLang="en-US" dirty="0"/>
              <a:t>그것이 </a:t>
            </a:r>
            <a:r>
              <a:rPr lang="en-US" altLang="ko-KR" dirty="0"/>
              <a:t>R</a:t>
            </a:r>
            <a:r>
              <a:rPr lang="ko-KR" altLang="en-US" dirty="0"/>
              <a:t>고 싶다</a:t>
            </a:r>
            <a:r>
              <a:rPr lang="en-US" altLang="ko-KR" dirty="0"/>
              <a:t>.” </a:t>
            </a:r>
            <a:r>
              <a:rPr lang="ko-KR" altLang="en-US" dirty="0"/>
              <a:t>조의 산업경영공학과 </a:t>
            </a:r>
            <a:r>
              <a:rPr lang="en-US" altLang="ko-KR" dirty="0"/>
              <a:t>12</a:t>
            </a:r>
            <a:r>
              <a:rPr lang="ko-KR" altLang="en-US" dirty="0"/>
              <a:t>학번 </a:t>
            </a:r>
            <a:r>
              <a:rPr lang="en-US" altLang="ko-KR" dirty="0"/>
              <a:t>“</a:t>
            </a:r>
            <a:r>
              <a:rPr lang="ko-KR" altLang="en-US" dirty="0"/>
              <a:t>이해중＂입니다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1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MSA 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qualityTools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 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1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05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수정해야함 </a:t>
            </a:r>
            <a:r>
              <a:rPr lang="en-US" altLang="ko-KR" dirty="0"/>
              <a:t>-&gt; DATA </a:t>
            </a:r>
            <a:r>
              <a:rPr lang="ko-KR" altLang="en-US" dirty="0" err="1"/>
              <a:t>출력값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7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29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2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44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9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02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78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8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프로젝트에 대한 개요를 시작으로 구체적인 내용</a:t>
            </a:r>
            <a:r>
              <a:rPr lang="en-US" altLang="ko-KR" dirty="0"/>
              <a:t>,</a:t>
            </a:r>
            <a:r>
              <a:rPr lang="ko-KR" altLang="en-US" dirty="0"/>
              <a:t>시연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ko-KR" altLang="en-US" baseline="0" dirty="0"/>
              <a:t>에 대해 설명 드리겠습니다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428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7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검사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전수조사와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대응되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개념으로 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로트의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물품 중에서 발췌한 시료를 조사하고 그 결과를 판정 기준과 비교하여 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로트의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합격 여부를 결정하는 </a:t>
            </a:r>
            <a:r>
              <a:rPr lang="ko-KR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뜻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로트에서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적당한 수의 표본을 샘플링하고 그 표본에서 합격판정개수를 기준으로 적거나 같으면 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합격시키고 클 경우 불합격 시키는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우리는 샘플링 검사 계획 시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적당한 샘플링사이즈와 합격판정개수를 구해줄 것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검사는 품질특성에 따라 계수형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계량형으로 나뉘고 검사횟수에 따라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축차로 분류되며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검사형태에 따라 규준형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선별형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조정형 샘플링 검사로 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눌 수 있습니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 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샘플링 검사의 형식을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이상의 샘플링 검사로 확장한 것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로트로부터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검사단위를 하나씩 채취하여 조사한 결과를 매회 누적해서 그때의 판정기준과 비교함으로써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불합격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검사계속＇으로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판정하는 검사방식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7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우리는 불량률이 높을 때  효율적으로 쓰이는 선별형 검사와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이상의 샘플링 검사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계량형에서의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회이상의 샘플링검사는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기업에서 거의 쓰이기 어렵다고 분류되기 때문에 패키지 개발에 포함하지 않았습니다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85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개발에 앞서 현재 </a:t>
            </a:r>
            <a:r>
              <a:rPr lang="en-US" altLang="ko-KR" dirty="0"/>
              <a:t>R</a:t>
            </a:r>
            <a:r>
              <a:rPr lang="ko-KR" altLang="en-US" dirty="0"/>
              <a:t>에 존재하는  </a:t>
            </a:r>
            <a:r>
              <a:rPr lang="en-US" altLang="ko-KR" dirty="0"/>
              <a:t>SI</a:t>
            </a:r>
            <a:r>
              <a:rPr lang="ko-KR" altLang="en-US" dirty="0"/>
              <a:t>관련 패키지로는 규준형 샘플링검사와 관련된 </a:t>
            </a:r>
            <a:r>
              <a:rPr lang="en-US" altLang="ko-KR" dirty="0"/>
              <a:t>Acceptance Sampling </a:t>
            </a:r>
            <a:r>
              <a:rPr lang="ko-KR" altLang="en-US" dirty="0"/>
              <a:t>패키지와 선별형 샘플링검사와 관련된 </a:t>
            </a:r>
            <a:r>
              <a:rPr lang="en-US" altLang="ko-KR" dirty="0" err="1"/>
              <a:t>LTPDvar</a:t>
            </a:r>
            <a:r>
              <a:rPr lang="en-US" altLang="ko-KR" dirty="0"/>
              <a:t> </a:t>
            </a:r>
            <a:r>
              <a:rPr lang="ko-KR" altLang="en-US" dirty="0"/>
              <a:t>패키지가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AcceptanceSampling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find.plan</a:t>
            </a:r>
            <a:r>
              <a:rPr lang="en-US" altLang="ko-KR" dirty="0"/>
              <a:t>() function</a:t>
            </a:r>
            <a:r>
              <a:rPr lang="ko-KR" altLang="en-US" dirty="0"/>
              <a:t>은 생산자</a:t>
            </a:r>
            <a:r>
              <a:rPr lang="en-US" altLang="ko-KR" dirty="0"/>
              <a:t>, </a:t>
            </a:r>
            <a:r>
              <a:rPr lang="ko-KR" altLang="en-US" dirty="0"/>
              <a:t>소비자 위험점을 기입하면 결정된 </a:t>
            </a:r>
            <a:r>
              <a:rPr lang="en-US" altLang="ko-KR" dirty="0" err="1"/>
              <a:t>oc</a:t>
            </a:r>
            <a:r>
              <a:rPr lang="ko-KR" altLang="en-US" dirty="0"/>
              <a:t>곡선에 의해  정확한 값의 샘플링 사이즈와 합격판정개수가 나옵니다</a:t>
            </a:r>
            <a:r>
              <a:rPr lang="en-US" altLang="ko-KR" dirty="0"/>
              <a:t>. </a:t>
            </a:r>
            <a:r>
              <a:rPr lang="ko-KR" altLang="en-US" dirty="0"/>
              <a:t>하지만 계량형 규준형 </a:t>
            </a:r>
            <a:r>
              <a:rPr lang="en-US" altLang="ko-KR" dirty="0"/>
              <a:t>1</a:t>
            </a:r>
            <a:r>
              <a:rPr lang="ko-KR" altLang="en-US" dirty="0"/>
              <a:t>회 샘플링 검사 시</a:t>
            </a:r>
            <a:endParaRPr lang="en-US" altLang="ko-KR" dirty="0"/>
          </a:p>
          <a:p>
            <a:r>
              <a:rPr lang="ko-KR" altLang="en-US" dirty="0"/>
              <a:t>표준편차를 알고 </a:t>
            </a:r>
            <a:r>
              <a:rPr lang="ko-KR" altLang="en-US" dirty="0" err="1"/>
              <a:t>로트의</a:t>
            </a:r>
            <a:r>
              <a:rPr lang="ko-KR" altLang="en-US" dirty="0"/>
              <a:t> 평균값을 보증하는 방식에 대해서는 결과를 구해주지 못합니다</a:t>
            </a:r>
            <a:r>
              <a:rPr lang="en-US" altLang="ko-KR" dirty="0"/>
              <a:t>. </a:t>
            </a:r>
            <a:r>
              <a:rPr lang="ko-KR" altLang="en-US" dirty="0"/>
              <a:t>따라서 우리는 공식을 이용하여 직접 </a:t>
            </a:r>
            <a:r>
              <a:rPr lang="en-US" altLang="ko-KR" dirty="0"/>
              <a:t>function</a:t>
            </a:r>
            <a:r>
              <a:rPr lang="ko-KR" altLang="en-US" dirty="0"/>
              <a:t>을 개발했습니다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위의 표에서 정확한 값과 </a:t>
            </a:r>
            <a:r>
              <a:rPr lang="en-US" altLang="ko-KR" dirty="0"/>
              <a:t>Table</a:t>
            </a:r>
            <a:r>
              <a:rPr lang="ko-KR" altLang="en-US" dirty="0"/>
              <a:t>값에 차이가 있는데 </a:t>
            </a:r>
            <a:r>
              <a:rPr lang="en-US" altLang="ko-KR" dirty="0" err="1"/>
              <a:t>find.plan</a:t>
            </a:r>
            <a:r>
              <a:rPr lang="en-US" altLang="ko-KR" dirty="0"/>
              <a:t>() </a:t>
            </a:r>
            <a:r>
              <a:rPr lang="en-US" altLang="ko-KR" dirty="0" err="1"/>
              <a:t>functio</a:t>
            </a:r>
            <a:r>
              <a:rPr lang="ko-KR" altLang="en-US" dirty="0"/>
              <a:t>은 계수형에서는 공식을 이용하여 정확한 값을 구해주지만 계량형에서는 </a:t>
            </a:r>
            <a:r>
              <a:rPr lang="en-US" altLang="ko-KR" dirty="0"/>
              <a:t>Table</a:t>
            </a:r>
            <a:r>
              <a:rPr lang="ko-KR" altLang="en-US" dirty="0"/>
              <a:t>로 구한 값이 도출되어 공식으로 구한 값과는 약간의 차이가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조정형 샘플링검사와 관련해서는 패키지가 없기때문에 엄격도에 따라 직접 샘플링 사이즈와 합격판정개수를 구하는 </a:t>
            </a:r>
            <a:r>
              <a:rPr lang="en-US" altLang="ko-KR" dirty="0"/>
              <a:t>table</a:t>
            </a:r>
            <a:r>
              <a:rPr lang="ko-KR" altLang="en-US" dirty="0"/>
              <a:t>들을 작성하였고 </a:t>
            </a:r>
            <a:r>
              <a:rPr lang="ko-KR" altLang="en-US" dirty="0" err="1"/>
              <a:t>입력값에</a:t>
            </a:r>
            <a:r>
              <a:rPr lang="ko-KR" altLang="en-US" dirty="0"/>
              <a:t> 주어지면 결과값을 찾아내는 방식으로  </a:t>
            </a:r>
            <a:r>
              <a:rPr lang="en-US" altLang="ko-KR" dirty="0" err="1"/>
              <a:t>functio</a:t>
            </a:r>
            <a:r>
              <a:rPr lang="ko-KR" altLang="en-US" dirty="0"/>
              <a:t>을 구축했습니다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37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규준형</a:t>
            </a:r>
            <a:r>
              <a:rPr lang="en-US" altLang="ko-KR" dirty="0"/>
              <a:t>,</a:t>
            </a:r>
            <a:r>
              <a:rPr lang="ko-KR" altLang="en-US" dirty="0"/>
              <a:t>조정형 </a:t>
            </a:r>
            <a:r>
              <a:rPr lang="en-US" altLang="ko-KR" dirty="0"/>
              <a:t>2</a:t>
            </a:r>
            <a:r>
              <a:rPr lang="ko-KR" altLang="en-US" dirty="0"/>
              <a:t>회 샘플링 검사도 기존의  </a:t>
            </a:r>
            <a:r>
              <a:rPr lang="en-US" altLang="ko-KR" sz="1200" b="1" dirty="0" err="1">
                <a:solidFill>
                  <a:schemeClr val="tx1"/>
                </a:solidFill>
              </a:rPr>
              <a:t>AcceptanceSampling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패키지의 </a:t>
            </a:r>
            <a:r>
              <a:rPr lang="en-US" altLang="ko-KR" sz="1200" b="1" dirty="0">
                <a:solidFill>
                  <a:schemeClr val="tx1"/>
                </a:solidFill>
              </a:rPr>
              <a:t>function</a:t>
            </a:r>
            <a:r>
              <a:rPr lang="ko-KR" altLang="en-US" sz="1200" b="1" dirty="0">
                <a:solidFill>
                  <a:schemeClr val="tx1"/>
                </a:solidFill>
              </a:rPr>
              <a:t>으로는 샘플링사이즈와 합격판정개수를 구할 수 없어서 직접 </a:t>
            </a:r>
            <a:r>
              <a:rPr lang="en-US" altLang="ko-KR" sz="1200" b="1" dirty="0">
                <a:solidFill>
                  <a:schemeClr val="tx1"/>
                </a:solidFill>
              </a:rPr>
              <a:t>function</a:t>
            </a:r>
            <a:r>
              <a:rPr lang="ko-KR" altLang="en-US" sz="1200" b="1" dirty="0">
                <a:solidFill>
                  <a:schemeClr val="tx1"/>
                </a:solidFill>
              </a:rPr>
              <a:t>을 제작할 예정입니다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87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</a:t>
            </a:r>
            <a:r>
              <a:rPr lang="ko-KR" altLang="en-US" baseline="0" dirty="0"/>
              <a:t> 기업</a:t>
            </a:r>
            <a:r>
              <a:rPr lang="ko-KR" altLang="en-US" dirty="0"/>
              <a:t> 활용으로</a:t>
            </a:r>
            <a:r>
              <a:rPr lang="en-US" altLang="ko-KR" dirty="0"/>
              <a:t>, </a:t>
            </a:r>
            <a:r>
              <a:rPr lang="ko-KR" altLang="en-US" dirty="0"/>
              <a:t>기업에 대한 소개와 가지고</a:t>
            </a:r>
            <a:r>
              <a:rPr lang="ko-KR" altLang="en-US" baseline="0" dirty="0"/>
              <a:t> 있는 문제점 및 요구 사항을 해결하기 위해 </a:t>
            </a: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저희 </a:t>
            </a:r>
            <a:r>
              <a:rPr lang="ko-KR" altLang="en-US" baseline="0" dirty="0" err="1"/>
              <a:t>개발물을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커스터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마이징한</a:t>
            </a:r>
            <a:r>
              <a:rPr lang="ko-KR" altLang="en-US" baseline="0" dirty="0"/>
              <a:t> 내용에 대해 말씀 드리도록 하겠습니다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2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동일금속에 대한 간단한 기업소개</a:t>
            </a:r>
            <a:r>
              <a:rPr lang="en-US" altLang="ko-KR" dirty="0"/>
              <a:t>,</a:t>
            </a:r>
            <a:r>
              <a:rPr lang="ko-KR" altLang="en-US" dirty="0"/>
              <a:t> 제품소개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조직도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087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첫번째로</a:t>
            </a:r>
            <a:r>
              <a:rPr lang="ko-KR" altLang="en-US" dirty="0"/>
              <a:t> 불량 요인에 대한 외관 검사와 치수</a:t>
            </a:r>
            <a:r>
              <a:rPr lang="en-US" altLang="ko-KR" dirty="0"/>
              <a:t>, </a:t>
            </a:r>
            <a:r>
              <a:rPr lang="ko-KR" altLang="en-US" dirty="0" err="1"/>
              <a:t>형합성에</a:t>
            </a:r>
            <a:r>
              <a:rPr lang="ko-KR" altLang="en-US" dirty="0"/>
              <a:t> 대한 검사 단계입니다</a:t>
            </a:r>
            <a:r>
              <a:rPr lang="en-US" altLang="ko-KR" dirty="0"/>
              <a:t>. </a:t>
            </a:r>
            <a:r>
              <a:rPr lang="ko-KR" altLang="en-US" dirty="0"/>
              <a:t>현재는 </a:t>
            </a:r>
            <a:r>
              <a:rPr lang="ko-KR" altLang="en-US" dirty="0" err="1"/>
              <a:t>이에대한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불량 여부를 체크리스트에 기록만 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기업은 이 데이터의 통계치를 요구하고 있습니다만 여기에 추가적인 분석이</a:t>
            </a:r>
            <a:r>
              <a:rPr lang="ko-KR" altLang="en-US" baseline="0" dirty="0"/>
              <a:t> 이루어진다면 개선 사항의 우선 순위를 </a:t>
            </a:r>
            <a:r>
              <a:rPr lang="ko-KR" altLang="en-US" baseline="0" dirty="0" err="1"/>
              <a:t>선정하는데에도</a:t>
            </a:r>
            <a:r>
              <a:rPr lang="ko-KR" altLang="en-US" baseline="0" dirty="0"/>
              <a:t> 도움이 될 것입니다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105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두번째는</a:t>
            </a:r>
            <a:r>
              <a:rPr lang="ko-KR" altLang="en-US" dirty="0"/>
              <a:t> 공정능력분석</a:t>
            </a:r>
            <a:r>
              <a:rPr lang="ko-KR" altLang="en-US" baseline="0" dirty="0"/>
              <a:t> 과정입니다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정밀 측정기를 통하여 얻은 데이터를 수식이 저장된 엑셀 </a:t>
            </a:r>
            <a:r>
              <a:rPr lang="ko-KR" altLang="en-US" baseline="0" dirty="0" err="1"/>
              <a:t>메크로</a:t>
            </a:r>
            <a:r>
              <a:rPr lang="ko-KR" altLang="en-US" baseline="0" dirty="0"/>
              <a:t> 시트에 입력하여 공정능력 지수를 산출 해 냅니다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데이터의 재 입력의 필요성을 없애고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공정 성능지수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불량률 등 추가적인 수치의 제공이 요구됩니다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85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세번째로</a:t>
            </a:r>
            <a:r>
              <a:rPr lang="ko-KR" altLang="en-US" dirty="0"/>
              <a:t> 현재는 아무런 조치가 이루어지고 있지 않은 측정 시스템 분석입니다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정밀 측정기와 측정자의 변동 산포를 산출</a:t>
            </a:r>
            <a:r>
              <a:rPr lang="ko-KR" altLang="en-US" baseline="0" dirty="0"/>
              <a:t> 및 </a:t>
            </a:r>
            <a:r>
              <a:rPr lang="ko-KR" altLang="en-US" baseline="0" dirty="0" err="1"/>
              <a:t>관리해줌으로서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측정값에 대한 신뢰성을  획득이</a:t>
            </a:r>
            <a:endParaRPr lang="en-US" altLang="ko-KR" baseline="0" dirty="0"/>
          </a:p>
          <a:p>
            <a:r>
              <a:rPr lang="ko-KR" altLang="en-US" baseline="0" dirty="0"/>
              <a:t>요구됩니다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2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프로젝트의 개요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요약 설명 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지적사항 및 보완에 대해 설명 드리도록 하겠습니다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167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ko-KR" altLang="en-US" dirty="0" err="1"/>
              <a:t>말씀드린</a:t>
            </a:r>
            <a:r>
              <a:rPr lang="ko-KR" altLang="en-US" dirty="0"/>
              <a:t> 기업의 </a:t>
            </a:r>
            <a:r>
              <a:rPr lang="en-US" altLang="ko-KR" dirty="0"/>
              <a:t>3</a:t>
            </a:r>
            <a:r>
              <a:rPr lang="ko-KR" altLang="en-US" dirty="0"/>
              <a:t>가지 기업의 요구 및 추가 개선</a:t>
            </a:r>
            <a:r>
              <a:rPr lang="ko-KR" altLang="en-US" baseline="0" dirty="0"/>
              <a:t> 사항을 해결 하기 위해서는 저희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가 최선의 답이 라곤 할 수 없을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관리자에게 친숙한 </a:t>
            </a:r>
            <a:r>
              <a:rPr lang="en-US" altLang="ko-KR" baseline="0" dirty="0"/>
              <a:t>UI</a:t>
            </a:r>
            <a:r>
              <a:rPr lang="ko-KR" altLang="en-US" baseline="0" dirty="0"/>
              <a:t>와 </a:t>
            </a:r>
            <a:r>
              <a:rPr lang="ko-KR" altLang="en-US" baseline="0" dirty="0" err="1"/>
              <a:t>접근성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불필요한 옵션 선택의 배제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기타 추가적인 요구사항을 접목 하기 위해서는 다른 대책이 필요 합니다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여기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기업 </a:t>
            </a:r>
            <a:r>
              <a:rPr lang="en-US" altLang="ko-KR" baseline="0" dirty="0"/>
              <a:t>Customizing</a:t>
            </a:r>
            <a:r>
              <a:rPr lang="ko-KR" altLang="en-US" baseline="0" dirty="0"/>
              <a:t>의 대표적인 사례가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먼저 </a:t>
            </a:r>
            <a:r>
              <a:rPr lang="ko-KR" altLang="en-US" baseline="0" dirty="0" err="1"/>
              <a:t>미니탭은</a:t>
            </a:r>
            <a:r>
              <a:rPr lang="ko-KR" altLang="en-US" baseline="0" dirty="0"/>
              <a:t> 자사의 범용 </a:t>
            </a:r>
            <a:r>
              <a:rPr lang="en-US" altLang="ko-KR" baseline="0" dirty="0"/>
              <a:t>s/w</a:t>
            </a:r>
            <a:r>
              <a:rPr lang="ko-KR" altLang="en-US" baseline="0" dirty="0"/>
              <a:t>에서 기업이 필요로 하는 기능만을 추출하여 원하는 환경에 적재 해주는 서비스 형태를 제공 하고 있습니다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그런데 위와 같은 서비스 모형은 저희의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에서 또한 가능 합니다</a:t>
            </a:r>
            <a:r>
              <a:rPr lang="en-US" altLang="ko-KR" baseline="0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244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제공 형태는 </a:t>
            </a:r>
            <a:r>
              <a:rPr lang="en-US" altLang="ko-KR" dirty="0"/>
              <a:t>R</a:t>
            </a:r>
            <a:r>
              <a:rPr lang="en-US" altLang="ko-KR" baseline="0" dirty="0"/>
              <a:t> web application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 R commander</a:t>
            </a:r>
            <a:r>
              <a:rPr lang="ko-KR" altLang="en-US" baseline="0" dirty="0"/>
              <a:t>의 범용적 기능을 기업이 요구한 사항만 일부 추출하여 웹에 </a:t>
            </a:r>
            <a:r>
              <a:rPr lang="ko-KR" altLang="en-US" baseline="0" dirty="0" err="1"/>
              <a:t>커스터마이징</a:t>
            </a:r>
            <a:r>
              <a:rPr lang="ko-KR" altLang="en-US" baseline="0" dirty="0"/>
              <a:t> 한 형태로 시간 및 장소에 제한 없이 구성원들과 정보 공유가 용의 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이전보다 훨씬 간단한 조작만으로도 필요한 분석을 실시 할 수 있을 것 입니다</a:t>
            </a:r>
            <a:r>
              <a:rPr lang="en-US" altLang="ko-KR" baseline="0" dirty="0"/>
              <a:t>.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보시는 화면은 현재까지 구축한 </a:t>
            </a:r>
            <a:r>
              <a:rPr lang="en-US" altLang="ko-KR" dirty="0" err="1"/>
              <a:t>ui</a:t>
            </a:r>
            <a:r>
              <a:rPr lang="ko-KR" altLang="en-US" dirty="0"/>
              <a:t>의 모습이며 왼쪽의 </a:t>
            </a:r>
            <a:r>
              <a:rPr lang="en-US" altLang="ko-KR" dirty="0"/>
              <a:t>sidebar</a:t>
            </a:r>
            <a:r>
              <a:rPr lang="ko-KR" altLang="en-US" dirty="0"/>
              <a:t>에 동일금속이 필요하다고 요구한 불량원인 분석</a:t>
            </a:r>
            <a:r>
              <a:rPr lang="en-US" altLang="ko-KR" dirty="0"/>
              <a:t>, </a:t>
            </a:r>
            <a:r>
              <a:rPr lang="ko-KR" altLang="en-US" dirty="0"/>
              <a:t>공정능력분석</a:t>
            </a:r>
            <a:r>
              <a:rPr lang="en-US" altLang="ko-KR" dirty="0"/>
              <a:t>, </a:t>
            </a:r>
            <a:r>
              <a:rPr lang="ko-KR" altLang="en-US" dirty="0"/>
              <a:t>측정시스템 분석 메뉴를 탑재하였으며 </a:t>
            </a:r>
            <a:endParaRPr lang="en-US" altLang="ko-KR" dirty="0"/>
          </a:p>
          <a:p>
            <a:r>
              <a:rPr lang="ko-KR" altLang="en-US" dirty="0"/>
              <a:t>엑셀파일을 찾아서 업로드 한 이후 오른쪽의 정규분포 </a:t>
            </a:r>
            <a:r>
              <a:rPr lang="en-US" altLang="ko-KR" dirty="0"/>
              <a:t>tab</a:t>
            </a:r>
            <a:r>
              <a:rPr lang="ko-KR" altLang="en-US" dirty="0"/>
              <a:t> 메뉴에서 기존의 </a:t>
            </a:r>
            <a:r>
              <a:rPr lang="en-US" altLang="ko-KR" dirty="0"/>
              <a:t>R </a:t>
            </a:r>
            <a:r>
              <a:rPr lang="en-US" altLang="ko-KR" dirty="0" err="1"/>
              <a:t>cmdr</a:t>
            </a:r>
            <a:r>
              <a:rPr lang="ko-KR" altLang="en-US" dirty="0"/>
              <a:t>의 공정능력분석 기능을 똑같이 실시할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841E4-3793-4212-A58A-C68DD33394E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630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프로젝트의 관리</a:t>
            </a:r>
            <a:r>
              <a:rPr lang="ko-KR" altLang="en-US" baseline="0" dirty="0"/>
              <a:t>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향후계획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일정계획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 분담 순으로 진행하겠습니다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18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38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빅 데이터 시대라는 말이</a:t>
            </a:r>
            <a:r>
              <a:rPr lang="ko-KR" altLang="en-US" baseline="0" dirty="0"/>
              <a:t> 무색할 만큼</a:t>
            </a:r>
            <a:r>
              <a:rPr lang="ko-KR" altLang="en-US" dirty="0"/>
              <a:t> 데이터 분석의 중요성은 나날이 증가하고 있습니다</a:t>
            </a:r>
            <a:r>
              <a:rPr lang="en-US" altLang="ko-KR" dirty="0"/>
              <a:t>. </a:t>
            </a:r>
            <a:r>
              <a:rPr lang="ko-KR" altLang="en-US" dirty="0"/>
              <a:t>그러한 데이터 분석</a:t>
            </a:r>
            <a:r>
              <a:rPr lang="ko-KR" altLang="en-US" baseline="0" dirty="0"/>
              <a:t> 수단으로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 무서운 속도로 급 성장 중에 있습니다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그러나 코딩을 필요로 하는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은 사용자의 접근성에 제한을 주기때문에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대안으로 </a:t>
            </a:r>
            <a:r>
              <a:rPr lang="en-US" altLang="ko-KR" baseline="0" dirty="0"/>
              <a:t>R </a:t>
            </a:r>
            <a:r>
              <a:rPr lang="ko-KR" altLang="en-US" baseline="0" dirty="0"/>
              <a:t>내에서 </a:t>
            </a:r>
            <a:r>
              <a:rPr lang="en-US" altLang="ko-KR" baseline="0" dirty="0"/>
              <a:t>GUI</a:t>
            </a:r>
            <a:r>
              <a:rPr lang="ko-KR" altLang="en-US" baseline="0" dirty="0"/>
              <a:t>를 제공하는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가 등장 할 수 밖에 없었습니다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저희는 이 </a:t>
            </a:r>
            <a:r>
              <a:rPr lang="en-US" altLang="ko-KR" baseline="0" dirty="0"/>
              <a:t>R commander</a:t>
            </a:r>
            <a:r>
              <a:rPr lang="ko-KR" altLang="en-US" baseline="0" dirty="0"/>
              <a:t>에 기존에 없는 샘플링 검사 </a:t>
            </a:r>
            <a:r>
              <a:rPr lang="en-US" altLang="ko-KR" baseline="0" dirty="0"/>
              <a:t>,</a:t>
            </a:r>
            <a:r>
              <a:rPr lang="ko-KR" altLang="en-US" baseline="0" dirty="0"/>
              <a:t>공정능력 분석</a:t>
            </a:r>
            <a:r>
              <a:rPr lang="en-US" altLang="ko-KR" baseline="0" dirty="0"/>
              <a:t>, </a:t>
            </a:r>
            <a:r>
              <a:rPr lang="ko-KR" altLang="en-US" baseline="0" dirty="0"/>
              <a:t>측정 시스템 분석을 포함하는 통계적 품질관리 패키지를 구축 하고자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41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일정계획입니다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57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“</a:t>
            </a:r>
            <a:r>
              <a:rPr lang="ko-KR" altLang="en-US" dirty="0"/>
              <a:t>그것이 </a:t>
            </a:r>
            <a:r>
              <a:rPr lang="en-US" altLang="ko-KR" dirty="0"/>
              <a:t>R</a:t>
            </a:r>
            <a:r>
              <a:rPr lang="ko-KR" altLang="en-US" dirty="0" err="1"/>
              <a:t>고싶다</a:t>
            </a:r>
            <a:r>
              <a:rPr lang="en-US" altLang="ko-KR" dirty="0"/>
              <a:t>” </a:t>
            </a:r>
            <a:r>
              <a:rPr lang="ko-KR" altLang="en-US" dirty="0"/>
              <a:t>의 진행발표를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44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0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SQC</a:t>
            </a:r>
            <a:r>
              <a:rPr lang="en-US" altLang="ko-KR" baseline="0" dirty="0"/>
              <a:t> Tool</a:t>
            </a:r>
            <a:r>
              <a:rPr lang="ko-KR" altLang="en-US" baseline="0" dirty="0"/>
              <a:t>을 제공하기 위해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오픈소스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을 선택 </a:t>
            </a:r>
            <a:r>
              <a:rPr lang="en-US" altLang="ko-KR" baseline="0" dirty="0"/>
              <a:t>-&gt; GUI </a:t>
            </a:r>
            <a:r>
              <a:rPr lang="ko-KR" altLang="en-US" baseline="0" dirty="0"/>
              <a:t>제공 환경의 </a:t>
            </a:r>
            <a:r>
              <a:rPr lang="en-US" altLang="ko-KR" baseline="0" dirty="0"/>
              <a:t>R commander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4671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8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2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SQC</a:t>
            </a:r>
            <a:r>
              <a:rPr lang="en-US" altLang="ko-KR" baseline="0" dirty="0"/>
              <a:t> Tool</a:t>
            </a:r>
            <a:r>
              <a:rPr lang="ko-KR" altLang="en-US" baseline="0" dirty="0"/>
              <a:t>을 제공하기 위해 </a:t>
            </a:r>
            <a:r>
              <a:rPr lang="en-US" altLang="ko-KR" baseline="0" dirty="0"/>
              <a:t>-&gt; </a:t>
            </a:r>
            <a:r>
              <a:rPr lang="ko-KR" altLang="en-US" baseline="0" dirty="0"/>
              <a:t>오픈소스 </a:t>
            </a:r>
            <a:r>
              <a:rPr lang="en-US" altLang="ko-KR" baseline="0" dirty="0"/>
              <a:t>R</a:t>
            </a:r>
            <a:r>
              <a:rPr lang="ko-KR" altLang="en-US" baseline="0" dirty="0"/>
              <a:t>을 선택 </a:t>
            </a:r>
            <a:r>
              <a:rPr lang="en-US" altLang="ko-KR" baseline="0" dirty="0"/>
              <a:t>-&gt; GUI </a:t>
            </a:r>
            <a:r>
              <a:rPr lang="ko-KR" altLang="en-US" baseline="0" dirty="0"/>
              <a:t>제공 환경의 </a:t>
            </a:r>
            <a:r>
              <a:rPr lang="en-US" altLang="ko-KR" baseline="0" dirty="0"/>
              <a:t>R commander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4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프로젝트의 내용으로</a:t>
            </a:r>
            <a:r>
              <a:rPr lang="en-US" altLang="ko-KR" dirty="0"/>
              <a:t>, R </a:t>
            </a:r>
            <a:r>
              <a:rPr lang="ko-KR" altLang="en-US" dirty="0"/>
              <a:t>패키지 현황</a:t>
            </a:r>
            <a:r>
              <a:rPr lang="en-US" altLang="ko-KR" dirty="0"/>
              <a:t>,  Plug-in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개발 범위</a:t>
            </a:r>
            <a:r>
              <a:rPr lang="en-US" altLang="ko-KR" dirty="0"/>
              <a:t>, </a:t>
            </a:r>
            <a:r>
              <a:rPr lang="ko-KR" altLang="en-US" dirty="0"/>
              <a:t>개발 프로세스</a:t>
            </a:r>
            <a:r>
              <a:rPr lang="en-US" altLang="ko-KR" dirty="0"/>
              <a:t>, PCA plug-in </a:t>
            </a:r>
            <a:r>
              <a:rPr lang="ko-KR" altLang="en-US" dirty="0"/>
              <a:t>패키지 진행과정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현재까지의 프로젝트 진행현황 순으로 진행하겠습니다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6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</a:t>
            </a:r>
            <a:r>
              <a:rPr lang="en-US" altLang="ko-KR" dirty="0"/>
              <a:t> </a:t>
            </a:r>
            <a:r>
              <a:rPr lang="ko-KR" altLang="en-US" dirty="0"/>
              <a:t>전체 플러그인 패키지 개발 </a:t>
            </a:r>
            <a:r>
              <a:rPr lang="ko-KR" altLang="en-US" dirty="0" err="1"/>
              <a:t>진행현황입니다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현재 </a:t>
            </a:r>
            <a:r>
              <a:rPr lang="en-US" altLang="ko-KR" baseline="0" dirty="0"/>
              <a:t>PCA </a:t>
            </a:r>
            <a:r>
              <a:rPr lang="ko-KR" altLang="en-US" baseline="0" dirty="0"/>
              <a:t>패키지와 </a:t>
            </a:r>
            <a:r>
              <a:rPr lang="en-US" altLang="ko-KR" baseline="0" dirty="0"/>
              <a:t>UI</a:t>
            </a:r>
            <a:r>
              <a:rPr lang="ko-KR" altLang="en-US" baseline="0" dirty="0"/>
              <a:t>를 연결하는 과정에 있으며</a:t>
            </a:r>
            <a:endParaRPr lang="en-US" altLang="ko-KR" baseline="0" dirty="0"/>
          </a:p>
          <a:p>
            <a:r>
              <a:rPr lang="ko-KR" altLang="en-US" baseline="0" dirty="0"/>
              <a:t>중간발표까지는 도움말 기능을 제외한 공정능력분석 플러그인 패키지를 구축해</a:t>
            </a:r>
            <a:endParaRPr lang="en-US" altLang="ko-KR" baseline="0" dirty="0"/>
          </a:p>
          <a:p>
            <a:r>
              <a:rPr lang="ko-KR" altLang="en-US" baseline="0" dirty="0"/>
              <a:t>시연 할 계획입니다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0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R</a:t>
            </a:r>
            <a:r>
              <a:rPr lang="ko-KR" altLang="en-US" dirty="0"/>
              <a:t>에 공식적으로 존재하는 패키지는 좌측 표와 같이 총 </a:t>
            </a:r>
            <a:r>
              <a:rPr lang="en-US" altLang="ko-KR" dirty="0"/>
              <a:t>10,281</a:t>
            </a:r>
            <a:r>
              <a:rPr lang="ko-KR" altLang="en-US" dirty="0"/>
              <a:t>개이며</a:t>
            </a:r>
            <a:r>
              <a:rPr lang="en-US" altLang="ko-KR" dirty="0"/>
              <a:t>,  </a:t>
            </a:r>
            <a:r>
              <a:rPr lang="ko-KR" altLang="en-US" dirty="0"/>
              <a:t>그 중 품질 관련</a:t>
            </a:r>
            <a:r>
              <a:rPr lang="ko-KR" altLang="en-US" baseline="0" dirty="0"/>
              <a:t> </a:t>
            </a:r>
            <a:r>
              <a:rPr lang="ko-KR" altLang="en-US" dirty="0"/>
              <a:t>패키지는 오른쪽에 있는 표와 같습니다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패키지를 구축하는 과정에 있어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기능 중복 및 불 필요한 개발을 방지하기 위해 </a:t>
            </a:r>
            <a:r>
              <a:rPr lang="en-US" altLang="ko-KR" baseline="0" dirty="0"/>
              <a:t>R </a:t>
            </a:r>
            <a:r>
              <a:rPr lang="ko-KR" altLang="en-US" baseline="0" dirty="0"/>
              <a:t>패키지 현황 조사에 상당한 노력을 기울였습니다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그 결과 </a:t>
            </a:r>
            <a:r>
              <a:rPr lang="en-US" altLang="ko-KR" baseline="0" dirty="0"/>
              <a:t>9</a:t>
            </a:r>
            <a:r>
              <a:rPr lang="ko-KR" altLang="en-US" baseline="0" dirty="0"/>
              <a:t>개의 관련 패키지를 찾아 </a:t>
            </a:r>
            <a:r>
              <a:rPr lang="ko-KR" altLang="en-US" baseline="0" dirty="0" err="1"/>
              <a:t>내었습니다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측정시스템의 정확도에 관련된 요소는 크게 안정성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선형성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편의로 나뉜다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안정성은 시간이 지남에 따른 동일 부품</a:t>
            </a:r>
            <a:r>
              <a:rPr lang="en-US" altLang="ko-KR" baseline="0" dirty="0"/>
              <a:t>(</a:t>
            </a:r>
            <a:r>
              <a:rPr lang="ko-KR" altLang="en-US" baseline="0" dirty="0"/>
              <a:t>시료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대한 측정결과의 변동 정도를 의미한다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관리도를 보고 평가할 수 있기때문에 다루지 않음 </a:t>
            </a:r>
            <a:endParaRPr lang="en-US" altLang="ko-KR" baseline="0" dirty="0"/>
          </a:p>
          <a:p>
            <a:r>
              <a:rPr lang="ko-KR" altLang="en-US" baseline="0" dirty="0"/>
              <a:t>선형성은 계측기의 측정범위 전 영역에 걸쳐서 </a:t>
            </a:r>
            <a:r>
              <a:rPr lang="ko-KR" altLang="en-US" baseline="0" dirty="0" err="1"/>
              <a:t>편의값이</a:t>
            </a:r>
            <a:r>
              <a:rPr lang="ko-KR" altLang="en-US" baseline="0" dirty="0"/>
              <a:t> 일정한지를 평가하는 것이다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편의</a:t>
            </a:r>
            <a:r>
              <a:rPr lang="en-US" altLang="ko-KR" baseline="0" dirty="0"/>
              <a:t>(</a:t>
            </a:r>
            <a:r>
              <a:rPr lang="ko-KR" altLang="en-US" baseline="0" dirty="0"/>
              <a:t>치우침</a:t>
            </a:r>
            <a:r>
              <a:rPr lang="en-US" altLang="ko-KR" baseline="0" dirty="0"/>
              <a:t>)</a:t>
            </a:r>
            <a:r>
              <a:rPr lang="ko-KR" altLang="en-US" baseline="0" dirty="0"/>
              <a:t>는 어떤 계측기로 동일의 제품을 여러 번 측정하였을 때 얻어지는 측정치의 평균과 </a:t>
            </a:r>
            <a:r>
              <a:rPr lang="ko-KR" altLang="en-US" baseline="0" dirty="0" err="1"/>
              <a:t>기준값과의</a:t>
            </a:r>
            <a:r>
              <a:rPr lang="ko-KR" altLang="en-US" baseline="0" dirty="0"/>
              <a:t> 차이를 편의라고 부른다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선형성과 편의를 구해 측정이 </a:t>
            </a:r>
            <a:r>
              <a:rPr lang="ko-KR" altLang="en-US" baseline="0" dirty="0" err="1"/>
              <a:t>정학하게</a:t>
            </a:r>
            <a:r>
              <a:rPr lang="ko-KR" altLang="en-US" baseline="0" dirty="0"/>
              <a:t> 이루어지는지 판단 할 수 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측정시스템의 정밀도</a:t>
            </a:r>
            <a:r>
              <a:rPr lang="en-US" altLang="ko-KR" baseline="0" dirty="0"/>
              <a:t>(</a:t>
            </a:r>
            <a:r>
              <a:rPr lang="ko-KR" altLang="en-US" baseline="0" dirty="0"/>
              <a:t>퍼짐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관련된 요소는 반복성 과 재현성으로 나뉜다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반복성은 동일의 평가자가 동일의 계측기를 갖고 동일한 부품을 측정하였을 때 파생되는 측정의 변동이다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계측기의 변동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재현성은 평가자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측정자</a:t>
            </a:r>
            <a:r>
              <a:rPr lang="en-US" altLang="ko-KR" baseline="0" dirty="0"/>
              <a:t>)</a:t>
            </a:r>
            <a:r>
              <a:rPr lang="ko-KR" altLang="en-US" baseline="0" dirty="0"/>
              <a:t>간의 차이를 말합니다</a:t>
            </a:r>
            <a:r>
              <a:rPr lang="en-US" altLang="ko-KR" baseline="0" dirty="0"/>
              <a:t>.  (</a:t>
            </a:r>
            <a:r>
              <a:rPr lang="ko-KR" altLang="en-US" baseline="0" dirty="0"/>
              <a:t>평가자의 변동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그리고 반복성과 재현성의 두 가지 변동을 합한 것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측정시스템의 변동을 </a:t>
            </a:r>
            <a:r>
              <a:rPr lang="en-US" altLang="ko-KR" baseline="0" dirty="0"/>
              <a:t>“Gage R&amp;R”</a:t>
            </a:r>
            <a:r>
              <a:rPr lang="ko-KR" altLang="en-US" baseline="0" dirty="0"/>
              <a:t>이라고 부르며 이 분석을 </a:t>
            </a:r>
            <a:r>
              <a:rPr lang="en-US" altLang="ko-KR" baseline="0" dirty="0"/>
              <a:t>“Gage R&amp;R Study“ 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5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B0A0-5C61-4CFA-B542-617356C56B7B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69-B945-456E-A49D-14444B935225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E58-0693-43E4-A34C-EFE1161E7EE6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E2DF-3B6F-41CC-95FC-5C247ED45A89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6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7584-7142-405A-970A-67EEC30E94CF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A316-54EC-4684-938B-CC12150F9289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0BFC-8ADB-4144-BCB3-1489BD8EAD3C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FDB2-D146-45E9-B34E-189E52A49B67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8CC3-FBBD-4B07-9719-583F94EADBED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5D03-47AA-4C86-B282-71840D12994D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391B-3A64-409C-BDAF-8C3E69CC86C5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0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26A4-D3B3-4677-AE25-ECDBA2918F22}" type="datetime1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D42C-B0E2-4EED-BF19-E5A51456E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6419364" y="4700316"/>
            <a:ext cx="1849887" cy="504056"/>
          </a:xfrm>
          <a:prstGeom prst="triangl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52564" y="5252134"/>
            <a:ext cx="388843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   201402308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이상인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(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발표자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)   </a:t>
            </a: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        201202856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이해중  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(PM)</a:t>
            </a: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201402735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이홍재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201400353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김동민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201300295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김근우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AutoShape 8" descr="감사원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7" name="AutoShape 12" descr="감사원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94416" y="2651949"/>
            <a:ext cx="6549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</a:rPr>
              <a:t>통계적 품질 관리를 위한</a:t>
            </a:r>
            <a:endParaRPr lang="en-US" altLang="ko-KR" sz="32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R commander Plug-in </a:t>
            </a: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Packages </a:t>
            </a:r>
            <a:r>
              <a:rPr lang="ko-KR" altLang="en-US" sz="3200" b="1" dirty="0">
                <a:solidFill>
                  <a:srgbClr val="002060"/>
                </a:solidFill>
              </a:rPr>
              <a:t>개발</a:t>
            </a:r>
            <a:endParaRPr lang="en-US" altLang="ko-KR" sz="3200" b="1" dirty="0">
              <a:solidFill>
                <a:srgbClr val="002060"/>
              </a:solidFill>
            </a:endParaRP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6156176" y="5252134"/>
            <a:ext cx="237626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72325" y="2203945"/>
            <a:ext cx="6993777" cy="25200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2017-1</a:t>
            </a:r>
            <a:r>
              <a:rPr lang="ko-KR" altLang="en-US" b="1" dirty="0">
                <a:solidFill>
                  <a:schemeClr val="bg1"/>
                </a:solidFill>
              </a:rPr>
              <a:t>학기 졸업 프로젝트 진행 발표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824" y="4831555"/>
            <a:ext cx="1926214" cy="137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그것이 </a:t>
            </a:r>
            <a:r>
              <a:rPr lang="en-US" altLang="ko-KR" b="1" i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ko-KR" altLang="en-US" b="1" i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싶다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1</a:t>
            </a:fld>
            <a:endParaRPr lang="ko-KR" altLang="en-US" dirty="0"/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 flipH="1">
            <a:off x="6156367" y="6430130"/>
            <a:ext cx="2376264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2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4" y="2938714"/>
            <a:ext cx="3187032" cy="205696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2.3-1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MSA </a:t>
            </a:r>
            <a:r>
              <a:rPr lang="ko-KR" altLang="en-US" sz="1500" b="1" dirty="0">
                <a:latin typeface="+mn-ea"/>
              </a:rPr>
              <a:t>관련 패키지 조사 및 </a:t>
            </a:r>
            <a:r>
              <a:rPr lang="en-US" altLang="ko-KR" sz="1500" b="1" dirty="0">
                <a:latin typeface="+mn-ea"/>
              </a:rPr>
              <a:t>function</a:t>
            </a:r>
            <a:r>
              <a:rPr lang="ko-KR" altLang="en-US" sz="1500" b="1" dirty="0">
                <a:latin typeface="+mn-ea"/>
              </a:rPr>
              <a:t>검증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5" y="537920"/>
              <a:ext cx="407283" cy="307777"/>
              <a:chOff x="5722518" y="125758"/>
              <a:chExt cx="348604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18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28676" y="1013330"/>
            <a:ext cx="5906333" cy="252526"/>
            <a:chOff x="2605750" y="1668866"/>
            <a:chExt cx="5906333" cy="252526"/>
          </a:xfrm>
        </p:grpSpPr>
        <p:sp>
          <p:nvSpPr>
            <p:cNvPr id="32" name="화살표: 오각형 31"/>
            <p:cNvSpPr/>
            <p:nvPr/>
          </p:nvSpPr>
          <p:spPr>
            <a:xfrm>
              <a:off x="2605750" y="1668866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Step1.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관련 패키지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3" name="화살표: 갈매기형 수장 32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Step2.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설치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4" name="화살표: 갈매기형 수장 33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Step3.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확인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1080" y="1271809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관련 </a:t>
            </a:r>
            <a:r>
              <a:rPr lang="en-US" altLang="ko-KR" sz="1000" b="1" dirty="0"/>
              <a:t>Key-word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카테고리별 검색</a:t>
            </a:r>
            <a:endParaRPr lang="en-US" altLang="ko-KR" sz="1000" b="1" dirty="0"/>
          </a:p>
          <a:p>
            <a:r>
              <a:rPr lang="en-US" altLang="ko-KR" sz="1000" b="1" dirty="0"/>
              <a:t>         (</a:t>
            </a:r>
            <a:r>
              <a:rPr lang="en-US" altLang="ko-KR" sz="1000" b="1" dirty="0" err="1"/>
              <a:t>Cran</a:t>
            </a:r>
            <a:r>
              <a:rPr lang="en-US" altLang="ko-KR" sz="1000" b="1" dirty="0"/>
              <a:t>-r)</a:t>
            </a:r>
            <a:endParaRPr lang="ko-KR" altLang="en-US" sz="1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33168" y="1921585"/>
            <a:ext cx="6023823" cy="252000"/>
            <a:chOff x="2613538" y="1669392"/>
            <a:chExt cx="6023823" cy="252000"/>
          </a:xfrm>
        </p:grpSpPr>
        <p:sp>
          <p:nvSpPr>
            <p:cNvPr id="38" name="화살표: 오각형 37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Step4.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</a:p>
          </p:txBody>
        </p:sp>
        <p:sp>
          <p:nvSpPr>
            <p:cNvPr id="39" name="화살표: 갈매기형 수장 38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Step5.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40" name="화살표: 갈매기형 수장 39"/>
            <p:cNvSpPr/>
            <p:nvPr/>
          </p:nvSpPr>
          <p:spPr>
            <a:xfrm>
              <a:off x="6532083" y="1669392"/>
              <a:ext cx="2105278" cy="231566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Step6.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추가 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626169" y="126076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install.packages</a:t>
            </a:r>
            <a:r>
              <a:rPr lang="en-US" altLang="ko-KR" sz="1000" b="1" dirty="0"/>
              <a:t>(“ ”) </a:t>
            </a:r>
          </a:p>
          <a:p>
            <a:r>
              <a:rPr lang="en-US" altLang="ko-KR" sz="1000" b="1" dirty="0"/>
              <a:t>2. library(“ ”)</a:t>
            </a:r>
          </a:p>
          <a:p>
            <a:r>
              <a:rPr lang="en-US" altLang="ko-KR" sz="1000" b="1" dirty="0"/>
              <a:t>3. ??</a:t>
            </a:r>
            <a:r>
              <a:rPr lang="en-US" altLang="ko-KR" sz="1000" b="1" dirty="0" err="1"/>
              <a:t>PackageName</a:t>
            </a:r>
            <a:endParaRPr lang="en-US" altLang="ko-KR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58468" y="127180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Description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31080" y="2153151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function() </a:t>
            </a:r>
            <a:r>
              <a:rPr lang="ko-KR" altLang="en-US" sz="1000" b="1" dirty="0"/>
              <a:t>기능조사</a:t>
            </a:r>
            <a:endParaRPr lang="en-US" altLang="ko-KR" sz="1000" b="1" dirty="0"/>
          </a:p>
          <a:p>
            <a:r>
              <a:rPr lang="en-US" altLang="ko-KR" sz="1000" b="1" dirty="0"/>
              <a:t>2. function() </a:t>
            </a:r>
            <a:r>
              <a:rPr lang="ko-KR" altLang="en-US" sz="1000" b="1" dirty="0"/>
              <a:t>선별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내부 </a:t>
            </a:r>
            <a:r>
              <a:rPr lang="en-US" altLang="ko-KR" sz="1000" b="1" dirty="0"/>
              <a:t>code </a:t>
            </a:r>
            <a:r>
              <a:rPr lang="ko-KR" altLang="en-US" sz="1000" b="1" dirty="0"/>
              <a:t>조사</a:t>
            </a:r>
            <a:endParaRPr lang="en-US" altLang="ko-KR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28592" y="223009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example()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결과값 검증</a:t>
            </a:r>
            <a:endParaRPr lang="en-US" altLang="ko-KR" sz="1000" b="1" dirty="0"/>
          </a:p>
        </p:txBody>
      </p:sp>
      <p:sp>
        <p:nvSpPr>
          <p:cNvPr id="46" name="순서도: 수동 연산 45"/>
          <p:cNvSpPr/>
          <p:nvPr/>
        </p:nvSpPr>
        <p:spPr>
          <a:xfrm>
            <a:off x="525271" y="1022362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MSA</a:t>
            </a:r>
            <a:r>
              <a:rPr lang="ko-KR" altLang="en-US" sz="1300" dirty="0"/>
              <a:t> 관련 </a:t>
            </a:r>
            <a:r>
              <a:rPr lang="en-US" altLang="ko-KR" sz="1300" dirty="0"/>
              <a:t>R</a:t>
            </a:r>
            <a:r>
              <a:rPr lang="ko-KR" altLang="en-US" sz="1300" dirty="0"/>
              <a:t> 패키지 조사 </a:t>
            </a:r>
            <a:endParaRPr lang="en-US" altLang="ko-KR" sz="1300" dirty="0"/>
          </a:p>
        </p:txBody>
      </p:sp>
      <p:sp>
        <p:nvSpPr>
          <p:cNvPr id="48" name="순서도: 수동 연산 47"/>
          <p:cNvSpPr/>
          <p:nvPr/>
        </p:nvSpPr>
        <p:spPr>
          <a:xfrm>
            <a:off x="525271" y="1930617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Function()</a:t>
            </a:r>
          </a:p>
          <a:p>
            <a:pPr algn="ctr"/>
            <a:r>
              <a:rPr lang="ko-KR" altLang="en-US" sz="1300" dirty="0"/>
              <a:t>기능 조사</a:t>
            </a:r>
            <a:endParaRPr lang="en-US" altLang="ko-KR" sz="1300" dirty="0"/>
          </a:p>
          <a:p>
            <a:pPr algn="ctr"/>
            <a:r>
              <a:rPr lang="ko-KR" altLang="en-US" sz="1300" dirty="0"/>
              <a:t>및 </a:t>
            </a:r>
            <a:r>
              <a:rPr lang="ko-KR" altLang="en-US" sz="1300" spc="-150" dirty="0"/>
              <a:t>검증</a:t>
            </a:r>
            <a:endParaRPr lang="en-US" altLang="ko-KR" sz="1300" spc="-150" dirty="0"/>
          </a:p>
        </p:txBody>
      </p:sp>
      <p:sp>
        <p:nvSpPr>
          <p:cNvPr id="49" name="TextBox 48"/>
          <p:cNvSpPr txBox="1"/>
          <p:nvPr/>
        </p:nvSpPr>
        <p:spPr>
          <a:xfrm>
            <a:off x="6521050" y="2230095"/>
            <a:ext cx="1721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새로 추가 할 </a:t>
            </a:r>
            <a:r>
              <a:rPr lang="en-US" altLang="ko-KR" sz="1000" b="1" dirty="0"/>
              <a:t>function   </a:t>
            </a:r>
            <a:r>
              <a:rPr lang="ko-KR" altLang="en-US" sz="1000" b="1" dirty="0"/>
              <a:t>정의</a:t>
            </a:r>
            <a:endParaRPr lang="en-US" altLang="ko-KR" sz="1000" b="1" dirty="0"/>
          </a:p>
          <a:p>
            <a:endParaRPr lang="en-US" altLang="ko-KR" sz="1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01" y="4557765"/>
            <a:ext cx="3184080" cy="209522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95907"/>
              </p:ext>
            </p:extLst>
          </p:nvPr>
        </p:nvGraphicFramePr>
        <p:xfrm>
          <a:off x="3513786" y="2938714"/>
          <a:ext cx="5077804" cy="33175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1978">
                  <a:extLst>
                    <a:ext uri="{9D8B030D-6E8A-4147-A177-3AD203B41FA5}">
                      <a16:colId xmlns:a16="http://schemas.microsoft.com/office/drawing/2014/main" val="3270623015"/>
                    </a:ext>
                  </a:extLst>
                </a:gridCol>
                <a:gridCol w="1320847">
                  <a:extLst>
                    <a:ext uri="{9D8B030D-6E8A-4147-A177-3AD203B41FA5}">
                      <a16:colId xmlns:a16="http://schemas.microsoft.com/office/drawing/2014/main" val="1986119880"/>
                    </a:ext>
                  </a:extLst>
                </a:gridCol>
                <a:gridCol w="1320847">
                  <a:extLst>
                    <a:ext uri="{9D8B030D-6E8A-4147-A177-3AD203B41FA5}">
                      <a16:colId xmlns:a16="http://schemas.microsoft.com/office/drawing/2014/main" val="870611420"/>
                    </a:ext>
                  </a:extLst>
                </a:gridCol>
                <a:gridCol w="11041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4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MSA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942994"/>
                  </a:ext>
                </a:extLst>
              </a:tr>
              <a:tr h="556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qualityTools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 프로젝트</a:t>
                      </a:r>
                      <a:endParaRPr lang="en-US" alt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en-US" alt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73140"/>
                  </a:ext>
                </a:extLst>
              </a:tr>
              <a:tr h="604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Gage R&amp;R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연구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교차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msa.gageRR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753963"/>
                  </a:ext>
                </a:extLst>
              </a:tr>
              <a:tr h="486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Gage R&amp;R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연구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내포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msa.destTest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078582"/>
                  </a:ext>
                </a:extLst>
              </a:tr>
              <a:tr h="476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Gage R&amp;R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연구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일원배치법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msa.oneway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53437"/>
                  </a:ext>
                </a:extLst>
              </a:tr>
              <a:tr h="476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선형성 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&amp; 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치우침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msa.linBias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931166"/>
                  </a:ext>
                </a:extLst>
              </a:tr>
              <a:tr h="476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반복성 </a:t>
                      </a:r>
                      <a:r>
                        <a:rPr lang="en-US" altLang="ko-KR" sz="1000" b="1" kern="100" dirty="0">
                          <a:solidFill>
                            <a:schemeClr val="tx1"/>
                          </a:solidFill>
                          <a:effectLst/>
                        </a:rPr>
                        <a:t>&amp; </a:t>
                      </a:r>
                      <a:r>
                        <a:rPr lang="ko-KR" altLang="en-US" sz="1000" b="1" kern="100" dirty="0">
                          <a:solidFill>
                            <a:schemeClr val="tx1"/>
                          </a:solidFill>
                          <a:effectLst/>
                        </a:rPr>
                        <a:t>치우침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msa.repBias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4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7871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2.3-2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Gage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R&amp;R</a:t>
            </a:r>
            <a:r>
              <a:rPr lang="ko-KR" altLang="en-US" sz="1500" b="1" dirty="0">
                <a:latin typeface="+mn-ea"/>
              </a:rPr>
              <a:t> 연구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교차</a:t>
            </a:r>
            <a:r>
              <a:rPr lang="en-US" altLang="ko-KR" sz="1500" b="1" dirty="0">
                <a:latin typeface="+mn-ea"/>
              </a:rPr>
              <a:t>) </a:t>
            </a:r>
            <a:r>
              <a:rPr lang="ko-KR" altLang="en-US" sz="1500" b="1" dirty="0">
                <a:latin typeface="+mn-ea"/>
              </a:rPr>
              <a:t>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5402"/>
              </p:ext>
            </p:extLst>
          </p:nvPr>
        </p:nvGraphicFramePr>
        <p:xfrm>
          <a:off x="558590" y="871403"/>
          <a:ext cx="8026819" cy="571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494">
                  <a:extLst>
                    <a:ext uri="{9D8B030D-6E8A-4147-A177-3AD203B41FA5}">
                      <a16:colId xmlns:a16="http://schemas.microsoft.com/office/drawing/2014/main" val="31852148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0628649"/>
                    </a:ext>
                  </a:extLst>
                </a:gridCol>
                <a:gridCol w="1280622">
                  <a:extLst>
                    <a:ext uri="{9D8B030D-6E8A-4147-A177-3AD203B41FA5}">
                      <a16:colId xmlns:a16="http://schemas.microsoft.com/office/drawing/2014/main" val="4193624276"/>
                    </a:ext>
                  </a:extLst>
                </a:gridCol>
                <a:gridCol w="29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85">
                  <a:extLst>
                    <a:ext uri="{9D8B030D-6E8A-4147-A177-3AD203B41FA5}">
                      <a16:colId xmlns:a16="http://schemas.microsoft.com/office/drawing/2014/main" val="4107386356"/>
                    </a:ext>
                  </a:extLst>
                </a:gridCol>
                <a:gridCol w="298484">
                  <a:extLst>
                    <a:ext uri="{9D8B030D-6E8A-4147-A177-3AD203B41FA5}">
                      <a16:colId xmlns:a16="http://schemas.microsoft.com/office/drawing/2014/main" val="1342461367"/>
                    </a:ext>
                  </a:extLst>
                </a:gridCol>
                <a:gridCol w="298485">
                  <a:extLst>
                    <a:ext uri="{9D8B030D-6E8A-4147-A177-3AD203B41FA5}">
                      <a16:colId xmlns:a16="http://schemas.microsoft.com/office/drawing/2014/main" val="1493609106"/>
                    </a:ext>
                  </a:extLst>
                </a:gridCol>
                <a:gridCol w="298484">
                  <a:extLst>
                    <a:ext uri="{9D8B030D-6E8A-4147-A177-3AD203B41FA5}">
                      <a16:colId xmlns:a16="http://schemas.microsoft.com/office/drawing/2014/main" val="348742901"/>
                    </a:ext>
                  </a:extLst>
                </a:gridCol>
                <a:gridCol w="298485">
                  <a:extLst>
                    <a:ext uri="{9D8B030D-6E8A-4147-A177-3AD203B41FA5}">
                      <a16:colId xmlns:a16="http://schemas.microsoft.com/office/drawing/2014/main" val="3946613662"/>
                    </a:ext>
                  </a:extLst>
                </a:gridCol>
                <a:gridCol w="298484">
                  <a:extLst>
                    <a:ext uri="{9D8B030D-6E8A-4147-A177-3AD203B41FA5}">
                      <a16:colId xmlns:a16="http://schemas.microsoft.com/office/drawing/2014/main" val="2304838108"/>
                    </a:ext>
                  </a:extLst>
                </a:gridCol>
                <a:gridCol w="134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48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교호작용 유의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교호작용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유의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계량형 측정시스템분석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AIAG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본 프로젝트의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패키지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61191"/>
                  </a:ext>
                </a:extLst>
              </a:tr>
              <a:tr h="56489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항 목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MINITAB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gageRR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SixSigma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ss.rr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SixSigma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ss.rr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9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"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 err="1"/>
                        <a:t>dataframe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dataframe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04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function()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gageRRDesign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respose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()=data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④summary()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⑤plot()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data.frame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ss.rr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msa.gageRR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9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분산분석표출력값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측정시스템</a:t>
                      </a:r>
                      <a:endParaRPr lang="en-US" altLang="ko-KR" sz="1000" b="1" dirty="0"/>
                    </a:p>
                    <a:p>
                      <a:pPr algn="ctr"/>
                      <a:r>
                        <a:rPr lang="ko-KR" altLang="en-US" sz="1000" b="1" dirty="0"/>
                        <a:t>평가지표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81632"/>
                  </a:ext>
                </a:extLst>
              </a:tr>
              <a:tr h="753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분산성분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기여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표준편차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연구변동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연구변동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공정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공차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29678"/>
                  </a:ext>
                </a:extLst>
              </a:tr>
              <a:tr h="2745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Gage R&amp;R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25086"/>
                  </a:ext>
                </a:extLst>
              </a:tr>
              <a:tr h="283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반복성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38907"/>
                  </a:ext>
                </a:extLst>
              </a:tr>
              <a:tr h="283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재현성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994624"/>
                  </a:ext>
                </a:extLst>
              </a:tr>
              <a:tr h="283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972854"/>
                  </a:ext>
                </a:extLst>
              </a:tr>
              <a:tr h="283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Operator*Part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70567"/>
                  </a:ext>
                </a:extLst>
              </a:tr>
              <a:tr h="283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401639"/>
                  </a:ext>
                </a:extLst>
              </a:tr>
              <a:tr h="28364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총 변동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3483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019" y="2576565"/>
            <a:ext cx="5760000" cy="425009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2.3-2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Gage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R&amp;R</a:t>
            </a:r>
            <a:r>
              <a:rPr lang="ko-KR" altLang="en-US" sz="1500" b="1" dirty="0">
                <a:latin typeface="+mn-ea"/>
              </a:rPr>
              <a:t> 연구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교차</a:t>
            </a:r>
            <a:r>
              <a:rPr lang="en-US" altLang="ko-KR" sz="1500" b="1" dirty="0">
                <a:latin typeface="+mn-ea"/>
              </a:rPr>
              <a:t>)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 err="1">
                <a:latin typeface="+mn-ea"/>
              </a:rPr>
              <a:t>출력값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6" y="815840"/>
            <a:ext cx="3240000" cy="1622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58" y="815840"/>
            <a:ext cx="3240000" cy="16398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0" y="2882338"/>
            <a:ext cx="18573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꺾인 연결선 4"/>
          <p:cNvCxnSpPr>
            <a:endCxn id="3" idx="1"/>
          </p:cNvCxnSpPr>
          <p:nvPr/>
        </p:nvCxnSpPr>
        <p:spPr>
          <a:xfrm rot="5400000" flipH="1" flipV="1">
            <a:off x="465890" y="1844932"/>
            <a:ext cx="1255084" cy="819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932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2.3-3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Gage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R&amp;R</a:t>
            </a:r>
            <a:r>
              <a:rPr lang="ko-KR" altLang="en-US" sz="1500" b="1" dirty="0">
                <a:latin typeface="+mn-ea"/>
              </a:rPr>
              <a:t> 연구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내포</a:t>
            </a:r>
            <a:r>
              <a:rPr lang="en-US" altLang="ko-KR" sz="1500" b="1" dirty="0">
                <a:latin typeface="+mn-ea"/>
              </a:rPr>
              <a:t>) </a:t>
            </a:r>
            <a:r>
              <a:rPr lang="ko-KR" altLang="en-US" sz="1500" b="1" dirty="0">
                <a:latin typeface="+mn-ea"/>
              </a:rPr>
              <a:t>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56356"/>
              </p:ext>
            </p:extLst>
          </p:nvPr>
        </p:nvGraphicFramePr>
        <p:xfrm>
          <a:off x="107505" y="940724"/>
          <a:ext cx="8928989" cy="584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36">
                  <a:extLst>
                    <a:ext uri="{9D8B030D-6E8A-4147-A177-3AD203B41FA5}">
                      <a16:colId xmlns:a16="http://schemas.microsoft.com/office/drawing/2014/main" val="3185214891"/>
                    </a:ext>
                  </a:extLst>
                </a:gridCol>
                <a:gridCol w="1112739">
                  <a:extLst>
                    <a:ext uri="{9D8B030D-6E8A-4147-A177-3AD203B41FA5}">
                      <a16:colId xmlns:a16="http://schemas.microsoft.com/office/drawing/2014/main" val="2300628649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4107386356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1342461367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1493609106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348742901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3946613662"/>
                    </a:ext>
                  </a:extLst>
                </a:gridCol>
                <a:gridCol w="339466">
                  <a:extLst>
                    <a:ext uri="{9D8B030D-6E8A-4147-A177-3AD203B41FA5}">
                      <a16:colId xmlns:a16="http://schemas.microsoft.com/office/drawing/2014/main" val="230483810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1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파괴검사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내포연구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계량형 측정시스템분석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AIAG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본 프로젝트의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패키지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36238"/>
                  </a:ext>
                </a:extLst>
              </a:tr>
              <a:tr h="5401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항 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MINITAB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gageRR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SixSigma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ss.rr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gageRR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활용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2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91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function()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gageRRDesign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respose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()=data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(,method=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“nested”)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④summary()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data.frame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ss.rr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msa.destTest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4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분산분석표출력값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측정시스템</a:t>
                      </a:r>
                      <a:endParaRPr lang="en-US" altLang="ko-KR" sz="1000" b="1" dirty="0"/>
                    </a:p>
                    <a:p>
                      <a:pPr algn="ctr"/>
                      <a:r>
                        <a:rPr lang="ko-KR" altLang="en-US" sz="1000" b="1" dirty="0"/>
                        <a:t>평가지표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81632"/>
                  </a:ext>
                </a:extLst>
              </a:tr>
              <a:tr h="815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분산성분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기여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표준편차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연구변동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연구변동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공정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공차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29678"/>
                  </a:ext>
                </a:extLst>
              </a:tr>
              <a:tr h="4263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Gage R&amp;R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gageRRDesign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respose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()=data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en-US" altLang="ko-K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gageRR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(,method=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“nested”)</a:t>
                      </a:r>
                    </a:p>
                    <a:p>
                      <a:pPr latinLnBrk="1"/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④summary()</a:t>
                      </a:r>
                    </a:p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25086"/>
                  </a:ext>
                </a:extLst>
              </a:tr>
              <a:tr h="4263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반복성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38907"/>
                  </a:ext>
                </a:extLst>
              </a:tr>
              <a:tr h="4263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재현성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994624"/>
                  </a:ext>
                </a:extLst>
              </a:tr>
              <a:tr h="4263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401639"/>
                  </a:ext>
                </a:extLst>
              </a:tr>
              <a:tr h="4263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총 변동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7190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2.3-3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Gage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R&amp;R</a:t>
            </a:r>
            <a:r>
              <a:rPr lang="ko-KR" altLang="en-US" sz="1500" b="1" dirty="0">
                <a:latin typeface="+mn-ea"/>
              </a:rPr>
              <a:t> 연구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내포</a:t>
            </a:r>
            <a:r>
              <a:rPr lang="en-US" altLang="ko-KR" sz="1500" b="1" dirty="0">
                <a:latin typeface="+mn-ea"/>
              </a:rPr>
              <a:t>) </a:t>
            </a:r>
            <a:r>
              <a:rPr lang="ko-KR" altLang="en-US" sz="1500" b="1" dirty="0" err="1">
                <a:latin typeface="+mn-ea"/>
              </a:rPr>
              <a:t>출력값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1" y="2852936"/>
            <a:ext cx="3240000" cy="1636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48" y="1628800"/>
            <a:ext cx="4731926" cy="50592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1" y="1096346"/>
            <a:ext cx="3240000" cy="16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52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2.3-4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Gage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R&amp;R</a:t>
            </a:r>
            <a:r>
              <a:rPr lang="ko-KR" altLang="en-US" sz="1500" b="1" dirty="0">
                <a:latin typeface="+mn-ea"/>
              </a:rPr>
              <a:t> 연구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 err="1">
                <a:latin typeface="+mn-ea"/>
              </a:rPr>
              <a:t>일원배치법</a:t>
            </a:r>
            <a:r>
              <a:rPr lang="en-US" altLang="ko-KR" sz="1500" b="1" dirty="0">
                <a:latin typeface="+mn-ea"/>
              </a:rPr>
              <a:t>) </a:t>
            </a:r>
            <a:r>
              <a:rPr lang="ko-KR" altLang="en-US" sz="1500" b="1" dirty="0">
                <a:latin typeface="+mn-ea"/>
              </a:rPr>
              <a:t>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98387"/>
              </p:ext>
            </p:extLst>
          </p:nvPr>
        </p:nvGraphicFramePr>
        <p:xfrm>
          <a:off x="287523" y="1196752"/>
          <a:ext cx="8568953" cy="546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00">
                  <a:extLst>
                    <a:ext uri="{9D8B030D-6E8A-4147-A177-3AD203B41FA5}">
                      <a16:colId xmlns:a16="http://schemas.microsoft.com/office/drawing/2014/main" val="3185214891"/>
                    </a:ext>
                  </a:extLst>
                </a:gridCol>
                <a:gridCol w="1152178">
                  <a:extLst>
                    <a:ext uri="{9D8B030D-6E8A-4147-A177-3AD203B41FA5}">
                      <a16:colId xmlns:a16="http://schemas.microsoft.com/office/drawing/2014/main" val="2300628649"/>
                    </a:ext>
                  </a:extLst>
                </a:gridCol>
                <a:gridCol w="318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886">
                  <a:extLst>
                    <a:ext uri="{9D8B030D-6E8A-4147-A177-3AD203B41FA5}">
                      <a16:colId xmlns:a16="http://schemas.microsoft.com/office/drawing/2014/main" val="4107386356"/>
                    </a:ext>
                  </a:extLst>
                </a:gridCol>
                <a:gridCol w="318885">
                  <a:extLst>
                    <a:ext uri="{9D8B030D-6E8A-4147-A177-3AD203B41FA5}">
                      <a16:colId xmlns:a16="http://schemas.microsoft.com/office/drawing/2014/main" val="1342461367"/>
                    </a:ext>
                  </a:extLst>
                </a:gridCol>
                <a:gridCol w="318886">
                  <a:extLst>
                    <a:ext uri="{9D8B030D-6E8A-4147-A177-3AD203B41FA5}">
                      <a16:colId xmlns:a16="http://schemas.microsoft.com/office/drawing/2014/main" val="1493609106"/>
                    </a:ext>
                  </a:extLst>
                </a:gridCol>
                <a:gridCol w="318885">
                  <a:extLst>
                    <a:ext uri="{9D8B030D-6E8A-4147-A177-3AD203B41FA5}">
                      <a16:colId xmlns:a16="http://schemas.microsoft.com/office/drawing/2014/main" val="348742901"/>
                    </a:ext>
                  </a:extLst>
                </a:gridCol>
                <a:gridCol w="318886">
                  <a:extLst>
                    <a:ext uri="{9D8B030D-6E8A-4147-A177-3AD203B41FA5}">
                      <a16:colId xmlns:a16="http://schemas.microsoft.com/office/drawing/2014/main" val="3946613662"/>
                    </a:ext>
                  </a:extLst>
                </a:gridCol>
                <a:gridCol w="318885">
                  <a:extLst>
                    <a:ext uri="{9D8B030D-6E8A-4147-A177-3AD203B41FA5}">
                      <a16:colId xmlns:a16="http://schemas.microsoft.com/office/drawing/2014/main" val="230483810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31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일원배치 모형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계량형 측정시스템분석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AIAG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본 프로젝트의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패키지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331885"/>
                  </a:ext>
                </a:extLst>
              </a:tr>
              <a:tr h="5731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항 목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MINITAB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gageRR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SixSigma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ss.rr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msa.type3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06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function()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msa.type3()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8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</a:rPr>
                        <a:t>분산분석표출력값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측정시스템</a:t>
                      </a:r>
                      <a:endParaRPr lang="en-US" altLang="ko-KR" sz="1000" b="1" dirty="0"/>
                    </a:p>
                    <a:p>
                      <a:pPr algn="ctr"/>
                      <a:r>
                        <a:rPr lang="ko-KR" altLang="en-US" sz="1000" b="1" dirty="0"/>
                        <a:t>평가지표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81632"/>
                  </a:ext>
                </a:extLst>
              </a:tr>
              <a:tr h="77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분산성분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기여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표준편차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연구변동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연구변동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공정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dirty="0"/>
                        <a:t>%</a:t>
                      </a:r>
                      <a:r>
                        <a:rPr lang="ko-KR" altLang="en-US" sz="1000" b="1" dirty="0"/>
                        <a:t>공차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29678"/>
                  </a:ext>
                </a:extLst>
              </a:tr>
              <a:tr h="4573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Gage R&amp;R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25086"/>
                  </a:ext>
                </a:extLst>
              </a:tr>
              <a:tr h="4573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반복성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38907"/>
                  </a:ext>
                </a:extLst>
              </a:tr>
              <a:tr h="4573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401639"/>
                  </a:ext>
                </a:extLst>
              </a:tr>
              <a:tr h="4573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총 변동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812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2.3-4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Gage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R&amp;R</a:t>
            </a:r>
            <a:r>
              <a:rPr lang="ko-KR" altLang="en-US" sz="1500" b="1" dirty="0">
                <a:latin typeface="+mn-ea"/>
              </a:rPr>
              <a:t> 연구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 err="1">
                <a:latin typeface="+mn-ea"/>
              </a:rPr>
              <a:t>일원배치법</a:t>
            </a:r>
            <a:r>
              <a:rPr lang="en-US" altLang="ko-KR" sz="1500" b="1" dirty="0">
                <a:latin typeface="+mn-ea"/>
              </a:rPr>
              <a:t>)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 err="1">
                <a:latin typeface="+mn-ea"/>
              </a:rPr>
              <a:t>출력값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6" y="3024904"/>
            <a:ext cx="3124114" cy="205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7" y="2276872"/>
            <a:ext cx="5378844" cy="43918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0" y="907611"/>
            <a:ext cx="3148299" cy="20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566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2.3-5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500" b="1" dirty="0" err="1">
                <a:latin typeface="+mn-ea"/>
              </a:rPr>
              <a:t>선형성</a:t>
            </a:r>
            <a:r>
              <a:rPr lang="ko-KR" altLang="en-US" sz="1500" b="1" dirty="0">
                <a:latin typeface="+mn-ea"/>
              </a:rPr>
              <a:t> 및 편의 연구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70303"/>
              </p:ext>
            </p:extLst>
          </p:nvPr>
        </p:nvGraphicFramePr>
        <p:xfrm>
          <a:off x="644122" y="976019"/>
          <a:ext cx="7812869" cy="572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786">
                  <a:extLst>
                    <a:ext uri="{9D8B030D-6E8A-4147-A177-3AD203B41FA5}">
                      <a16:colId xmlns:a16="http://schemas.microsoft.com/office/drawing/2014/main" val="3185214891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96">
                  <a:extLst>
                    <a:ext uri="{9D8B030D-6E8A-4147-A177-3AD203B41FA5}">
                      <a16:colId xmlns:a16="http://schemas.microsoft.com/office/drawing/2014/main" val="4107386356"/>
                    </a:ext>
                  </a:extLst>
                </a:gridCol>
                <a:gridCol w="410495">
                  <a:extLst>
                    <a:ext uri="{9D8B030D-6E8A-4147-A177-3AD203B41FA5}">
                      <a16:colId xmlns:a16="http://schemas.microsoft.com/office/drawing/2014/main" val="1342461367"/>
                    </a:ext>
                  </a:extLst>
                </a:gridCol>
                <a:gridCol w="153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5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2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Gage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선형성 및 </a:t>
                      </a:r>
                      <a:r>
                        <a:rPr lang="ko-KR" altLang="en-US" sz="1200" b="1" dirty="0">
                          <a:latin typeface="+mn-ea"/>
                        </a:rPr>
                        <a:t>편의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연구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AIAG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본 프로젝트의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패키지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799783"/>
                  </a:ext>
                </a:extLst>
              </a:tr>
              <a:tr h="592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항 목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MINITAB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gageLin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msa.linBias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1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function()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en-US" altLang="ko-KR" sz="1200" dirty="0" err="1"/>
                        <a:t>gageLinDesign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en-US" altLang="ko-KR" sz="1200" dirty="0" err="1"/>
                        <a:t>data.frame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rbind</a:t>
                      </a:r>
                      <a:r>
                        <a:rPr lang="en-US" altLang="ko-KR" sz="1200" dirty="0"/>
                        <a:t>())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en-US" altLang="ko-KR" sz="1200" dirty="0"/>
                        <a:t>response()=data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en-US" altLang="ko-KR" sz="1200" dirty="0" err="1"/>
                        <a:t>gageLin</a:t>
                      </a:r>
                      <a:r>
                        <a:rPr lang="en-US" altLang="ko-KR" sz="1200" dirty="0"/>
                        <a:t>()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en-US" altLang="ko-KR" sz="1200" dirty="0"/>
                        <a:t>summary()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2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선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형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성 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치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우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침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Gage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선형성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출력값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81632"/>
                  </a:ext>
                </a:extLst>
              </a:tr>
              <a:tr h="6494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SE</a:t>
                      </a:r>
                    </a:p>
                    <a:p>
                      <a:pPr algn="ctr"/>
                      <a:r>
                        <a:rPr lang="ko-KR" altLang="en-US" sz="1000" b="1" dirty="0"/>
                        <a:t>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/>
                        <a:t>P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29678"/>
                  </a:ext>
                </a:extLst>
              </a:tr>
              <a:tr h="3245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절편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25086"/>
                  </a:ext>
                </a:extLst>
              </a:tr>
              <a:tr h="3245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기울기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401639"/>
                  </a:ext>
                </a:extLst>
              </a:tr>
              <a:tr h="3245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Gage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치우침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/>
                        <a:t>출력값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773107"/>
                  </a:ext>
                </a:extLst>
              </a:tr>
              <a:tr h="32458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기준 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670811"/>
                  </a:ext>
                </a:extLst>
              </a:tr>
              <a:tr h="32458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치우침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28237"/>
                  </a:ext>
                </a:extLst>
              </a:tr>
              <a:tr h="32458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선형성 및 치우침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2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48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2.3-5 </a:t>
            </a:r>
            <a:r>
              <a:rPr lang="ko-KR" altLang="en-US" sz="1500" b="1" dirty="0">
                <a:latin typeface="+mn-ea"/>
              </a:rPr>
              <a:t>선형성 및 편의 연구 </a:t>
            </a:r>
            <a:r>
              <a:rPr lang="ko-KR" altLang="en-US" sz="1500" b="1" dirty="0" err="1">
                <a:latin typeface="+mn-ea"/>
              </a:rPr>
              <a:t>출력값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9" y="1229970"/>
            <a:ext cx="4250285" cy="20716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702463"/>
            <a:ext cx="4550587" cy="403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90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2.3-6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반복성 및 편의 연구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336165"/>
                  </p:ext>
                </p:extLst>
              </p:nvPr>
            </p:nvGraphicFramePr>
            <p:xfrm>
              <a:off x="287523" y="976019"/>
              <a:ext cx="8568953" cy="5771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1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821">
                      <a:extLst>
                        <a:ext uri="{9D8B030D-6E8A-4147-A177-3AD203B41FA5}">
                          <a16:colId xmlns:a16="http://schemas.microsoft.com/office/drawing/2014/main" val="809194617"/>
                        </a:ext>
                      </a:extLst>
                    </a:gridCol>
                    <a:gridCol w="2215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121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213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96664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계량형 측정시스템분석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MINITAB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cg()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solidFill>
                                <a:srgbClr val="FF0000"/>
                              </a:solidFill>
                            </a:rPr>
                            <a:t>본 프로젝트의</a:t>
                          </a:r>
                          <a:endParaRPr lang="en-US" altLang="ko-KR" sz="1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6406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 err="1"/>
                            <a:t>Dataframe</a:t>
                          </a:r>
                          <a:endParaRPr lang="ko-KR" altLang="en-US" sz="1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err="1"/>
                            <a:t>Dataframe</a:t>
                          </a:r>
                          <a:endParaRPr lang="ko-KR" altLang="en-US" sz="1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5907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필수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function()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 err="1">
                              <a:solidFill>
                                <a:schemeClr val="tx1"/>
                              </a:solidFill>
                            </a:rPr>
                            <a:t>msa.repBias</a:t>
                          </a: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2617">
                    <a:tc rowSpan="6">
                      <a:txBody>
                        <a:bodyPr/>
                        <a:lstStyle/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측정능력지표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GM,Bosch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×(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𝑼𝑺𝑳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𝑳𝑺𝑳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▲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소수점 자릿수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VDA 5, Q-DAS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×(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𝑼𝑺𝑳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𝑳𝑺𝑳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8131566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AIAG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① %EV=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𝑻𝑽</m:t>
                                  </m:r>
                                </m:den>
                              </m:f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𝟏𝟎𝟎</m:t>
                              </m:r>
                            </m:oMath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② 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t-test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6581455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GM,Bosch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𝑼𝑺𝑳</m:t>
                                        </m:r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𝑳𝑺𝑳</m:t>
                                        </m:r>
                                      </m:e>
                                    </m:d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−│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│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▲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소수점 자릿수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VDA 5, Q-DAS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𝑼𝑺𝑳</m:t>
                                        </m:r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𝑳𝑺𝑳</m:t>
                                        </m:r>
                                      </m:e>
                                    </m:d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−│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│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9374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Resolution(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해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분해능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RE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1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표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336165"/>
                  </p:ext>
                </p:extLst>
              </p:nvPr>
            </p:nvGraphicFramePr>
            <p:xfrm>
              <a:off x="287523" y="976019"/>
              <a:ext cx="8568953" cy="57714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91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6216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288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09194617"/>
                        </a:ext>
                      </a:extLst>
                    </a:gridCol>
                    <a:gridCol w="221512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21213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21213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696664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계량형 측정시스템분석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MINITAB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cg()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solidFill>
                                <a:srgbClr val="FF0000"/>
                              </a:solidFill>
                            </a:rPr>
                            <a:t>본 프로젝트의</a:t>
                          </a:r>
                          <a:endParaRPr lang="en-US" altLang="ko-KR" sz="1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06406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00" b="0" dirty="0" err="1"/>
                            <a:t>Dataframe</a:t>
                          </a:r>
                          <a:endParaRPr lang="ko-KR" altLang="en-US" sz="1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 err="1"/>
                            <a:t>Dataframe</a:t>
                          </a:r>
                          <a:endParaRPr lang="ko-KR" altLang="en-US" sz="10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55907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필수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function()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dirty="0" err="1" smtClean="0">
                              <a:solidFill>
                                <a:schemeClr val="tx1"/>
                              </a:solidFill>
                            </a:rPr>
                            <a:t>msa.repBias</a:t>
                          </a:r>
                          <a:r>
                            <a:rPr lang="en-US" altLang="ko-KR" sz="1000" dirty="0" smtClean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32617">
                    <a:tc rowSpan="6">
                      <a:txBody>
                        <a:bodyPr/>
                        <a:lstStyle/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측정능력지표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4118" t="-71111" r="-1184314" b="-9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GM,Bosch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4286" t="-213333" r="-171978" b="-47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▲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소수점 자릿수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VDA 5, Q-DAS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4286" t="-313333" r="-171978" b="-37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28131566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AIAG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4286" t="-413333" r="-171978" b="-27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6581455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4118" t="-255602" r="-1184314" b="-3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GM,Bosch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4286" t="-509091" r="-171978" b="-173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▲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소수점 자릿수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732617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VDA 5, Q-DAS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14286" t="-614167" r="-171978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549374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Resolution(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해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분해능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RE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100" dirty="0">
                              <a:solidFill>
                                <a:schemeClr val="tx1"/>
                              </a:solidFill>
                            </a:rPr>
                            <a:t>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941815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528" y="58022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목차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CONTENTS</a:t>
            </a:r>
            <a:endParaRPr lang="ko-KR" altLang="en-US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14263"/>
            <a:ext cx="285752" cy="268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528" y="31861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44041374"/>
              </p:ext>
            </p:extLst>
          </p:nvPr>
        </p:nvGraphicFramePr>
        <p:xfrm>
          <a:off x="3851920" y="1628800"/>
          <a:ext cx="4896544" cy="417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3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2.3-6 </a:t>
            </a:r>
            <a:r>
              <a:rPr lang="ko-KR" altLang="en-US" sz="1500" b="1" dirty="0">
                <a:latin typeface="+mn-ea"/>
              </a:rPr>
              <a:t>반복성 및 편의 연구 </a:t>
            </a:r>
            <a:r>
              <a:rPr lang="ko-KR" altLang="en-US" sz="1500" b="1" dirty="0" err="1">
                <a:latin typeface="+mn-ea"/>
              </a:rPr>
              <a:t>출력값</a:t>
            </a:r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1" y="940657"/>
            <a:ext cx="3545934" cy="2568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44824"/>
            <a:ext cx="4539761" cy="48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961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 </a:t>
            </a:r>
            <a:r>
              <a:rPr lang="ko-KR" altLang="en-US" sz="2000" b="1" dirty="0">
                <a:latin typeface="+mn-ea"/>
              </a:rPr>
              <a:t>샘플링검사 </a:t>
            </a:r>
            <a:r>
              <a:rPr lang="en-US" altLang="ko-KR" sz="2000" b="1" dirty="0">
                <a:latin typeface="+mn-ea"/>
              </a:rPr>
              <a:t>(SI)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33" name="모서리가 둥근 직사각형 19"/>
          <p:cNvSpPr/>
          <p:nvPr/>
        </p:nvSpPr>
        <p:spPr>
          <a:xfrm>
            <a:off x="673690" y="1378981"/>
            <a:ext cx="7783301" cy="75387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샘플링 검사는 전수조사와 반하는 개념으로 한 </a:t>
            </a:r>
            <a:r>
              <a:rPr lang="ko-KR" altLang="ko-KR" sz="1400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로트의</a:t>
            </a:r>
            <a:r>
              <a:rPr lang="ko-KR" altLang="ko-KR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물품 중에서 발췌한 시료를 조사하고 그 결과를 판정 기준과 비교하여 그 </a:t>
            </a:r>
            <a:r>
              <a:rPr lang="ko-KR" altLang="ko-KR" sz="1400" b="1" kern="100" dirty="0" err="1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로트의</a:t>
            </a:r>
            <a:r>
              <a:rPr lang="ko-KR" altLang="ko-KR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합격 여부를 결정하는 </a:t>
            </a:r>
            <a:r>
              <a:rPr lang="ko-KR" altLang="en-US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검사</a:t>
            </a:r>
            <a:r>
              <a:rPr lang="ko-KR" altLang="ko-KR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뜻한다</a:t>
            </a:r>
            <a:r>
              <a:rPr lang="en-US" altLang="ko-KR" sz="1400" b="1" kern="100" dirty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52806" y="2613280"/>
          <a:ext cx="778330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170">
                  <a:extLst>
                    <a:ext uri="{9D8B030D-6E8A-4147-A177-3AD203B41FA5}">
                      <a16:colId xmlns:a16="http://schemas.microsoft.com/office/drawing/2014/main" val="1149810842"/>
                    </a:ext>
                  </a:extLst>
                </a:gridCol>
                <a:gridCol w="2942047">
                  <a:extLst>
                    <a:ext uri="{9D8B030D-6E8A-4147-A177-3AD203B41FA5}">
                      <a16:colId xmlns:a16="http://schemas.microsoft.com/office/drawing/2014/main" val="1112507029"/>
                    </a:ext>
                  </a:extLst>
                </a:gridCol>
                <a:gridCol w="3265084">
                  <a:extLst>
                    <a:ext uri="{9D8B030D-6E8A-4147-A177-3AD203B41FA5}">
                      <a16:colId xmlns:a16="http://schemas.microsoft.com/office/drawing/2014/main" val="269028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품질특성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계수형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계량형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검사단위의 품질특성이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적합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∙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부적합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부적합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수와 같이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계수치로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되는경우의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샘플링 검사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검사단위의 품질특성이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계량치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표시되는 경우의 샘플링검사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03489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680349" y="4221088"/>
          <a:ext cx="7783301" cy="2009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600">
                  <a:extLst>
                    <a:ext uri="{9D8B030D-6E8A-4147-A177-3AD203B41FA5}">
                      <a16:colId xmlns:a16="http://schemas.microsoft.com/office/drawing/2014/main" val="518579930"/>
                    </a:ext>
                  </a:extLst>
                </a:gridCol>
                <a:gridCol w="6242701">
                  <a:extLst>
                    <a:ext uri="{9D8B030D-6E8A-4147-A177-3AD203B41FA5}">
                      <a16:colId xmlns:a16="http://schemas.microsoft.com/office/drawing/2014/main" val="3288370958"/>
                    </a:ext>
                  </a:extLst>
                </a:gridCol>
              </a:tblGrid>
              <a:tr h="50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검사형태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41874"/>
                  </a:ext>
                </a:extLst>
              </a:tr>
              <a:tr h="50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규준형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생산자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측과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소비자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측이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품질보호를 동시에 만족시키도록 하는 검사방식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657251"/>
                  </a:ext>
                </a:extLst>
              </a:tr>
              <a:tr h="50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선별형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샘플링검사에 의하여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합격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로트는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그대로 받아들이고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불합격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로트는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전수선별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하여 모두 양호품으로 대체하는 검사방식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318940"/>
                  </a:ext>
                </a:extLst>
              </a:tr>
              <a:tr h="502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조정형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검사의 </a:t>
                      </a:r>
                      <a:r>
                        <a:rPr lang="ko-KR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엄격도를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조정하여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보통검사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까다로운 검사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ko-KR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수월한 검사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적절하게 사용하는 검사방식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1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625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3" y="3057237"/>
            <a:ext cx="3489043" cy="23065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2.4-1 </a:t>
            </a:r>
            <a:r>
              <a:rPr lang="en-US" altLang="ko-KR" sz="1500" b="1" dirty="0">
                <a:latin typeface="+mn-ea"/>
              </a:rPr>
              <a:t>SI</a:t>
            </a:r>
            <a:r>
              <a:rPr lang="ko-KR" altLang="en-US" sz="1500" b="1" dirty="0">
                <a:latin typeface="+mn-ea"/>
              </a:rPr>
              <a:t> 관련 패키지 조사 및 </a:t>
            </a:r>
            <a:r>
              <a:rPr lang="en-US" altLang="ko-KR" sz="1500" b="1" dirty="0">
                <a:latin typeface="+mn-ea"/>
              </a:rPr>
              <a:t>function</a:t>
            </a:r>
            <a:r>
              <a:rPr lang="ko-KR" altLang="en-US" sz="1500" b="1" dirty="0">
                <a:latin typeface="+mn-ea"/>
              </a:rPr>
              <a:t>검증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28676" y="1013330"/>
            <a:ext cx="5906333" cy="252526"/>
            <a:chOff x="2605750" y="1668866"/>
            <a:chExt cx="5906333" cy="252526"/>
          </a:xfrm>
        </p:grpSpPr>
        <p:sp>
          <p:nvSpPr>
            <p:cNvPr id="32" name="화살표: 오각형 31"/>
            <p:cNvSpPr/>
            <p:nvPr/>
          </p:nvSpPr>
          <p:spPr>
            <a:xfrm>
              <a:off x="2605750" y="1668866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Step1.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관련 패키지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4" name="화살표: 갈매기형 수장 33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Step2.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설치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8" name="화살표: 갈매기형 수장 37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Step3.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확인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631080" y="1271809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관련 </a:t>
            </a:r>
            <a:r>
              <a:rPr lang="en-US" altLang="ko-KR" sz="1000" b="1" dirty="0"/>
              <a:t>Key-word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카테고리별 검색</a:t>
            </a:r>
            <a:endParaRPr lang="en-US" altLang="ko-KR" sz="1000" b="1" dirty="0"/>
          </a:p>
          <a:p>
            <a:r>
              <a:rPr lang="en-US" altLang="ko-KR" sz="1000" b="1" dirty="0"/>
              <a:t>         (</a:t>
            </a:r>
            <a:r>
              <a:rPr lang="en-US" altLang="ko-KR" sz="1000" b="1" dirty="0" err="1"/>
              <a:t>Cran</a:t>
            </a:r>
            <a:r>
              <a:rPr lang="en-US" altLang="ko-KR" sz="1000" b="1" dirty="0"/>
              <a:t>-r)</a:t>
            </a:r>
            <a:endParaRPr lang="ko-KR" altLang="en-US" sz="10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433168" y="1921585"/>
            <a:ext cx="6023823" cy="252000"/>
            <a:chOff x="2613538" y="1669392"/>
            <a:chExt cx="6023823" cy="252000"/>
          </a:xfrm>
        </p:grpSpPr>
        <p:sp>
          <p:nvSpPr>
            <p:cNvPr id="41" name="화살표: 오각형 40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Step4.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</a:p>
          </p:txBody>
        </p:sp>
        <p:sp>
          <p:nvSpPr>
            <p:cNvPr id="42" name="화살표: 갈매기형 수장 41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Step5.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43" name="화살표: 갈매기형 수장 42"/>
            <p:cNvSpPr/>
            <p:nvPr/>
          </p:nvSpPr>
          <p:spPr>
            <a:xfrm>
              <a:off x="6532083" y="1669392"/>
              <a:ext cx="2105278" cy="231566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Step6.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추가 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626169" y="126076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install.packages</a:t>
            </a:r>
            <a:r>
              <a:rPr lang="en-US" altLang="ko-KR" sz="1000" b="1" dirty="0"/>
              <a:t>(“ ”) </a:t>
            </a:r>
          </a:p>
          <a:p>
            <a:r>
              <a:rPr lang="en-US" altLang="ko-KR" sz="1000" b="1" dirty="0"/>
              <a:t>2. library(“ ”)</a:t>
            </a:r>
          </a:p>
          <a:p>
            <a:r>
              <a:rPr lang="en-US" altLang="ko-KR" sz="1000" b="1" dirty="0"/>
              <a:t>3. ??</a:t>
            </a:r>
            <a:r>
              <a:rPr lang="en-US" altLang="ko-KR" sz="1000" b="1" dirty="0" err="1"/>
              <a:t>PackageName</a:t>
            </a:r>
            <a:endParaRPr lang="en-US" altLang="ko-KR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58468" y="127180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Description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31080" y="2153151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function() </a:t>
            </a:r>
            <a:r>
              <a:rPr lang="ko-KR" altLang="en-US" sz="1000" b="1" dirty="0"/>
              <a:t>기능조사</a:t>
            </a:r>
            <a:endParaRPr lang="en-US" altLang="ko-KR" sz="1000" b="1" dirty="0"/>
          </a:p>
          <a:p>
            <a:r>
              <a:rPr lang="en-US" altLang="ko-KR" sz="1000" b="1" dirty="0"/>
              <a:t>2. function() </a:t>
            </a:r>
            <a:r>
              <a:rPr lang="ko-KR" altLang="en-US" sz="1000" b="1" dirty="0"/>
              <a:t>선별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내부 </a:t>
            </a:r>
            <a:r>
              <a:rPr lang="en-US" altLang="ko-KR" sz="1000" b="1" dirty="0"/>
              <a:t>code </a:t>
            </a:r>
            <a:r>
              <a:rPr lang="ko-KR" altLang="en-US" sz="1000" b="1" dirty="0"/>
              <a:t>조사</a:t>
            </a:r>
            <a:endParaRPr lang="en-US" altLang="ko-KR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628592" y="223009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example()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결과값 검증</a:t>
            </a:r>
            <a:endParaRPr lang="en-US" altLang="ko-KR" sz="1000" b="1" dirty="0"/>
          </a:p>
        </p:txBody>
      </p:sp>
      <p:sp>
        <p:nvSpPr>
          <p:cNvPr id="48" name="순서도: 수동 연산 47"/>
          <p:cNvSpPr/>
          <p:nvPr/>
        </p:nvSpPr>
        <p:spPr>
          <a:xfrm>
            <a:off x="525271" y="1022362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SI </a:t>
            </a:r>
            <a:r>
              <a:rPr lang="ko-KR" altLang="en-US" sz="1300" dirty="0"/>
              <a:t>관련</a:t>
            </a:r>
            <a:endParaRPr lang="en-US" altLang="ko-KR" sz="1300" dirty="0"/>
          </a:p>
          <a:p>
            <a:pPr algn="ctr"/>
            <a:r>
              <a:rPr lang="ko-KR" altLang="en-US" sz="1300" dirty="0"/>
              <a:t> </a:t>
            </a:r>
            <a:r>
              <a:rPr lang="en-US" altLang="ko-KR" sz="1300" dirty="0"/>
              <a:t>R</a:t>
            </a:r>
            <a:r>
              <a:rPr lang="ko-KR" altLang="en-US" sz="1300" dirty="0"/>
              <a:t> 패키지 조사 </a:t>
            </a:r>
            <a:endParaRPr lang="en-US" altLang="ko-KR" sz="1300" dirty="0"/>
          </a:p>
        </p:txBody>
      </p:sp>
      <p:sp>
        <p:nvSpPr>
          <p:cNvPr id="49" name="순서도: 수동 연산 48"/>
          <p:cNvSpPr/>
          <p:nvPr/>
        </p:nvSpPr>
        <p:spPr>
          <a:xfrm>
            <a:off x="525271" y="1930617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Function()</a:t>
            </a:r>
          </a:p>
          <a:p>
            <a:pPr algn="ctr"/>
            <a:r>
              <a:rPr lang="ko-KR" altLang="en-US" sz="1300" dirty="0"/>
              <a:t>기능 조사</a:t>
            </a:r>
            <a:endParaRPr lang="en-US" altLang="ko-KR" sz="1300" dirty="0"/>
          </a:p>
          <a:p>
            <a:pPr algn="ctr"/>
            <a:r>
              <a:rPr lang="ko-KR" altLang="en-US" sz="1300" dirty="0"/>
              <a:t>및 </a:t>
            </a:r>
            <a:r>
              <a:rPr lang="ko-KR" altLang="en-US" sz="1300" spc="-150" dirty="0"/>
              <a:t>검증</a:t>
            </a:r>
            <a:endParaRPr lang="en-US" altLang="ko-KR" sz="1300" spc="-150" dirty="0"/>
          </a:p>
        </p:txBody>
      </p:sp>
      <p:sp>
        <p:nvSpPr>
          <p:cNvPr id="50" name="TextBox 49"/>
          <p:cNvSpPr txBox="1"/>
          <p:nvPr/>
        </p:nvSpPr>
        <p:spPr>
          <a:xfrm>
            <a:off x="6521050" y="2230095"/>
            <a:ext cx="1721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새로 추가 할 </a:t>
            </a:r>
            <a:r>
              <a:rPr lang="en-US" altLang="ko-KR" sz="1000" b="1" dirty="0"/>
              <a:t>function   </a:t>
            </a:r>
            <a:r>
              <a:rPr lang="ko-KR" altLang="en-US" sz="1000" b="1" dirty="0"/>
              <a:t>정의</a:t>
            </a:r>
            <a:endParaRPr lang="en-US" altLang="ko-KR" sz="1000" b="1" dirty="0"/>
          </a:p>
          <a:p>
            <a:endParaRPr lang="en-US" altLang="ko-KR" sz="10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3940445" y="3068960"/>
          <a:ext cx="4822536" cy="33006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2509">
                  <a:extLst>
                    <a:ext uri="{9D8B030D-6E8A-4147-A177-3AD203B41FA5}">
                      <a16:colId xmlns:a16="http://schemas.microsoft.com/office/drawing/2014/main" val="3270623015"/>
                    </a:ext>
                  </a:extLst>
                </a:gridCol>
                <a:gridCol w="632509">
                  <a:extLst>
                    <a:ext uri="{9D8B030D-6E8A-4147-A177-3AD203B41FA5}">
                      <a16:colId xmlns:a16="http://schemas.microsoft.com/office/drawing/2014/main" val="1775319963"/>
                    </a:ext>
                  </a:extLst>
                </a:gridCol>
                <a:gridCol w="1254446">
                  <a:extLst>
                    <a:ext uri="{9D8B030D-6E8A-4147-A177-3AD203B41FA5}">
                      <a16:colId xmlns:a16="http://schemas.microsoft.com/office/drawing/2014/main" val="1986119880"/>
                    </a:ext>
                  </a:extLst>
                </a:gridCol>
                <a:gridCol w="1254446">
                  <a:extLst>
                    <a:ext uri="{9D8B030D-6E8A-4147-A177-3AD203B41FA5}">
                      <a16:colId xmlns:a16="http://schemas.microsoft.com/office/drawing/2014/main" val="870611420"/>
                    </a:ext>
                  </a:extLst>
                </a:gridCol>
                <a:gridCol w="1048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301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942994"/>
                  </a:ext>
                </a:extLst>
              </a:tr>
              <a:tr h="7750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err="1">
                          <a:solidFill>
                            <a:schemeClr val="bg1"/>
                          </a:solidFill>
                        </a:rPr>
                        <a:t>AcceptanceSampling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패키지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LTPDvar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 프로젝트</a:t>
                      </a:r>
                      <a:endParaRPr lang="en-US" alt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en-US" alt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73140"/>
                  </a:ext>
                </a:extLst>
              </a:tr>
              <a:tr h="42363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규준형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계수형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753963"/>
                  </a:ext>
                </a:extLst>
              </a:tr>
              <a:tr h="42363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계량형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51199"/>
                  </a:ext>
                </a:extLst>
              </a:tr>
              <a:tr h="34124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선별형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계수형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078582"/>
                  </a:ext>
                </a:extLst>
              </a:tr>
              <a:tr h="33414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계량형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63102"/>
                  </a:ext>
                </a:extLst>
              </a:tr>
              <a:tr h="33430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조정형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계수형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100" b="1" dirty="0">
                          <a:solidFill>
                            <a:schemeClr val="tx1"/>
                          </a:solidFill>
                        </a:rPr>
                        <a:t>Χ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53437"/>
                  </a:ext>
                </a:extLst>
              </a:tr>
              <a:tr h="334302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계량형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4202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1" y="5445224"/>
            <a:ext cx="3031232" cy="9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540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2.4-2 </a:t>
            </a:r>
            <a:r>
              <a:rPr lang="en-US" altLang="ko-KR" sz="1500" b="1" dirty="0">
                <a:latin typeface="+mn-ea"/>
              </a:rPr>
              <a:t>SI</a:t>
            </a:r>
            <a:r>
              <a:rPr lang="ko-KR" altLang="en-US" sz="1500" b="1" dirty="0">
                <a:latin typeface="+mn-ea"/>
              </a:rPr>
              <a:t> 패키지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42565"/>
              </p:ext>
            </p:extLst>
          </p:nvPr>
        </p:nvGraphicFramePr>
        <p:xfrm>
          <a:off x="642297" y="883675"/>
          <a:ext cx="7859406" cy="591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73">
                  <a:extLst>
                    <a:ext uri="{9D8B030D-6E8A-4147-A177-3AD203B41FA5}">
                      <a16:colId xmlns:a16="http://schemas.microsoft.com/office/drawing/2014/main" val="2093162241"/>
                    </a:ext>
                  </a:extLst>
                </a:gridCol>
                <a:gridCol w="443783">
                  <a:extLst>
                    <a:ext uri="{9D8B030D-6E8A-4147-A177-3AD203B41FA5}">
                      <a16:colId xmlns:a16="http://schemas.microsoft.com/office/drawing/2014/main" val="124436142"/>
                    </a:ext>
                  </a:extLst>
                </a:gridCol>
                <a:gridCol w="443783">
                  <a:extLst>
                    <a:ext uri="{9D8B030D-6E8A-4147-A177-3AD203B41FA5}">
                      <a16:colId xmlns:a16="http://schemas.microsoft.com/office/drawing/2014/main" val="3898105381"/>
                    </a:ext>
                  </a:extLst>
                </a:gridCol>
                <a:gridCol w="605278">
                  <a:extLst>
                    <a:ext uri="{9D8B030D-6E8A-4147-A177-3AD203B41FA5}">
                      <a16:colId xmlns:a16="http://schemas.microsoft.com/office/drawing/2014/main" val="1524991619"/>
                    </a:ext>
                  </a:extLst>
                </a:gridCol>
                <a:gridCol w="1428146">
                  <a:extLst>
                    <a:ext uri="{9D8B030D-6E8A-4147-A177-3AD203B41FA5}">
                      <a16:colId xmlns:a16="http://schemas.microsoft.com/office/drawing/2014/main" val="689355877"/>
                    </a:ext>
                  </a:extLst>
                </a:gridCol>
                <a:gridCol w="1219032">
                  <a:extLst>
                    <a:ext uri="{9D8B030D-6E8A-4147-A177-3AD203B41FA5}">
                      <a16:colId xmlns:a16="http://schemas.microsoft.com/office/drawing/2014/main" val="3081139849"/>
                    </a:ext>
                  </a:extLst>
                </a:gridCol>
                <a:gridCol w="1593664">
                  <a:extLst>
                    <a:ext uri="{9D8B030D-6E8A-4147-A177-3AD203B41FA5}">
                      <a16:colId xmlns:a16="http://schemas.microsoft.com/office/drawing/2014/main" val="3600564011"/>
                    </a:ext>
                  </a:extLst>
                </a:gridCol>
                <a:gridCol w="1477047">
                  <a:extLst>
                    <a:ext uri="{9D8B030D-6E8A-4147-A177-3AD203B41FA5}">
                      <a16:colId xmlns:a16="http://schemas.microsoft.com/office/drawing/2014/main" val="2799647140"/>
                    </a:ext>
                  </a:extLst>
                </a:gridCol>
              </a:tblGrid>
              <a:tr h="801945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샘플링검사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(SI)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MINITAB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Acceptance</a:t>
                      </a:r>
                    </a:p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Sampling</a:t>
                      </a: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본 프로젝트 개발 패키지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694690"/>
                  </a:ext>
                </a:extLst>
              </a:tr>
              <a:tr h="68234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function()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/>
                        <a:t>find.plan</a:t>
                      </a:r>
                      <a:r>
                        <a:rPr lang="en-US" altLang="ko-KR" sz="1100" b="0" dirty="0"/>
                        <a:t>(PRP, CRP, type, N, </a:t>
                      </a:r>
                      <a:r>
                        <a:rPr lang="en-US" altLang="ko-KR" sz="1100" b="0" dirty="0" err="1"/>
                        <a:t>s.type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83007"/>
                  </a:ext>
                </a:extLst>
              </a:tr>
              <a:tr h="26731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규준형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샘플링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계수형 </a:t>
                      </a:r>
                      <a:r>
                        <a:rPr lang="en-US" altLang="ko-KR" sz="1200" b="1" dirty="0"/>
                        <a:t>(1)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KS A 3102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893355"/>
                  </a:ext>
                </a:extLst>
              </a:tr>
              <a:tr h="573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계량형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표준편차알때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KS Q 1001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 (Table </a:t>
                      </a:r>
                      <a:r>
                        <a:rPr lang="ko-KR" altLang="en-US" sz="1100" b="0" dirty="0"/>
                        <a:t>값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92299"/>
                  </a:ext>
                </a:extLst>
              </a:tr>
              <a:tr h="5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평균값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KS Q 1001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X</a:t>
                      </a:r>
                      <a:endParaRPr lang="ko-KR" altLang="en-US" sz="1100" b="0" dirty="0"/>
                    </a:p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X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3208"/>
                  </a:ext>
                </a:extLst>
              </a:tr>
              <a:tr h="73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표준편차 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모를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KS Q 0001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 (Table </a:t>
                      </a:r>
                      <a:r>
                        <a:rPr lang="ko-KR" altLang="en-US" sz="1100" b="0" dirty="0"/>
                        <a:t>값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863335"/>
                  </a:ext>
                </a:extLst>
              </a:tr>
              <a:tr h="7369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조정형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샘플링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검사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계수형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AQL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KS Q ISO 2859-1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X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907045"/>
                  </a:ext>
                </a:extLst>
              </a:tr>
              <a:tr h="73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LQ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KS Q ISO 2859-2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 X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354958"/>
                  </a:ext>
                </a:extLst>
              </a:tr>
              <a:tr h="7369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계량형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KS Q ISO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3951-1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X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8348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2.4-3 </a:t>
            </a:r>
            <a:r>
              <a:rPr lang="en-US" altLang="ko-KR" sz="1500" b="1" dirty="0">
                <a:latin typeface="+mn-ea"/>
              </a:rPr>
              <a:t>SI</a:t>
            </a:r>
            <a:r>
              <a:rPr lang="ko-KR" altLang="en-US" sz="1500" b="1" dirty="0">
                <a:latin typeface="+mn-ea"/>
              </a:rPr>
              <a:t> 패키지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03707" y="1167706"/>
          <a:ext cx="7953283" cy="499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67">
                  <a:extLst>
                    <a:ext uri="{9D8B030D-6E8A-4147-A177-3AD203B41FA5}">
                      <a16:colId xmlns:a16="http://schemas.microsoft.com/office/drawing/2014/main" val="1531453125"/>
                    </a:ext>
                  </a:extLst>
                </a:gridCol>
                <a:gridCol w="1428707">
                  <a:extLst>
                    <a:ext uri="{9D8B030D-6E8A-4147-A177-3AD203B41FA5}">
                      <a16:colId xmlns:a16="http://schemas.microsoft.com/office/drawing/2014/main" val="224319113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1820970715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593760740"/>
                    </a:ext>
                  </a:extLst>
                </a:gridCol>
                <a:gridCol w="1554603">
                  <a:extLst>
                    <a:ext uri="{9D8B030D-6E8A-4147-A177-3AD203B41FA5}">
                      <a16:colId xmlns:a16="http://schemas.microsoft.com/office/drawing/2014/main" val="3016816715"/>
                    </a:ext>
                  </a:extLst>
                </a:gridCol>
                <a:gridCol w="1276690">
                  <a:extLst>
                    <a:ext uri="{9D8B030D-6E8A-4147-A177-3AD203B41FA5}">
                      <a16:colId xmlns:a16="http://schemas.microsoft.com/office/drawing/2014/main" val="76748683"/>
                    </a:ext>
                  </a:extLst>
                </a:gridCol>
              </a:tblGrid>
              <a:tr h="929249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샘플링검사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(SI)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항 목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MINITAB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AcceptanceSampling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본 프로젝트 개발 패키지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453740"/>
                  </a:ext>
                </a:extLst>
              </a:tr>
              <a:tr h="13266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필수 </a:t>
                      </a:r>
                      <a:r>
                        <a:rPr lang="en-US" altLang="ko-KR" sz="1200" b="1" dirty="0"/>
                        <a:t>function()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/>
                    </a:p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827527"/>
                  </a:ext>
                </a:extLst>
              </a:tr>
              <a:tr h="1370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규준형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회 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샘플링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계수형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ko-KR" altLang="en-US" sz="7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X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22112"/>
                  </a:ext>
                </a:extLst>
              </a:tr>
              <a:tr h="1370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조정형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샘플링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계수형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 Q ISO 2859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X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O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77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19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7" y="2060848"/>
            <a:ext cx="4392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활용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25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3042826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 </a:t>
            </a:r>
            <a:r>
              <a:rPr lang="ko-KR" altLang="en-US" dirty="0"/>
              <a:t>기업 소개</a:t>
            </a:r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/>
              <a:t>품질관리 </a:t>
            </a:r>
            <a:r>
              <a:rPr lang="en-US" altLang="ko-KR" dirty="0"/>
              <a:t>AS-IS TO-BE</a:t>
            </a:r>
          </a:p>
          <a:p>
            <a:r>
              <a:rPr lang="en-US" altLang="ko-KR" dirty="0"/>
              <a:t>3.3 Customizing </a:t>
            </a:r>
            <a:r>
              <a:rPr lang="ko-KR" altLang="en-US" dirty="0"/>
              <a:t>사례</a:t>
            </a:r>
            <a:endParaRPr lang="en-US" altLang="ko-KR" dirty="0"/>
          </a:p>
          <a:p>
            <a:r>
              <a:rPr lang="en-US" altLang="ko-KR" dirty="0"/>
              <a:t>3.4 R web application</a:t>
            </a:r>
          </a:p>
          <a:p>
            <a:r>
              <a:rPr lang="en-US" altLang="ko-KR" dirty="0"/>
              <a:t>3.5 UI </a:t>
            </a:r>
            <a:r>
              <a:rPr lang="ko-KR" altLang="en-US" dirty="0"/>
              <a:t>설계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62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소개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4D42C-B0E2-4EED-BF19-E5A51456E6A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6066" y="879836"/>
          <a:ext cx="4018368" cy="290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동일 금속㈜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경기도 안산시 단원구 </a:t>
                      </a:r>
                      <a:r>
                        <a:rPr lang="ko-KR" altLang="en-US" sz="1200" dirty="0" err="1"/>
                        <a:t>성곡동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720-8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대표이사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여상수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35</a:t>
                      </a:r>
                      <a:r>
                        <a:rPr lang="ko-KR" altLang="en-US" sz="1200" dirty="0"/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주요 사업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자동차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전기 및 전자용 프레스 용접부품 생산 공급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주요 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단자류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베젤류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오디오케이스류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일반케이스류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브라켓류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도금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도장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 err="1"/>
                        <a:t>브라켓류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용접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매출액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억원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82097"/>
                  </a:ext>
                </a:extLst>
              </a:tr>
              <a:tr h="37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현대 자동차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차 </a:t>
                      </a:r>
                      <a:r>
                        <a:rPr lang="en-US" altLang="ko-KR" sz="1200" dirty="0"/>
                        <a:t>vendor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86386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4525233" y="1209199"/>
            <a:ext cx="4594111" cy="1904424"/>
            <a:chOff x="4427985" y="1061177"/>
            <a:chExt cx="4743856" cy="2172595"/>
          </a:xfrm>
        </p:grpSpPr>
        <p:grpSp>
          <p:nvGrpSpPr>
            <p:cNvPr id="36" name="그룹 35"/>
            <p:cNvGrpSpPr/>
            <p:nvPr/>
          </p:nvGrpSpPr>
          <p:grpSpPr>
            <a:xfrm>
              <a:off x="4427985" y="1061177"/>
              <a:ext cx="4394822" cy="792088"/>
              <a:chOff x="4808448" y="1395654"/>
              <a:chExt cx="3586860" cy="727835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8448" y="1403409"/>
                <a:ext cx="1194524" cy="72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8852" y="1395654"/>
                <a:ext cx="1210790" cy="72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6765" y="1395655"/>
                <a:ext cx="1208543" cy="72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8" name="직선 연결선 37"/>
            <p:cNvCxnSpPr/>
            <p:nvPr/>
          </p:nvCxnSpPr>
          <p:spPr>
            <a:xfrm>
              <a:off x="4427985" y="1069617"/>
              <a:ext cx="14677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15259" y="1853265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단자류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68073" y="1853265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베젤류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6558" y="1855763"/>
              <a:ext cx="1584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오디오케이스류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33715" y="2164685"/>
              <a:ext cx="4738126" cy="1069087"/>
              <a:chOff x="4427985" y="2348880"/>
              <a:chExt cx="4738126" cy="1069087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4427985" y="2348880"/>
                <a:ext cx="4394821" cy="864096"/>
                <a:chOff x="4427985" y="2348880"/>
                <a:chExt cx="4394821" cy="864096"/>
              </a:xfrm>
            </p:grpSpPr>
            <p:pic>
              <p:nvPicPr>
                <p:cNvPr id="48" name="Picture 5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7985" y="2348880"/>
                  <a:ext cx="1458165" cy="7899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9" name="Picture 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2863" y="2348881"/>
                  <a:ext cx="1541510" cy="7920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7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42031" y="2348882"/>
                  <a:ext cx="1480775" cy="7899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51" name="직선 연결선 50"/>
                <p:cNvCxnSpPr/>
                <p:nvPr/>
              </p:nvCxnSpPr>
              <p:spPr>
                <a:xfrm flipH="1">
                  <a:off x="7342031" y="2348880"/>
                  <a:ext cx="1" cy="86409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4427985" y="2348880"/>
                <a:ext cx="14677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572000" y="3138798"/>
                <a:ext cx="158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일반케이스류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72383" y="3138797"/>
                <a:ext cx="158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브라켓류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도금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/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도장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81936" y="3140968"/>
                <a:ext cx="1584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브라켓류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용접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56" name="순서도: 처리 55"/>
          <p:cNvSpPr/>
          <p:nvPr/>
        </p:nvSpPr>
        <p:spPr>
          <a:xfrm>
            <a:off x="4536250" y="865716"/>
            <a:ext cx="4245078" cy="231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제품 소개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4541711" y="3507559"/>
            <a:ext cx="4245078" cy="2314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 직 도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13357" y="4313965"/>
            <a:ext cx="8273432" cy="2095896"/>
            <a:chOff x="776826" y="3634393"/>
            <a:chExt cx="8287996" cy="2100086"/>
          </a:xfrm>
        </p:grpSpPr>
        <p:sp>
          <p:nvSpPr>
            <p:cNvPr id="59" name="사각형: 둥근 모서리 58"/>
            <p:cNvSpPr/>
            <p:nvPr/>
          </p:nvSpPr>
          <p:spPr>
            <a:xfrm>
              <a:off x="5842520" y="3634393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대표이사</a:t>
              </a:r>
            </a:p>
          </p:txBody>
        </p:sp>
        <p:sp>
          <p:nvSpPr>
            <p:cNvPr id="60" name="사각형: 둥근 모서리 59"/>
            <p:cNvSpPr/>
            <p:nvPr/>
          </p:nvSpPr>
          <p:spPr>
            <a:xfrm>
              <a:off x="5842520" y="4116567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총괄임원</a:t>
              </a:r>
            </a:p>
          </p:txBody>
        </p:sp>
        <p:sp>
          <p:nvSpPr>
            <p:cNvPr id="61" name="사각형: 둥근 모서리 60"/>
            <p:cNvSpPr/>
            <p:nvPr/>
          </p:nvSpPr>
          <p:spPr>
            <a:xfrm>
              <a:off x="776826" y="4613120"/>
              <a:ext cx="1475184" cy="2090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관리팀</a:t>
              </a:r>
            </a:p>
          </p:txBody>
        </p:sp>
        <p:sp>
          <p:nvSpPr>
            <p:cNvPr id="62" name="사각형: 둥근 모서리 61"/>
            <p:cNvSpPr/>
            <p:nvPr/>
          </p:nvSpPr>
          <p:spPr>
            <a:xfrm>
              <a:off x="7589638" y="4629249"/>
              <a:ext cx="1475184" cy="2575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사각형: 둥근 모서리 63"/>
            <p:cNvSpPr/>
            <p:nvPr/>
          </p:nvSpPr>
          <p:spPr>
            <a:xfrm>
              <a:off x="5842520" y="4617262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생산팀</a:t>
              </a:r>
            </a:p>
          </p:txBody>
        </p:sp>
        <p:sp>
          <p:nvSpPr>
            <p:cNvPr id="65" name="사각형: 둥근 모서리 64"/>
            <p:cNvSpPr/>
            <p:nvPr/>
          </p:nvSpPr>
          <p:spPr>
            <a:xfrm>
              <a:off x="4181987" y="4629249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개발팀</a:t>
              </a:r>
            </a:p>
          </p:txBody>
        </p:sp>
        <p:sp>
          <p:nvSpPr>
            <p:cNvPr id="66" name="사각형: 둥근 모서리 65"/>
            <p:cNvSpPr/>
            <p:nvPr/>
          </p:nvSpPr>
          <p:spPr>
            <a:xfrm>
              <a:off x="2457791" y="4613120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영업팀</a:t>
              </a:r>
            </a:p>
          </p:txBody>
        </p:sp>
        <p:sp>
          <p:nvSpPr>
            <p:cNvPr id="67" name="사각형: 둥근 모서리 66"/>
            <p:cNvSpPr/>
            <p:nvPr/>
          </p:nvSpPr>
          <p:spPr>
            <a:xfrm>
              <a:off x="776826" y="5454974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총무팀</a:t>
              </a:r>
            </a:p>
          </p:txBody>
        </p:sp>
        <p:sp>
          <p:nvSpPr>
            <p:cNvPr id="68" name="사각형: 둥근 모서리 67"/>
            <p:cNvSpPr/>
            <p:nvPr/>
          </p:nvSpPr>
          <p:spPr>
            <a:xfrm>
              <a:off x="2457791" y="5476943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출하팀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사각형: 둥근 모서리 68"/>
            <p:cNvSpPr/>
            <p:nvPr/>
          </p:nvSpPr>
          <p:spPr>
            <a:xfrm>
              <a:off x="4181987" y="5468275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금형팀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사각형: 둥근 모서리 69"/>
            <p:cNvSpPr/>
            <p:nvPr/>
          </p:nvSpPr>
          <p:spPr>
            <a:xfrm>
              <a:off x="5842520" y="5431229"/>
              <a:ext cx="1475184" cy="257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구매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자재팀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사각형: 둥근 모서리 70"/>
            <p:cNvSpPr/>
            <p:nvPr/>
          </p:nvSpPr>
          <p:spPr>
            <a:xfrm>
              <a:off x="7575074" y="5451756"/>
              <a:ext cx="1475184" cy="2575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보증팀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2" name="직선 화살표 연결선 71"/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6580112" y="3891929"/>
              <a:ext cx="0" cy="224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cxnSpLocks/>
              <a:stCxn id="60" idx="2"/>
              <a:endCxn id="64" idx="0"/>
            </p:cNvCxnSpPr>
            <p:nvPr/>
          </p:nvCxnSpPr>
          <p:spPr>
            <a:xfrm>
              <a:off x="6580112" y="4374103"/>
              <a:ext cx="0" cy="243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cxnSpLocks/>
              <a:stCxn id="61" idx="2"/>
              <a:endCxn id="67" idx="0"/>
            </p:cNvCxnSpPr>
            <p:nvPr/>
          </p:nvCxnSpPr>
          <p:spPr>
            <a:xfrm>
              <a:off x="1514418" y="4822214"/>
              <a:ext cx="0" cy="63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3195383" y="4870656"/>
              <a:ext cx="0" cy="606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4919579" y="4886785"/>
              <a:ext cx="0" cy="581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6580112" y="4874798"/>
              <a:ext cx="0" cy="55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cxnSpLocks/>
              <a:stCxn id="62" idx="2"/>
              <a:endCxn id="71" idx="0"/>
            </p:cNvCxnSpPr>
            <p:nvPr/>
          </p:nvCxnSpPr>
          <p:spPr>
            <a:xfrm flipH="1">
              <a:off x="8312666" y="4886785"/>
              <a:ext cx="14564" cy="564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/>
            <p:cNvCxnSpPr>
              <a:cxnSpLocks/>
              <a:stCxn id="60" idx="1"/>
              <a:endCxn id="61" idx="0"/>
            </p:cNvCxnSpPr>
            <p:nvPr/>
          </p:nvCxnSpPr>
          <p:spPr>
            <a:xfrm rot="10800000" flipV="1">
              <a:off x="1514418" y="4245334"/>
              <a:ext cx="4328102" cy="367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/>
            <p:cNvCxnSpPr>
              <a:cxnSpLocks/>
              <a:stCxn id="60" idx="1"/>
              <a:endCxn id="66" idx="0"/>
            </p:cNvCxnSpPr>
            <p:nvPr/>
          </p:nvCxnSpPr>
          <p:spPr>
            <a:xfrm rot="10800000" flipV="1">
              <a:off x="3195384" y="4245334"/>
              <a:ext cx="2647137" cy="367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/>
            <p:cNvCxnSpPr>
              <a:cxnSpLocks/>
              <a:stCxn id="60" idx="1"/>
              <a:endCxn id="65" idx="0"/>
            </p:cNvCxnSpPr>
            <p:nvPr/>
          </p:nvCxnSpPr>
          <p:spPr>
            <a:xfrm rot="10800000" flipV="1">
              <a:off x="4919580" y="4245335"/>
              <a:ext cx="922941" cy="3839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꺾임 81"/>
            <p:cNvCxnSpPr>
              <a:cxnSpLocks/>
              <a:stCxn id="60" idx="3"/>
              <a:endCxn id="62" idx="0"/>
            </p:cNvCxnSpPr>
            <p:nvPr/>
          </p:nvCxnSpPr>
          <p:spPr>
            <a:xfrm>
              <a:off x="7317704" y="4245335"/>
              <a:ext cx="1009526" cy="3839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1438" y="3900755"/>
            <a:ext cx="1385351" cy="435396"/>
          </a:xfrm>
          <a:prstGeom prst="rect">
            <a:avLst/>
          </a:prstGeom>
        </p:spPr>
      </p:pic>
      <p:sp>
        <p:nvSpPr>
          <p:cNvPr id="84" name="사각형: 둥근 모서리 83"/>
          <p:cNvSpPr/>
          <p:nvPr/>
        </p:nvSpPr>
        <p:spPr>
          <a:xfrm>
            <a:off x="7326168" y="5255662"/>
            <a:ext cx="1475184" cy="363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4207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.2-1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 </a:t>
            </a:r>
            <a:r>
              <a:rPr lang="en-US" altLang="ko-KR" sz="2000" b="1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TO-BE(1)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118" name="모서리가 둥근 직사각형 19"/>
          <p:cNvSpPr/>
          <p:nvPr/>
        </p:nvSpPr>
        <p:spPr>
          <a:xfrm>
            <a:off x="6866777" y="1052735"/>
            <a:ext cx="2111794" cy="2528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000" b="1" dirty="0">
                <a:solidFill>
                  <a:schemeClr val="tx1"/>
                </a:solidFill>
              </a:rPr>
              <a:t>    </a:t>
            </a:r>
          </a:p>
          <a:p>
            <a:pPr lvl="0"/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현재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불량 요인을 수기로 체크 및 기록만 할 뿐 </a:t>
            </a:r>
            <a:r>
              <a:rPr lang="ko-KR" altLang="en-US" sz="1200" b="1" dirty="0">
                <a:solidFill>
                  <a:prstClr val="black"/>
                </a:solidFill>
                <a:ea typeface="맑은 고딕" panose="020B0503020000020004" pitchFamily="50" charset="-127"/>
              </a:rPr>
              <a:t>아무런 추가 조치가 없음</a:t>
            </a:r>
            <a:r>
              <a:rPr lang="en-US" altLang="ko-KR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/>
            <a:endParaRPr lang="en-US" altLang="ko-KR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</a:t>
            </a:r>
            <a:r>
              <a:rPr lang="en-US" altLang="ko-KR" sz="120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ea typeface="맑은 고딕" panose="020B0503020000020004" pitchFamily="50" charset="-127"/>
              </a:rPr>
              <a:t>우선적으로 개선</a:t>
            </a:r>
            <a:r>
              <a:rPr lang="ko-KR" altLang="en-US" sz="1200" dirty="0">
                <a:solidFill>
                  <a:prstClr val="black"/>
                </a:solidFill>
                <a:ea typeface="맑은 고딕" panose="020B0503020000020004" pitchFamily="50" charset="-127"/>
              </a:rPr>
              <a:t>해야 될 사항을 선정하는 기준이 없음</a:t>
            </a:r>
            <a:endParaRPr lang="en-US" altLang="ko-KR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endParaRPr lang="en-US" altLang="ko-KR" sz="10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9"/>
          <p:cNvSpPr/>
          <p:nvPr/>
        </p:nvSpPr>
        <p:spPr>
          <a:xfrm>
            <a:off x="6878558" y="3867385"/>
            <a:ext cx="2088232" cy="2771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수기로 작성된 데이터를 전산화 하여 간단한 통계치를 산출하고 우선적으로 개선해야 될 요인을 선정하기 위한 분석 실시 요망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7380312" y="926650"/>
            <a:ext cx="1080120" cy="2494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24" name="사각형: 둥근 모서리 123"/>
          <p:cNvSpPr/>
          <p:nvPr/>
        </p:nvSpPr>
        <p:spPr>
          <a:xfrm>
            <a:off x="7380312" y="3717032"/>
            <a:ext cx="1080120" cy="24942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432" y="1190833"/>
            <a:ext cx="3989784" cy="1988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6" name="직사각형 45"/>
          <p:cNvSpPr/>
          <p:nvPr/>
        </p:nvSpPr>
        <p:spPr>
          <a:xfrm>
            <a:off x="2342315" y="3490316"/>
            <a:ext cx="861533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양 품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342315" y="4232354"/>
            <a:ext cx="861533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불량품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92080" y="4152918"/>
            <a:ext cx="430767" cy="51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439410" y="4221088"/>
            <a:ext cx="70054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외관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439411" y="4964741"/>
            <a:ext cx="70054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치수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419872" y="5703979"/>
            <a:ext cx="89230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형합성</a:t>
            </a:r>
            <a:endParaRPr lang="ko-KR" altLang="en-US" sz="1500" dirty="0"/>
          </a:p>
        </p:txBody>
      </p:sp>
      <p:sp>
        <p:nvSpPr>
          <p:cNvPr id="54" name="직사각형 53"/>
          <p:cNvSpPr/>
          <p:nvPr/>
        </p:nvSpPr>
        <p:spPr>
          <a:xfrm>
            <a:off x="5724128" y="4152917"/>
            <a:ext cx="430767" cy="51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이물질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60032" y="4152918"/>
            <a:ext cx="430767" cy="516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미형상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427984" y="4152917"/>
            <a:ext cx="430767" cy="51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BURR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6156176" y="4152918"/>
            <a:ext cx="430768" cy="51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찍힘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41001" y="4964741"/>
            <a:ext cx="137610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규격 공차 범위를 넘어섬</a:t>
            </a:r>
          </a:p>
        </p:txBody>
      </p:sp>
      <p:sp>
        <p:nvSpPr>
          <p:cNvPr id="59" name="타원 58"/>
          <p:cNvSpPr/>
          <p:nvPr/>
        </p:nvSpPr>
        <p:spPr>
          <a:xfrm>
            <a:off x="4354472" y="4039046"/>
            <a:ext cx="2340484" cy="74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48" idx="3"/>
            <a:endCxn id="50" idx="1"/>
          </p:cNvCxnSpPr>
          <p:nvPr/>
        </p:nvCxnSpPr>
        <p:spPr>
          <a:xfrm flipV="1">
            <a:off x="3203848" y="4401108"/>
            <a:ext cx="235562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020867" y="4400049"/>
            <a:ext cx="461184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endCxn id="58" idx="1"/>
          </p:cNvCxnSpPr>
          <p:nvPr/>
        </p:nvCxnSpPr>
        <p:spPr>
          <a:xfrm>
            <a:off x="4067944" y="5144760"/>
            <a:ext cx="573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52"/>
          <p:cNvCxnSpPr/>
          <p:nvPr/>
        </p:nvCxnSpPr>
        <p:spPr>
          <a:xfrm rot="10800000">
            <a:off x="2329614" y="3653364"/>
            <a:ext cx="12700" cy="74203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54"/>
          <p:cNvCxnSpPr/>
          <p:nvPr/>
        </p:nvCxnSpPr>
        <p:spPr>
          <a:xfrm rot="16200000" flipH="1">
            <a:off x="2981218" y="4704147"/>
            <a:ext cx="735416" cy="145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58"/>
          <p:cNvCxnSpPr/>
          <p:nvPr/>
        </p:nvCxnSpPr>
        <p:spPr>
          <a:xfrm rot="16200000" flipH="1">
            <a:off x="2971804" y="5452880"/>
            <a:ext cx="739238" cy="123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898288" y="5703979"/>
            <a:ext cx="86153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조립불가</a:t>
            </a:r>
          </a:p>
        </p:txBody>
      </p:sp>
      <p:cxnSp>
        <p:nvCxnSpPr>
          <p:cNvPr id="69" name="직선 화살표 연결선 68"/>
          <p:cNvCxnSpPr>
            <a:stCxn id="52" idx="3"/>
          </p:cNvCxnSpPr>
          <p:nvPr/>
        </p:nvCxnSpPr>
        <p:spPr>
          <a:xfrm>
            <a:off x="4312174" y="5883999"/>
            <a:ext cx="61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419872" y="4913468"/>
            <a:ext cx="712094" cy="459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3414478" y="5647752"/>
            <a:ext cx="869490" cy="4434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1944389" y="3894121"/>
            <a:ext cx="20237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223464" y="1363136"/>
            <a:ext cx="1551303" cy="5179259"/>
            <a:chOff x="293959" y="1340768"/>
            <a:chExt cx="1551303" cy="517925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정밀 측정기를 통한 규격 검사</a:t>
                </a: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08147" y="4411181"/>
                <a:ext cx="1538603" cy="53832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고객과 협의 된 측정 구간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매크로 시트에 입력</a:t>
                </a: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프레스 공정 후 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차 외관 검사 진행 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" name="직선 화살표 연결선 2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cxnSpLocks/>
                <a:endCxn id="86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>
                <a:cxnSpLocks/>
                <a:stCxn id="117" idx="2"/>
                <a:endCxn id="87" idx="0"/>
              </p:cNvCxnSpPr>
              <p:nvPr/>
            </p:nvCxnSpPr>
            <p:spPr>
              <a:xfrm>
                <a:off x="1177449" y="4162857"/>
                <a:ext cx="0" cy="248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꺾인 연결선 83"/>
            <p:cNvCxnSpPr/>
            <p:nvPr/>
          </p:nvCxnSpPr>
          <p:spPr>
            <a:xfrm>
              <a:off x="1832562" y="2595601"/>
              <a:ext cx="12700" cy="1534948"/>
            </a:xfrm>
            <a:prstGeom prst="bentConnector3">
              <a:avLst>
                <a:gd name="adj1" fmla="val 1500000"/>
              </a:avLst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119" name="직선 화살표 연결선 118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2839543" y="6255810"/>
            <a:ext cx="417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→불량 요인을 체크만 하고 있음 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162" y="856498"/>
            <a:ext cx="1720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&lt;</a:t>
            </a:r>
            <a:r>
              <a:rPr lang="ko-KR" altLang="en-US" sz="1500" b="1" dirty="0"/>
              <a:t>불량요인분석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970934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.2-2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 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TO-BE(2)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117" name="그림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3" y="1100477"/>
            <a:ext cx="4510943" cy="5568883"/>
          </a:xfrm>
          <a:prstGeom prst="rect">
            <a:avLst/>
          </a:prstGeom>
        </p:spPr>
      </p:pic>
      <p:sp>
        <p:nvSpPr>
          <p:cNvPr id="118" name="모서리가 둥근 직사각형 19"/>
          <p:cNvSpPr/>
          <p:nvPr/>
        </p:nvSpPr>
        <p:spPr>
          <a:xfrm>
            <a:off x="6860908" y="1052737"/>
            <a:ext cx="2111794" cy="2046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 능력 분석 함수 식이 입력되어 있는 매크로 시트에 측정 한 데이터를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 입력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공정능력지수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Cp,Cpk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산포 그래프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만을 산출함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9"/>
          <p:cNvSpPr/>
          <p:nvPr/>
        </p:nvSpPr>
        <p:spPr>
          <a:xfrm>
            <a:off x="6872689" y="3344577"/>
            <a:ext cx="2088232" cy="3277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∙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관리자 컴퓨터에 엑셀파일로 저장 된 측정 데이터를 불러와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공정능력지수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Cp,Cpk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그래프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뿐만 아니라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공정성능지수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b="1" kern="10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Pp,Ppk</a:t>
            </a:r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불량률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을 추가적으로 출력 요망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불편화 상수를 이용</a:t>
            </a:r>
            <a:r>
              <a:rPr lang="ko-KR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 치우침을 제거한 공정능력지수를 제공함으로써 </a:t>
            </a:r>
            <a:r>
              <a:rPr lang="ko-KR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더 정밀한 공정능력분석 시행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000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7380312" y="926650"/>
            <a:ext cx="1080120" cy="2494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24" name="사각형: 둥근 모서리 123"/>
          <p:cNvSpPr/>
          <p:nvPr/>
        </p:nvSpPr>
        <p:spPr>
          <a:xfrm>
            <a:off x="7380312" y="3179577"/>
            <a:ext cx="1080120" cy="24942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225131" y="1377246"/>
            <a:ext cx="1538603" cy="5179259"/>
            <a:chOff x="293959" y="1340768"/>
            <a:chExt cx="1538603" cy="5179259"/>
          </a:xfrm>
        </p:grpSpPr>
        <p:grpSp>
          <p:nvGrpSpPr>
            <p:cNvPr id="55" name="그룹 54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정밀 측정기를 통한 규격 검사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08147" y="4400634"/>
                <a:ext cx="1538603" cy="492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고객과 협의 된 측정 구간</a:t>
                </a:r>
                <a:r>
                  <a:rPr lang="en-US" altLang="ko-KR" sz="1000" b="1" dirty="0">
                    <a:solidFill>
                      <a:schemeClr val="tx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tx1"/>
                    </a:solidFill>
                  </a:rPr>
                  <a:t>매크로 시트에 입력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프레스 공정 후 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차 외관 검사 진행 </a:t>
                </a: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화살표 연결선 67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>
                <a:cxnSpLocks/>
                <a:endCxn id="62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cxnSpLocks/>
                <a:stCxn id="58" idx="2"/>
              </p:cNvCxnSpPr>
              <p:nvPr/>
            </p:nvCxnSpPr>
            <p:spPr>
              <a:xfrm flipH="1">
                <a:off x="1177448" y="4162857"/>
                <a:ext cx="1" cy="33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59" name="직선 화살표 연결선 58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264896" y="2128782"/>
            <a:ext cx="1092849" cy="608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64896" y="2897855"/>
            <a:ext cx="1109286" cy="74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264896" y="3932909"/>
            <a:ext cx="1109286" cy="2623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/>
          <p:cNvCxnSpPr>
            <a:cxnSpLocks/>
          </p:cNvCxnSpPr>
          <p:nvPr/>
        </p:nvCxnSpPr>
        <p:spPr>
          <a:xfrm flipV="1">
            <a:off x="2012066" y="5244707"/>
            <a:ext cx="269267" cy="11167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7" idx="3"/>
          </p:cNvCxnSpPr>
          <p:nvPr/>
        </p:nvCxnSpPr>
        <p:spPr>
          <a:xfrm flipH="1">
            <a:off x="1763734" y="6361448"/>
            <a:ext cx="248332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6" idx="1"/>
          </p:cNvCxnSpPr>
          <p:nvPr/>
        </p:nvCxnSpPr>
        <p:spPr>
          <a:xfrm flipH="1">
            <a:off x="2012066" y="2433215"/>
            <a:ext cx="25283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12066" y="2433215"/>
            <a:ext cx="0" cy="2249914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763734" y="4683129"/>
            <a:ext cx="248332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075273" y="3374938"/>
            <a:ext cx="0" cy="2142294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763734" y="5517232"/>
            <a:ext cx="311539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075273" y="3374938"/>
            <a:ext cx="1896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5162" y="856498"/>
            <a:ext cx="1720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&lt;</a:t>
            </a:r>
            <a:r>
              <a:rPr lang="ko-KR" altLang="en-US" sz="1500" b="1" dirty="0"/>
              <a:t>공정능력분석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8520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.2-3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관리 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TO-BE(3)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118" name="모서리가 둥근 직사각형 19"/>
          <p:cNvSpPr/>
          <p:nvPr/>
        </p:nvSpPr>
        <p:spPr>
          <a:xfrm>
            <a:off x="6834480" y="1052737"/>
            <a:ext cx="2111794" cy="2046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200" b="1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 </a:t>
            </a:r>
            <a:r>
              <a:rPr lang="ko-KR" altLang="en-US" sz="1200" dirty="0">
                <a:solidFill>
                  <a:prstClr val="black"/>
                </a:solidFill>
              </a:rPr>
              <a:t>현재 기업에서는 </a:t>
            </a:r>
            <a:r>
              <a:rPr lang="ko-KR" altLang="en-US" sz="1200" b="1" dirty="0" err="1">
                <a:solidFill>
                  <a:prstClr val="black"/>
                </a:solidFill>
              </a:rPr>
              <a:t>측정자</a:t>
            </a: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및 </a:t>
            </a:r>
            <a:r>
              <a:rPr lang="ko-KR" altLang="en-US" sz="1200" b="1" dirty="0">
                <a:solidFill>
                  <a:prstClr val="black"/>
                </a:solidFill>
              </a:rPr>
              <a:t>측정기계</a:t>
            </a:r>
            <a:r>
              <a:rPr lang="ko-KR" altLang="en-US" sz="1200" dirty="0">
                <a:solidFill>
                  <a:prstClr val="black"/>
                </a:solidFill>
              </a:rPr>
              <a:t> 등 측정 시스템 분석과 관련된 검사를 진행하지 않아 측정결과에 대한 </a:t>
            </a:r>
            <a:r>
              <a:rPr lang="ko-KR" altLang="en-US" sz="1200" b="1" dirty="0">
                <a:solidFill>
                  <a:prstClr val="black"/>
                </a:solidFill>
              </a:rPr>
              <a:t>신뢰성 문제</a:t>
            </a:r>
            <a:r>
              <a:rPr lang="ko-KR" altLang="en-US" sz="1200" dirty="0">
                <a:solidFill>
                  <a:prstClr val="black"/>
                </a:solidFill>
              </a:rPr>
              <a:t> 발생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1" name="모서리가 둥근 직사각형 19"/>
          <p:cNvSpPr/>
          <p:nvPr/>
        </p:nvSpPr>
        <p:spPr>
          <a:xfrm>
            <a:off x="6858042" y="3344577"/>
            <a:ext cx="2088232" cy="3277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∙  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측정 시스템 분석을 </a:t>
            </a:r>
            <a:r>
              <a:rPr lang="ko-KR" altLang="en-US" sz="1200" dirty="0">
                <a:solidFill>
                  <a:prstClr val="black"/>
                </a:solidFill>
              </a:rPr>
              <a:t>기업에 도입하여 측정작업자와 </a:t>
            </a:r>
            <a:r>
              <a:rPr lang="ko-KR" altLang="en-US" sz="1200" dirty="0" err="1">
                <a:solidFill>
                  <a:prstClr val="black"/>
                </a:solidFill>
              </a:rPr>
              <a:t>측정계측기의</a:t>
            </a:r>
            <a:r>
              <a:rPr lang="ko-KR" altLang="en-US" sz="1200" dirty="0">
                <a:solidFill>
                  <a:prstClr val="black"/>
                </a:solidFill>
              </a:rPr>
              <a:t> 변동 산포를 관리하는 </a:t>
            </a:r>
            <a:r>
              <a:rPr lang="en-US" altLang="ko-KR" sz="1200" b="1" dirty="0">
                <a:solidFill>
                  <a:prstClr val="black"/>
                </a:solidFill>
              </a:rPr>
              <a:t>Gage R&amp;R Study</a:t>
            </a:r>
            <a:r>
              <a:rPr lang="ko-KR" altLang="en-US" sz="1200" dirty="0">
                <a:solidFill>
                  <a:prstClr val="black"/>
                </a:solidFill>
              </a:rPr>
              <a:t>를 통해 측정값에 대한 </a:t>
            </a:r>
            <a:r>
              <a:rPr lang="ko-KR" altLang="en-US" sz="1200" b="1" dirty="0">
                <a:solidFill>
                  <a:prstClr val="black"/>
                </a:solidFill>
              </a:rPr>
              <a:t>신뢰성 획득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23" name="사각형: 둥근 모서리 122"/>
          <p:cNvSpPr/>
          <p:nvPr/>
        </p:nvSpPr>
        <p:spPr>
          <a:xfrm>
            <a:off x="7380312" y="926650"/>
            <a:ext cx="1080120" cy="2494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24" name="사각형: 둥근 모서리 123"/>
          <p:cNvSpPr/>
          <p:nvPr/>
        </p:nvSpPr>
        <p:spPr>
          <a:xfrm>
            <a:off x="7380312" y="3179577"/>
            <a:ext cx="1080120" cy="24942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25131" y="1377246"/>
            <a:ext cx="1538603" cy="5179259"/>
            <a:chOff x="293959" y="1340768"/>
            <a:chExt cx="1538603" cy="5179259"/>
          </a:xfrm>
        </p:grpSpPr>
        <p:grpSp>
          <p:nvGrpSpPr>
            <p:cNvPr id="52" name="그룹 51"/>
            <p:cNvGrpSpPr/>
            <p:nvPr/>
          </p:nvGrpSpPr>
          <p:grpSpPr>
            <a:xfrm>
              <a:off x="293959" y="1340768"/>
              <a:ext cx="1538603" cy="5179259"/>
              <a:chOff x="408147" y="1196752"/>
              <a:chExt cx="1538603" cy="5179259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408147" y="1196752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원자재 입고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08147" y="1646583"/>
                <a:ext cx="1538603" cy="21602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/>
                  <a:t>자재 규격</a:t>
                </a:r>
                <a:r>
                  <a:rPr lang="en-US" altLang="ko-KR" sz="1000" b="1" dirty="0"/>
                  <a:t> </a:t>
                </a:r>
                <a:r>
                  <a:rPr lang="ko-KR" altLang="en-US" sz="1000" b="1" dirty="0"/>
                  <a:t>및 수량 확인</a:t>
                </a: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08147" y="2924944"/>
                <a:ext cx="1538603" cy="53900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완제품 중 일부 추출 후</a:t>
                </a: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</a:rPr>
                  <a:t>정밀 측정기를 통한 규격 검사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08147" y="4400634"/>
                <a:ext cx="1538603" cy="49211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고객과 협의 된 측정 구간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(SPEC)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매크로 시트에 입력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8147" y="2252721"/>
                <a:ext cx="1538603" cy="39772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프레스 공정 후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차 외관 검사 진행 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08147" y="5200293"/>
                <a:ext cx="1538603" cy="5340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데이터를 매크로 시트에 재입력</a:t>
                </a: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08147" y="5985897"/>
                <a:ext cx="1538603" cy="390114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</a:rPr>
                  <a:t>결과 및 그래프 출력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" name="직선 화살표 연결선 61"/>
              <p:cNvCxnSpPr>
                <a:cxnSpLocks/>
              </p:cNvCxnSpPr>
              <p:nvPr/>
            </p:nvCxnSpPr>
            <p:spPr>
              <a:xfrm>
                <a:off x="1177448" y="1412776"/>
                <a:ext cx="0" cy="233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cxnSpLocks/>
              </p:cNvCxnSpPr>
              <p:nvPr/>
            </p:nvCxnSpPr>
            <p:spPr>
              <a:xfrm>
                <a:off x="1177448" y="1862607"/>
                <a:ext cx="0" cy="390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/>
              <p:cNvCxnSpPr>
                <a:cxnSpLocks/>
                <a:endCxn id="57" idx="0"/>
              </p:cNvCxnSpPr>
              <p:nvPr/>
            </p:nvCxnSpPr>
            <p:spPr>
              <a:xfrm>
                <a:off x="1177449" y="2661152"/>
                <a:ext cx="0" cy="263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>
                <a:cxnSpLocks/>
              </p:cNvCxnSpPr>
              <p:nvPr/>
            </p:nvCxnSpPr>
            <p:spPr>
              <a:xfrm>
                <a:off x="1177448" y="5734307"/>
                <a:ext cx="0" cy="25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cxnSpLocks/>
              </p:cNvCxnSpPr>
              <p:nvPr/>
            </p:nvCxnSpPr>
            <p:spPr>
              <a:xfrm>
                <a:off x="1177448" y="4892749"/>
                <a:ext cx="0" cy="307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>
                <a:cxnSpLocks/>
                <a:stCxn id="53" idx="2"/>
                <a:endCxn id="58" idx="0"/>
              </p:cNvCxnSpPr>
              <p:nvPr/>
            </p:nvCxnSpPr>
            <p:spPr>
              <a:xfrm>
                <a:off x="1177449" y="4162857"/>
                <a:ext cx="0" cy="237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/>
            <p:cNvSpPr/>
            <p:nvPr/>
          </p:nvSpPr>
          <p:spPr>
            <a:xfrm>
              <a:off x="293959" y="3850356"/>
              <a:ext cx="1538603" cy="45651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검사 결과 값 엑셀 파일에 입력 및 저장</a:t>
              </a:r>
            </a:p>
          </p:txBody>
        </p:sp>
        <p:cxnSp>
          <p:nvCxnSpPr>
            <p:cNvPr id="54" name="직선 화살표 연결선 53"/>
            <p:cNvCxnSpPr>
              <a:cxnSpLocks/>
            </p:cNvCxnSpPr>
            <p:nvPr/>
          </p:nvCxnSpPr>
          <p:spPr>
            <a:xfrm>
              <a:off x="1063261" y="3607961"/>
              <a:ext cx="0" cy="263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3" y="1467663"/>
            <a:ext cx="3286178" cy="2190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02" y="4077072"/>
            <a:ext cx="3315545" cy="2303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1" name="TextBox 40"/>
          <p:cNvSpPr txBox="1"/>
          <p:nvPr/>
        </p:nvSpPr>
        <p:spPr>
          <a:xfrm>
            <a:off x="965162" y="856498"/>
            <a:ext cx="1792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/>
              <a:t>&lt;</a:t>
            </a:r>
            <a:r>
              <a:rPr lang="ko-KR" altLang="en-US" sz="1500" b="1" dirty="0"/>
              <a:t>측정시스템분석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353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299695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중간발표 지적사항 및 보완</a:t>
            </a:r>
            <a:endParaRPr lang="en-US" altLang="ko-KR" dirty="0"/>
          </a:p>
          <a:p>
            <a:r>
              <a:rPr lang="en-US" altLang="ko-KR" dirty="0"/>
              <a:t>1.2 </a:t>
            </a:r>
            <a:r>
              <a:rPr lang="ko-KR" altLang="en-US" dirty="0"/>
              <a:t>프로젝트 요약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7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.3</a:t>
            </a:r>
            <a:r>
              <a:rPr kumimoji="0" lang="en-US" altLang="ko-KR" sz="2000" b="1" i="0" u="none" strike="noStrike" kern="1200" cap="none" spc="0" normalizeH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Customizing </a:t>
            </a:r>
            <a:r>
              <a:rPr kumimoji="0" lang="ko-KR" alt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슬라이드 번호 개체 틀 2"/>
          <p:cNvSpPr txBox="1">
            <a:spLocks/>
          </p:cNvSpPr>
          <p:nvPr/>
        </p:nvSpPr>
        <p:spPr>
          <a:xfrm>
            <a:off x="5558544" y="6100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3" name="슬라이드 번호 개체 틀 1"/>
          <p:cNvSpPr txBox="1">
            <a:spLocks/>
          </p:cNvSpPr>
          <p:nvPr/>
        </p:nvSpPr>
        <p:spPr>
          <a:xfrm>
            <a:off x="6944881" y="6423331"/>
            <a:ext cx="1938977" cy="268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A4D42C-B0E2-4EED-BF19-E5A51456E6AD}" type="slidenum">
              <a:rPr lang="ko-KR" altLang="en-US" sz="1000" b="1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>
                <a:defRPr/>
              </a:pPr>
              <a:t>30</a:t>
            </a:fld>
            <a:endParaRPr lang="ko-KR" altLang="en-US" sz="1000" b="1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0684"/>
            <a:ext cx="3024336" cy="190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1" y="844232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44" y="1052736"/>
            <a:ext cx="308117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563888" y="1628800"/>
            <a:ext cx="189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1772816"/>
            <a:ext cx="1896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/>
              <a:t>고객사에서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필요로하는</a:t>
            </a:r>
            <a:r>
              <a:rPr lang="ko-KR" altLang="en-US" sz="1500" dirty="0"/>
              <a:t> 기능 </a:t>
            </a:r>
            <a:r>
              <a:rPr lang="en-US" altLang="ko-KR" sz="1500" dirty="0"/>
              <a:t>9</a:t>
            </a:r>
            <a:r>
              <a:rPr lang="ko-KR" altLang="en-US" sz="1500" dirty="0"/>
              <a:t>가지만을 추출하여 엑셀에 적재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405" y="2924944"/>
            <a:ext cx="23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sz="1200" dirty="0" err="1"/>
              <a:t>미니탭</a:t>
            </a:r>
            <a:r>
              <a:rPr lang="ko-KR" altLang="en-US" sz="1200" dirty="0"/>
              <a:t> </a:t>
            </a:r>
            <a:r>
              <a:rPr lang="en-US" altLang="ko-KR" sz="1200" dirty="0"/>
              <a:t>17 </a:t>
            </a:r>
            <a:r>
              <a:rPr lang="ko-KR" altLang="en-US" sz="1200" dirty="0"/>
              <a:t>모습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33915" y="2996952"/>
            <a:ext cx="1866477" cy="28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&lt;Customizing</a:t>
            </a:r>
            <a:r>
              <a:rPr lang="ko-KR" altLang="en-US" sz="1200" dirty="0"/>
              <a:t> 후 모습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85910" y="3267538"/>
            <a:ext cx="8172180" cy="178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ko-KR" altLang="en-US" sz="1600" dirty="0" err="1">
                <a:solidFill>
                  <a:schemeClr val="tx1"/>
                </a:solidFill>
              </a:rPr>
              <a:t>적재하미니탭은</a:t>
            </a:r>
            <a:r>
              <a:rPr lang="ko-KR" altLang="en-US" sz="1600" dirty="0">
                <a:solidFill>
                  <a:schemeClr val="tx1"/>
                </a:solidFill>
              </a:rPr>
              <a:t> 이 외에도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맞춤 보고서</a:t>
            </a:r>
            <a:r>
              <a:rPr lang="en-US" altLang="ko-KR" sz="1600" dirty="0">
                <a:solidFill>
                  <a:schemeClr val="tx1"/>
                </a:solidFill>
              </a:rPr>
              <a:t>(Custom Reports), </a:t>
            </a:r>
            <a:r>
              <a:rPr lang="ko-KR" altLang="en-US" sz="1600" dirty="0">
                <a:solidFill>
                  <a:schemeClr val="tx1"/>
                </a:solidFill>
              </a:rPr>
              <a:t>대시보드    </a:t>
            </a:r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(Dashboards)</a:t>
            </a:r>
            <a:r>
              <a:rPr lang="ko-KR" altLang="en-US" sz="1600" dirty="0">
                <a:solidFill>
                  <a:schemeClr val="tx1"/>
                </a:solidFill>
              </a:rPr>
              <a:t>와   같은 다양한 </a:t>
            </a:r>
            <a:r>
              <a:rPr lang="ko-KR" altLang="en-US" sz="1600" b="1" dirty="0">
                <a:solidFill>
                  <a:schemeClr val="tx1"/>
                </a:solidFill>
              </a:rPr>
              <a:t>커스터마이징 서비스</a:t>
            </a:r>
            <a:r>
              <a:rPr lang="ko-KR" altLang="en-US" sz="1600" dirty="0">
                <a:solidFill>
                  <a:schemeClr val="tx1"/>
                </a:solidFill>
              </a:rPr>
              <a:t>를 제공한다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en-US" altLang="ko-KR" sz="1600" b="1" dirty="0">
                <a:solidFill>
                  <a:schemeClr val="tx1"/>
                </a:solidFill>
              </a:rPr>
              <a:t>“Minitab“, “SAS“, “SPSS“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등 에서도 자사의 제품의 일부 기능 추출 및 고객 요구 기능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추가로 커스터마이징 전략을 실시 중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이는 기업이 필요로 하는 기능을 여 작업의 복잡성을 줄이는데 의의가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cxnSpLocks/>
            <a:stCxn id="38" idx="2"/>
            <a:endCxn id="48" idx="0"/>
          </p:cNvCxnSpPr>
          <p:nvPr/>
        </p:nvCxnSpPr>
        <p:spPr>
          <a:xfrm>
            <a:off x="4572000" y="5051791"/>
            <a:ext cx="0" cy="31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5910" y="5362781"/>
            <a:ext cx="8172179" cy="10157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위와 같은 서비스 모형은 우리의 </a:t>
            </a:r>
            <a:r>
              <a:rPr lang="en-US" altLang="ko-KR" dirty="0">
                <a:solidFill>
                  <a:srgbClr val="FF0000"/>
                </a:solidFill>
              </a:rPr>
              <a:t>R commander </a:t>
            </a:r>
            <a:r>
              <a:rPr lang="ko-KR" altLang="en-US" dirty="0">
                <a:solidFill>
                  <a:srgbClr val="FF0000"/>
                </a:solidFill>
              </a:rPr>
              <a:t>에서 또한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‘R commander → Customizing’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형태로 제공 가능 하다</a:t>
            </a:r>
            <a:r>
              <a:rPr lang="en-US" altLang="ko-KR" dirty="0">
                <a:solidFill>
                  <a:srgbClr val="FF0000"/>
                </a:solidFill>
              </a:rPr>
              <a:t> 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262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타원 93"/>
          <p:cNvSpPr/>
          <p:nvPr/>
        </p:nvSpPr>
        <p:spPr>
          <a:xfrm>
            <a:off x="323528" y="1287451"/>
            <a:ext cx="3744416" cy="3293677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.4</a:t>
            </a:r>
            <a:r>
              <a:rPr kumimoji="0" lang="en-US" altLang="ko-KR" sz="2000" b="1" i="0" u="none" strike="noStrike" kern="1200" cap="none" spc="0" normalizeH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 web application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슬라이드 번호 개체 틀 2"/>
          <p:cNvSpPr txBox="1">
            <a:spLocks/>
          </p:cNvSpPr>
          <p:nvPr/>
        </p:nvSpPr>
        <p:spPr>
          <a:xfrm>
            <a:off x="5558544" y="61009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3" name="슬라이드 번호 개체 틀 1"/>
          <p:cNvSpPr txBox="1">
            <a:spLocks/>
          </p:cNvSpPr>
          <p:nvPr/>
        </p:nvSpPr>
        <p:spPr>
          <a:xfrm>
            <a:off x="6944881" y="6423331"/>
            <a:ext cx="1938977" cy="268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A4D42C-B0E2-4EED-BF19-E5A51456E6AD}" type="slidenum">
              <a:rPr lang="ko-KR" altLang="en-US" sz="1000" b="1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>
                <a:defRPr/>
              </a:pPr>
              <a:t>31</a:t>
            </a:fld>
            <a:endParaRPr lang="ko-KR" altLang="en-US" sz="1000" b="1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1622" y="2089245"/>
            <a:ext cx="1112044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DoE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475656" y="836713"/>
            <a:ext cx="1504152" cy="1008111"/>
            <a:chOff x="5042242" y="1012491"/>
            <a:chExt cx="3133283" cy="2321418"/>
          </a:xfrm>
        </p:grpSpPr>
        <p:sp>
          <p:nvSpPr>
            <p:cNvPr id="36" name="직사각형 35"/>
            <p:cNvSpPr/>
            <p:nvPr/>
          </p:nvSpPr>
          <p:spPr>
            <a:xfrm>
              <a:off x="5042242" y="2456921"/>
              <a:ext cx="3133283" cy="87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R Commander for SQC</a:t>
              </a:r>
              <a:endParaRPr lang="ko-KR" altLang="en-US" sz="1200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853" y="1012491"/>
              <a:ext cx="1449789" cy="1591487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2032974" y="2384386"/>
            <a:ext cx="1112044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SLC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378901" y="3532948"/>
            <a:ext cx="1112044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survival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005180" y="2826430"/>
            <a:ext cx="1112044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temis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353261" y="2089245"/>
            <a:ext cx="1030765" cy="2048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Pca.norm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dist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89798" y="3212976"/>
            <a:ext cx="1030765" cy="2048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msa.gageRR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1086459" y="2516142"/>
            <a:ext cx="1030765" cy="2048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2032097" y="3124060"/>
            <a:ext cx="1030765" cy="2048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paretoMod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987306" y="3993479"/>
            <a:ext cx="1030765" cy="2048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551955" y="3140968"/>
            <a:ext cx="2460205" cy="1760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50446" y="2771636"/>
            <a:ext cx="90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‘HTML’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22454" y="3347700"/>
            <a:ext cx="90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‘CSS’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24944"/>
            <a:ext cx="550033" cy="58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18525" y="3501008"/>
            <a:ext cx="206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동일금속 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 web application </a:t>
            </a:r>
          </a:p>
          <a:p>
            <a:pPr algn="ctr"/>
            <a:r>
              <a:rPr lang="en-US" altLang="ko-KR" sz="1200" b="1" dirty="0"/>
              <a:t>for SQC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910865" y="1754232"/>
            <a:ext cx="1973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‘Hosting’</a:t>
            </a:r>
          </a:p>
          <a:p>
            <a:pPr algn="ctr"/>
            <a:r>
              <a:rPr lang="en-US" altLang="ko-KR" sz="1200" dirty="0"/>
              <a:t>(shinyapp.io : </a:t>
            </a:r>
            <a:r>
              <a:rPr lang="en-US" altLang="ko-KR" sz="1200" dirty="0" err="1"/>
              <a:t>Rstudio’s</a:t>
            </a:r>
            <a:r>
              <a:rPr lang="en-US" altLang="ko-KR" sz="1200" dirty="0"/>
              <a:t> hosting service for apps)</a:t>
            </a:r>
            <a:endParaRPr lang="ko-KR" altLang="en-US" sz="1200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6851446" y="2484206"/>
            <a:ext cx="3449" cy="29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529950" y="4737874"/>
            <a:ext cx="8180764" cy="19385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" sz="1700" dirty="0">
                <a:solidFill>
                  <a:schemeClr val="tx1"/>
                </a:solidFill>
              </a:rPr>
              <a:t>1. R commander</a:t>
            </a:r>
            <a:r>
              <a:rPr lang="ko-KR" altLang="en-US" sz="1700" dirty="0">
                <a:solidFill>
                  <a:schemeClr val="tx1"/>
                </a:solidFill>
              </a:rPr>
              <a:t>를 커스터마이징 </a:t>
            </a:r>
            <a:r>
              <a:rPr lang="ko-KR" altLang="en-US" sz="1700" b="1" dirty="0">
                <a:solidFill>
                  <a:schemeClr val="tx1"/>
                </a:solidFill>
              </a:rPr>
              <a:t>하여 </a:t>
            </a:r>
            <a:r>
              <a:rPr lang="en-US" altLang="ko-KR" sz="1700" b="1" dirty="0">
                <a:solidFill>
                  <a:schemeClr val="tx1"/>
                </a:solidFill>
              </a:rPr>
              <a:t>‘</a:t>
            </a:r>
            <a:r>
              <a:rPr lang="ko-KR" altLang="en-US" sz="1700" b="1" dirty="0">
                <a:solidFill>
                  <a:schemeClr val="tx1"/>
                </a:solidFill>
              </a:rPr>
              <a:t>불량요인분석</a:t>
            </a:r>
            <a:r>
              <a:rPr lang="en-US" altLang="ko-KR" sz="1700" b="1" dirty="0">
                <a:solidFill>
                  <a:schemeClr val="tx1"/>
                </a:solidFill>
              </a:rPr>
              <a:t>’, ‘</a:t>
            </a:r>
            <a:r>
              <a:rPr lang="ko-KR" altLang="en-US" sz="1700" b="1" dirty="0">
                <a:solidFill>
                  <a:schemeClr val="tx1"/>
                </a:solidFill>
              </a:rPr>
              <a:t>공정능력분석</a:t>
            </a:r>
            <a:r>
              <a:rPr lang="en-US" altLang="ko-KR" sz="1700" b="1" dirty="0">
                <a:solidFill>
                  <a:schemeClr val="tx1"/>
                </a:solidFill>
              </a:rPr>
              <a:t>’, ‘</a:t>
            </a:r>
            <a:r>
              <a:rPr lang="ko-KR" altLang="en-US" sz="1700" b="1" dirty="0" err="1">
                <a:solidFill>
                  <a:schemeClr val="tx1"/>
                </a:solidFill>
              </a:rPr>
              <a:t>측정시</a:t>
            </a:r>
            <a:r>
              <a:rPr lang="ko-KR" altLang="en-US" sz="1700" b="1" dirty="0">
                <a:solidFill>
                  <a:schemeClr val="tx1"/>
                </a:solidFill>
              </a:rPr>
              <a:t>    </a:t>
            </a:r>
            <a:endParaRPr lang="en-US" altLang="ko-KR" sz="1700" b="1" dirty="0">
              <a:solidFill>
                <a:schemeClr val="tx1"/>
              </a:solidFill>
            </a:endParaRPr>
          </a:p>
          <a:p>
            <a:r>
              <a:rPr lang="en-US" altLang="ko-KR" sz="1700" b="1" dirty="0">
                <a:solidFill>
                  <a:schemeClr val="tx1"/>
                </a:solidFill>
              </a:rPr>
              <a:t>   </a:t>
            </a:r>
            <a:r>
              <a:rPr lang="ko-KR" altLang="en-US" sz="1700" b="1" dirty="0" err="1">
                <a:solidFill>
                  <a:schemeClr val="tx1"/>
                </a:solidFill>
              </a:rPr>
              <a:t>스템분석</a:t>
            </a:r>
            <a:r>
              <a:rPr lang="en-US" altLang="ko-KR" sz="1700" dirty="0">
                <a:solidFill>
                  <a:schemeClr val="tx1"/>
                </a:solidFill>
              </a:rPr>
              <a:t>’</a:t>
            </a:r>
            <a:r>
              <a:rPr lang="ko-KR" altLang="en-US" sz="1700" dirty="0">
                <a:solidFill>
                  <a:schemeClr val="tx1"/>
                </a:solidFill>
              </a:rPr>
              <a:t>에서 기업에 필요로 하는 </a:t>
            </a:r>
            <a:r>
              <a:rPr lang="ko-KR" altLang="en-US" sz="1700" b="1" dirty="0">
                <a:solidFill>
                  <a:schemeClr val="tx1"/>
                </a:solidFill>
              </a:rPr>
              <a:t>일부 기능</a:t>
            </a:r>
            <a:r>
              <a:rPr lang="ko-KR" altLang="en-US" sz="1700" dirty="0">
                <a:solidFill>
                  <a:schemeClr val="tx1"/>
                </a:solidFill>
              </a:rPr>
              <a:t>과 </a:t>
            </a:r>
            <a:r>
              <a:rPr lang="ko-KR" altLang="en-US" sz="1700" b="1" dirty="0">
                <a:solidFill>
                  <a:schemeClr val="tx1"/>
                </a:solidFill>
              </a:rPr>
              <a:t>추가 필요기능</a:t>
            </a:r>
            <a:r>
              <a:rPr lang="ko-KR" altLang="en-US" sz="1700" dirty="0">
                <a:solidFill>
                  <a:schemeClr val="tx1"/>
                </a:solidFill>
              </a:rPr>
              <a:t>을 </a:t>
            </a:r>
            <a:r>
              <a:rPr lang="ko-KR" altLang="en-US" sz="1700" b="1" dirty="0">
                <a:solidFill>
                  <a:schemeClr val="tx1"/>
                </a:solidFill>
              </a:rPr>
              <a:t>웹</a:t>
            </a:r>
            <a:r>
              <a:rPr lang="ko-KR" altLang="en-US" sz="1700" dirty="0">
                <a:solidFill>
                  <a:schemeClr val="tx1"/>
                </a:solidFill>
              </a:rPr>
              <a:t>에 결과로  </a:t>
            </a:r>
            <a:r>
              <a:rPr lang="en-US" altLang="ko-KR" sz="17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700" dirty="0">
                <a:solidFill>
                  <a:schemeClr val="tx1"/>
                </a:solidFill>
              </a:rPr>
              <a:t>   </a:t>
            </a:r>
            <a:r>
              <a:rPr lang="ko-KR" altLang="en-US" sz="1700" dirty="0">
                <a:solidFill>
                  <a:schemeClr val="tx1"/>
                </a:solidFill>
              </a:rPr>
              <a:t>제시함으로써 시간 및 장소에 제한 없이 구성원들과 정보 공유가 용의하다</a:t>
            </a:r>
            <a:r>
              <a:rPr lang="en-US" altLang="ko" sz="1700" dirty="0">
                <a:solidFill>
                  <a:schemeClr val="tx1"/>
                </a:solidFill>
              </a:rPr>
              <a:t>.</a:t>
            </a:r>
            <a:endParaRPr lang="ko" altLang="en-US" sz="1700" dirty="0">
              <a:solidFill>
                <a:schemeClr val="tx1"/>
              </a:solidFill>
            </a:endParaRPr>
          </a:p>
          <a:p>
            <a:r>
              <a:rPr lang="en-US" altLang="ko" sz="1700" dirty="0">
                <a:solidFill>
                  <a:schemeClr val="tx1"/>
                </a:solidFill>
              </a:rPr>
              <a:t>2. </a:t>
            </a:r>
            <a:r>
              <a:rPr lang="ko-KR" altLang="en-US" sz="1700" dirty="0">
                <a:solidFill>
                  <a:schemeClr val="tx1"/>
                </a:solidFill>
              </a:rPr>
              <a:t>관리자는 간단한 조작만으로도 필요한 분석을 실시 할 수 있다</a:t>
            </a:r>
            <a:r>
              <a:rPr lang="en-US" altLang="ko-KR" sz="17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700" dirty="0">
                <a:solidFill>
                  <a:schemeClr val="tx1"/>
                </a:solidFill>
              </a:rPr>
              <a:t>3. </a:t>
            </a:r>
            <a:r>
              <a:rPr lang="en-US" altLang="ko" sz="1700" dirty="0">
                <a:solidFill>
                  <a:schemeClr val="tx1"/>
                </a:solidFill>
              </a:rPr>
              <a:t>2. </a:t>
            </a:r>
            <a:r>
              <a:rPr lang="ko-KR" altLang="en-US" sz="1700" dirty="0">
                <a:solidFill>
                  <a:schemeClr val="tx1"/>
                </a:solidFill>
              </a:rPr>
              <a:t>공유된 정보를 구성원 모두가 업무에 적용하여 활용 할 수 있다</a:t>
            </a:r>
            <a:r>
              <a:rPr lang="en-US" altLang="ko" sz="1700" dirty="0">
                <a:solidFill>
                  <a:schemeClr val="tx1"/>
                </a:solidFill>
              </a:rPr>
              <a:t>.</a:t>
            </a:r>
            <a:endParaRPr lang="ko" altLang="en-US" sz="17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83927" y="3370272"/>
            <a:ext cx="1112044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4523485" y="1754232"/>
            <a:ext cx="4008955" cy="24440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509948" y="1449651"/>
            <a:ext cx="10701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 studio 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771636"/>
            <a:ext cx="2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적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7944" y="3284984"/>
            <a:ext cx="34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40538108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kumimoji="0" lang="ko-KR" altLang="en-US" sz="11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kumimoji="0" lang="ko-KR" altLang="en-US" sz="1400" i="0" u="none" strike="noStrike" kern="1200" cap="none" spc="-150" normalizeH="0" baseline="0" noProof="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6353" y="537920"/>
              <a:ext cx="420789" cy="307777"/>
              <a:chOff x="5710957" y="125758"/>
              <a:chExt cx="36016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10957" y="125758"/>
                <a:ext cx="35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  <a:endParaRPr kumimoji="0" lang="ko-KR" altLang="en-US" sz="1400" b="1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2"/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15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1677" y="428498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solidFill>
                  <a:srgbClr val="4F81B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.5</a:t>
            </a:r>
            <a:r>
              <a:rPr kumimoji="0" lang="en-US" altLang="ko-KR" sz="2000" b="1" i="0" u="none" strike="noStrike" kern="1200" cap="none" spc="0" normalizeH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슬라이드 번호 개체 틀 2"/>
          <p:cNvSpPr txBox="1">
            <a:spLocks/>
          </p:cNvSpPr>
          <p:nvPr/>
        </p:nvSpPr>
        <p:spPr>
          <a:xfrm>
            <a:off x="6089227" y="60414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3" name="슬라이드 번호 개체 틀 1"/>
          <p:cNvSpPr txBox="1">
            <a:spLocks/>
          </p:cNvSpPr>
          <p:nvPr/>
        </p:nvSpPr>
        <p:spPr>
          <a:xfrm>
            <a:off x="7028466" y="6400093"/>
            <a:ext cx="1938977" cy="268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A4D42C-B0E2-4EED-BF19-E5A51456E6AD}" type="slidenum">
              <a:rPr lang="ko-KR" altLang="en-US" sz="1000" b="1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>
                <a:defRPr/>
              </a:pPr>
              <a:t>32</a:t>
            </a:fld>
            <a:endParaRPr lang="ko-KR" altLang="en-US" sz="1000" b="1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9" y="1125790"/>
            <a:ext cx="7219089" cy="5606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5812" y="1500279"/>
            <a:ext cx="1356834" cy="94759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cxnSpLocks/>
            <a:endCxn id="10" idx="0"/>
          </p:cNvCxnSpPr>
          <p:nvPr/>
        </p:nvCxnSpPr>
        <p:spPr>
          <a:xfrm flipH="1">
            <a:off x="1692646" y="2468018"/>
            <a:ext cx="2" cy="631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4239" y="3099798"/>
            <a:ext cx="1296814" cy="95410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동일금속이 요구한 메뉴들을 탑재한 </a:t>
            </a:r>
            <a:r>
              <a:rPr lang="en-US" altLang="ko-KR" sz="1400" dirty="0">
                <a:solidFill>
                  <a:schemeClr val="bg1"/>
                </a:solidFill>
              </a:rPr>
              <a:t>side bar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01336" y="2033562"/>
            <a:ext cx="1946652" cy="4698418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400045" y="2033562"/>
            <a:ext cx="1855884" cy="4134891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cxnSpLocks/>
            <a:stCxn id="35" idx="3"/>
            <a:endCxn id="38" idx="1"/>
          </p:cNvCxnSpPr>
          <p:nvPr/>
        </p:nvCxnSpPr>
        <p:spPr>
          <a:xfrm>
            <a:off x="6255929" y="4101008"/>
            <a:ext cx="419549" cy="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75478" y="3519064"/>
            <a:ext cx="1547349" cy="116955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 package</a:t>
            </a:r>
            <a:r>
              <a:rPr lang="ko-KR" altLang="en-US" sz="1400" dirty="0"/>
              <a:t>로 </a:t>
            </a:r>
            <a:endParaRPr lang="en-US" altLang="ko-KR" sz="1400" dirty="0"/>
          </a:p>
          <a:p>
            <a:r>
              <a:rPr lang="ko-KR" altLang="en-US" sz="1400" dirty="0" err="1"/>
              <a:t>구현해놓은</a:t>
            </a:r>
            <a:endParaRPr lang="en-US" altLang="ko-KR" sz="1400" dirty="0"/>
          </a:p>
          <a:p>
            <a:r>
              <a:rPr lang="en-US" altLang="ko-KR" sz="1400" dirty="0"/>
              <a:t>PCA</a:t>
            </a:r>
            <a:r>
              <a:rPr lang="ko-KR" altLang="en-US" sz="1400" dirty="0"/>
              <a:t> 패키지가 탑재되었을 </a:t>
            </a:r>
            <a:endParaRPr lang="en-US" altLang="ko-KR" sz="1400" dirty="0"/>
          </a:p>
          <a:p>
            <a:r>
              <a:rPr lang="ko-KR" altLang="en-US" sz="1400" dirty="0"/>
              <a:t>경우의 모습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40673" y="616336"/>
            <a:ext cx="2280195" cy="4322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Excel data </a:t>
            </a:r>
            <a:r>
              <a:rPr lang="ko-KR" altLang="en-US" sz="1400" dirty="0">
                <a:solidFill>
                  <a:schemeClr val="tx1"/>
                </a:solidFill>
              </a:rPr>
              <a:t>탑재 기능 및 </a:t>
            </a:r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r>
              <a:rPr lang="ko-KR" altLang="en-US" sz="1400" dirty="0">
                <a:solidFill>
                  <a:schemeClr val="tx1"/>
                </a:solidFill>
              </a:rPr>
              <a:t>를 보여주는 </a:t>
            </a:r>
            <a:r>
              <a:rPr lang="en-US" altLang="ko-KR" sz="1400" dirty="0">
                <a:solidFill>
                  <a:schemeClr val="tx1"/>
                </a:solidFill>
              </a:rPr>
              <a:t>table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cxnSpLocks/>
            <a:stCxn id="31" idx="0"/>
            <a:endCxn id="32" idx="2"/>
          </p:cNvCxnSpPr>
          <p:nvPr/>
        </p:nvCxnSpPr>
        <p:spPr>
          <a:xfrm flipV="1">
            <a:off x="3374662" y="1048588"/>
            <a:ext cx="6109" cy="98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611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088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관리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33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2699" y="296733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검증 계획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/>
              <a:t>업무 분담 및 향후 산출물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/>
              <a:t>일정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7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4.1 </a:t>
            </a:r>
            <a:r>
              <a:rPr lang="ko-KR" altLang="en-US" sz="2000" b="1" dirty="0">
                <a:latin typeface="+mn-ea"/>
              </a:rPr>
              <a:t>패키지 검증 계획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58295"/>
            <a:ext cx="3096344" cy="56482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178505"/>
            <a:ext cx="2749397" cy="822152"/>
          </a:xfrm>
          <a:prstGeom prst="rect">
            <a:avLst/>
          </a:prstGeom>
        </p:spPr>
      </p:pic>
      <p:sp>
        <p:nvSpPr>
          <p:cNvPr id="32" name="모서리가 둥근 직사각형 19"/>
          <p:cNvSpPr/>
          <p:nvPr/>
        </p:nvSpPr>
        <p:spPr>
          <a:xfrm>
            <a:off x="389099" y="2708921"/>
            <a:ext cx="7783301" cy="130804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통계적 품질관리에 관한 많은 기법들을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포함한 </a:t>
            </a:r>
            <a:r>
              <a:rPr lang="en-US" altLang="ko-KR" sz="1700" dirty="0">
                <a:solidFill>
                  <a:schemeClr val="tx1"/>
                </a:solidFill>
              </a:rPr>
              <a:t>Minitab17 </a:t>
            </a:r>
            <a:r>
              <a:rPr lang="ko-KR" altLang="en-US" sz="1700" dirty="0">
                <a:solidFill>
                  <a:schemeClr val="tx1"/>
                </a:solidFill>
              </a:rPr>
              <a:t>과 우리가 개발한 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en-US" altLang="ko-KR" sz="1700" dirty="0">
                <a:solidFill>
                  <a:schemeClr val="tx1"/>
                </a:solidFill>
              </a:rPr>
              <a:t>R commander plug-in </a:t>
            </a:r>
            <a:r>
              <a:rPr lang="ko-KR" altLang="en-US" sz="1700" dirty="0">
                <a:solidFill>
                  <a:schemeClr val="tx1"/>
                </a:solidFill>
              </a:rPr>
              <a:t>패키지 내 기능을 비교</a:t>
            </a:r>
            <a:r>
              <a:rPr lang="en-US" altLang="ko-KR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>
                <a:solidFill>
                  <a:schemeClr val="tx1"/>
                </a:solidFill>
              </a:rPr>
              <a:t>분석하고 동일한 결과 값이 산출되는지 확인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19"/>
          <p:cNvSpPr/>
          <p:nvPr/>
        </p:nvSpPr>
        <p:spPr>
          <a:xfrm>
            <a:off x="389100" y="5184485"/>
            <a:ext cx="7783300" cy="141286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>
                <a:solidFill>
                  <a:schemeClr val="tx1"/>
                </a:solidFill>
              </a:rPr>
              <a:t> 기업의 통계적품질관리에 관한 기존 패키지 만족도를 사전조사하고 새롭게 우리가 개발한 맞춤형 </a:t>
            </a:r>
            <a:r>
              <a:rPr lang="en-US" altLang="ko-KR" sz="1700" dirty="0">
                <a:solidFill>
                  <a:schemeClr val="tx1"/>
                </a:solidFill>
              </a:rPr>
              <a:t>R Web Application</a:t>
            </a:r>
            <a:r>
              <a:rPr lang="ko-KR" altLang="en-US" sz="1700" dirty="0">
                <a:solidFill>
                  <a:schemeClr val="tx1"/>
                </a:solidFill>
              </a:rPr>
              <a:t>으로 만든 품질관리에 대한 만족도를 사후조사한 후 만족도 간에 유의한 차이가 있는지 확인함으로써 효과성 </a:t>
            </a:r>
            <a:endParaRPr lang="en-US" altLang="ko-KR" sz="1700" dirty="0">
              <a:solidFill>
                <a:schemeClr val="tx1"/>
              </a:solidFill>
            </a:endParaRPr>
          </a:p>
          <a:p>
            <a:r>
              <a:rPr lang="ko-KR" altLang="en-US" sz="1700" dirty="0">
                <a:solidFill>
                  <a:schemeClr val="tx1"/>
                </a:solidFill>
              </a:rPr>
              <a:t>검증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1995" y="1879071"/>
            <a:ext cx="50847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2743" y="4353268"/>
            <a:ext cx="5084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716231" y="1390738"/>
            <a:ext cx="2978145" cy="1187813"/>
            <a:chOff x="5042242" y="1012491"/>
            <a:chExt cx="3133283" cy="1813762"/>
          </a:xfrm>
        </p:grpSpPr>
        <p:sp>
          <p:nvSpPr>
            <p:cNvPr id="36" name="직사각형 35"/>
            <p:cNvSpPr/>
            <p:nvPr/>
          </p:nvSpPr>
          <p:spPr>
            <a:xfrm>
              <a:off x="5042242" y="2456921"/>
              <a:ext cx="3133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</a:rPr>
                <a:t>R Commander for SQC</a:t>
              </a:r>
              <a:endParaRPr lang="ko-KR" altLang="en-US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854" y="1012491"/>
              <a:ext cx="1449789" cy="1591488"/>
            </a:xfrm>
            <a:prstGeom prst="rect">
              <a:avLst/>
            </a:prstGeom>
          </p:spPr>
        </p:pic>
      </p:grpSp>
      <p:sp>
        <p:nvSpPr>
          <p:cNvPr id="3" name="같음 기호 2"/>
          <p:cNvSpPr/>
          <p:nvPr/>
        </p:nvSpPr>
        <p:spPr>
          <a:xfrm>
            <a:off x="3391833" y="1781531"/>
            <a:ext cx="514311" cy="37132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4813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4.2 </a:t>
            </a:r>
            <a:r>
              <a:rPr lang="ko-KR" altLang="en-US" sz="2000" b="1" dirty="0">
                <a:latin typeface="+mn-ea"/>
              </a:rPr>
              <a:t>업무분담 및 향후 산출물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3450"/>
              </p:ext>
            </p:extLst>
          </p:nvPr>
        </p:nvGraphicFramePr>
        <p:xfrm>
          <a:off x="143508" y="1106082"/>
          <a:ext cx="8856984" cy="282765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16396527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6733313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7290803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141004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78340033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32436562"/>
                    </a:ext>
                  </a:extLst>
                </a:gridCol>
              </a:tblGrid>
              <a:tr h="172210"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업무분담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33676"/>
                  </a:ext>
                </a:extLst>
              </a:tr>
              <a:tr h="1722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팀원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이해중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이홍재</a:t>
                      </a:r>
                      <a:endParaRPr lang="ko-KR" sz="1100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이상인</a:t>
                      </a:r>
                      <a:endParaRPr lang="ko-KR" sz="1100" b="1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김동민</a:t>
                      </a:r>
                      <a:endParaRPr lang="ko-KR" sz="1100" b="1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김근우</a:t>
                      </a:r>
                      <a:endParaRPr lang="ko-KR" sz="1100" b="1" kern="100" dirty="0"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32367"/>
                  </a:ext>
                </a:extLst>
              </a:tr>
              <a:tr h="219452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프로젝트</a:t>
                      </a:r>
                      <a:endParaRPr lang="en-US" altLang="ko-KR" sz="1100" b="1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chemeClr val="bg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Times New Roman"/>
                        </a:rPr>
                        <a:t>업무분담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  <a:cs typeface="Times New Roman"/>
                      </a:endParaRPr>
                    </a:p>
                  </a:txBody>
                  <a:tcPr marL="60875" marR="608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pc="-1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∙  공정분석능력 패키지  </a:t>
                      </a:r>
                      <a:r>
                        <a:rPr lang="en-US" altLang="ko-KR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분석</a:t>
                      </a:r>
                      <a:endParaRPr lang="en-US" altLang="ko-KR" sz="1200" b="0" spc="-1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Gage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R&amp;R 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패키지 분석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패키지 검증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프로젝트일정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방향 </a:t>
                      </a:r>
                      <a:r>
                        <a:rPr lang="ko-KR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관리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일일 회의록 작성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제안발표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최종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 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최종 발표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샘플링 검사 패키지 분석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공정분석능력 패키지 분석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기업에 대한</a:t>
                      </a: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 검증 </a:t>
                      </a:r>
                      <a:endParaRPr lang="ko-KR" altLang="en-US" sz="1200" b="0" spc="-15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동일금속 적용사례</a:t>
                      </a:r>
                      <a:endParaRPr lang="en-US" altLang="ko-KR" sz="1200" b="0" kern="100" spc="-15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제안발표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재 제안 발표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baseline="0" dirty="0" err="1">
                          <a:latin typeface="+mn-ea"/>
                          <a:ea typeface="+mn-ea"/>
                          <a:cs typeface="Times New Roman"/>
                        </a:rPr>
                        <a:t>tcltk</a:t>
                      </a:r>
                      <a:r>
                        <a:rPr lang="en-US" altLang="ko-KR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기능 학습</a:t>
                      </a:r>
                      <a:endParaRPr lang="en-US" altLang="ko-KR" sz="1200" b="0" kern="100" baseline="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패키지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,function(), </a:t>
                      </a:r>
                      <a:r>
                        <a:rPr lang="ko-KR" altLang="en-US" sz="1200" b="0" spc="-150" dirty="0"/>
                        <a:t>활용 및 구축</a:t>
                      </a:r>
                      <a:endParaRPr lang="en-US" altLang="ko-KR" sz="1200" b="0" kern="100" baseline="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R Plug-in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패키지 구축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패키지 검증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패키지 문서 작업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각 패키지 충돌 여부 확인 및 수정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최종 발표</a:t>
                      </a:r>
                      <a:r>
                        <a:rPr lang="en-US" altLang="ko-KR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시연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R web Application UI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 설계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spc="-150" dirty="0">
                          <a:latin typeface="+mn-ea"/>
                          <a:ea typeface="+mn-ea"/>
                        </a:rPr>
                        <a:t>검증 대상 물색</a:t>
                      </a:r>
                      <a:r>
                        <a:rPr lang="en-US" altLang="ko-KR" sz="1200" b="0" spc="-1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spc="-150" dirty="0"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1200" b="0" spc="-15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spc="-15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spc="-150" dirty="0">
                          <a:latin typeface="+mn-ea"/>
                          <a:ea typeface="+mn-ea"/>
                          <a:cs typeface="Times New Roman"/>
                        </a:rPr>
                        <a:t>동일금속 적용사례</a:t>
                      </a:r>
                      <a:endParaRPr lang="en-US" altLang="ko-KR" sz="1200" b="0" kern="100" spc="-15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샘플링 검사 분석</a:t>
                      </a:r>
                      <a:endParaRPr lang="en-US" altLang="ko-KR" sz="1200" b="0" kern="100" spc="-15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제안발표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제작</a:t>
                      </a:r>
                      <a:endParaRPr lang="en-US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제안서 발표</a:t>
                      </a:r>
                      <a:endParaRPr lang="ko-KR" alt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R web Application</a:t>
                      </a:r>
                    </a:p>
                    <a:p>
                      <a:pPr algn="l"/>
                      <a:r>
                        <a:rPr lang="ko-KR" altLang="en-US" sz="1200" b="0" dirty="0"/>
                        <a:t>구현</a:t>
                      </a:r>
                      <a:endParaRPr lang="en-US" altLang="ko-KR" sz="1200" b="0" dirty="0"/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dirty="0">
                          <a:latin typeface="+mn-ea"/>
                          <a:ea typeface="+mn-ea"/>
                          <a:cs typeface="Times New Roman"/>
                        </a:rPr>
                        <a:t>DB </a:t>
                      </a: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관리 및 연동</a:t>
                      </a:r>
                      <a:endParaRPr lang="en-US" altLang="ko-KR" sz="12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kern="100" baseline="0" dirty="0" err="1">
                          <a:latin typeface="+mn-ea"/>
                          <a:ea typeface="+mn-ea"/>
                          <a:cs typeface="Times New Roman"/>
                        </a:rPr>
                        <a:t>tcltk</a:t>
                      </a:r>
                      <a:r>
                        <a:rPr lang="en-US" altLang="ko-KR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baseline="0" dirty="0">
                          <a:latin typeface="+mn-ea"/>
                          <a:ea typeface="+mn-ea"/>
                          <a:cs typeface="Times New Roman"/>
                        </a:rPr>
                        <a:t>기능 학습</a:t>
                      </a:r>
                      <a:endParaRPr lang="en-US" altLang="ko-KR" sz="1200" b="0" kern="100" baseline="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R Plug-in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패키지 구현 보조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산출물 디버깅</a:t>
                      </a: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en-US" altLang="ko-KR" sz="1200" b="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code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spc="-150" dirty="0">
                          <a:latin typeface="+mn-ea"/>
                          <a:ea typeface="+mn-ea"/>
                        </a:rPr>
                        <a:t>중간 발표 </a:t>
                      </a:r>
                      <a:r>
                        <a:rPr lang="en-US" altLang="ko-KR" sz="1200" b="0" spc="-150" dirty="0">
                          <a:latin typeface="+mn-ea"/>
                          <a:ea typeface="+mn-ea"/>
                        </a:rPr>
                        <a:t>PPT</a:t>
                      </a:r>
                      <a:r>
                        <a:rPr lang="en-US" altLang="ko-KR" sz="1200" b="0" spc="-1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spc="-150" baseline="0" dirty="0">
                          <a:latin typeface="+mn-ea"/>
                          <a:ea typeface="+mn-ea"/>
                        </a:rPr>
                        <a:t>제작</a:t>
                      </a:r>
                      <a:endParaRPr lang="en-US" altLang="ko-KR" sz="1200" b="0" spc="-150" baseline="0" dirty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ko-KR" altLang="en-US" sz="1200" b="0" kern="100" dirty="0">
                          <a:latin typeface="+mn-ea"/>
                          <a:ea typeface="+mn-ea"/>
                          <a:cs typeface="Times New Roman"/>
                        </a:rPr>
                        <a:t>∙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중간 발표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7307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54591"/>
              </p:ext>
            </p:extLst>
          </p:nvPr>
        </p:nvGraphicFramePr>
        <p:xfrm>
          <a:off x="2367209" y="4365104"/>
          <a:ext cx="441753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7532">
                  <a:extLst>
                    <a:ext uri="{9D8B030D-6E8A-4147-A177-3AD203B41FA5}">
                      <a16:colId xmlns:a16="http://schemas.microsoft.com/office/drawing/2014/main" val="245385328"/>
                    </a:ext>
                  </a:extLst>
                </a:gridCol>
              </a:tblGrid>
              <a:tr h="24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최종 산출물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66895"/>
                  </a:ext>
                </a:extLst>
              </a:tr>
              <a:tr h="1100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PCA </a:t>
                      </a:r>
                      <a:r>
                        <a:rPr lang="ko-KR" altLang="en-US" sz="1600" dirty="0"/>
                        <a:t>함수 및 플러그인 패키지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MSA</a:t>
                      </a:r>
                      <a:r>
                        <a:rPr lang="ko-KR" altLang="en-US" sz="1600" dirty="0"/>
                        <a:t> 함수 및 플러그인 패키지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SI</a:t>
                      </a:r>
                      <a:r>
                        <a:rPr lang="ko-KR" altLang="en-US" sz="1600" dirty="0"/>
                        <a:t> 함수 및 플러그인 패키지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범용 패키지 검증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동일금속을 위한 </a:t>
                      </a:r>
                      <a:r>
                        <a:rPr lang="en-US" altLang="ko-KR" sz="1600" dirty="0"/>
                        <a:t>R Web Application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R Web Application </a:t>
                      </a:r>
                      <a:r>
                        <a:rPr lang="ko-KR" altLang="en-US" sz="1600" dirty="0"/>
                        <a:t>검증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6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992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4.3 </a:t>
            </a:r>
            <a:r>
              <a:rPr lang="ko-KR" altLang="en-US" sz="2000" b="1" dirty="0">
                <a:latin typeface="+mn-ea"/>
              </a:rPr>
              <a:t>일정 계획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36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0" y="537920"/>
              <a:ext cx="407279" cy="307777"/>
              <a:chOff x="5722521" y="125758"/>
              <a:chExt cx="348601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21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2"/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" y="994083"/>
            <a:ext cx="9144000" cy="5872135"/>
          </a:xfrm>
          <a:prstGeom prst="rect">
            <a:avLst/>
          </a:prstGeom>
        </p:spPr>
      </p:pic>
      <p:cxnSp>
        <p:nvCxnSpPr>
          <p:cNvPr id="15" name="직선 연결선 14"/>
          <p:cNvCxnSpPr>
            <a:cxnSpLocks/>
          </p:cNvCxnSpPr>
          <p:nvPr/>
        </p:nvCxnSpPr>
        <p:spPr>
          <a:xfrm>
            <a:off x="7668344" y="1340768"/>
            <a:ext cx="0" cy="5620085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7515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3867" y="286890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감 사 합 </a:t>
            </a:r>
            <a:r>
              <a:rPr lang="ko-KR" altLang="en-US" sz="4800" b="1" dirty="0" err="1">
                <a:solidFill>
                  <a:schemeClr val="tx1"/>
                </a:solidFill>
              </a:rPr>
              <a:t>니</a:t>
            </a:r>
            <a:r>
              <a:rPr lang="ko-KR" altLang="en-US" sz="4800" b="1" dirty="0">
                <a:solidFill>
                  <a:schemeClr val="tx1"/>
                </a:solidFill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23653885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3867" y="286890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Q &amp; A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064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3867" y="286890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</a:rPr>
              <a:t>부  록</a:t>
            </a:r>
          </a:p>
        </p:txBody>
      </p:sp>
    </p:spTree>
    <p:extLst>
      <p:ext uri="{BB962C8B-B14F-4D97-AF65-F5344CB8AC3E}">
        <p14:creationId xmlns:p14="http://schemas.microsoft.com/office/powerpoint/2010/main" val="132486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29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1.1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지적사항 및 보완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32" name="그룹 31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7079875" y="537920"/>
              <a:ext cx="407283" cy="307777"/>
              <a:chOff x="5722518" y="125758"/>
              <a:chExt cx="348604" cy="30777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722518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92631"/>
              </p:ext>
            </p:extLst>
          </p:nvPr>
        </p:nvGraphicFramePr>
        <p:xfrm>
          <a:off x="271711" y="1700808"/>
          <a:ext cx="8600578" cy="3331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8121">
                  <a:extLst>
                    <a:ext uri="{9D8B030D-6E8A-4147-A177-3AD203B41FA5}">
                      <a16:colId xmlns:a16="http://schemas.microsoft.com/office/drawing/2014/main" val="1132729532"/>
                    </a:ext>
                  </a:extLst>
                </a:gridCol>
                <a:gridCol w="5812457">
                  <a:extLst>
                    <a:ext uri="{9D8B030D-6E8A-4147-A177-3AD203B41FA5}">
                      <a16:colId xmlns:a16="http://schemas.microsoft.com/office/drawing/2014/main" val="2261816049"/>
                    </a:ext>
                  </a:extLst>
                </a:gridCol>
              </a:tblGrid>
              <a:tr h="376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지적사항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보완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64002"/>
                  </a:ext>
                </a:extLst>
              </a:tr>
              <a:tr h="1346127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 메뉴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함수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기능 추가로는 프로젝트 범위가 좁기 때문에 사용자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기업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 활용도를 높이기 위한 시스템적 방안 제공 필요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고객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중소기업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이 필요로 하는 기능</a:t>
                      </a:r>
                      <a:r>
                        <a:rPr lang="en-US" altLang="ko-KR" sz="1500" dirty="0"/>
                        <a:t>, UI</a:t>
                      </a:r>
                      <a:r>
                        <a:rPr lang="ko-KR" altLang="en-US" sz="1500" dirty="0"/>
                        <a:t>에 대한 고려필요</a:t>
                      </a:r>
                      <a:r>
                        <a:rPr lang="en-US" altLang="ko-KR" sz="1500" baseline="0" dirty="0"/>
                        <a:t> 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동일금속에서 필요로 하는 기능을 프로젝트 범위에 맞춰 </a:t>
                      </a:r>
                      <a:br>
                        <a:rPr lang="en-US" altLang="ko-KR" sz="1500" dirty="0"/>
                      </a:br>
                      <a:r>
                        <a:rPr lang="ko-KR" altLang="en-US" sz="1500" b="1" dirty="0"/>
                        <a:t>동일금속</a:t>
                      </a:r>
                      <a:r>
                        <a:rPr lang="ko-KR" altLang="en-US" sz="1500" b="1" baseline="0" dirty="0"/>
                        <a:t> </a:t>
                      </a:r>
                      <a:r>
                        <a:rPr lang="en-US" altLang="ko-KR" sz="1500" b="1" baseline="0" dirty="0"/>
                        <a:t>customize</a:t>
                      </a:r>
                      <a:r>
                        <a:rPr lang="ko-KR" altLang="en-US" sz="1500" b="1" baseline="0" dirty="0"/>
                        <a:t>화</a:t>
                      </a:r>
                      <a:r>
                        <a:rPr lang="ko-KR" altLang="en-US" sz="1500" baseline="0" dirty="0"/>
                        <a:t>된 </a:t>
                      </a:r>
                      <a:r>
                        <a:rPr lang="en-US" altLang="ko-KR" sz="1500" baseline="0" dirty="0"/>
                        <a:t>R-web application</a:t>
                      </a:r>
                      <a:r>
                        <a:rPr lang="ko-KR" altLang="en-US" sz="1500" baseline="0" dirty="0"/>
                        <a:t> 구축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제품 품질 부서 담당자와 인터뷰를 통해 현재 사용하고 있는 프로그램의 문제점과 필요로 하는 기능 등을 조사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본 프로젝트에서 제작한 패키지를 선택하여 적재하는 것 외에 다른 분석도 요구하면 적재를 고려하여 편의를 제공할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065909"/>
                  </a:ext>
                </a:extLst>
              </a:tr>
              <a:tr h="10345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/>
                        <a:t> 개발 패키지의 중소기업 활용 결과에 대한 신뢰성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타당성 검증을 위한 합리적인 방안 마련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개발</a:t>
                      </a:r>
                      <a:r>
                        <a:rPr lang="ko-KR" altLang="en-US" sz="1500" baseline="0" dirty="0"/>
                        <a:t> 패키지</a:t>
                      </a:r>
                      <a:r>
                        <a:rPr lang="en-US" altLang="ko-KR" sz="1500" dirty="0"/>
                        <a:t>: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Minitab </a:t>
                      </a:r>
                      <a:r>
                        <a:rPr lang="ko-KR" altLang="en-US" sz="1500" dirty="0"/>
                        <a:t>등 통계패키지에서의 결과값과 자체적으로 개발한 패키지의 결과값이 동일한지 확인</a:t>
                      </a:r>
                      <a:r>
                        <a:rPr lang="en-US" altLang="ko-KR" sz="1500" dirty="0"/>
                        <a:t>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기업</a:t>
                      </a:r>
                      <a:r>
                        <a:rPr lang="ko-KR" altLang="en-US" sz="1500" baseline="0" dirty="0"/>
                        <a:t> </a:t>
                      </a:r>
                      <a:r>
                        <a:rPr lang="en-US" altLang="ko-KR" sz="1500" baseline="0" dirty="0"/>
                        <a:t>customize:</a:t>
                      </a:r>
                      <a:r>
                        <a:rPr lang="ko-KR" altLang="en-US" sz="1500" dirty="0"/>
                        <a:t> 요구사항을 반영한 </a:t>
                      </a:r>
                      <a:r>
                        <a:rPr lang="en-US" altLang="ko-KR" sz="1500" dirty="0"/>
                        <a:t>R-web application</a:t>
                      </a:r>
                      <a:r>
                        <a:rPr lang="ko-KR" altLang="en-US" sz="1500" dirty="0"/>
                        <a:t>의 효과성을 보여주기 위해 사전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사후 만족도조사를 실시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85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4680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0064"/>
            <a:ext cx="398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개발 프로세스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28924"/>
              </p:ext>
            </p:extLst>
          </p:nvPr>
        </p:nvGraphicFramePr>
        <p:xfrm>
          <a:off x="450242" y="1178765"/>
          <a:ext cx="828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251">
                  <a:extLst>
                    <a:ext uri="{9D8B030D-6E8A-4147-A177-3AD203B41FA5}">
                      <a16:colId xmlns:a16="http://schemas.microsoft.com/office/drawing/2014/main" val="1163415124"/>
                    </a:ext>
                  </a:extLst>
                </a:gridCol>
                <a:gridCol w="6256749">
                  <a:extLst>
                    <a:ext uri="{9D8B030D-6E8A-4147-A177-3AD203B41FA5}">
                      <a16:colId xmlns:a16="http://schemas.microsoft.com/office/drawing/2014/main" val="676664921"/>
                    </a:ext>
                  </a:extLst>
                </a:gridCol>
              </a:tblGrid>
              <a:tr h="403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Process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 x 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31472"/>
                  </a:ext>
                </a:extLst>
              </a:tr>
              <a:tr h="463664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94487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666026" y="1669393"/>
            <a:ext cx="1656184" cy="4488929"/>
            <a:chOff x="666026" y="1669393"/>
            <a:chExt cx="1656184" cy="4488929"/>
          </a:xfrm>
        </p:grpSpPr>
        <p:sp>
          <p:nvSpPr>
            <p:cNvPr id="14" name="순서도: 수동 연산 13"/>
            <p:cNvSpPr/>
            <p:nvPr/>
          </p:nvSpPr>
          <p:spPr>
            <a:xfrm>
              <a:off x="666026" y="2577121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Function()</a:t>
              </a:r>
            </a:p>
            <a:p>
              <a:pPr algn="ctr"/>
              <a:r>
                <a:rPr lang="ko-KR" altLang="en-US" sz="1300" dirty="0"/>
                <a:t>기능 조사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및 </a:t>
              </a:r>
              <a:r>
                <a:rPr lang="ko-KR" altLang="en-US" sz="1300" spc="-150" dirty="0"/>
                <a:t>검증</a:t>
              </a:r>
              <a:endParaRPr lang="en-US" altLang="ko-KR" sz="1300" spc="-150" dirty="0"/>
            </a:p>
          </p:txBody>
        </p:sp>
        <p:sp>
          <p:nvSpPr>
            <p:cNvPr id="15" name="순서도: 수동 연산 14"/>
            <p:cNvSpPr/>
            <p:nvPr/>
          </p:nvSpPr>
          <p:spPr>
            <a:xfrm>
              <a:off x="666026" y="1669393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품질 관련 </a:t>
              </a:r>
              <a:r>
                <a:rPr lang="en-US" altLang="ko-KR" sz="1300" dirty="0"/>
                <a:t>R</a:t>
              </a:r>
              <a:r>
                <a:rPr lang="ko-KR" altLang="en-US" sz="1300" dirty="0"/>
                <a:t> 패키지 조사 </a:t>
              </a:r>
              <a:endParaRPr lang="en-US" altLang="ko-KR" sz="1300" dirty="0"/>
            </a:p>
          </p:txBody>
        </p:sp>
        <p:sp>
          <p:nvSpPr>
            <p:cNvPr id="16" name="순서도: 수동 연산 15"/>
            <p:cNvSpPr/>
            <p:nvPr/>
          </p:nvSpPr>
          <p:spPr>
            <a:xfrm>
              <a:off x="666026" y="3484849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패키지 </a:t>
              </a:r>
              <a:endParaRPr lang="en-US" altLang="ko-KR" sz="1300" dirty="0"/>
            </a:p>
            <a:p>
              <a:pPr algn="ctr"/>
              <a:r>
                <a:rPr lang="ko-KR" altLang="en-US" sz="1300" spc="-150" dirty="0"/>
                <a:t>활용 및 구축</a:t>
              </a:r>
              <a:endParaRPr lang="en-US" altLang="ko-KR" sz="1300" spc="-150" dirty="0"/>
            </a:p>
          </p:txBody>
        </p:sp>
        <p:sp>
          <p:nvSpPr>
            <p:cNvPr id="17" name="순서도: 수동 연산 16"/>
            <p:cNvSpPr/>
            <p:nvPr/>
          </p:nvSpPr>
          <p:spPr>
            <a:xfrm>
              <a:off x="666026" y="4392577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UI </a:t>
              </a:r>
              <a:r>
                <a:rPr lang="ko-KR" altLang="en-US" sz="1300" dirty="0"/>
                <a:t>설계 및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구현</a:t>
              </a:r>
              <a:endParaRPr lang="en-US" altLang="ko-KR" sz="1300" dirty="0"/>
            </a:p>
          </p:txBody>
        </p:sp>
        <p:sp>
          <p:nvSpPr>
            <p:cNvPr id="18" name="순서도: 수동 연산 17"/>
            <p:cNvSpPr/>
            <p:nvPr/>
          </p:nvSpPr>
          <p:spPr>
            <a:xfrm>
              <a:off x="666026" y="5300305"/>
              <a:ext cx="1656184" cy="85801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Plug-in </a:t>
              </a:r>
            </a:p>
            <a:p>
              <a:pPr algn="ctr"/>
              <a:r>
                <a:rPr lang="ko-KR" altLang="en-US" sz="1300" spc="-150" dirty="0"/>
                <a:t>패키지 구축</a:t>
              </a:r>
              <a:endParaRPr lang="en-US" altLang="ko-KR" sz="1300" spc="-15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05750" y="1668866"/>
            <a:ext cx="5906333" cy="252526"/>
            <a:chOff x="2605750" y="1668866"/>
            <a:chExt cx="5906333" cy="252526"/>
          </a:xfrm>
        </p:grpSpPr>
        <p:sp>
          <p:nvSpPr>
            <p:cNvPr id="20" name="화살표: 오각형 19"/>
            <p:cNvSpPr/>
            <p:nvPr/>
          </p:nvSpPr>
          <p:spPr>
            <a:xfrm>
              <a:off x="2605750" y="1668866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Step1.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관련 패키지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21" name="화살표: 갈매기형 수장 20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Step2.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설치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22" name="화살표: 갈매기형 수장 21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Step3.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확인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08154" y="1927345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관련 </a:t>
            </a:r>
            <a:r>
              <a:rPr lang="en-US" altLang="ko-KR" sz="1000" b="1" dirty="0"/>
              <a:t>Key-word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카테고리별 검색</a:t>
            </a:r>
            <a:endParaRPr lang="en-US" altLang="ko-KR" sz="1000" b="1" dirty="0"/>
          </a:p>
          <a:p>
            <a:r>
              <a:rPr lang="en-US" altLang="ko-KR" sz="1000" b="1" dirty="0"/>
              <a:t>         (</a:t>
            </a:r>
            <a:r>
              <a:rPr lang="en-US" altLang="ko-KR" sz="1000" b="1" dirty="0" err="1"/>
              <a:t>Cran</a:t>
            </a:r>
            <a:r>
              <a:rPr lang="en-US" altLang="ko-KR" sz="1000" b="1" dirty="0"/>
              <a:t>-r)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610242" y="2577121"/>
            <a:ext cx="5898545" cy="252000"/>
            <a:chOff x="2613538" y="1669392"/>
            <a:chExt cx="5898545" cy="252000"/>
          </a:xfrm>
        </p:grpSpPr>
        <p:sp>
          <p:nvSpPr>
            <p:cNvPr id="26" name="화살표: 오각형 25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Step4.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27" name="화살표: 갈매기형 수장 26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Step5.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내부 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code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 조사</a:t>
              </a:r>
            </a:p>
          </p:txBody>
        </p:sp>
        <p:sp>
          <p:nvSpPr>
            <p:cNvPr id="28" name="화살표: 갈매기형 수장 27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Step6.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검증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610242" y="3489942"/>
            <a:ext cx="5898545" cy="252000"/>
            <a:chOff x="2613538" y="1669392"/>
            <a:chExt cx="5898545" cy="252000"/>
          </a:xfrm>
        </p:grpSpPr>
        <p:sp>
          <p:nvSpPr>
            <p:cNvPr id="30" name="화살표: 오각형 29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Step7. 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정리</a:t>
              </a:r>
            </a:p>
          </p:txBody>
        </p:sp>
        <p:sp>
          <p:nvSpPr>
            <p:cNvPr id="31" name="화살표: 갈매기형 수장 30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Step8. 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패키지구축</a:t>
              </a:r>
            </a:p>
          </p:txBody>
        </p:sp>
        <p:sp>
          <p:nvSpPr>
            <p:cNvPr id="32" name="화살표: 갈매기형 수장 31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Step9. 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함수 패키지 검증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803243" y="1916300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install.package</a:t>
            </a:r>
            <a:r>
              <a:rPr lang="en-US" altLang="ko-KR" sz="1000" b="1" dirty="0"/>
              <a:t>(“ ”) </a:t>
            </a:r>
          </a:p>
          <a:p>
            <a:r>
              <a:rPr lang="en-US" altLang="ko-KR" sz="1000" b="1" dirty="0"/>
              <a:t>2. library(“ ”)</a:t>
            </a:r>
          </a:p>
          <a:p>
            <a:r>
              <a:rPr lang="en-US" altLang="ko-KR" sz="1000" b="1" dirty="0"/>
              <a:t>3. ??</a:t>
            </a:r>
            <a:r>
              <a:rPr lang="en-US" altLang="ko-KR" sz="1000" b="1" dirty="0" err="1"/>
              <a:t>PacageName</a:t>
            </a:r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835542" y="192734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Description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08154" y="280868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function()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function() </a:t>
            </a:r>
            <a:r>
              <a:rPr lang="ko-KR" altLang="en-US" sz="1000" b="1" dirty="0"/>
              <a:t>기능조사</a:t>
            </a:r>
            <a:endParaRPr lang="en-US" altLang="ko-KR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05667" y="282098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??function </a:t>
            </a:r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내부 알고리즘 확인</a:t>
            </a:r>
            <a:endParaRPr lang="en-US" altLang="ko-KR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860954" y="280868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example()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결과값 검증</a:t>
            </a:r>
            <a:endParaRPr lang="en-US" altLang="ko-KR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41322" y="3749864"/>
            <a:ext cx="165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최종 사용할 패키지 및 함수 선택</a:t>
            </a:r>
            <a:endParaRPr lang="en-US" altLang="ko-KR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54748" y="3749864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function </a:t>
            </a:r>
            <a:r>
              <a:rPr lang="ko-KR" altLang="en-US" sz="1000" b="1" dirty="0"/>
              <a:t>구축</a:t>
            </a:r>
            <a:endParaRPr lang="en-US" altLang="ko-KR" sz="1000" b="1" dirty="0"/>
          </a:p>
          <a:p>
            <a:r>
              <a:rPr lang="en-US" altLang="ko-KR" sz="1000" b="1" dirty="0"/>
              <a:t>2.</a:t>
            </a:r>
            <a:r>
              <a:rPr lang="ko-KR" altLang="en-US" sz="1000" b="1" dirty="0"/>
              <a:t>   함수 패키지 구축</a:t>
            </a:r>
            <a:endParaRPr lang="en-US" altLang="ko-KR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60954" y="3753157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기존 존재하는</a:t>
            </a:r>
            <a:br>
              <a:rPr lang="en-US" altLang="ko-KR" sz="1000" b="1" dirty="0"/>
            </a:br>
            <a:r>
              <a:rPr lang="ko-KR" altLang="en-US" sz="1000" b="1" dirty="0"/>
              <a:t>예제로 결과값 검증</a:t>
            </a:r>
            <a:endParaRPr lang="en-US" altLang="ko-KR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612502" y="4380300"/>
            <a:ext cx="5898545" cy="252000"/>
            <a:chOff x="2613538" y="1669392"/>
            <a:chExt cx="5898545" cy="252000"/>
          </a:xfrm>
        </p:grpSpPr>
        <p:sp>
          <p:nvSpPr>
            <p:cNvPr id="43" name="화살표: 오각형 42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Step10. plug-in UI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설계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44" name="화살표: 갈매기형 수장 43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Step11.  plug-in UI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45" name="화살표: 갈매기형 수장 44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" b="1" spc="-150" dirty="0">
                  <a:solidFill>
                    <a:schemeClr val="tx1"/>
                  </a:solidFill>
                </a:rPr>
                <a:t>Step12. </a:t>
              </a:r>
              <a:r>
                <a:rPr lang="ko-KR" altLang="en-US" sz="1150" b="1" spc="-150" dirty="0">
                  <a:solidFill>
                    <a:schemeClr val="tx1"/>
                  </a:solidFill>
                </a:rPr>
                <a:t> 함수 </a:t>
              </a:r>
              <a:r>
                <a:rPr lang="en-US" altLang="ko-KR" sz="1150" b="1" spc="-150" dirty="0">
                  <a:solidFill>
                    <a:schemeClr val="tx1"/>
                  </a:solidFill>
                </a:rPr>
                <a:t>– plug-in </a:t>
              </a:r>
              <a:r>
                <a:rPr lang="ko-KR" altLang="en-US" sz="1150" b="1" spc="-150" dirty="0">
                  <a:solidFill>
                    <a:schemeClr val="tx1"/>
                  </a:solidFill>
                </a:rPr>
                <a:t>연결</a:t>
              </a:r>
              <a:endParaRPr lang="ko-KR" altLang="en-US" sz="11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43798" y="5299532"/>
            <a:ext cx="5898545" cy="252000"/>
            <a:chOff x="2613538" y="1669392"/>
            <a:chExt cx="5898545" cy="252000"/>
          </a:xfrm>
        </p:grpSpPr>
        <p:sp>
          <p:nvSpPr>
            <p:cNvPr id="47" name="화살표: 오각형 46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Step13. plug-in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 구축</a:t>
              </a:r>
            </a:p>
          </p:txBody>
        </p:sp>
        <p:sp>
          <p:nvSpPr>
            <p:cNvPr id="48" name="화살표: 갈매기형 수장 47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50" b="1" spc="-150" dirty="0">
                  <a:solidFill>
                    <a:schemeClr val="tx1"/>
                  </a:solidFill>
                </a:rPr>
                <a:t>Step14.  plug-in</a:t>
              </a:r>
              <a:r>
                <a:rPr lang="ko-KR" altLang="en-US" sz="1000" b="1" spc="-150" dirty="0">
                  <a:solidFill>
                    <a:schemeClr val="tx1"/>
                  </a:solidFill>
                </a:rPr>
                <a:t>패키지  디버깅</a:t>
              </a:r>
            </a:p>
          </p:txBody>
        </p:sp>
        <p:sp>
          <p:nvSpPr>
            <p:cNvPr id="49" name="화살표: 갈매기형 수장 48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pc="-150" dirty="0">
                  <a:solidFill>
                    <a:schemeClr val="tx1"/>
                  </a:solidFill>
                </a:rPr>
                <a:t>Step15. 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spc="-150" dirty="0">
                  <a:solidFill>
                    <a:schemeClr val="tx1"/>
                  </a:solidFill>
                </a:rPr>
                <a:t>plug-in</a:t>
              </a:r>
              <a:r>
                <a:rPr lang="ko-KR" altLang="en-US" sz="1200" b="1" spc="-150" dirty="0">
                  <a:solidFill>
                    <a:schemeClr val="tx1"/>
                  </a:solidFill>
                </a:rPr>
                <a:t>패키지검증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841322" y="4672611"/>
            <a:ext cx="1658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이용할 함수의 변수 설정과 맞게 </a:t>
            </a:r>
            <a:r>
              <a:rPr lang="en-US" altLang="ko-KR" sz="1000" b="1" dirty="0"/>
              <a:t>plug-in UI </a:t>
            </a:r>
            <a:r>
              <a:rPr lang="ko-KR" altLang="en-US" sz="1000" b="1" dirty="0"/>
              <a:t>설계</a:t>
            </a:r>
            <a:endParaRPr lang="en-US" altLang="ko-KR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54748" y="4672611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변수에 맞는 </a:t>
            </a:r>
            <a:r>
              <a:rPr lang="en-US" altLang="ko-KR" sz="1000" b="1" dirty="0"/>
              <a:t>UI </a:t>
            </a:r>
            <a:r>
              <a:rPr lang="ko-KR" altLang="en-US" sz="1000" b="1" dirty="0"/>
              <a:t>기능 및 위치 추가∙조정</a:t>
            </a:r>
            <a:endParaRPr lang="en-US" altLang="ko-KR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60954" y="4675904"/>
            <a:ext cx="171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함수 패키지의 함수와 </a:t>
            </a:r>
            <a:r>
              <a:rPr lang="en-US" altLang="ko-KR" sz="1000" b="1" dirty="0"/>
              <a:t>plug-in UI </a:t>
            </a:r>
            <a:r>
              <a:rPr lang="ko-KR" altLang="en-US" sz="1000" b="1" dirty="0"/>
              <a:t>연결</a:t>
            </a:r>
            <a:endParaRPr lang="en-US" altLang="ko-KR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4747" y="5609452"/>
            <a:ext cx="1730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Plug-in </a:t>
            </a:r>
            <a:r>
              <a:rPr lang="ko-KR" altLang="en-US" sz="1000" b="1" dirty="0"/>
              <a:t>패키지 디버깅</a:t>
            </a:r>
            <a:endParaRPr lang="en-US" altLang="ko-KR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41322" y="5580424"/>
            <a:ext cx="1713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b="1" dirty="0"/>
              <a:t>plug-in </a:t>
            </a:r>
            <a:r>
              <a:rPr lang="ko-KR" altLang="en-US" sz="1000" b="1" dirty="0"/>
              <a:t>패키지 구축</a:t>
            </a:r>
            <a:endParaRPr lang="en-US" altLang="ko-KR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827024" y="5582935"/>
            <a:ext cx="184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/>
              <a:t>앞선 함수 패키지와</a:t>
            </a:r>
            <a:br>
              <a:rPr lang="en-US" altLang="ko-KR" sz="1000" b="1" dirty="0"/>
            </a:br>
            <a:r>
              <a:rPr lang="ko-KR" altLang="en-US" sz="1000" b="1" dirty="0"/>
              <a:t>동일한 결과값 출력 검증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81947869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0064"/>
            <a:ext cx="591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B0F0"/>
                </a:solidFill>
                <a:latin typeface="+mn-ea"/>
              </a:rPr>
              <a:t>부록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조정형 샘플링검사 테이블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보통검사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" y="927581"/>
            <a:ext cx="9158539" cy="2789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1" y="3788115"/>
            <a:ext cx="9144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175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226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1.2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프로젝트 요약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32" name="그룹 31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프로젝트 내용</a:t>
                </a: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7079875" y="537920"/>
              <a:ext cx="407283" cy="307777"/>
              <a:chOff x="5722518" y="125758"/>
              <a:chExt cx="348604" cy="30777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722518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3A4D42C-B0E2-4EED-BF19-E5A51456E6AD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91551" y="1031604"/>
            <a:ext cx="2598745" cy="1554988"/>
            <a:chOff x="5042242" y="1012491"/>
            <a:chExt cx="3133283" cy="1813762"/>
          </a:xfrm>
        </p:grpSpPr>
        <p:sp>
          <p:nvSpPr>
            <p:cNvPr id="3" name="직사각형 2"/>
            <p:cNvSpPr/>
            <p:nvPr/>
          </p:nvSpPr>
          <p:spPr>
            <a:xfrm>
              <a:off x="5042242" y="2456921"/>
              <a:ext cx="3133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</a:rPr>
                <a:t>R Commander for SQC</a:t>
              </a:r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854" y="1012491"/>
              <a:ext cx="1449789" cy="1591488"/>
            </a:xfrm>
            <a:prstGeom prst="rect">
              <a:avLst/>
            </a:prstGeom>
          </p:spPr>
        </p:pic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65" y="2219698"/>
            <a:ext cx="918171" cy="873887"/>
          </a:xfrm>
          <a:prstGeom prst="rect">
            <a:avLst/>
          </a:prstGeom>
        </p:spPr>
      </p:pic>
      <p:sp>
        <p:nvSpPr>
          <p:cNvPr id="70" name="오른쪽 화살표 69"/>
          <p:cNvSpPr/>
          <p:nvPr/>
        </p:nvSpPr>
        <p:spPr>
          <a:xfrm>
            <a:off x="3037943" y="2514782"/>
            <a:ext cx="369190" cy="28371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954721" y="1919740"/>
            <a:ext cx="193405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Statistical</a:t>
            </a:r>
          </a:p>
          <a:p>
            <a:pPr algn="ctr"/>
            <a:r>
              <a:rPr lang="en-US" altLang="ko-KR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Quality </a:t>
            </a:r>
          </a:p>
          <a:p>
            <a:pPr algn="ctr"/>
            <a:r>
              <a:rPr lang="en-US" altLang="ko-KR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</a:t>
            </a:r>
            <a:endParaRPr lang="en-US" altLang="ko-KR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4" name="구름 모양 설명선 53"/>
          <p:cNvSpPr/>
          <p:nvPr/>
        </p:nvSpPr>
        <p:spPr>
          <a:xfrm>
            <a:off x="7233974" y="1043666"/>
            <a:ext cx="1853454" cy="700442"/>
          </a:xfrm>
          <a:prstGeom prst="cloudCallout">
            <a:avLst>
              <a:gd name="adj1" fmla="val -60819"/>
              <a:gd name="adj2" fmla="val 873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Reliable ?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70884" y="5056397"/>
            <a:ext cx="7156469" cy="1044081"/>
            <a:chOff x="512621" y="5307282"/>
            <a:chExt cx="7156469" cy="1044081"/>
          </a:xfrm>
        </p:grpSpPr>
        <p:sp>
          <p:nvSpPr>
            <p:cNvPr id="57" name="직사각형 56"/>
            <p:cNvSpPr/>
            <p:nvPr/>
          </p:nvSpPr>
          <p:spPr>
            <a:xfrm>
              <a:off x="5409226" y="5307282"/>
              <a:ext cx="2259864" cy="10440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동일금속</a:t>
              </a:r>
              <a:r>
                <a:rPr lang="en-US" altLang="ko-KR" b="1" dirty="0">
                  <a:solidFill>
                    <a:srgbClr val="FF0000"/>
                  </a:solidFill>
                </a:rPr>
                <a:t>Customizing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  <p:pic>
          <p:nvPicPr>
            <p:cNvPr id="59" name="그래픽 11" descr="추가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8908" y="5644267"/>
              <a:ext cx="457200" cy="360040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708337" y="5716275"/>
              <a:ext cx="1664732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공정능력분석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8336" y="6125268"/>
              <a:ext cx="1664733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샘플링 검사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08336" y="5307282"/>
              <a:ext cx="1664733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QC 7</a:t>
              </a:r>
              <a:r>
                <a:rPr lang="ko-KR" altLang="en-US" sz="1500" b="1" dirty="0"/>
                <a:t>도구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9166" y="5716275"/>
              <a:ext cx="1664732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관리도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2621" y="5307282"/>
              <a:ext cx="1664732" cy="21602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기술 통계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2621" y="6135339"/>
              <a:ext cx="1664733" cy="21602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측정시스템분석</a:t>
              </a:r>
            </a:p>
          </p:txBody>
        </p:sp>
      </p:grpSp>
      <p:sp>
        <p:nvSpPr>
          <p:cNvPr id="39" name="오른쪽 화살표 69"/>
          <p:cNvSpPr/>
          <p:nvPr/>
        </p:nvSpPr>
        <p:spPr>
          <a:xfrm rot="19840280">
            <a:off x="4540774" y="2100941"/>
            <a:ext cx="369190" cy="28371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오른쪽 화살표 69"/>
          <p:cNvSpPr/>
          <p:nvPr/>
        </p:nvSpPr>
        <p:spPr>
          <a:xfrm rot="1765503">
            <a:off x="4511016" y="2900230"/>
            <a:ext cx="369190" cy="28371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469" y="3215498"/>
            <a:ext cx="2319351" cy="728939"/>
          </a:xfrm>
          <a:prstGeom prst="rect">
            <a:avLst/>
          </a:prstGeom>
        </p:spPr>
      </p:pic>
      <p:cxnSp>
        <p:nvCxnSpPr>
          <p:cNvPr id="12" name="직선 연결선 11"/>
          <p:cNvCxnSpPr>
            <a:cxnSpLocks/>
          </p:cNvCxnSpPr>
          <p:nvPr/>
        </p:nvCxnSpPr>
        <p:spPr>
          <a:xfrm>
            <a:off x="671245" y="4653136"/>
            <a:ext cx="7972531" cy="0"/>
          </a:xfrm>
          <a:prstGeom prst="line">
            <a:avLst/>
          </a:prstGeom>
          <a:ln w="317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구름 모양 설명선 20"/>
          <p:cNvSpPr/>
          <p:nvPr/>
        </p:nvSpPr>
        <p:spPr>
          <a:xfrm>
            <a:off x="7197420" y="2586592"/>
            <a:ext cx="1890007" cy="701282"/>
          </a:xfrm>
          <a:prstGeom prst="cloudCallout">
            <a:avLst>
              <a:gd name="adj1" fmla="val -48299"/>
              <a:gd name="adj2" fmla="val 966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Comfortable ?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411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18762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515" y="153481"/>
            <a:ext cx="9565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808" y="2060848"/>
            <a:ext cx="4199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spc="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내용</a:t>
            </a:r>
            <a:endParaRPr lang="en-US" altLang="ko-KR" sz="4000" b="1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699" y="400904"/>
            <a:ext cx="2952328" cy="25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한국외국어대학교 산업경영공학과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b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98667" y="655471"/>
            <a:ext cx="332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R commander Plug-in Packages </a:t>
            </a:r>
            <a:r>
              <a:rPr lang="ko-KR" altLang="en-US" sz="1400" b="1" dirty="0">
                <a:solidFill>
                  <a:srgbClr val="002060"/>
                </a:solidFill>
              </a:rPr>
              <a:t>개발</a:t>
            </a:r>
            <a:endParaRPr lang="en-US" altLang="ko-KR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9400" y="2924944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2.1 Plug-in </a:t>
            </a:r>
            <a:r>
              <a:rPr lang="ko-KR" altLang="en-US" dirty="0"/>
              <a:t>패키지 개발 현황</a:t>
            </a:r>
            <a:endParaRPr lang="en-US" altLang="ko-KR" dirty="0"/>
          </a:p>
          <a:p>
            <a:r>
              <a:rPr lang="en-US" altLang="ko-KR" dirty="0"/>
              <a:t>2.2 R</a:t>
            </a:r>
            <a:r>
              <a:rPr lang="ko-KR" altLang="en-US" dirty="0"/>
              <a:t>패키지 현황</a:t>
            </a:r>
            <a:endParaRPr lang="en-US" altLang="ko-KR" dirty="0"/>
          </a:p>
          <a:p>
            <a:r>
              <a:rPr lang="en-US" altLang="ko-KR" dirty="0"/>
              <a:t>2.3 MSA</a:t>
            </a:r>
            <a:r>
              <a:rPr lang="ko-KR" altLang="en-US" dirty="0"/>
              <a:t> 진행 결과</a:t>
            </a:r>
            <a:endParaRPr lang="en-US" altLang="ko-KR" dirty="0"/>
          </a:p>
          <a:p>
            <a:r>
              <a:rPr lang="en-US" altLang="ko-KR" dirty="0"/>
              <a:t>2.4 SI </a:t>
            </a:r>
            <a:r>
              <a:rPr lang="ko-KR" altLang="en-US" dirty="0"/>
              <a:t>진행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10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46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2.1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plug-in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패키지 개발 진행현황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5" y="537920"/>
              <a:ext cx="407283" cy="307777"/>
              <a:chOff x="5722518" y="125758"/>
              <a:chExt cx="348604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18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436712" y="1022645"/>
          <a:ext cx="8270573" cy="528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48">
                  <a:extLst>
                    <a:ext uri="{9D8B030D-6E8A-4147-A177-3AD203B41FA5}">
                      <a16:colId xmlns:a16="http://schemas.microsoft.com/office/drawing/2014/main" val="1163415124"/>
                    </a:ext>
                  </a:extLst>
                </a:gridCol>
                <a:gridCol w="694402">
                  <a:extLst>
                    <a:ext uri="{9D8B030D-6E8A-4147-A177-3AD203B41FA5}">
                      <a16:colId xmlns:a16="http://schemas.microsoft.com/office/drawing/2014/main" val="676664921"/>
                    </a:ext>
                  </a:extLst>
                </a:gridCol>
                <a:gridCol w="694402">
                  <a:extLst>
                    <a:ext uri="{9D8B030D-6E8A-4147-A177-3AD203B41FA5}">
                      <a16:colId xmlns:a16="http://schemas.microsoft.com/office/drawing/2014/main" val="1525508962"/>
                    </a:ext>
                  </a:extLst>
                </a:gridCol>
                <a:gridCol w="725536">
                  <a:extLst>
                    <a:ext uri="{9D8B030D-6E8A-4147-A177-3AD203B41FA5}">
                      <a16:colId xmlns:a16="http://schemas.microsoft.com/office/drawing/2014/main" val="3487712394"/>
                    </a:ext>
                  </a:extLst>
                </a:gridCol>
                <a:gridCol w="663269">
                  <a:extLst>
                    <a:ext uri="{9D8B030D-6E8A-4147-A177-3AD203B41FA5}">
                      <a16:colId xmlns:a16="http://schemas.microsoft.com/office/drawing/2014/main" val="2067561500"/>
                    </a:ext>
                  </a:extLst>
                </a:gridCol>
                <a:gridCol w="694404">
                  <a:extLst>
                    <a:ext uri="{9D8B030D-6E8A-4147-A177-3AD203B41FA5}">
                      <a16:colId xmlns:a16="http://schemas.microsoft.com/office/drawing/2014/main" val="1695476559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val="368947231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val="1787889726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val="1369736422"/>
                    </a:ext>
                  </a:extLst>
                </a:gridCol>
                <a:gridCol w="694403">
                  <a:extLst>
                    <a:ext uri="{9D8B030D-6E8A-4147-A177-3AD203B41FA5}">
                      <a16:colId xmlns:a16="http://schemas.microsoft.com/office/drawing/2014/main" val="135513504"/>
                    </a:ext>
                  </a:extLst>
                </a:gridCol>
              </a:tblGrid>
              <a:tr h="784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PCA plug-in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MSA plug-in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SI plug-in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패키지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31472"/>
                  </a:ext>
                </a:extLst>
              </a:tr>
              <a:tr h="922219">
                <a:tc rowSpan="5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Step1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94487"/>
                  </a:ext>
                </a:extLst>
              </a:tr>
              <a:tr h="895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67753"/>
                  </a:ext>
                </a:extLst>
              </a:tr>
              <a:tr h="895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Step7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Step9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Step7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Step9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Step7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Step9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9515"/>
                  </a:ext>
                </a:extLst>
              </a:tr>
              <a:tr h="8953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Step11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04896"/>
                  </a:ext>
                </a:extLst>
              </a:tr>
              <a:tr h="895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Step13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Step15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2669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6111" y="1832816"/>
            <a:ext cx="1601718" cy="4477344"/>
            <a:chOff x="656111" y="1832816"/>
            <a:chExt cx="1601718" cy="4477344"/>
          </a:xfrm>
        </p:grpSpPr>
        <p:sp>
          <p:nvSpPr>
            <p:cNvPr id="33" name="순서도: 수동 연산 32"/>
            <p:cNvSpPr/>
            <p:nvPr/>
          </p:nvSpPr>
          <p:spPr>
            <a:xfrm>
              <a:off x="656111" y="2696926"/>
              <a:ext cx="1601718" cy="883937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Function()</a:t>
              </a:r>
            </a:p>
            <a:p>
              <a:pPr algn="ctr"/>
              <a:r>
                <a:rPr lang="ko-KR" altLang="en-US" sz="900" b="1" dirty="0"/>
                <a:t>기능 조사</a:t>
              </a:r>
              <a:endParaRPr lang="en-US" altLang="ko-KR" sz="900" b="1" dirty="0"/>
            </a:p>
            <a:p>
              <a:pPr algn="ctr"/>
              <a:r>
                <a:rPr lang="ko-KR" altLang="en-US" sz="900" b="1" spc="-150" dirty="0"/>
                <a:t>및  검증</a:t>
              </a:r>
              <a:endParaRPr lang="en-US" altLang="ko-KR" sz="900" b="1" spc="-150" dirty="0"/>
            </a:p>
          </p:txBody>
        </p:sp>
        <p:sp>
          <p:nvSpPr>
            <p:cNvPr id="34" name="순서도: 수동 연산 33"/>
            <p:cNvSpPr/>
            <p:nvPr/>
          </p:nvSpPr>
          <p:spPr>
            <a:xfrm>
              <a:off x="656111" y="1832816"/>
              <a:ext cx="1601718" cy="817919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/>
                <a:t>품질 관련 </a:t>
              </a:r>
              <a:r>
                <a:rPr lang="en-US" altLang="ko-KR" sz="900" b="1" dirty="0"/>
                <a:t>R</a:t>
              </a:r>
              <a:r>
                <a:rPr lang="ko-KR" altLang="en-US" sz="900" b="1" dirty="0"/>
                <a:t> 패키지 조사 </a:t>
              </a:r>
              <a:endParaRPr lang="en-US" altLang="ko-KR" sz="900" b="1" dirty="0"/>
            </a:p>
          </p:txBody>
        </p:sp>
        <p:sp>
          <p:nvSpPr>
            <p:cNvPr id="35" name="순서도: 수동 연산 34"/>
            <p:cNvSpPr/>
            <p:nvPr/>
          </p:nvSpPr>
          <p:spPr>
            <a:xfrm>
              <a:off x="656111" y="3627054"/>
              <a:ext cx="1601718" cy="823565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/>
                <a:t>패키지 </a:t>
              </a:r>
              <a:endParaRPr lang="en-US" altLang="ko-KR" sz="900" b="1" dirty="0"/>
            </a:p>
            <a:p>
              <a:pPr algn="ctr"/>
              <a:r>
                <a:rPr lang="ko-KR" altLang="en-US" sz="900" b="1" spc="-150" dirty="0"/>
                <a:t>활용 및 구축</a:t>
              </a:r>
              <a:endParaRPr lang="en-US" altLang="ko-KR" sz="900" b="1" spc="-150" dirty="0"/>
            </a:p>
          </p:txBody>
        </p:sp>
        <p:sp>
          <p:nvSpPr>
            <p:cNvPr id="36" name="순서도: 수동 연산 35"/>
            <p:cNvSpPr/>
            <p:nvPr/>
          </p:nvSpPr>
          <p:spPr>
            <a:xfrm>
              <a:off x="656111" y="4496810"/>
              <a:ext cx="1601718" cy="902225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UI </a:t>
              </a:r>
              <a:r>
                <a:rPr lang="ko-KR" altLang="en-US" sz="900" dirty="0"/>
                <a:t>설계 및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구현</a:t>
              </a:r>
              <a:endParaRPr lang="en-US" altLang="ko-KR" sz="900" dirty="0"/>
            </a:p>
          </p:txBody>
        </p:sp>
        <p:sp>
          <p:nvSpPr>
            <p:cNvPr id="38" name="순서도: 수동 연산 37"/>
            <p:cNvSpPr/>
            <p:nvPr/>
          </p:nvSpPr>
          <p:spPr>
            <a:xfrm>
              <a:off x="656111" y="5445224"/>
              <a:ext cx="1601718" cy="864936"/>
            </a:xfrm>
            <a:prstGeom prst="flowChartManualOperation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Plug-in </a:t>
              </a:r>
            </a:p>
            <a:p>
              <a:pPr algn="ctr"/>
              <a:r>
                <a:rPr lang="ko-KR" altLang="en-US" sz="900" b="1" spc="-150" dirty="0"/>
                <a:t>패키지 개발</a:t>
              </a:r>
              <a:endParaRPr lang="en-US" altLang="ko-KR" sz="900" b="1" spc="-150" dirty="0"/>
            </a:p>
          </p:txBody>
        </p:sp>
      </p:grpSp>
      <p:sp>
        <p:nvSpPr>
          <p:cNvPr id="5" name="화살표: 오른쪽 4"/>
          <p:cNvSpPr/>
          <p:nvPr/>
        </p:nvSpPr>
        <p:spPr>
          <a:xfrm>
            <a:off x="2477228" y="2277072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/>
          <p:cNvSpPr/>
          <p:nvPr/>
        </p:nvSpPr>
        <p:spPr>
          <a:xfrm>
            <a:off x="6642228" y="2274813"/>
            <a:ext cx="2042466" cy="1791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/>
          <p:cNvSpPr/>
          <p:nvPr/>
        </p:nvSpPr>
        <p:spPr>
          <a:xfrm>
            <a:off x="2477227" y="3161658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/>
          <p:cNvSpPr/>
          <p:nvPr/>
        </p:nvSpPr>
        <p:spPr>
          <a:xfrm>
            <a:off x="2477226" y="4021298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/>
          <p:cNvSpPr/>
          <p:nvPr/>
        </p:nvSpPr>
        <p:spPr>
          <a:xfrm>
            <a:off x="2459432" y="4880938"/>
            <a:ext cx="2094771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/>
          <p:cNvSpPr/>
          <p:nvPr/>
        </p:nvSpPr>
        <p:spPr>
          <a:xfrm>
            <a:off x="2468990" y="5765524"/>
            <a:ext cx="2076974" cy="16965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화살표: 오른쪽 47"/>
          <p:cNvSpPr/>
          <p:nvPr/>
        </p:nvSpPr>
        <p:spPr>
          <a:xfrm>
            <a:off x="4571997" y="2284337"/>
            <a:ext cx="2040941" cy="16238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/>
          <p:cNvSpPr/>
          <p:nvPr/>
        </p:nvSpPr>
        <p:spPr>
          <a:xfrm>
            <a:off x="4566927" y="3161657"/>
            <a:ext cx="1356749" cy="17441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1"/>
          <p:cNvSpPr/>
          <p:nvPr/>
        </p:nvSpPr>
        <p:spPr>
          <a:xfrm>
            <a:off x="4580238" y="4022360"/>
            <a:ext cx="2032700" cy="1696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1"/>
          <p:cNvSpPr/>
          <p:nvPr/>
        </p:nvSpPr>
        <p:spPr>
          <a:xfrm>
            <a:off x="4580409" y="4880938"/>
            <a:ext cx="2032529" cy="1696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31"/>
          <p:cNvSpPr/>
          <p:nvPr/>
        </p:nvSpPr>
        <p:spPr>
          <a:xfrm>
            <a:off x="4588647" y="5765524"/>
            <a:ext cx="2024291" cy="1696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6"/>
          <p:cNvSpPr/>
          <p:nvPr/>
        </p:nvSpPr>
        <p:spPr>
          <a:xfrm>
            <a:off x="6642228" y="3156896"/>
            <a:ext cx="2042466" cy="17917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8"/>
          <p:cNvSpPr/>
          <p:nvPr/>
        </p:nvSpPr>
        <p:spPr>
          <a:xfrm>
            <a:off x="5940153" y="3165135"/>
            <a:ext cx="672785" cy="1744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86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2" y="436602"/>
            <a:ext cx="358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2.2</a:t>
            </a:r>
            <a:r>
              <a:rPr lang="en-US" altLang="ko-KR" sz="2000" b="1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R </a:t>
            </a:r>
            <a:r>
              <a:rPr lang="ko-KR" altLang="en-US" sz="2000" b="1" dirty="0">
                <a:latin typeface="+mn-ea"/>
              </a:rPr>
              <a:t>패키지 현황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5" y="537920"/>
              <a:ext cx="407283" cy="307777"/>
              <a:chOff x="5722518" y="125758"/>
              <a:chExt cx="348604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18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87783"/>
              </p:ext>
            </p:extLst>
          </p:nvPr>
        </p:nvGraphicFramePr>
        <p:xfrm>
          <a:off x="123499" y="915028"/>
          <a:ext cx="3998913" cy="487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</a:rPr>
                        <a:t> package 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Date (updated)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Package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Title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2017-04-02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BioInstaller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Lightweight Biology Software Installer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ggspatial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Spatial Data Framework for ggplot2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minval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effectLst/>
                        </a:rPr>
                        <a:t>MINimal</a:t>
                      </a:r>
                      <a:r>
                        <a:rPr lang="en-US" altLang="ko-KR" sz="1000" kern="1200" dirty="0">
                          <a:effectLst/>
                        </a:rPr>
                        <a:t> </a:t>
                      </a:r>
                      <a:r>
                        <a:rPr lang="en-US" altLang="ko-KR" sz="1000" kern="1200" dirty="0" err="1">
                          <a:effectLst/>
                        </a:rPr>
                        <a:t>VALidation</a:t>
                      </a:r>
                      <a:r>
                        <a:rPr lang="en-US" altLang="ko-KR" sz="1000" kern="1200" dirty="0">
                          <a:effectLst/>
                        </a:rPr>
                        <a:t> for Stoichiometric Reactions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bayesDP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Tools for the Bayesian Discount Prior Function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configr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effectLst/>
                        </a:rPr>
                        <a:t>An Implementation of Parsing and Writing Configuration File (JSON/INI/YAML/TOML)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corpcor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Efficient Estimation of Covariance and (Partial) 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countyfloods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Quantify United States County-Level Flood Measurements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2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∙</a:t>
                      </a:r>
                      <a:endParaRPr lang="en-US" altLang="ko-KR" sz="1000" dirty="0">
                        <a:latin typeface="맑은 고딕"/>
                        <a:ea typeface="맑은 고딕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en-US" altLang="ko-KR" sz="1000" dirty="0">
                        <a:latin typeface="+mn-lt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lt"/>
                          <a:ea typeface="+mn-ea"/>
                        </a:rPr>
                        <a:t>∙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2006-03-15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coxrobust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Estimation in Cox Model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2005-10-29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vioplot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8605" y="6072576"/>
            <a:ext cx="397380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Total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10,281</a:t>
            </a:r>
            <a:r>
              <a:rPr lang="ko-KR" altLang="en-US" sz="1200" dirty="0">
                <a:solidFill>
                  <a:schemeClr val="tx1"/>
                </a:solidFill>
              </a:rPr>
              <a:t>개의 패키지 존재 </a:t>
            </a:r>
            <a:r>
              <a:rPr lang="en-US" altLang="ko-KR" sz="1200" dirty="0">
                <a:solidFill>
                  <a:schemeClr val="tx1"/>
                </a:solidFill>
              </a:rPr>
              <a:t>( 2017-04-02 </a:t>
            </a:r>
            <a:r>
              <a:rPr lang="ko-KR" altLang="en-US" sz="1200" dirty="0">
                <a:solidFill>
                  <a:schemeClr val="tx1"/>
                </a:solidFill>
              </a:rPr>
              <a:t>기준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06460"/>
              </p:ext>
            </p:extLst>
          </p:nvPr>
        </p:nvGraphicFramePr>
        <p:xfrm>
          <a:off x="5407500" y="915028"/>
          <a:ext cx="3667953" cy="507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00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</a:t>
                      </a:r>
                      <a:r>
                        <a:rPr lang="en-US" altLang="ko-KR" sz="1000" b="1" baseline="0" dirty="0"/>
                        <a:t> package about Quality Control</a:t>
                      </a:r>
                      <a:endParaRPr lang="ko-KR" altLang="en-US" sz="10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Published date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Update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Package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(Author)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Title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2004-03-04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2014-10-07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qcc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(Luca </a:t>
                      </a:r>
                      <a:r>
                        <a:rPr lang="en-US" altLang="ko-KR" sz="800" dirty="0" err="1"/>
                        <a:t>Scrucca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Control Charts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2008-12-15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2016-10-24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graphicsQC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(Stephen Gardiner)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Control for Graphics in R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2014-05-30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2016-07-20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qcr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(Miguel Flores)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spc="0" dirty="0">
                          <a:effectLst/>
                        </a:rPr>
                        <a:t>Quality Control </a:t>
                      </a:r>
                    </a:p>
                    <a:p>
                      <a:pPr algn="ctr" fontAlgn="t"/>
                      <a:r>
                        <a:rPr lang="en-US" sz="900" spc="0" dirty="0">
                          <a:effectLst/>
                        </a:rPr>
                        <a:t>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2009-09-24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2014-04-22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IQCC </a:t>
                      </a:r>
                      <a:r>
                        <a:rPr lang="en-US" altLang="ko-KR" sz="800" dirty="0"/>
                        <a:t>(Emanuel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P. Barbosa)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Quality Control Charts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2012-06-28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2016-06-01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MSQC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(Edgar Santos-Fernandez)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 Statistical Quality Control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2010-06-15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2016-02-24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qualityTools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(Thomas Roth)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spc="0" dirty="0">
                          <a:effectLst/>
                        </a:rPr>
                        <a:t>Statistical Methods for Quality 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2011-03-04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2017-03-13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SixSigma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(Emilio L. Cano)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 Sigma Tools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96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2011-06-27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2015-06-11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LTPDvar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(Nikola </a:t>
                      </a:r>
                      <a:r>
                        <a:rPr lang="en-US" altLang="ko-KR" sz="800" dirty="0" err="1"/>
                        <a:t>Kasprikova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LTPD and AOQL Plans for Acceptance Sampling Inspection by Variables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2007-07-07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2016-12-29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Acceptance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Sampling </a:t>
                      </a:r>
                      <a:r>
                        <a:rPr lang="en-US" altLang="ko-KR" sz="800" dirty="0"/>
                        <a:t>(Andreas </a:t>
                      </a:r>
                      <a:r>
                        <a:rPr lang="en-US" altLang="ko-KR" sz="800" dirty="0" err="1"/>
                        <a:t>Kiermeier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Creation and</a:t>
                      </a:r>
                      <a:r>
                        <a:rPr lang="en-US" altLang="ko-KR" sz="900" b="0" i="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Acceptance Sampling Plans</a:t>
                      </a:r>
                      <a:endParaRPr lang="ko-KR" altLang="en-US" sz="900" spc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4" name="직선 화살표 연결선 43"/>
          <p:cNvCxnSpPr>
            <a:cxnSpLocks/>
            <a:stCxn id="7" idx="2"/>
            <a:endCxn id="32" idx="0"/>
          </p:cNvCxnSpPr>
          <p:nvPr/>
        </p:nvCxnSpPr>
        <p:spPr>
          <a:xfrm>
            <a:off x="2122955" y="5786028"/>
            <a:ext cx="12554" cy="286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8605" y="4581128"/>
            <a:ext cx="396792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48605" y="4794145"/>
            <a:ext cx="396792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8605" y="4938161"/>
            <a:ext cx="397380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>
            <a:off x="4116534" y="4798504"/>
            <a:ext cx="639248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</p:cNvCxnSpPr>
          <p:nvPr/>
        </p:nvCxnSpPr>
        <p:spPr>
          <a:xfrm flipV="1">
            <a:off x="4755782" y="3356992"/>
            <a:ext cx="0" cy="143151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>
            <a:off x="4737173" y="955459"/>
            <a:ext cx="671142" cy="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179488" y="2193124"/>
            <a:ext cx="1152588" cy="11538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CRAN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R-bloggers</a:t>
            </a:r>
          </a:p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Stackoverflow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∙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∙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∙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 flipV="1">
            <a:off x="4749497" y="951214"/>
            <a:ext cx="6285" cy="127204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424807" y="6178107"/>
            <a:ext cx="363018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총 </a:t>
            </a:r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r>
              <a:rPr lang="ko-KR" altLang="en-US" sz="1200" b="1" dirty="0">
                <a:solidFill>
                  <a:schemeClr val="tx1"/>
                </a:solidFill>
              </a:rPr>
              <a:t>개의 품질 관리 관련 패키지</a:t>
            </a:r>
          </a:p>
        </p:txBody>
      </p:sp>
      <p:cxnSp>
        <p:nvCxnSpPr>
          <p:cNvPr id="34" name="직선 화살표 연결선 33"/>
          <p:cNvCxnSpPr>
            <a:cxnSpLocks/>
            <a:stCxn id="31" idx="2"/>
            <a:endCxn id="33" idx="0"/>
          </p:cNvCxnSpPr>
          <p:nvPr/>
        </p:nvCxnSpPr>
        <p:spPr>
          <a:xfrm flipH="1">
            <a:off x="7239898" y="5989948"/>
            <a:ext cx="1578" cy="188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413925" y="3642247"/>
            <a:ext cx="3646674" cy="78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413925" y="4429926"/>
            <a:ext cx="3646674" cy="156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817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46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 </a:t>
            </a:r>
            <a:r>
              <a:rPr lang="ko-KR" altLang="en-US" sz="2000" b="1" dirty="0">
                <a:latin typeface="+mn-ea"/>
              </a:rPr>
              <a:t>측정시스템 분석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353" y="5487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progress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79875" y="537920"/>
              <a:ext cx="407283" cy="307777"/>
              <a:chOff x="5722518" y="125758"/>
              <a:chExt cx="348604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22518" y="125758"/>
                <a:ext cx="336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활용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sp useBgFill="1">
        <p:nvSpPr>
          <p:cNvPr id="7" name="직사각형 6"/>
          <p:cNvSpPr/>
          <p:nvPr/>
        </p:nvSpPr>
        <p:spPr>
          <a:xfrm>
            <a:off x="953933" y="1033592"/>
            <a:ext cx="7218467" cy="77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▶ MSA(Measurement Systems Analysis)</a:t>
            </a:r>
            <a:r>
              <a:rPr lang="ko-KR" altLang="en-US" dirty="0">
                <a:solidFill>
                  <a:schemeClr val="tx1"/>
                </a:solidFill>
              </a:rPr>
              <a:t>란 측정시스템 산포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변동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관측된 공정 산포에 얼마나 많은 영향을 미치는 지를 분석하는 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51920" y="2308427"/>
            <a:ext cx="1440160" cy="3888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프로세스 산포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268919" y="2956229"/>
            <a:ext cx="12196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공정 변화에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의한 산포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663161" y="2956229"/>
            <a:ext cx="1219664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측정 산포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68918" y="3655491"/>
            <a:ext cx="12196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장기 프로세스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산포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3933" y="3646348"/>
            <a:ext cx="12196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단기 프로세스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산포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663161" y="3646348"/>
            <a:ext cx="12196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계측기 산포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076555" y="3655491"/>
            <a:ext cx="121966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계측자 산포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757860" y="4350485"/>
            <a:ext cx="121966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선형성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16716" y="4359269"/>
            <a:ext cx="121966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안정성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99004" y="4359269"/>
            <a:ext cx="121966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편의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40147" y="4350485"/>
            <a:ext cx="1219664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반복성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081290" y="4350485"/>
            <a:ext cx="1219664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재현성</a:t>
            </a:r>
          </a:p>
        </p:txBody>
      </p:sp>
      <p:cxnSp>
        <p:nvCxnSpPr>
          <p:cNvPr id="11" name="연결선: 꺾임 10"/>
          <p:cNvCxnSpPr>
            <a:cxnSpLocks/>
            <a:stCxn id="8" idx="2"/>
            <a:endCxn id="31" idx="0"/>
          </p:cNvCxnSpPr>
          <p:nvPr/>
        </p:nvCxnSpPr>
        <p:spPr>
          <a:xfrm rot="5400000">
            <a:off x="3595882" y="1980111"/>
            <a:ext cx="258988" cy="1693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/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5293002" y="1976238"/>
            <a:ext cx="258988" cy="1700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/>
          <p:cNvCxnSpPr>
            <a:cxnSpLocks/>
            <a:stCxn id="31" idx="2"/>
            <a:endCxn id="35" idx="0"/>
          </p:cNvCxnSpPr>
          <p:nvPr/>
        </p:nvCxnSpPr>
        <p:spPr>
          <a:xfrm rot="5400000">
            <a:off x="2020215" y="2787811"/>
            <a:ext cx="402087" cy="1314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/>
          <p:cNvCxnSpPr>
            <a:cxnSpLocks/>
            <a:stCxn id="31" idx="2"/>
            <a:endCxn id="34" idx="0"/>
          </p:cNvCxnSpPr>
          <p:nvPr/>
        </p:nvCxnSpPr>
        <p:spPr>
          <a:xfrm rot="5400000">
            <a:off x="2673136" y="3449876"/>
            <a:ext cx="41123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/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6774075" y="2743179"/>
            <a:ext cx="411230" cy="1413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/>
          <p:cNvCxnSpPr>
            <a:cxnSpLocks/>
            <a:stCxn id="36" idx="2"/>
            <a:endCxn id="40" idx="0"/>
          </p:cNvCxnSpPr>
          <p:nvPr/>
        </p:nvCxnSpPr>
        <p:spPr>
          <a:xfrm rot="5400000">
            <a:off x="3887327" y="1973602"/>
            <a:ext cx="424889" cy="4346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/>
          <p:cNvCxnSpPr>
            <a:cxnSpLocks/>
            <a:stCxn id="36" idx="2"/>
            <a:endCxn id="41" idx="0"/>
          </p:cNvCxnSpPr>
          <p:nvPr/>
        </p:nvCxnSpPr>
        <p:spPr>
          <a:xfrm rot="5400000">
            <a:off x="5328471" y="3414746"/>
            <a:ext cx="424889" cy="1464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/>
          <p:cNvCxnSpPr>
            <a:cxnSpLocks/>
            <a:stCxn id="36" idx="2"/>
            <a:endCxn id="39" idx="0"/>
          </p:cNvCxnSpPr>
          <p:nvPr/>
        </p:nvCxnSpPr>
        <p:spPr>
          <a:xfrm rot="5400000">
            <a:off x="4612291" y="2689782"/>
            <a:ext cx="416105" cy="2905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625155" y="4057578"/>
            <a:ext cx="2874321" cy="8802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9" name="직선 화살표 연결선 128"/>
          <p:cNvCxnSpPr>
            <a:cxnSpLocks/>
            <a:stCxn id="38" idx="2"/>
            <a:endCxn id="43" idx="0"/>
          </p:cNvCxnSpPr>
          <p:nvPr/>
        </p:nvCxnSpPr>
        <p:spPr>
          <a:xfrm>
            <a:off x="7686387" y="3943523"/>
            <a:ext cx="4735" cy="40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</p:cNvCxnSpPr>
          <p:nvPr/>
        </p:nvCxnSpPr>
        <p:spPr>
          <a:xfrm>
            <a:off x="6272993" y="3934380"/>
            <a:ext cx="0" cy="41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559671" y="4054144"/>
            <a:ext cx="2874321" cy="8802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3564074" y="4787408"/>
            <a:ext cx="1080120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위치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6443890" y="4784037"/>
            <a:ext cx="1080120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퍼짐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5567251" y="5449312"/>
            <a:ext cx="2836985" cy="33189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Gage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R&amp;R : </a:t>
            </a:r>
            <a:r>
              <a:rPr lang="ko-KR" altLang="en-US" sz="1100" b="1" dirty="0"/>
              <a:t>흩어진 정도를 나타냄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2688965" y="5440376"/>
            <a:ext cx="2836985" cy="331898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정확도</a:t>
            </a:r>
            <a:r>
              <a:rPr lang="en-US" altLang="ko-KR" sz="1100" b="1" dirty="0"/>
              <a:t> : </a:t>
            </a:r>
            <a:r>
              <a:rPr lang="ko-KR" altLang="en-US" sz="1100" b="1" dirty="0"/>
              <a:t>중심에서 벗어난 정도를 나타냄</a:t>
            </a:r>
            <a:r>
              <a:rPr lang="en-US" altLang="ko-KR" sz="1100" b="1" dirty="0"/>
              <a:t> </a:t>
            </a:r>
            <a:endParaRPr lang="ko-KR" altLang="en-US" sz="1100" b="1" dirty="0"/>
          </a:p>
        </p:txBody>
      </p:sp>
      <p:cxnSp>
        <p:nvCxnSpPr>
          <p:cNvPr id="162" name="직선 연결선 161"/>
          <p:cNvCxnSpPr>
            <a:cxnSpLocks/>
            <a:stCxn id="153" idx="2"/>
            <a:endCxn id="156" idx="0"/>
          </p:cNvCxnSpPr>
          <p:nvPr/>
        </p:nvCxnSpPr>
        <p:spPr>
          <a:xfrm>
            <a:off x="4104134" y="5075440"/>
            <a:ext cx="3324" cy="36493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cxnSpLocks/>
            <a:stCxn id="154" idx="2"/>
            <a:endCxn id="155" idx="0"/>
          </p:cNvCxnSpPr>
          <p:nvPr/>
        </p:nvCxnSpPr>
        <p:spPr>
          <a:xfrm>
            <a:off x="6983950" y="5072069"/>
            <a:ext cx="1794" cy="37724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72"/>
          <p:cNvCxnSpPr>
            <a:cxnSpLocks/>
            <a:stCxn id="32" idx="2"/>
            <a:endCxn id="36" idx="0"/>
          </p:cNvCxnSpPr>
          <p:nvPr/>
        </p:nvCxnSpPr>
        <p:spPr>
          <a:xfrm rot="5400000">
            <a:off x="6071950" y="3445304"/>
            <a:ext cx="40208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560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14324</TotalTime>
  <Words>5217</Words>
  <Application>Microsoft Office PowerPoint</Application>
  <PresentationFormat>화면 슬라이드 쇼(4:3)</PresentationFormat>
  <Paragraphs>1467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HY강B</vt:lpstr>
      <vt:lpstr>HY헤드라인M</vt:lpstr>
      <vt:lpstr>Segoe UI Black</vt:lpstr>
      <vt:lpstr>나눔바른고딕</vt:lpstr>
      <vt:lpstr>맑은 고딕</vt:lpstr>
      <vt:lpstr>조선일보명조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2016-2학기 데이터마이닝 응용</dc:title>
  <dc:creator>admin</dc:creator>
  <cp:lastModifiedBy>IME</cp:lastModifiedBy>
  <cp:revision>1325</cp:revision>
  <dcterms:created xsi:type="dcterms:W3CDTF">2016-09-03T18:18:46Z</dcterms:created>
  <dcterms:modified xsi:type="dcterms:W3CDTF">2017-06-05T00:22:44Z</dcterms:modified>
</cp:coreProperties>
</file>