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58" r:id="rId11"/>
    <p:sldId id="290" r:id="rId12"/>
    <p:sldId id="291" r:id="rId13"/>
    <p:sldId id="293" r:id="rId14"/>
    <p:sldId id="282" r:id="rId15"/>
    <p:sldId id="273" r:id="rId16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1" d="100"/>
          <a:sy n="81" d="100"/>
        </p:scale>
        <p:origin x="-102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B5F1A9-B02D-495C-99CB-E38FCCF6F18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----- Meeting Notes (6/28/11 16:48) -----</a:t>
            </a:r>
          </a:p>
          <a:p>
            <a:r>
              <a:rPr lang="en-US" smtClean="0">
                <a:ea typeface="ＭＳ Ｐゴシック" pitchFamily="34" charset="-128"/>
              </a:rPr>
              <a:t>Can it be summarized in some other way? Or is the visual summary the right way to go?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D914A5-BB10-45AC-B6F0-080782AAECF9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 Eyes:</a:t>
            </a:r>
          </a:p>
          <a:p>
            <a:r>
              <a:rPr lang="en-US" smtClean="0">
                <a:ea typeface="ＭＳ Ｐゴシック" pitchFamily="34" charset="-128"/>
              </a:rPr>
              <a:t>Open Data: Food Recalls</a:t>
            </a:r>
          </a:p>
          <a:p>
            <a:r>
              <a:rPr lang="en-US" smtClean="0">
                <a:ea typeface="ＭＳ Ｐゴシック" pitchFamily="34" charset="-128"/>
              </a:rPr>
              <a:t>ChartsBin: very geo focused, journalists in prison worldwide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3E185B-DA2B-43BC-8A8F-F16173979E7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-literacy.org/periodic_table/periodic_tab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hartsbin.com/graph" TargetMode="External"/><Relationship Id="rId4" Type="http://schemas.openxmlformats.org/officeDocument/2006/relationships/hyperlink" Target="http://opendata.socrata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+mj-lt"/>
              <a:buNone/>
              <a:defRPr/>
            </a:pPr>
            <a:r>
              <a:rPr lang="en-US" cap="none" dirty="0" smtClean="0">
                <a:latin typeface="Helvetica"/>
                <a:cs typeface="Helvetica"/>
              </a:rPr>
              <a:t>User Interface Design Principles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defRPr/>
            </a:pPr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Bernardo </a:t>
            </a:r>
            <a:r>
              <a:rPr lang="en-US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Nugroho</a:t>
            </a:r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Yahya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electoral map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0"/>
            <a:ext cx="9144000" cy="660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Who? What? Should?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my audience?</a:t>
            </a:r>
          </a:p>
          <a:p>
            <a:pPr lvl="1"/>
            <a:r>
              <a:rPr lang="en-US" dirty="0" smtClean="0"/>
              <a:t>Experts?</a:t>
            </a:r>
          </a:p>
          <a:p>
            <a:pPr lvl="1"/>
            <a:r>
              <a:rPr lang="en-US" dirty="0" smtClean="0"/>
              <a:t>Students?</a:t>
            </a:r>
          </a:p>
          <a:p>
            <a:pPr lvl="1"/>
            <a:r>
              <a:rPr lang="en-US" dirty="0" smtClean="0"/>
              <a:t>General public?</a:t>
            </a:r>
          </a:p>
          <a:p>
            <a:r>
              <a:rPr lang="en-US" dirty="0" smtClean="0"/>
              <a:t>What do I want to tell them?</a:t>
            </a:r>
          </a:p>
          <a:p>
            <a:pPr lvl="1"/>
            <a:r>
              <a:rPr lang="en-US" dirty="0" smtClean="0"/>
              <a:t>Space or time relationship?</a:t>
            </a:r>
          </a:p>
          <a:p>
            <a:pPr lvl="1"/>
            <a:r>
              <a:rPr lang="en-US" dirty="0" smtClean="0"/>
              <a:t>Multivariate system?</a:t>
            </a:r>
          </a:p>
          <a:p>
            <a:pPr lvl="1"/>
            <a:r>
              <a:rPr lang="en-US" dirty="0" smtClean="0"/>
              <a:t>Does this message belong in a visualization?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some data.</a:t>
            </a:r>
          </a:p>
          <a:p>
            <a:r>
              <a:rPr lang="en-US" dirty="0" smtClean="0"/>
              <a:t>Organize and structure the data.</a:t>
            </a:r>
          </a:p>
          <a:p>
            <a:r>
              <a:rPr lang="en-US" dirty="0" smtClean="0"/>
              <a:t>Remove unnecessary(!) data.</a:t>
            </a:r>
          </a:p>
          <a:p>
            <a:r>
              <a:rPr lang="en-US" dirty="0" smtClean="0"/>
              <a:t>Use statistical methods to discover patterns.</a:t>
            </a:r>
          </a:p>
          <a:p>
            <a:r>
              <a:rPr lang="en-US" dirty="0" smtClean="0"/>
              <a:t>Choose a visualization style.</a:t>
            </a:r>
          </a:p>
          <a:p>
            <a:pPr lvl="1"/>
            <a:r>
              <a:rPr lang="en-US" dirty="0" smtClean="0">
                <a:hlinkClick r:id="rId2"/>
              </a:rPr>
              <a:t>http://www.visual-literacy.org/periodic_table/periodic_table.html</a:t>
            </a:r>
            <a:endParaRPr lang="en-US" dirty="0" smtClean="0"/>
          </a:p>
          <a:p>
            <a:r>
              <a:rPr lang="en-US" dirty="0" smtClean="0"/>
              <a:t>Refine.</a:t>
            </a:r>
          </a:p>
          <a:p>
            <a:r>
              <a:rPr lang="en-US" dirty="0" smtClean="0"/>
              <a:t>Build interaction, if appropriate and possible.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en-US" cap="none" dirty="0" smtClean="0">
                <a:latin typeface="Helvetica"/>
                <a:cs typeface="Helvetica"/>
              </a:rPr>
              <a:t>Visualization Playgrounds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dirty="0" smtClean="0">
                <a:latin typeface="Helvetica" charset="0"/>
                <a:ea typeface="ＭＳ Ｐゴシック" pitchFamily="34" charset="-128"/>
              </a:rPr>
              <a:t>Open Data of Korean Government</a:t>
            </a:r>
          </a:p>
          <a:p>
            <a:pPr marL="1257300" lvl="2" indent="-457200"/>
            <a:r>
              <a:rPr lang="en-US" dirty="0">
                <a:latin typeface="Helvetica" charset="0"/>
                <a:ea typeface="ＭＳ Ｐゴシック" pitchFamily="34" charset="-128"/>
                <a:hlinkClick r:id="rId3"/>
              </a:rPr>
              <a:t>https://www.data.go.kr</a:t>
            </a:r>
            <a:r>
              <a:rPr lang="en-US" dirty="0" smtClean="0">
                <a:latin typeface="Helvetica" charset="0"/>
                <a:ea typeface="ＭＳ Ｐゴシック" pitchFamily="34" charset="-128"/>
                <a:hlinkClick r:id="rId3"/>
              </a:rPr>
              <a:t>/</a:t>
            </a:r>
            <a:endParaRPr lang="en-US" dirty="0" smtClean="0">
              <a:latin typeface="Helvetica" charset="0"/>
              <a:ea typeface="ＭＳ Ｐゴシック" pitchFamily="34" charset="-128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dirty="0" err="1" smtClean="0">
                <a:latin typeface="Helvetica" charset="0"/>
                <a:ea typeface="ＭＳ Ｐゴシック" pitchFamily="34" charset="-128"/>
              </a:rPr>
              <a:t>OpenData</a:t>
            </a:r>
            <a:r>
              <a:rPr lang="en-US" dirty="0" smtClean="0">
                <a:latin typeface="Helvetica" charset="0"/>
                <a:ea typeface="ＭＳ Ｐゴシック" pitchFamily="34" charset="-128"/>
              </a:rPr>
              <a:t> </a:t>
            </a:r>
          </a:p>
          <a:p>
            <a:pPr marL="1257300" lvl="2" indent="-457200" eaLnBrk="1" hangingPunct="1"/>
            <a:r>
              <a:rPr lang="en-US" dirty="0" smtClean="0">
                <a:latin typeface="Helvetica" charset="0"/>
                <a:ea typeface="ＭＳ Ｐゴシック" pitchFamily="34" charset="-128"/>
                <a:hlinkClick r:id="rId4"/>
              </a:rPr>
              <a:t>http://opendata.socrata.com/</a:t>
            </a:r>
            <a:endParaRPr lang="en-US" dirty="0" smtClean="0">
              <a:latin typeface="Helvetica" charset="0"/>
              <a:ea typeface="ＭＳ Ｐゴシック" pitchFamily="34" charset="-128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dirty="0" err="1" smtClean="0">
                <a:latin typeface="Helvetica" charset="0"/>
                <a:ea typeface="ＭＳ Ｐゴシック" pitchFamily="34" charset="-128"/>
              </a:rPr>
              <a:t>ChartsBin</a:t>
            </a:r>
            <a:endParaRPr lang="en-US" dirty="0" smtClean="0">
              <a:latin typeface="Helvetica" charset="0"/>
              <a:ea typeface="ＭＳ Ｐゴシック" pitchFamily="34" charset="-128"/>
            </a:endParaRPr>
          </a:p>
          <a:p>
            <a:pPr marL="1257300" lvl="2" indent="-457200" eaLnBrk="1" hangingPunct="1"/>
            <a:r>
              <a:rPr lang="en-US" dirty="0" smtClean="0">
                <a:latin typeface="Helvetica" charset="0"/>
                <a:ea typeface="ＭＳ Ｐゴシック" pitchFamily="34" charset="-128"/>
                <a:hlinkClick r:id="rId5"/>
              </a:rPr>
              <a:t>http://chartsbin.com/graph</a:t>
            </a:r>
            <a:endParaRPr lang="en-US" dirty="0" smtClean="0">
              <a:latin typeface="Helvetica" charset="0"/>
              <a:ea typeface="ＭＳ Ｐゴシック" pitchFamily="34" charset="-128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dirty="0" smtClean="0">
              <a:latin typeface="Helvetica" charset="0"/>
              <a:ea typeface="ＭＳ Ｐゴシック" pitchFamily="34" charset="-128"/>
            </a:endParaRPr>
          </a:p>
          <a:p>
            <a:pPr marL="1257300" lvl="2" indent="-457200" eaLnBrk="1" hangingPunct="1"/>
            <a:endParaRPr lang="en-US" dirty="0" smtClean="0">
              <a:latin typeface="Helvetica" charset="0"/>
              <a:ea typeface="ＭＳ Ｐゴシック" pitchFamily="34" charset="-128"/>
            </a:endParaRPr>
          </a:p>
          <a:p>
            <a:pPr marL="457200" indent="-457200" eaLnBrk="1" hangingPunct="1">
              <a:buFont typeface="Arial" pitchFamily="34" charset="0"/>
              <a:buAutoNum type="arabicPeriod"/>
            </a:pPr>
            <a:endParaRPr lang="en-US" b="0" dirty="0" smtClean="0">
              <a:latin typeface="Helvetic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6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Building your own Cascading Style Sheet (CSS)</a:t>
            </a:r>
          </a:p>
          <a:p>
            <a:r>
              <a:rPr lang="en-US" altLang="ko-KR" dirty="0" smtClean="0"/>
              <a:t>The use of template</a:t>
            </a:r>
          </a:p>
          <a:p>
            <a:pPr lvl="1"/>
            <a:r>
              <a:rPr lang="en-US" altLang="ko-KR" dirty="0" smtClean="0"/>
              <a:t>Finding existing CSS</a:t>
            </a:r>
          </a:p>
          <a:p>
            <a:pPr lvl="1"/>
            <a:r>
              <a:rPr lang="en-US" altLang="ko-KR" dirty="0" smtClean="0"/>
              <a:t>Existing Template. For example: https</a:t>
            </a:r>
            <a:r>
              <a:rPr lang="en-US" altLang="ko-KR" dirty="0"/>
              <a:t>://speckyboy.com/2014/12/15/top-50-web-mobile-gui-templates-2014/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en-US" cap="none" dirty="0" smtClean="0">
                <a:latin typeface="Helvetica"/>
                <a:cs typeface="Helvetica"/>
              </a:rPr>
              <a:t>Summing Up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b="0" smtClean="0">
                <a:latin typeface="Helvetica" charset="0"/>
                <a:ea typeface="ＭＳ Ｐゴシック" pitchFamily="34" charset="-128"/>
              </a:rPr>
              <a:t>Make sure data visualization is the right tool for the job</a:t>
            </a:r>
          </a:p>
          <a:p>
            <a:pPr marL="1257300" lvl="2" indent="-457200" eaLnBrk="1" hangingPunct="1"/>
            <a:r>
              <a:rPr lang="en-US" smtClean="0">
                <a:latin typeface="Helvetica" charset="0"/>
                <a:ea typeface="ＭＳ Ｐゴシック" pitchFamily="34" charset="-128"/>
              </a:rPr>
              <a:t>Define audience, information to communicate </a:t>
            </a:r>
            <a:r>
              <a:rPr lang="en-US" b="1" smtClean="0">
                <a:latin typeface="Helvetica" charset="0"/>
                <a:ea typeface="ＭＳ Ｐゴシック" pitchFamily="34" charset="-128"/>
              </a:rPr>
              <a:t>first</a:t>
            </a:r>
            <a:endParaRPr lang="en-US" smtClean="0">
              <a:latin typeface="Helvetica" charset="0"/>
              <a:ea typeface="ＭＳ Ｐゴシック" pitchFamily="34" charset="-128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b="0" smtClean="0">
                <a:latin typeface="Helvetica" charset="0"/>
                <a:ea typeface="ＭＳ Ｐゴシック" pitchFamily="34" charset="-128"/>
              </a:rPr>
              <a:t>Choose a visualization</a:t>
            </a:r>
          </a:p>
          <a:p>
            <a:pPr marL="1257300" lvl="2" indent="-457200" eaLnBrk="1" hangingPunct="1"/>
            <a:r>
              <a:rPr lang="en-US" smtClean="0">
                <a:latin typeface="Helvetica" charset="0"/>
                <a:ea typeface="ＭＳ Ｐゴシック" pitchFamily="34" charset="-128"/>
              </a:rPr>
              <a:t>Existing examples in knowledge area?</a:t>
            </a:r>
          </a:p>
          <a:p>
            <a:pPr marL="1257300" lvl="2" indent="-457200" eaLnBrk="1" hangingPunct="1"/>
            <a:r>
              <a:rPr lang="en-US" smtClean="0">
                <a:latin typeface="Helvetica" charset="0"/>
                <a:ea typeface="ＭＳ Ｐゴシック" pitchFamily="34" charset="-128"/>
              </a:rPr>
              <a:t>Data to support this visualization?</a:t>
            </a:r>
          </a:p>
          <a:p>
            <a:pPr marL="1257300" lvl="2" indent="-457200" eaLnBrk="1" hangingPunct="1"/>
            <a:r>
              <a:rPr lang="en-US" smtClean="0">
                <a:latin typeface="Helvetica" charset="0"/>
                <a:ea typeface="ＭＳ Ｐゴシック" pitchFamily="34" charset="-128"/>
              </a:rPr>
              <a:t>Tools and expertise to create it?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mtClean="0">
                <a:latin typeface="Helvetica" charset="0"/>
                <a:ea typeface="ＭＳ Ｐゴシック" pitchFamily="34" charset="-128"/>
              </a:rPr>
              <a:t>Have fun</a:t>
            </a:r>
          </a:p>
          <a:p>
            <a:pPr marL="1257300" lvl="2" indent="-457200" eaLnBrk="1" hangingPunct="1"/>
            <a:r>
              <a:rPr lang="en-US" smtClean="0">
                <a:latin typeface="Helvetica" charset="0"/>
                <a:ea typeface="ＭＳ Ｐゴシック" pitchFamily="34" charset="-128"/>
              </a:rPr>
              <a:t>Try breaking some rules</a:t>
            </a:r>
          </a:p>
          <a:p>
            <a:pPr marL="1257300" lvl="2" indent="-457200" eaLnBrk="1" hangingPunct="1"/>
            <a:r>
              <a:rPr lang="en-US" smtClean="0">
                <a:latin typeface="Helvetica" charset="0"/>
                <a:ea typeface="ＭＳ Ｐゴシック" pitchFamily="34" charset="-128"/>
              </a:rPr>
              <a:t>Ask someone outside of your area for feedback!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b="0" smtClean="0">
              <a:latin typeface="Helvetica" charset="0"/>
              <a:ea typeface="ＭＳ Ｐゴシック" pitchFamily="34" charset="-128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b="0" smtClean="0">
              <a:latin typeface="Helvetica" charset="0"/>
              <a:ea typeface="ＭＳ Ｐゴシック" pitchFamily="34" charset="-128"/>
            </a:endParaRPr>
          </a:p>
          <a:p>
            <a:pPr marL="457200" indent="-457200" eaLnBrk="1" hangingPunct="1">
              <a:buFont typeface="Arial" pitchFamily="34" charset="0"/>
              <a:buAutoNum type="arabicPeriod"/>
            </a:pPr>
            <a:endParaRPr lang="en-US" b="0" smtClean="0">
              <a:latin typeface="Helvetica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Interface Design Principles</a:t>
            </a:r>
          </a:p>
          <a:p>
            <a:r>
              <a:rPr lang="en-US" altLang="ko-KR" dirty="0" smtClean="0"/>
              <a:t>Template</a:t>
            </a:r>
          </a:p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9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 Design Principles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b="1" u="sng" dirty="0">
                <a:ea typeface="굴림" panose="020B0600000101010101" pitchFamily="50" charset="-127"/>
              </a:rPr>
              <a:t>Layout:</a:t>
            </a:r>
            <a:r>
              <a:rPr lang="en-US" altLang="ko-KR" dirty="0">
                <a:ea typeface="굴림" panose="020B0600000101010101" pitchFamily="50" charset="-127"/>
              </a:rPr>
              <a:t> the interface should be a series of areas on the screen that are used</a:t>
            </a:r>
            <a:r>
              <a:rPr lang="hr-H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consistently for different purposes:</a:t>
            </a:r>
            <a:r>
              <a:rPr lang="hr-H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navigation (top area), input and output (middle area) and system status (bottom area) </a:t>
            </a:r>
            <a:r>
              <a:rPr lang="hr-HR" altLang="ko-KR" dirty="0"/>
              <a:t/>
            </a:r>
            <a:br>
              <a:rPr lang="hr-HR" altLang="ko-KR" dirty="0"/>
            </a:b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b="1" u="sng" dirty="0">
                <a:ea typeface="굴림" panose="020B0600000101010101" pitchFamily="50" charset="-127"/>
              </a:rPr>
              <a:t>Content awareness:</a:t>
            </a:r>
            <a:r>
              <a:rPr lang="en-US" altLang="ko-KR" dirty="0">
                <a:ea typeface="굴림" panose="020B0600000101010101" pitchFamily="50" charset="-127"/>
              </a:rPr>
              <a:t> user should be aware of where they are in the system and what information is being displayed</a:t>
            </a:r>
            <a:endParaRPr lang="hr-HR" altLang="ko-KR" dirty="0"/>
          </a:p>
          <a:p>
            <a:pPr>
              <a:lnSpc>
                <a:spcPct val="90000"/>
              </a:lnSpc>
            </a:pPr>
            <a:endParaRPr lang="hr-HR" altLang="ko-KR" dirty="0"/>
          </a:p>
          <a:p>
            <a:pPr>
              <a:lnSpc>
                <a:spcPct val="90000"/>
              </a:lnSpc>
            </a:pPr>
            <a:r>
              <a:rPr lang="en-US" altLang="ko-KR" b="1" u="sng" dirty="0">
                <a:ea typeface="굴림" panose="020B0600000101010101" pitchFamily="50" charset="-127"/>
              </a:rPr>
              <a:t>Aesthetics:</a:t>
            </a:r>
            <a:r>
              <a:rPr lang="en-US" altLang="ko-KR" dirty="0">
                <a:ea typeface="굴림" panose="020B0600000101010101" pitchFamily="50" charset="-127"/>
              </a:rPr>
              <a:t> interface should be functional and inviting to users  through the careful use of white space, colors and fonts </a:t>
            </a:r>
            <a:endParaRPr lang="hr-H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0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Interface Design Principles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>
                <a:ea typeface="굴림" panose="020B0600000101010101" pitchFamily="50" charset="-127"/>
              </a:rPr>
              <a:t>User experience:</a:t>
            </a:r>
            <a:r>
              <a:rPr lang="en-US" altLang="ko-KR" dirty="0">
                <a:ea typeface="굴림" panose="020B0600000101010101" pitchFamily="50" charset="-127"/>
              </a:rPr>
              <a:t> some users will prefer ease of learning and some will prefer ease of use </a:t>
            </a:r>
            <a:r>
              <a:rPr lang="hr-HR" altLang="ko-KR" dirty="0"/>
              <a:t/>
            </a:r>
            <a:br>
              <a:rPr lang="hr-HR" altLang="ko-KR" dirty="0"/>
            </a:b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b="1" u="sng" dirty="0">
                <a:ea typeface="굴림" panose="020B0600000101010101" pitchFamily="50" charset="-127"/>
              </a:rPr>
              <a:t>Consistency:</a:t>
            </a:r>
            <a:r>
              <a:rPr lang="en-US" altLang="ko-KR" dirty="0">
                <a:ea typeface="굴림" panose="020B0600000101010101" pitchFamily="50" charset="-127"/>
              </a:rPr>
              <a:t> it enables users to predict what will happen before they perform a function </a:t>
            </a:r>
            <a:r>
              <a:rPr lang="hr-HR" altLang="ko-KR" dirty="0"/>
              <a:t/>
            </a:r>
            <a:br>
              <a:rPr lang="hr-HR" altLang="ko-KR" dirty="0"/>
            </a:b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b="1" u="sng" dirty="0">
                <a:ea typeface="굴림" panose="020B0600000101010101" pitchFamily="50" charset="-127"/>
              </a:rPr>
              <a:t>Minimize user effort:</a:t>
            </a:r>
            <a:r>
              <a:rPr lang="en-US" altLang="ko-KR" dirty="0">
                <a:ea typeface="굴림" panose="020B0600000101010101" pitchFamily="50" charset="-127"/>
              </a:rPr>
              <a:t> the user interface</a:t>
            </a:r>
            <a:r>
              <a:rPr lang="hr-HR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should be simple to use</a:t>
            </a:r>
            <a:endParaRPr lang="hr-H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of a User Interface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u="sng" dirty="0">
                <a:ea typeface="굴림" panose="020B0600000101010101" pitchFamily="50" charset="-127"/>
              </a:rPr>
              <a:t>Navigation mechanism:</a:t>
            </a:r>
            <a:r>
              <a:rPr lang="en-US" altLang="ko-KR" dirty="0">
                <a:ea typeface="굴림" panose="020B0600000101010101" pitchFamily="50" charset="-127"/>
              </a:rPr>
              <a:t> the way in which the user gives instructions to the system and tells it what to do (buttons, menus) </a:t>
            </a:r>
            <a:r>
              <a:rPr lang="hr-HR" altLang="ko-KR" dirty="0"/>
              <a:t/>
            </a:r>
            <a:br>
              <a:rPr lang="hr-HR" altLang="ko-KR" dirty="0"/>
            </a:b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b="1" u="sng" dirty="0">
                <a:ea typeface="굴림" panose="020B0600000101010101" pitchFamily="50" charset="-127"/>
              </a:rPr>
              <a:t>Input mechanism</a:t>
            </a:r>
            <a:r>
              <a:rPr lang="hr-HR" altLang="ko-KR" b="1" u="sng" dirty="0"/>
              <a:t>:</a:t>
            </a:r>
            <a:r>
              <a:rPr lang="en-US" altLang="ko-KR" dirty="0">
                <a:ea typeface="굴림" panose="020B0600000101010101" pitchFamily="50" charset="-127"/>
              </a:rPr>
              <a:t> the way in which the system captures information (Web forms etc.) </a:t>
            </a:r>
            <a:r>
              <a:rPr lang="hr-HR" altLang="ko-KR" dirty="0"/>
              <a:t/>
            </a:r>
            <a:br>
              <a:rPr lang="hr-HR" altLang="ko-KR" dirty="0"/>
            </a:b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b="1" u="sng" dirty="0">
                <a:ea typeface="굴림" panose="020B0600000101010101" pitchFamily="50" charset="-127"/>
              </a:rPr>
              <a:t>Output mechanism:</a:t>
            </a:r>
            <a:r>
              <a:rPr lang="en-US" altLang="ko-KR" dirty="0">
                <a:ea typeface="굴림" panose="020B0600000101010101" pitchFamily="50" charset="-127"/>
              </a:rPr>
              <a:t> the way in which the system provides information to the user or to other systems (reports, Web pages) </a:t>
            </a:r>
            <a:endParaRPr lang="hr-H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6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ko-KR"/>
              <a:t>User interface evaluation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366838"/>
            <a:ext cx="8175625" cy="5157787"/>
          </a:xfrm>
        </p:spPr>
        <p:txBody>
          <a:bodyPr>
            <a:normAutofit fontScale="92500" lnSpcReduction="20000"/>
          </a:bodyPr>
          <a:lstStyle/>
          <a:p>
            <a:r>
              <a:rPr lang="hr-HR" altLang="ko-KR" sz="2800"/>
              <a:t>O</a:t>
            </a:r>
            <a:r>
              <a:rPr lang="en-US" altLang="ko-KR" sz="2800">
                <a:ea typeface="굴림" panose="020B0600000101010101" pitchFamily="50" charset="-127"/>
              </a:rPr>
              <a:t>bjective of user interface evaluation</a:t>
            </a:r>
            <a:r>
              <a:rPr lang="hr-HR" altLang="ko-KR" sz="2800"/>
              <a:t>:</a:t>
            </a:r>
            <a:r>
              <a:rPr lang="en-US" altLang="ko-KR" sz="2800">
                <a:ea typeface="굴림" panose="020B0600000101010101" pitchFamily="50" charset="-127"/>
              </a:rPr>
              <a:t> to  understand how to improve the user interface design</a:t>
            </a:r>
            <a:endParaRPr lang="hr-HR" altLang="ko-KR" sz="2800"/>
          </a:p>
          <a:p>
            <a:r>
              <a:rPr lang="hr-HR" altLang="ko-KR" sz="2800"/>
              <a:t>Methods:</a:t>
            </a:r>
          </a:p>
          <a:p>
            <a:pPr lvl="1"/>
            <a:r>
              <a:rPr lang="en-US" altLang="ko-KR" b="1">
                <a:ea typeface="굴림" panose="020B0600000101010101" pitchFamily="50" charset="-127"/>
              </a:rPr>
              <a:t>Expert  reviews:</a:t>
            </a:r>
            <a:r>
              <a:rPr lang="en-US" altLang="ko-KR">
                <a:ea typeface="굴림" panose="020B0600000101010101" pitchFamily="50" charset="-127"/>
              </a:rPr>
              <a:t>  conducted  in  the  presence  of  human  factors  specialists and consist of a combination of standard inspection methods (in this case, </a:t>
            </a:r>
            <a:endParaRPr lang="hr-HR" altLang="ko-KR"/>
          </a:p>
          <a:p>
            <a:pPr lvl="1"/>
            <a:r>
              <a:rPr lang="hr-HR" altLang="ko-KR" b="1"/>
              <a:t>H</a:t>
            </a:r>
            <a:r>
              <a:rPr lang="en-US" altLang="ko-KR" b="1">
                <a:ea typeface="굴림" panose="020B0600000101010101" pitchFamily="50" charset="-127"/>
              </a:rPr>
              <a:t>euristic  evaluation</a:t>
            </a:r>
            <a:r>
              <a:rPr lang="en-US" altLang="ko-KR">
                <a:ea typeface="굴림" panose="020B0600000101010101" pitchFamily="50" charset="-127"/>
              </a:rPr>
              <a:t>,  cognitive  and  pluralistic  walkthroughs,  and consistency  and  standards  inspections)  all  bundled  into  one  inspection session </a:t>
            </a:r>
            <a:endParaRPr lang="hr-HR" altLang="ko-KR"/>
          </a:p>
          <a:p>
            <a:pPr lvl="1"/>
            <a:r>
              <a:rPr lang="en-US" altLang="ko-KR" b="1">
                <a:ea typeface="굴림" panose="020B0600000101010101" pitchFamily="50" charset="-127"/>
              </a:rPr>
              <a:t>Reviews:</a:t>
            </a:r>
            <a:r>
              <a:rPr lang="en-US" altLang="ko-KR">
                <a:ea typeface="굴림" panose="020B0600000101010101" pitchFamily="50" charset="-127"/>
              </a:rPr>
              <a:t> conducted by end users </a:t>
            </a:r>
            <a:endParaRPr lang="hr-HR" altLang="ko-KR"/>
          </a:p>
          <a:p>
            <a:pPr lvl="1"/>
            <a:r>
              <a:rPr lang="en-US" altLang="ko-KR" b="1">
                <a:ea typeface="굴림" panose="020B0600000101010101" pitchFamily="50" charset="-127"/>
              </a:rPr>
              <a:t>Usability Testing </a:t>
            </a:r>
            <a:endParaRPr lang="hr-HR" altLang="ko-KR" b="1"/>
          </a:p>
          <a:p>
            <a:pPr lvl="1"/>
            <a:r>
              <a:rPr lang="hr-HR" altLang="ko-KR" b="1"/>
              <a:t>Criteria list - comparison</a:t>
            </a:r>
          </a:p>
        </p:txBody>
      </p:sp>
    </p:spTree>
    <p:extLst>
      <p:ext uri="{BB962C8B-B14F-4D97-AF65-F5344CB8AC3E}">
        <p14:creationId xmlns:p14="http://schemas.microsoft.com/office/powerpoint/2010/main" val="33375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ko-KR" dirty="0"/>
              <a:t>Digital collection user interfaces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2" y="260648"/>
            <a:ext cx="850866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ko-KR" dirty="0"/>
              <a:t>Digital collection user interfaces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76672"/>
            <a:ext cx="818462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ko-KR" dirty="0"/>
              <a:t>Digital collection user interfaces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25" y="1817778"/>
            <a:ext cx="4981350" cy="44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21907</TotalTime>
  <Words>439</Words>
  <Application>Microsoft Office PowerPoint</Application>
  <PresentationFormat>화면 슬라이드 쇼(4:3)</PresentationFormat>
  <Paragraphs>81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User Interface Design Principles</vt:lpstr>
      <vt:lpstr>Agenda</vt:lpstr>
      <vt:lpstr>User Interface Design Principles</vt:lpstr>
      <vt:lpstr>User Interface Design Principles</vt:lpstr>
      <vt:lpstr>Structure of a User Interface</vt:lpstr>
      <vt:lpstr>User interface evaluation</vt:lpstr>
      <vt:lpstr>Digital collection user interfaces</vt:lpstr>
      <vt:lpstr>Digital collection user interfaces</vt:lpstr>
      <vt:lpstr>Digital collection user interfaces</vt:lpstr>
      <vt:lpstr>PowerPoint 프레젠테이션</vt:lpstr>
      <vt:lpstr>Who? What? Should?</vt:lpstr>
      <vt:lpstr>How to Get Started</vt:lpstr>
      <vt:lpstr>Visualization Playgrounds</vt:lpstr>
      <vt:lpstr>Template</vt:lpstr>
      <vt:lpstr>Summing Up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Sang In Lee</cp:lastModifiedBy>
  <cp:revision>374</cp:revision>
  <dcterms:created xsi:type="dcterms:W3CDTF">2014-03-01T11:20:48Z</dcterms:created>
  <dcterms:modified xsi:type="dcterms:W3CDTF">2016-03-28T08:28:26Z</dcterms:modified>
</cp:coreProperties>
</file>