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Cabin" panose="020B060402020202020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819224C-8E31-43CF-BB54-88A3CEB69A1D}">
  <a:tblStyle styleId="{7819224C-8E31-43CF-BB54-88A3CEB69A1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4" autoAdjust="0"/>
  </p:normalViewPr>
  <p:slideViewPr>
    <p:cSldViewPr>
      <p:cViewPr>
        <p:scale>
          <a:sx n="101" d="100"/>
          <a:sy n="101" d="100"/>
        </p:scale>
        <p:origin x="-47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02599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1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우리는 </a:t>
            </a:r>
            <a:r>
              <a:rPr lang="en-US" altLang="ko-KR" dirty="0" smtClean="0"/>
              <a:t>A=1 B=2</a:t>
            </a:r>
            <a:r>
              <a:rPr lang="ko-KR" altLang="en-US" dirty="0" smtClean="0"/>
              <a:t>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D=4</a:t>
            </a:r>
            <a:r>
              <a:rPr lang="ko-KR" altLang="en-US" dirty="0" smtClean="0"/>
              <a:t>임을 보이고 싶다</a:t>
            </a:r>
            <a:r>
              <a:rPr lang="en-US" altLang="ko-KR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기존에 있던 룰을 토대로 </a:t>
            </a:r>
            <a:r>
              <a:rPr lang="en-US" altLang="ko-KR" dirty="0" smtClean="0"/>
              <a:t>forward</a:t>
            </a:r>
            <a:r>
              <a:rPr lang="en-US" altLang="ko-KR" baseline="0" dirty="0" smtClean="0"/>
              <a:t> chaining</a:t>
            </a:r>
            <a:r>
              <a:rPr lang="ko-KR" altLang="en-US" baseline="0" dirty="0" smtClean="0"/>
              <a:t>을 하면 다음과 같이 표현된다</a:t>
            </a:r>
            <a:r>
              <a:rPr lang="en-US" altLang="ko-KR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우선 </a:t>
            </a:r>
            <a:r>
              <a:rPr lang="en-US" altLang="ko-KR" baseline="0" dirty="0" smtClean="0"/>
              <a:t>a=1 b=2 INPUT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넣었을때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RULE 1</a:t>
            </a:r>
            <a:r>
              <a:rPr lang="ko-KR" altLang="en-US" baseline="0" dirty="0" smtClean="0"/>
              <a:t>에 따라 </a:t>
            </a:r>
            <a:r>
              <a:rPr lang="en-US" altLang="ko-KR" baseline="0" dirty="0" smtClean="0"/>
              <a:t>C=3</a:t>
            </a:r>
            <a:r>
              <a:rPr lang="ko-KR" altLang="en-US" baseline="0" dirty="0" smtClean="0"/>
              <a:t>이 됨을 알 수 있다</a:t>
            </a:r>
            <a:r>
              <a:rPr lang="en-US" altLang="ko-KR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C=3</a:t>
            </a:r>
            <a:r>
              <a:rPr lang="ko-KR" altLang="en-US" baseline="0" dirty="0" smtClean="0"/>
              <a:t>이면 </a:t>
            </a:r>
            <a:r>
              <a:rPr lang="en-US" altLang="ko-KR" baseline="0" dirty="0" smtClean="0"/>
              <a:t>RULE 2</a:t>
            </a:r>
            <a:r>
              <a:rPr lang="ko-KR" altLang="en-US" baseline="0" dirty="0" smtClean="0"/>
              <a:t>에 따라 </a:t>
            </a:r>
            <a:r>
              <a:rPr lang="en-US" altLang="ko-KR" baseline="0" dirty="0" smtClean="0"/>
              <a:t>D=4</a:t>
            </a:r>
            <a:r>
              <a:rPr lang="ko-KR" altLang="en-US" baseline="0" dirty="0" smtClean="0"/>
              <a:t>임을 알 수 있다</a:t>
            </a:r>
            <a:r>
              <a:rPr lang="en-US" altLang="ko-KR" baseline="0" dirty="0" smtClean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부터 시작해서 룰에 따라 순차적으로 </a:t>
            </a:r>
            <a:r>
              <a:rPr lang="en-US" altLang="ko-KR" baseline="0" dirty="0" smtClean="0"/>
              <a:t>CONCLUTION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도달하는 방법을 </a:t>
            </a:r>
            <a:r>
              <a:rPr lang="en-US" altLang="ko-KR" baseline="0" dirty="0" smtClean="0"/>
              <a:t>FORWARD CHAINING</a:t>
            </a:r>
            <a:r>
              <a:rPr lang="ko-KR" altLang="en-US" baseline="0" dirty="0" err="1" smtClean="0"/>
              <a:t>이라한다</a:t>
            </a:r>
            <a:r>
              <a:rPr lang="en-US" altLang="ko-KR" baseline="0" dirty="0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432559" y="269923"/>
            <a:ext cx="7406700" cy="11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432559" y="138754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" marR="0" lvl="0" indent="-2032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921433" y="1060351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157175" y="100876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3384288" y="-862950"/>
            <a:ext cx="3600600" cy="74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5578050" y="1485929"/>
            <a:ext cx="43887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1729950" y="-380970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2282890" y="-4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78391" y="1950243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buClr>
                <a:srgbClr val="562214"/>
              </a:buClr>
              <a:buFont typeface="Cabin"/>
              <a:buNone/>
              <a:defRPr sz="40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578391" y="800100"/>
            <a:ext cx="6400800" cy="113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18288" marR="0" lvl="0" indent="-5588" algn="l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2286000" y="0"/>
            <a:ext cx="76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172321" y="2110992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408064" y="205940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435608" y="205739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3560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731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939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12267" algn="l" rtl="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68580" algn="l" rtl="0">
              <a:lnSpc>
                <a:spcPct val="100000"/>
              </a:lnSpc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79247" algn="l" rtl="0">
              <a:lnSpc>
                <a:spcPct val="100000"/>
              </a:lnSpc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276087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731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939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12267" algn="l" rtl="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68580" algn="l" rtl="0">
              <a:lnSpc>
                <a:spcPct val="100000"/>
              </a:lnSpc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79247" algn="l" rtl="0">
              <a:lnSpc>
                <a:spcPct val="100000"/>
              </a:lnSpc>
              <a:spcBef>
                <a:spcPts val="36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387025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5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246208"/>
            <a:ext cx="4023300" cy="4800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64008" marR="0" lvl="0" indent="-507" algn="l" rtl="0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63439" y="246208"/>
            <a:ext cx="4023300" cy="4800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64008" marR="0" lvl="0" indent="-507" algn="l" rtl="0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5720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93192" marR="0" lvl="0" indent="-156971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19380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24967" algn="l" rtl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81280" algn="l" rtl="0">
              <a:lnSpc>
                <a:spcPct val="100000"/>
              </a:lnSpc>
              <a:spcBef>
                <a:spcPts val="7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91947" algn="l" rtl="0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63439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93192" marR="0" lvl="0" indent="-156971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19380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24967" algn="l" rtl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81280" algn="l" rtl="0">
              <a:lnSpc>
                <a:spcPct val="100000"/>
              </a:lnSpc>
              <a:spcBef>
                <a:spcPts val="7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91947" algn="l" rtl="0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435608" y="205739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014983" y="0"/>
            <a:ext cx="8129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1014983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62583"/>
            <a:ext cx="38100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909"/>
              </a:lnSpc>
              <a:spcBef>
                <a:spcPts val="0"/>
              </a:spcBef>
              <a:buClr>
                <a:srgbClr val="562214"/>
              </a:buClr>
              <a:buFont typeface="Cabin"/>
              <a:buNone/>
              <a:defRPr sz="22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055222"/>
            <a:ext cx="3810000" cy="5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153400" cy="29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21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38200" y="857252"/>
            <a:ext cx="4419600" cy="2635800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015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 rot="-1689896">
            <a:off x="423057" y="706283"/>
            <a:ext cx="633134" cy="172177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" name="Shape 82"/>
          <p:cNvSpPr/>
          <p:nvPr/>
        </p:nvSpPr>
        <p:spPr>
          <a:xfrm rot="1665327" flipH="1">
            <a:off x="5028005" y="693320"/>
            <a:ext cx="600546" cy="17177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7777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701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75767" algn="l" rtl="0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25730" algn="l" rtl="0">
              <a:lnSpc>
                <a:spcPct val="100000"/>
              </a:lnSpc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36397" algn="l" rtl="0">
              <a:lnSpc>
                <a:spcPct val="100000"/>
              </a:lnSpc>
              <a:spcBef>
                <a:spcPts val="18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815927" y="-611941"/>
            <a:ext cx="1638900" cy="12291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1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68816" y="15826"/>
            <a:ext cx="1702200" cy="1276500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Shape 8"/>
          <p:cNvSpPr/>
          <p:nvPr/>
        </p:nvSpPr>
        <p:spPr>
          <a:xfrm rot="1854549">
            <a:off x="232959" y="732879"/>
            <a:ext cx="1025544" cy="943811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012873" y="-40"/>
            <a:ext cx="813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581400" y="4729162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5715000" y="4729162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3647" y="4729162"/>
            <a:ext cx="4572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ko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014983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1421859" y="804598"/>
            <a:ext cx="74067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Modulating Wood-Drying Analysis System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1421859" y="3205423"/>
            <a:ext cx="7406700" cy="13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sz="1800" dirty="0"/>
          </a:p>
          <a:p>
            <a:pPr lvl="0" algn="r" rtl="0">
              <a:spcBef>
                <a:spcPts val="0"/>
              </a:spcBef>
              <a:buNone/>
            </a:pPr>
            <a:r>
              <a:rPr lang="ko" sz="2000" dirty="0"/>
              <a:t>LeeSSi</a:t>
            </a:r>
          </a:p>
          <a:p>
            <a:pPr lvl="0" algn="r">
              <a:spcBef>
                <a:spcPts val="0"/>
              </a:spcBef>
              <a:buNone/>
            </a:pPr>
            <a:r>
              <a:rPr lang="ko" sz="2000" dirty="0"/>
              <a:t>이희중, 이계혁, 이상인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Backward Chaining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824" y="1293900"/>
            <a:ext cx="5928975" cy="33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1119100" y="1393276"/>
            <a:ext cx="1721700" cy="32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ko" sz="2400" b="1">
                <a:solidFill>
                  <a:srgbClr val="FF0000"/>
                </a:solidFill>
              </a:rPr>
              <a:t>INPUT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 b="1">
                <a:solidFill>
                  <a:schemeClr val="dk1"/>
                </a:solidFill>
              </a:rPr>
              <a:t>Actual Wet Temp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 b="1">
                <a:solidFill>
                  <a:schemeClr val="dk1"/>
                </a:solidFill>
              </a:rPr>
              <a:t>&amp;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 b="1">
                <a:solidFill>
                  <a:schemeClr val="dk1"/>
                </a:solidFill>
              </a:rPr>
              <a:t>Actual Dry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 b="1">
                <a:solidFill>
                  <a:schemeClr val="dk1"/>
                </a:solidFill>
              </a:rPr>
              <a:t>Temp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chemeClr val="dk1"/>
                </a:solidFill>
              </a:rPr>
              <a:t>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chemeClr val="dk1"/>
                </a:solidFill>
              </a:rPr>
              <a:t>MC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 b="1">
                <a:solidFill>
                  <a:schemeClr val="dk1"/>
                </a:solidFill>
              </a:rPr>
              <a:t>&amp;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 b="1">
                <a:solidFill>
                  <a:schemeClr val="dk1"/>
                </a:solidFill>
              </a:rPr>
              <a:t>Total Duration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Expected Result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5468"/>
          <a:stretch/>
        </p:blipFill>
        <p:spPr>
          <a:xfrm>
            <a:off x="1065228" y="891531"/>
            <a:ext cx="4108829" cy="26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l="1160" r="1717"/>
          <a:stretch/>
        </p:blipFill>
        <p:spPr>
          <a:xfrm>
            <a:off x="4910420" y="2375156"/>
            <a:ext cx="3903672" cy="22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4801121" y="4380756"/>
            <a:ext cx="1358100" cy="406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1187624" y="1995686"/>
            <a:ext cx="74067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ko" sz="8000" dirty="0" smtClean="0"/>
              <a:t>THANK YOU</a:t>
            </a:r>
            <a:endParaRPr lang="ko" sz="8000" dirty="0"/>
          </a:p>
        </p:txBody>
      </p:sp>
    </p:spTree>
    <p:extLst>
      <p:ext uri="{BB962C8B-B14F-4D97-AF65-F5344CB8AC3E}">
        <p14:creationId xmlns:p14="http://schemas.microsoft.com/office/powerpoint/2010/main" val="34454145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About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2808"/>
          <a:stretch/>
        </p:blipFill>
        <p:spPr>
          <a:xfrm>
            <a:off x="1362161" y="1604202"/>
            <a:ext cx="2732887" cy="1864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l="6580"/>
          <a:stretch/>
        </p:blipFill>
        <p:spPr>
          <a:xfrm>
            <a:off x="4340408" y="2437178"/>
            <a:ext cx="1387126" cy="131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351705" y="3586048"/>
            <a:ext cx="4361967" cy="9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ko" sz="3600" dirty="0" smtClean="0"/>
              <a:t>Optional Setting and Total Duration</a:t>
            </a:r>
            <a:endParaRPr lang="ko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97" y="1420558"/>
            <a:ext cx="226864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꺾인 연결선 2"/>
          <p:cNvCxnSpPr>
            <a:endCxn id="108" idx="0"/>
          </p:cNvCxnSpPr>
          <p:nvPr/>
        </p:nvCxnSpPr>
        <p:spPr>
          <a:xfrm>
            <a:off x="4139940" y="1931031"/>
            <a:ext cx="894031" cy="506147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62370"/>
            <a:ext cx="1814418" cy="137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761" y="2697542"/>
            <a:ext cx="1147462" cy="134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5033971" y="1931031"/>
            <a:ext cx="96404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Data to use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5599" y="968125"/>
            <a:ext cx="6958675" cy="37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모서리가 둥근 직사각형 1"/>
          <p:cNvSpPr/>
          <p:nvPr/>
        </p:nvSpPr>
        <p:spPr>
          <a:xfrm>
            <a:off x="1475656" y="998184"/>
            <a:ext cx="432048" cy="37468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868144" y="1000268"/>
            <a:ext cx="1152128" cy="37447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998183"/>
            <a:ext cx="1080120" cy="37468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380311" y="1000269"/>
            <a:ext cx="1013963" cy="37447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99992" y="1000269"/>
            <a:ext cx="1080120" cy="37447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Development Tool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Database System : SQL server</a:t>
            </a:r>
          </a:p>
          <a:p>
            <a:endParaRPr lang="en-US" altLang="ko-KR" dirty="0"/>
          </a:p>
          <a:p>
            <a:r>
              <a:rPr lang="en-US" altLang="ko-KR" dirty="0" smtClean="0"/>
              <a:t>Programming Tool : java, 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7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/>
        </p:nvGraphicFramePr>
        <p:xfrm>
          <a:off x="1149112" y="4437850"/>
          <a:ext cx="7560500" cy="492450"/>
        </p:xfrm>
        <a:graphic>
          <a:graphicData uri="http://schemas.openxmlformats.org/drawingml/2006/table">
            <a:tbl>
              <a:tblPr>
                <a:noFill/>
                <a:tableStyleId>{7819224C-8E31-43CF-BB54-88A3CEB69A1D}</a:tableStyleId>
              </a:tblPr>
              <a:tblGrid>
                <a:gridCol w="1890125"/>
                <a:gridCol w="1890125"/>
                <a:gridCol w="1890125"/>
                <a:gridCol w="1890125"/>
              </a:tblGrid>
              <a:tr h="492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 dirty="0">
                          <a:solidFill>
                            <a:schemeClr val="dk1"/>
                          </a:solidFill>
                        </a:rPr>
                        <a:t>ex2[0]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ex2</a:t>
                      </a:r>
                      <a:r>
                        <a:rPr lang="ko"/>
                        <a:t>[1]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ex2[2]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etc(no limit)….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1" name="Shape 121"/>
          <p:cNvGraphicFramePr/>
          <p:nvPr/>
        </p:nvGraphicFramePr>
        <p:xfrm>
          <a:off x="1149125" y="3279250"/>
          <a:ext cx="1868450" cy="396210"/>
        </p:xfrm>
        <a:graphic>
          <a:graphicData uri="http://schemas.openxmlformats.org/drawingml/2006/table">
            <a:tbl>
              <a:tblPr>
                <a:noFill/>
                <a:tableStyleId>{7819224C-8E31-43CF-BB54-88A3CEB69A1D}</a:tableStyleId>
              </a:tblPr>
              <a:tblGrid>
                <a:gridCol w="1868450"/>
              </a:tblGrid>
              <a:tr h="3863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b="1"/>
                        <a:t>Arraylist</a:t>
                      </a:r>
                      <a:r>
                        <a:rPr lang="ko"/>
                        <a:t> ex2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2" name="Shape 122"/>
          <p:cNvSpPr/>
          <p:nvPr/>
        </p:nvSpPr>
        <p:spPr>
          <a:xfrm>
            <a:off x="1664937" y="3750700"/>
            <a:ext cx="406200" cy="6081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 smtClean="0"/>
              <a:t>Arraylist &amp; Multi-Map</a:t>
            </a:r>
            <a:endParaRPr lang="ko" dirty="0"/>
          </a:p>
        </p:txBody>
      </p:sp>
      <p:graphicFrame>
        <p:nvGraphicFramePr>
          <p:cNvPr id="124" name="Shape 124"/>
          <p:cNvGraphicFramePr/>
          <p:nvPr>
            <p:extLst>
              <p:ext uri="{D42A27DB-BD31-4B8C-83A1-F6EECF244321}">
                <p14:modId xmlns:p14="http://schemas.microsoft.com/office/powerpoint/2010/main" val="504025472"/>
              </p:ext>
            </p:extLst>
          </p:nvPr>
        </p:nvGraphicFramePr>
        <p:xfrm>
          <a:off x="1149100" y="2560687"/>
          <a:ext cx="7095310" cy="492450"/>
        </p:xfrm>
        <a:graphic>
          <a:graphicData uri="http://schemas.openxmlformats.org/drawingml/2006/table">
            <a:tbl>
              <a:tblPr>
                <a:noFill/>
                <a:tableStyleId>{7819224C-8E31-43CF-BB54-88A3CEB69A1D}</a:tableStyleId>
              </a:tblPr>
              <a:tblGrid>
                <a:gridCol w="1419062"/>
                <a:gridCol w="1419062"/>
                <a:gridCol w="1419062"/>
                <a:gridCol w="1419062"/>
                <a:gridCol w="1419062"/>
              </a:tblGrid>
              <a:tr h="492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 dirty="0">
                          <a:solidFill>
                            <a:schemeClr val="dk1"/>
                          </a:solidFill>
                        </a:rPr>
                        <a:t>ex[0]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ex[1]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ex[2]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ex[3]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mtClean="0"/>
                        <a:t>ex[4]</a:t>
                      </a:r>
                      <a:endParaRPr lang="ko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1149112" y="1402087"/>
          <a:ext cx="1868450" cy="396210"/>
        </p:xfrm>
        <a:graphic>
          <a:graphicData uri="http://schemas.openxmlformats.org/drawingml/2006/table">
            <a:tbl>
              <a:tblPr>
                <a:noFill/>
                <a:tableStyleId>{7819224C-8E31-43CF-BB54-88A3CEB69A1D}</a:tableStyleId>
              </a:tblPr>
              <a:tblGrid>
                <a:gridCol w="1868450"/>
              </a:tblGrid>
              <a:tr h="386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b="1"/>
                        <a:t>Array</a:t>
                      </a:r>
                      <a:r>
                        <a:rPr lang="ko"/>
                        <a:t> ex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1664925" y="1873537"/>
            <a:ext cx="406200" cy="6081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107262" y="1402100"/>
            <a:ext cx="3766500" cy="3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ex)  int[] ex = new </a:t>
            </a:r>
            <a:r>
              <a:rPr lang="ko" dirty="0" smtClean="0"/>
              <a:t>int</a:t>
            </a:r>
            <a:r>
              <a:rPr lang="en-US" altLang="ko" dirty="0" smtClean="0"/>
              <a:t>[5</a:t>
            </a:r>
            <a:r>
              <a:rPr lang="ko" dirty="0" smtClean="0"/>
              <a:t>]</a:t>
            </a:r>
            <a:endParaRPr lang="ko" dirty="0"/>
          </a:p>
        </p:txBody>
      </p:sp>
      <p:sp>
        <p:nvSpPr>
          <p:cNvPr id="128" name="Shape 128"/>
          <p:cNvSpPr txBox="1"/>
          <p:nvPr/>
        </p:nvSpPr>
        <p:spPr>
          <a:xfrm>
            <a:off x="1149125" y="1009700"/>
            <a:ext cx="5590800" cy="3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ex) We have </a:t>
            </a:r>
            <a:r>
              <a:rPr lang="en-US" altLang="ko" dirty="0" smtClean="0"/>
              <a:t>10</a:t>
            </a:r>
            <a:r>
              <a:rPr lang="ko" dirty="0" smtClean="0"/>
              <a:t> </a:t>
            </a:r>
            <a:r>
              <a:rPr lang="ko" dirty="0"/>
              <a:t>integer data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444208" y="1724158"/>
            <a:ext cx="2154000" cy="608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dirty="0" smtClean="0"/>
              <a:t>There is not much space to put the data in array</a:t>
            </a:r>
            <a:endParaRPr lang="ko" dirty="0"/>
          </a:p>
        </p:txBody>
      </p:sp>
      <p:cxnSp>
        <p:nvCxnSpPr>
          <p:cNvPr id="133" name="Shape 133"/>
          <p:cNvCxnSpPr>
            <a:stCxn id="132" idx="2"/>
          </p:cNvCxnSpPr>
          <p:nvPr/>
        </p:nvCxnSpPr>
        <p:spPr>
          <a:xfrm>
            <a:off x="7521208" y="2332258"/>
            <a:ext cx="3300" cy="22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4" name="Shape 134"/>
          <p:cNvSpPr txBox="1"/>
          <p:nvPr/>
        </p:nvSpPr>
        <p:spPr>
          <a:xfrm>
            <a:off x="6854825" y="3750700"/>
            <a:ext cx="1802693" cy="40059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dirty="0" smtClean="0"/>
              <a:t>Size is free!</a:t>
            </a:r>
            <a:endParaRPr lang="ko" dirty="0"/>
          </a:p>
        </p:txBody>
      </p:sp>
      <p:cxnSp>
        <p:nvCxnSpPr>
          <p:cNvPr id="135" name="Shape 135"/>
          <p:cNvCxnSpPr>
            <a:stCxn id="134" idx="2"/>
          </p:cNvCxnSpPr>
          <p:nvPr/>
        </p:nvCxnSpPr>
        <p:spPr>
          <a:xfrm>
            <a:off x="7756172" y="4151295"/>
            <a:ext cx="0" cy="29033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141"/>
          <p:cNvSpPr/>
          <p:nvPr/>
        </p:nvSpPr>
        <p:spPr>
          <a:xfrm>
            <a:off x="4964388" y="1616725"/>
            <a:ext cx="2919979" cy="186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 smtClean="0"/>
              <a:t>Arraylist &amp; Multi-Map</a:t>
            </a:r>
            <a:endParaRPr lang="ko" dirty="0"/>
          </a:p>
        </p:txBody>
      </p:sp>
      <p:sp>
        <p:nvSpPr>
          <p:cNvPr id="141" name="Shape 141"/>
          <p:cNvSpPr/>
          <p:nvPr/>
        </p:nvSpPr>
        <p:spPr>
          <a:xfrm>
            <a:off x="3147875" y="1638900"/>
            <a:ext cx="1695000" cy="186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247650" y="2271600"/>
            <a:ext cx="1424100" cy="60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1800"/>
              <a:t>multimap</a:t>
            </a:r>
          </a:p>
        </p:txBody>
      </p:sp>
      <p:sp>
        <p:nvSpPr>
          <p:cNvPr id="143" name="Shape 143"/>
          <p:cNvSpPr/>
          <p:nvPr/>
        </p:nvSpPr>
        <p:spPr>
          <a:xfrm>
            <a:off x="3276750" y="1760862"/>
            <a:ext cx="1424100" cy="60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800" dirty="0"/>
              <a:t>key1</a:t>
            </a:r>
          </a:p>
        </p:txBody>
      </p:sp>
      <p:sp>
        <p:nvSpPr>
          <p:cNvPr id="144" name="Shape 144"/>
          <p:cNvSpPr/>
          <p:nvPr/>
        </p:nvSpPr>
        <p:spPr>
          <a:xfrm>
            <a:off x="3276750" y="2684187"/>
            <a:ext cx="1424100" cy="60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800"/>
              <a:t>key2</a:t>
            </a:r>
          </a:p>
        </p:txBody>
      </p:sp>
      <p:cxnSp>
        <p:nvCxnSpPr>
          <p:cNvPr id="145" name="Shape 145"/>
          <p:cNvCxnSpPr>
            <a:stCxn id="142" idx="3"/>
            <a:endCxn id="141" idx="1"/>
          </p:cNvCxnSpPr>
          <p:nvPr/>
        </p:nvCxnSpPr>
        <p:spPr>
          <a:xfrm>
            <a:off x="2671750" y="2571750"/>
            <a:ext cx="476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6" name="Shape 146"/>
          <p:cNvSpPr txBox="1"/>
          <p:nvPr/>
        </p:nvSpPr>
        <p:spPr>
          <a:xfrm>
            <a:off x="3220025" y="1135900"/>
            <a:ext cx="1550700" cy="5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000" b="1" dirty="0"/>
              <a:t>KEY</a:t>
            </a:r>
          </a:p>
        </p:txBody>
      </p:sp>
      <p:sp>
        <p:nvSpPr>
          <p:cNvPr id="147" name="Shape 147"/>
          <p:cNvSpPr/>
          <p:nvPr/>
        </p:nvSpPr>
        <p:spPr>
          <a:xfrm>
            <a:off x="5036425" y="1775725"/>
            <a:ext cx="1365900" cy="57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800"/>
              <a:t>value1</a:t>
            </a:r>
          </a:p>
        </p:txBody>
      </p:sp>
      <p:sp>
        <p:nvSpPr>
          <p:cNvPr id="148" name="Shape 148"/>
          <p:cNvSpPr/>
          <p:nvPr/>
        </p:nvSpPr>
        <p:spPr>
          <a:xfrm>
            <a:off x="5036425" y="2699045"/>
            <a:ext cx="1365900" cy="57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800"/>
              <a:t>value2</a:t>
            </a:r>
          </a:p>
        </p:txBody>
      </p:sp>
      <p:sp>
        <p:nvSpPr>
          <p:cNvPr id="149" name="Shape 149"/>
          <p:cNvSpPr/>
          <p:nvPr/>
        </p:nvSpPr>
        <p:spPr>
          <a:xfrm>
            <a:off x="6402277" y="1775725"/>
            <a:ext cx="1365900" cy="57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800"/>
              <a:t>value3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426729" y="3777882"/>
            <a:ext cx="3335100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 dirty="0"/>
              <a:t>multimap.put(key1, value1</a:t>
            </a:r>
            <a:r>
              <a:rPr lang="ko" sz="1800" dirty="0" smtClean="0"/>
              <a:t>)</a:t>
            </a:r>
            <a:r>
              <a:rPr lang="en-US" altLang="ko" sz="1800" dirty="0" smtClean="0"/>
              <a:t>;</a:t>
            </a:r>
            <a:endParaRPr lang="ko" sz="1800" dirty="0"/>
          </a:p>
        </p:txBody>
      </p:sp>
      <p:sp>
        <p:nvSpPr>
          <p:cNvPr id="151" name="Shape 151"/>
          <p:cNvSpPr/>
          <p:nvPr/>
        </p:nvSpPr>
        <p:spPr>
          <a:xfrm>
            <a:off x="6455525" y="1616725"/>
            <a:ext cx="1259400" cy="888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2" name="Shape 152"/>
          <p:cNvCxnSpPr>
            <a:stCxn id="143" idx="3"/>
            <a:endCxn id="147" idx="1"/>
          </p:cNvCxnSpPr>
          <p:nvPr/>
        </p:nvCxnSpPr>
        <p:spPr>
          <a:xfrm>
            <a:off x="4700850" y="2061012"/>
            <a:ext cx="33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>
            <a:stCxn id="144" idx="3"/>
            <a:endCxn id="148" idx="1"/>
          </p:cNvCxnSpPr>
          <p:nvPr/>
        </p:nvCxnSpPr>
        <p:spPr>
          <a:xfrm>
            <a:off x="4700850" y="2984337"/>
            <a:ext cx="33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>
            <a:stCxn id="151" idx="4"/>
          </p:cNvCxnSpPr>
          <p:nvPr/>
        </p:nvCxnSpPr>
        <p:spPr>
          <a:xfrm>
            <a:off x="7085225" y="2505325"/>
            <a:ext cx="300" cy="543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6685375" y="3058675"/>
            <a:ext cx="2001000" cy="7062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IT DOES NOT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OVERWRITE VALUE1</a:t>
            </a:r>
          </a:p>
        </p:txBody>
      </p:sp>
      <p:sp>
        <p:nvSpPr>
          <p:cNvPr id="18" name="Shape 150"/>
          <p:cNvSpPr txBox="1"/>
          <p:nvPr/>
        </p:nvSpPr>
        <p:spPr>
          <a:xfrm>
            <a:off x="1426729" y="4024125"/>
            <a:ext cx="3335100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 dirty="0" smtClean="0"/>
              <a:t>multimap.put(key</a:t>
            </a:r>
            <a:r>
              <a:rPr lang="en-US" altLang="ko" sz="1800" dirty="0" smtClean="0"/>
              <a:t>2</a:t>
            </a:r>
            <a:r>
              <a:rPr lang="ko" sz="1800" dirty="0" smtClean="0"/>
              <a:t>, value</a:t>
            </a:r>
            <a:r>
              <a:rPr lang="en-US" altLang="ko" sz="1800" dirty="0"/>
              <a:t>2</a:t>
            </a:r>
            <a:r>
              <a:rPr lang="ko" sz="1800" dirty="0" smtClean="0"/>
              <a:t>)</a:t>
            </a:r>
            <a:r>
              <a:rPr lang="en-US" altLang="ko" sz="1800" dirty="0" smtClean="0"/>
              <a:t>;</a:t>
            </a:r>
            <a:endParaRPr lang="ko" sz="1800" dirty="0"/>
          </a:p>
        </p:txBody>
      </p:sp>
      <p:sp>
        <p:nvSpPr>
          <p:cNvPr id="19" name="Shape 150"/>
          <p:cNvSpPr txBox="1"/>
          <p:nvPr/>
        </p:nvSpPr>
        <p:spPr>
          <a:xfrm>
            <a:off x="1435625" y="4274095"/>
            <a:ext cx="3335100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 b="1" dirty="0"/>
              <a:t>multimap.put(key1, </a:t>
            </a:r>
            <a:r>
              <a:rPr lang="ko" sz="1800" b="1" dirty="0" smtClean="0"/>
              <a:t>value</a:t>
            </a:r>
            <a:r>
              <a:rPr lang="en-US" altLang="ko" sz="1800" b="1" dirty="0" smtClean="0"/>
              <a:t>3</a:t>
            </a:r>
            <a:r>
              <a:rPr lang="ko" sz="1800" b="1" dirty="0" smtClean="0"/>
              <a:t>)</a:t>
            </a:r>
            <a:r>
              <a:rPr lang="en-US" altLang="ko" sz="1800" b="1" dirty="0" smtClean="0"/>
              <a:t>;</a:t>
            </a:r>
            <a:endParaRPr lang="ko" sz="1800" b="1" dirty="0"/>
          </a:p>
        </p:txBody>
      </p:sp>
      <p:sp>
        <p:nvSpPr>
          <p:cNvPr id="21" name="Shape 146"/>
          <p:cNvSpPr txBox="1"/>
          <p:nvPr/>
        </p:nvSpPr>
        <p:spPr>
          <a:xfrm>
            <a:off x="5649027" y="1159437"/>
            <a:ext cx="1550700" cy="5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2000" b="1" dirty="0" smtClean="0"/>
              <a:t>VALUE</a:t>
            </a:r>
            <a:endParaRPr lang="ko" sz="20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147" grpId="0" animBg="1"/>
      <p:bldP spid="148" grpId="0" animBg="1"/>
      <p:bldP spid="149" grpId="0" animBg="1"/>
      <p:bldP spid="150" grpId="0"/>
      <p:bldP spid="151" grpId="0" animBg="1"/>
      <p:bldP spid="155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Algorithm </a:t>
            </a:r>
          </a:p>
        </p:txBody>
      </p:sp>
      <p:sp>
        <p:nvSpPr>
          <p:cNvPr id="161" name="Shape 161"/>
          <p:cNvSpPr/>
          <p:nvPr/>
        </p:nvSpPr>
        <p:spPr>
          <a:xfrm>
            <a:off x="1435600" y="1507750"/>
            <a:ext cx="3058200" cy="29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3600"/>
              <a:t>Forward Chaining</a:t>
            </a:r>
          </a:p>
        </p:txBody>
      </p:sp>
      <p:sp>
        <p:nvSpPr>
          <p:cNvPr id="162" name="Shape 162"/>
          <p:cNvSpPr/>
          <p:nvPr/>
        </p:nvSpPr>
        <p:spPr>
          <a:xfrm>
            <a:off x="5317275" y="1507750"/>
            <a:ext cx="3058200" cy="29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3600"/>
              <a:t>Backward Chaining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Forward Chaining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74" y="1347374"/>
            <a:ext cx="6068000" cy="30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1140475" y="1347362"/>
            <a:ext cx="1721700" cy="29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400" b="1">
                <a:solidFill>
                  <a:srgbClr val="FF0000"/>
                </a:solidFill>
              </a:rPr>
              <a:t>INPUT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chemeClr val="dk1"/>
                </a:solidFill>
              </a:rPr>
              <a:t>Actual Wet Temp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chemeClr val="dk1"/>
                </a:solidFill>
              </a:rPr>
              <a:t>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chemeClr val="dk1"/>
                </a:solidFill>
              </a:rPr>
              <a:t>Actual Dry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chemeClr val="dk1"/>
                </a:solidFill>
              </a:rPr>
              <a:t>Temp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chemeClr val="dk1"/>
                </a:solidFill>
              </a:rPr>
              <a:t>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chemeClr val="dk1"/>
                </a:solidFill>
              </a:rPr>
              <a:t>MC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299141" y="1433025"/>
            <a:ext cx="3343500" cy="280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7059532" y="1433025"/>
            <a:ext cx="1475400" cy="280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Forward Chaining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182644" y="1093550"/>
            <a:ext cx="1550700" cy="5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b="1" dirty="0"/>
              <a:t>RULES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352982" y="1093550"/>
            <a:ext cx="1550700" cy="5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b="1" dirty="0" smtClean="0"/>
              <a:t>INPUT</a:t>
            </a:r>
            <a:endParaRPr lang="ko" b="1" dirty="0"/>
          </a:p>
        </p:txBody>
      </p:sp>
      <p:sp>
        <p:nvSpPr>
          <p:cNvPr id="179" name="Shape 179"/>
          <p:cNvSpPr txBox="1"/>
          <p:nvPr/>
        </p:nvSpPr>
        <p:spPr>
          <a:xfrm>
            <a:off x="6984307" y="1093550"/>
            <a:ext cx="1550700" cy="5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b="1"/>
              <a:t>CONCLUSION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1475982" y="1753825"/>
            <a:ext cx="1304700" cy="136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400"/>
              <a:t>a=1</a:t>
            </a:r>
          </a:p>
          <a:p>
            <a:pPr lvl="0" algn="ctr">
              <a:spcBef>
                <a:spcPts val="0"/>
              </a:spcBef>
              <a:buNone/>
            </a:pPr>
            <a:r>
              <a:rPr lang="ko" sz="2400"/>
              <a:t>b=2</a:t>
            </a:r>
          </a:p>
        </p:txBody>
      </p:sp>
      <p:sp>
        <p:nvSpPr>
          <p:cNvPr id="181" name="Shape 181"/>
          <p:cNvSpPr/>
          <p:nvPr/>
        </p:nvSpPr>
        <p:spPr>
          <a:xfrm>
            <a:off x="3438804" y="1753825"/>
            <a:ext cx="1304700" cy="229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400"/>
              <a:t>IF)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2400"/>
              <a:t>a=1 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2400"/>
              <a:t>b=2</a:t>
            </a:r>
          </a:p>
          <a:p>
            <a:pPr lvl="0" algn="ctr" rtl="0">
              <a:spcBef>
                <a:spcPts val="0"/>
              </a:spcBef>
              <a:buNone/>
            </a:pPr>
            <a:endParaRPr sz="2400"/>
          </a:p>
          <a:p>
            <a:pPr lvl="0" algn="ctr" rtl="0">
              <a:spcBef>
                <a:spcPts val="0"/>
              </a:spcBef>
              <a:buNone/>
            </a:pPr>
            <a:r>
              <a:rPr lang="ko" sz="2400"/>
              <a:t>THEN)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2400"/>
              <a:t>c=3</a:t>
            </a:r>
          </a:p>
        </p:txBody>
      </p:sp>
      <p:sp>
        <p:nvSpPr>
          <p:cNvPr id="182" name="Shape 182"/>
          <p:cNvSpPr/>
          <p:nvPr/>
        </p:nvSpPr>
        <p:spPr>
          <a:xfrm>
            <a:off x="5177895" y="1753825"/>
            <a:ext cx="1304700" cy="229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400"/>
              <a:t>IF)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2400"/>
              <a:t>c=3</a:t>
            </a:r>
          </a:p>
          <a:p>
            <a:pPr lvl="0" algn="ctr" rtl="0">
              <a:spcBef>
                <a:spcPts val="0"/>
              </a:spcBef>
              <a:buNone/>
            </a:pPr>
            <a:endParaRPr sz="2400"/>
          </a:p>
          <a:p>
            <a:pPr lvl="0" algn="ctr" rtl="0">
              <a:spcBef>
                <a:spcPts val="0"/>
              </a:spcBef>
              <a:buNone/>
            </a:pPr>
            <a:r>
              <a:rPr lang="ko" sz="2400"/>
              <a:t>THEN)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2400"/>
              <a:t>d=4</a:t>
            </a:r>
          </a:p>
        </p:txBody>
      </p:sp>
      <p:sp>
        <p:nvSpPr>
          <p:cNvPr id="183" name="Shape 183"/>
          <p:cNvSpPr/>
          <p:nvPr/>
        </p:nvSpPr>
        <p:spPr>
          <a:xfrm>
            <a:off x="7107282" y="1753825"/>
            <a:ext cx="1351500" cy="136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400"/>
              <a:t>d=4</a:t>
            </a:r>
          </a:p>
        </p:txBody>
      </p:sp>
      <p:sp>
        <p:nvSpPr>
          <p:cNvPr id="185" name="Shape 185"/>
          <p:cNvSpPr/>
          <p:nvPr/>
        </p:nvSpPr>
        <p:spPr>
          <a:xfrm rot="19511960">
            <a:off x="4485850" y="2862837"/>
            <a:ext cx="1249424" cy="4250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401132" y="1433025"/>
            <a:ext cx="1443600" cy="280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2574708" y="2174026"/>
            <a:ext cx="1008112" cy="3845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85"/>
          <p:cNvSpPr/>
          <p:nvPr/>
        </p:nvSpPr>
        <p:spPr>
          <a:xfrm rot="19511960">
            <a:off x="6299890" y="2903587"/>
            <a:ext cx="1292513" cy="4250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7"/>
          <p:cNvSpPr txBox="1"/>
          <p:nvPr/>
        </p:nvSpPr>
        <p:spPr>
          <a:xfrm>
            <a:off x="3315804" y="1434745"/>
            <a:ext cx="1550700" cy="5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b="1" dirty="0" smtClean="0"/>
              <a:t>RULE</a:t>
            </a:r>
            <a:r>
              <a:rPr lang="en-US" altLang="ko" b="1" dirty="0" smtClean="0"/>
              <a:t>1</a:t>
            </a:r>
            <a:endParaRPr lang="ko" b="1" dirty="0"/>
          </a:p>
        </p:txBody>
      </p:sp>
      <p:sp>
        <p:nvSpPr>
          <p:cNvPr id="18" name="Shape 177"/>
          <p:cNvSpPr txBox="1"/>
          <p:nvPr/>
        </p:nvSpPr>
        <p:spPr>
          <a:xfrm>
            <a:off x="5066083" y="1433025"/>
            <a:ext cx="1550700" cy="5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b="1" dirty="0" smtClean="0"/>
              <a:t>RULE</a:t>
            </a:r>
            <a:r>
              <a:rPr lang="en-US" altLang="ko" b="1" dirty="0" smtClean="0"/>
              <a:t>2</a:t>
            </a:r>
            <a:endParaRPr lang="ko" b="1" dirty="0"/>
          </a:p>
        </p:txBody>
      </p:sp>
      <p:cxnSp>
        <p:nvCxnSpPr>
          <p:cNvPr id="6" name="꺾인 연결선 5"/>
          <p:cNvCxnSpPr>
            <a:stCxn id="180" idx="2"/>
            <a:endCxn id="183" idx="2"/>
          </p:cNvCxnSpPr>
          <p:nvPr/>
        </p:nvCxnSpPr>
        <p:spPr>
          <a:xfrm rot="16200000" flipH="1">
            <a:off x="4955682" y="295075"/>
            <a:ext cx="12700" cy="5654700"/>
          </a:xfrm>
          <a:prstGeom prst="bentConnector3">
            <a:avLst>
              <a:gd name="adj1" fmla="val 14789685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22932" y="4523878"/>
            <a:ext cx="56743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78763" y="4523612"/>
            <a:ext cx="178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a=1 &amp; </a:t>
            </a:r>
            <a:r>
              <a:rPr lang="en-US" altLang="ko-KR" sz="2400" dirty="0" smtClean="0"/>
              <a:t>b=2 </a:t>
            </a:r>
            <a:endParaRPr lang="ko-KR" altLang="en-US" sz="2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4708070" y="4602623"/>
            <a:ext cx="694717" cy="3041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96567" y="4523878"/>
            <a:ext cx="124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d=4</a:t>
            </a:r>
            <a:endParaRPr lang="ko-KR" alt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4" grpId="0" animBg="1"/>
      <p:bldP spid="16" grpId="0" animBg="1"/>
      <p:bldP spid="12" grpId="0"/>
      <p:bldP spid="13" grpId="0" animBg="1"/>
      <p:bldP spid="32" grpId="0"/>
    </p:bldLst>
  </p:timing>
</p:sld>
</file>

<file path=ppt/theme/theme1.xml><?xml version="1.0" encoding="utf-8"?>
<a:theme xmlns:a="http://schemas.openxmlformats.org/drawingml/2006/main" name="태양">
  <a:themeElements>
    <a:clrScheme name="태양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259</Words>
  <Application>Microsoft Office PowerPoint</Application>
  <PresentationFormat>화면 슬라이드 쇼(16:9)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맑은 고딕</vt:lpstr>
      <vt:lpstr>Noto Sans Symbols</vt:lpstr>
      <vt:lpstr>Cabin</vt:lpstr>
      <vt:lpstr>Verdana</vt:lpstr>
      <vt:lpstr>태양</vt:lpstr>
      <vt:lpstr>Modulating Wood-Drying Analysis System</vt:lpstr>
      <vt:lpstr>About</vt:lpstr>
      <vt:lpstr>Data to use</vt:lpstr>
      <vt:lpstr>Development Tool</vt:lpstr>
      <vt:lpstr>Arraylist &amp; Multi-Map</vt:lpstr>
      <vt:lpstr>Arraylist &amp; Multi-Map</vt:lpstr>
      <vt:lpstr>Algorithm </vt:lpstr>
      <vt:lpstr>Forward Chaining</vt:lpstr>
      <vt:lpstr>Forward Chaining</vt:lpstr>
      <vt:lpstr>Backward Chaining</vt:lpstr>
      <vt:lpstr>Expected Result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Modulating Wood-Drying Analysis System</dc:title>
  <cp:lastModifiedBy>Sang In Lee</cp:lastModifiedBy>
  <cp:revision>29</cp:revision>
  <dcterms:modified xsi:type="dcterms:W3CDTF">2016-04-07T04:29:41Z</dcterms:modified>
</cp:coreProperties>
</file>