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31" r:id="rId2"/>
    <p:sldId id="402" r:id="rId3"/>
    <p:sldId id="333" r:id="rId4"/>
    <p:sldId id="334" r:id="rId5"/>
    <p:sldId id="417" r:id="rId6"/>
    <p:sldId id="335" r:id="rId7"/>
    <p:sldId id="337" r:id="rId8"/>
    <p:sldId id="339" r:id="rId9"/>
    <p:sldId id="340" r:id="rId10"/>
    <p:sldId id="342" r:id="rId11"/>
    <p:sldId id="406" r:id="rId12"/>
    <p:sldId id="347" r:id="rId13"/>
    <p:sldId id="349" r:id="rId14"/>
    <p:sldId id="350" r:id="rId15"/>
    <p:sldId id="409" r:id="rId16"/>
    <p:sldId id="364" r:id="rId17"/>
    <p:sldId id="367" r:id="rId18"/>
    <p:sldId id="378" r:id="rId19"/>
    <p:sldId id="379" r:id="rId20"/>
    <p:sldId id="380" r:id="rId21"/>
    <p:sldId id="381" r:id="rId22"/>
    <p:sldId id="415" r:id="rId23"/>
    <p:sldId id="411" r:id="rId24"/>
    <p:sldId id="383" r:id="rId25"/>
    <p:sldId id="412" r:id="rId26"/>
    <p:sldId id="390" r:id="rId27"/>
    <p:sldId id="413" r:id="rId28"/>
    <p:sldId id="391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18" r:id="rId38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 In Lee" initials="SIL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8857" autoAdjust="0"/>
  </p:normalViewPr>
  <p:slideViewPr>
    <p:cSldViewPr>
      <p:cViewPr>
        <p:scale>
          <a:sx n="80" d="100"/>
          <a:sy n="80" d="100"/>
        </p:scale>
        <p:origin x="-168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4:39:13.306" idx="2">
    <p:pos x="2104" y="3647"/>
    <p:text>FFCC00 : BLUE 없음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5:06:14.944" idx="16">
    <p:pos x="1440" y="1032"/>
    <p:text>링크 와 똑같은데 새로운 탭이나 페이지에 링크가 생김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5:10:53.480" idx="17">
    <p:pos x="3536" y="1344"/>
    <p:text>링크, 메일, 파일(pdf만 되나봄)까지 연결할 수 있음
pdf도 내가 작업하는 파일 내에 있어야함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5:13:42.639" idx="18">
    <p:pos x="824" y="1432"/>
    <p:text>&lt;tr&gt; &lt;/tr&gt; *3개 있으므로 3행</p:text>
  </p:cm>
  <p:cm authorId="0" dt="2016-03-14T15:14:33.303" idx="19">
    <p:pos x="960" y="1624"/>
    <p:text>&lt;th&gt; : table head 표 안에 뭐들어갈지 적으면 됑
&lt;th&gt; &lt;/th&gt;갯수만큼 행이 생김</p:text>
  </p:cm>
  <p:cm authorId="0" dt="2016-03-14T15:14:59.831" idx="20">
    <p:pos x="1760" y="1280"/>
    <p:text>글씨진하게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5:16:27.570" idx="21">
    <p:pos x="3248" y="1248"/>
    <p:text>제목</p:text>
  </p:cm>
  <p:cm authorId="0" dt="2016-03-14T15:17:06.317" idx="22">
    <p:pos x="2288" y="1096"/>
    <p:text>전체화면 가로길이의 50%를 차지함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5:20:14.755" idx="23">
    <p:pos x="1560" y="2248"/>
    <p:text>두 행 합하기</p:text>
  </p:cm>
  <p:cm authorId="0" dt="2016-03-14T15:20:28.561" idx="24">
    <p:pos x="1536" y="2480"/>
    <p:text>두 열을 합함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3:44:08.906" idx="25">
    <p:pos x="2971" y="850"/>
    <p:text>이런거 시험에 나옴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3:47:56.523" idx="26">
    <p:pos x="497" y="1772"/>
    <p:text>&lt;FRAMESET&gt; : FRAMESET 시작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4:45:28.276" idx="3">
    <p:pos x="800" y="1368"/>
    <p:text>notepad++ 
이거 복사해서 붙이고 tomcat &gt; ?? &gt; webapps &gt; study 만들어서 &gt; index.html 저장
ppt에 있는거 복붙하면 " &lt;- 큰따옴표 지우고 다시 표시해야된다. 
ppt &gt; notepad 일시에만 문제가 생김
</p:text>
  </p:cm>
  <p:cm authorId="0" dt="2016-03-14T14:47:10.247" idx="4">
    <p:pos x="1563" y="2233"/>
    <p:text>Heading 표시하는 &lt;&gt;</p:text>
  </p:cm>
  <p:cm authorId="0" dt="2016-03-14T14:48:06.927" idx="5">
    <p:pos x="1042" y="2972"/>
    <p:text>Line2 와 Line3 사이에 선표시 : &lt;HR&gt;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4:49:45.273" idx="6">
    <p:pos x="5320" y="1768"/>
    <p:text>H1 , H2, H3 ..... 제목 사이즈 제목 부제1 부제2...
순서 신경써야함 H3&gt;H1 (X)
H1 &gt; H2 &gt; H3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4:54:46.603" idx="7">
    <p:pos x="1675" y="1943"/>
    <p:text>옆에 .... 이거 자동으로 뭉쳐지는거로되서 복붙하면 에러날 수 있음(notepad++ 에서 에러남)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4:57:29.557" idx="8">
    <p:pos x="736" y="3064"/>
    <p:text>순서있을꺼얌 -&gt; 숫자표시해줌 (Ordered Line)</p:text>
  </p:cm>
  <p:cm authorId="0" dt="2016-03-14T14:57:19.889" idx="9">
    <p:pos x="1712" y="1960"/>
    <p:text>위에꺼와 달리 옆에 ■붙음 (UnOrdered Line)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4:58:19.551" idx="10">
    <p:pos x="2384" y="2192"/>
    <p:text>Order 할꺼야 ⅰ 형태로 3번째부터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5:05:53.288" idx="12">
    <p:pos x="5104" y="3080"/>
    <p:text>here 링크가 생김
here 누르면 야후로 이동
기존 페이지에 링크가 켜짐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5:02:43.720" idx="13">
    <p:pos x="3328" y="2384"/>
    <p:text>눌러봤으면 분홍색으로 바뀜
VLINK 해서 색 지정
</p:text>
  </p:cm>
  <p:cm authorId="0" dt="2016-03-14T15:03:21.257" idx="14">
    <p:pos x="3312" y="2872"/>
    <p:text>마우스가 위에 있으면 색이 바뀜
ALINK 다음 색 지정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4T15:04:50.884" idx="15">
    <p:pos x="2600" y="3128"/>
    <p:text>&lt;A ~  : 링크말고 메일도 가능함
Send me More Information 누르면 저 메일로 메일 보낼 수 있게 함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7010400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endParaRPr lang="en-US" altLang="ko-KR" sz="2400" b="1" dirty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ko-KR" sz="2400" b="1" dirty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ko-KR" sz="4800" b="1" dirty="0">
              <a:latin typeface="Times New Roman" panose="02020603050405020304" pitchFamily="18" charset="0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9127" y="5942971"/>
            <a:ext cx="575349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400" dirty="0"/>
              <a:t>*Adopted from various </a:t>
            </a:r>
            <a:r>
              <a:rPr lang="en-US" altLang="ko-KR" sz="1400" dirty="0" smtClean="0"/>
              <a:t>resources</a:t>
            </a:r>
          </a:p>
          <a:p>
            <a:pPr eaLnBrk="1" hangingPunct="1">
              <a:buFontTx/>
              <a:buNone/>
            </a:pPr>
            <a:r>
              <a:rPr lang="ko-KR" altLang="en-US" sz="1400" dirty="0" smtClean="0"/>
              <a:t>권기현</a:t>
            </a:r>
            <a:r>
              <a:rPr lang="en-US" altLang="ko-KR" sz="1400" dirty="0" smtClean="0"/>
              <a:t>, Java, JSP</a:t>
            </a:r>
            <a:r>
              <a:rPr lang="ko-KR" altLang="en-US" sz="1400" dirty="0" smtClean="0"/>
              <a:t>를 배워 </a:t>
            </a:r>
            <a:r>
              <a:rPr lang="en-US" altLang="ko-KR" sz="1400" dirty="0" smtClean="0"/>
              <a:t>ORACLE JDBC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완성하는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웹 프로그래밍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</a:rPr>
              <a:t>Introduction to HTML</a:t>
            </a:r>
            <a:r>
              <a:rPr lang="en-US" altLang="ko-KR" b="1" dirty="0" smtClean="0">
                <a:latin typeface="Arial" panose="020B0604020202020204" pitchFamily="34" charset="0"/>
              </a:rPr>
              <a:t>*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Bernardo N. </a:t>
            </a:r>
            <a:r>
              <a:rPr lang="en-US" altLang="ko-KR" b="1" dirty="0" err="1"/>
              <a:t>Yahya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3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Tag</a:t>
            </a:r>
            <a:endParaRPr lang="ko-KR" altLang="en-US" dirty="0" smtClean="0"/>
          </a:p>
        </p:txBody>
      </p:sp>
      <p:graphicFrame>
        <p:nvGraphicFramePr>
          <p:cNvPr id="14340" name="개체 3"/>
          <p:cNvGraphicFramePr>
            <a:graphicFrameLocks noChangeAspect="1"/>
          </p:cNvGraphicFramePr>
          <p:nvPr/>
        </p:nvGraphicFramePr>
        <p:xfrm>
          <a:off x="1187450" y="1557338"/>
          <a:ext cx="7215188" cy="437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Bitmap Image" r:id="rId3" imgW="5180952" imgH="2610214" progId="PBrush">
                  <p:embed/>
                </p:oleObj>
              </mc:Choice>
              <mc:Fallback>
                <p:oleObj name="Bitmap Image" r:id="rId3" imgW="5180952" imgH="26102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7215188" cy="437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6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Tag</a:t>
            </a:r>
            <a:endParaRPr lang="ko-KR" altLang="en-US" dirty="0" smtClean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76238" y="141763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Heading and Paragraph - Example 3</a:t>
            </a:r>
            <a:endParaRPr lang="ko-KR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199" y="2132856"/>
            <a:ext cx="4195763" cy="4525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488" tIns="44450" rIns="90488" bIns="4445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ko-KR" sz="1600" kern="0" dirty="0" smtClean="0"/>
              <a:t>&lt;HTML&gt;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kern="0" dirty="0" smtClean="0"/>
              <a:t>&lt;HEAD&gt;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kern="0" dirty="0" smtClean="0"/>
              <a:t>&lt;TITLE&gt; Example Page&lt;/TITLE&gt;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kern="0" dirty="0" smtClean="0"/>
              <a:t>&lt;/HEAD&gt;</a:t>
            </a:r>
          </a:p>
          <a:p>
            <a:pPr>
              <a:buNone/>
              <a:defRPr/>
            </a:pPr>
            <a:r>
              <a:rPr lang="en-US" altLang="ko-KR" sz="1600" kern="0" dirty="0" smtClean="0"/>
              <a:t>&lt;BODY </a:t>
            </a:r>
            <a:r>
              <a:rPr lang="en-US" altLang="ko-KR" sz="1600" dirty="0">
                <a:solidFill>
                  <a:schemeClr val="accent2"/>
                </a:solidFill>
              </a:rPr>
              <a:t>BGCOLOR=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ko-KR" sz="1600" dirty="0">
                <a:solidFill>
                  <a:schemeClr val="accent2"/>
                </a:solidFill>
              </a:rPr>
              <a:t>#FFFFFF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en-US" altLang="ko-KR" sz="1600" dirty="0">
                <a:solidFill>
                  <a:schemeClr val="accent2"/>
                </a:solidFill>
              </a:rPr>
              <a:t> TEXT=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ko-KR" sz="1600" dirty="0">
                <a:solidFill>
                  <a:schemeClr val="accent2"/>
                </a:solidFill>
              </a:rPr>
              <a:t>#000000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en-US" altLang="ko-KR" sz="1600" kern="0" dirty="0" smtClean="0"/>
              <a:t>&gt;</a:t>
            </a:r>
          </a:p>
          <a:p>
            <a:pPr>
              <a:buNone/>
              <a:defRPr/>
            </a:pPr>
            <a:r>
              <a:rPr lang="en-US" altLang="ko-KR" sz="1600" kern="0" dirty="0" smtClean="0"/>
              <a:t>&lt;H1&gt;</a:t>
            </a: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chemeClr val="accent2"/>
                </a:solidFill>
              </a:rPr>
              <a:t>font face=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ko-KR" sz="1600" dirty="0">
                <a:solidFill>
                  <a:schemeClr val="accent2"/>
                </a:solidFill>
              </a:rPr>
              <a:t>face</a:t>
            </a:r>
            <a:r>
              <a:rPr lang="ko-KR" altLang="en-US" sz="1600" dirty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color=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ko-KR" sz="1600" dirty="0">
                <a:solidFill>
                  <a:schemeClr val="accent2"/>
                </a:solidFill>
              </a:rPr>
              <a:t>#990066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en-US" altLang="ko-KR" sz="1600" dirty="0"/>
              <a:t>&gt;&lt;/font&gt;</a:t>
            </a:r>
            <a:r>
              <a:rPr lang="en-US" altLang="ko-KR" sz="1600" kern="0" dirty="0" smtClean="0"/>
              <a:t> Heading 1 &lt;/H1&gt;</a:t>
            </a:r>
          </a:p>
          <a:p>
            <a:pPr>
              <a:buNone/>
              <a:defRPr/>
            </a:pPr>
            <a:r>
              <a:rPr lang="en-US" altLang="ko-KR" sz="1600" kern="0" dirty="0" smtClean="0"/>
              <a:t>&lt;P&gt;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>
                <a:solidFill>
                  <a:schemeClr val="accent2"/>
                </a:solidFill>
              </a:rPr>
              <a:t>font face=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ko-KR" sz="1600" dirty="0">
                <a:solidFill>
                  <a:schemeClr val="accent2"/>
                </a:solidFill>
              </a:rPr>
              <a:t>face</a:t>
            </a:r>
            <a:r>
              <a:rPr lang="ko-KR" altLang="en-US" sz="1600" dirty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color=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ko-KR" sz="1600" dirty="0">
                <a:solidFill>
                  <a:schemeClr val="accent2"/>
                </a:solidFill>
              </a:rPr>
              <a:t>#990066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en-US" altLang="ko-KR" sz="1600" dirty="0">
                <a:solidFill>
                  <a:schemeClr val="accent2"/>
                </a:solidFill>
              </a:rPr>
              <a:t> size=</a:t>
            </a:r>
            <a:r>
              <a:rPr lang="en-US" altLang="ko-KR" sz="1600" dirty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ko-KR" sz="1600" dirty="0">
                <a:solidFill>
                  <a:schemeClr val="accent2"/>
                </a:solidFill>
              </a:rPr>
              <a:t>5</a:t>
            </a:r>
            <a:r>
              <a:rPr lang="en-US" altLang="ko-KR" sz="1600" dirty="0" smtClean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en-US" altLang="ko-KR" sz="1600" dirty="0" smtClean="0"/>
              <a:t>&gt;&lt;/</a:t>
            </a:r>
            <a:r>
              <a:rPr lang="en-US" altLang="ko-KR" sz="1600" dirty="0" smtClean="0"/>
              <a:t>font&gt;</a:t>
            </a:r>
            <a:r>
              <a:rPr lang="en-US" altLang="ko-KR" sz="1600" dirty="0" smtClean="0"/>
              <a:t> Document </a:t>
            </a:r>
            <a:r>
              <a:rPr lang="en-US" altLang="ko-KR" sz="1600" dirty="0" smtClean="0"/>
              <a:t>for </a:t>
            </a:r>
            <a:r>
              <a:rPr lang="en-US" altLang="ko-KR" sz="1600" kern="0" dirty="0" smtClean="0"/>
              <a:t>Paragraph </a:t>
            </a:r>
            <a:r>
              <a:rPr lang="en-US" altLang="ko-KR" sz="1600" kern="0" dirty="0" smtClean="0"/>
              <a:t>1, &lt;BR&gt;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kern="0" dirty="0" smtClean="0"/>
              <a:t>Line 2 &lt;BR&gt;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kern="0" dirty="0" smtClean="0"/>
              <a:t>&lt;HR&gt;Line 3 &lt;BR&gt;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kern="0" dirty="0" smtClean="0"/>
              <a:t>&lt;/P&gt;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kern="0" dirty="0" smtClean="0"/>
              <a:t>&lt;/BODY&gt;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kern="0" dirty="0" smtClean="0"/>
              <a:t>&lt;/HTML&gt;</a:t>
            </a:r>
          </a:p>
          <a:p>
            <a:pPr eaLnBrk="1" hangingPunct="1">
              <a:buFontTx/>
              <a:buNone/>
              <a:defRPr/>
            </a:pPr>
            <a:endParaRPr lang="en-US" altLang="ko-KR" sz="1600" kern="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907129" y="1085031"/>
            <a:ext cx="4491037" cy="4525963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altLang="ko-KR" sz="4800" b="1" kern="0" dirty="0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4800" b="1" kern="0" dirty="0" smtClean="0">
                <a:solidFill>
                  <a:srgbClr val="990000"/>
                </a:solidFill>
              </a:rPr>
              <a:t>Heading 1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2400" kern="0" dirty="0" smtClean="0">
                <a:solidFill>
                  <a:srgbClr val="990000"/>
                </a:solidFill>
              </a:rPr>
              <a:t>Document for Paragraph 1</a:t>
            </a:r>
            <a:r>
              <a:rPr lang="en-US" altLang="ko-KR" sz="2400" kern="0" dirty="0">
                <a:solidFill>
                  <a:srgbClr val="990000"/>
                </a:solidFill>
              </a:rPr>
              <a:t>,</a:t>
            </a:r>
            <a:endParaRPr lang="en-US" altLang="ko-KR" sz="2400" kern="0" dirty="0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2400" kern="0" dirty="0" smtClean="0">
                <a:solidFill>
                  <a:srgbClr val="990000"/>
                </a:solidFill>
              </a:rPr>
              <a:t>Line 2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2400" kern="0" dirty="0" smtClean="0">
                <a:solidFill>
                  <a:srgbClr val="990000"/>
                </a:solidFill>
              </a:rPr>
              <a:t>___________________________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2400" kern="0" dirty="0" smtClean="0">
                <a:solidFill>
                  <a:srgbClr val="990000"/>
                </a:solidFill>
              </a:rPr>
              <a:t>Line 3</a:t>
            </a:r>
          </a:p>
        </p:txBody>
      </p:sp>
      <p:cxnSp>
        <p:nvCxnSpPr>
          <p:cNvPr id="3" name="Straight Arrow Connector 2"/>
          <p:cNvCxnSpPr>
            <a:stCxn id="10" idx="1"/>
          </p:cNvCxnSpPr>
          <p:nvPr/>
        </p:nvCxnSpPr>
        <p:spPr>
          <a:xfrm flipH="1" flipV="1">
            <a:off x="2051720" y="5157192"/>
            <a:ext cx="3929750" cy="68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509745" y="4079503"/>
            <a:ext cx="396044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04203" y="4868784"/>
            <a:ext cx="16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Heading Level 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1470" y="5660741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Break Line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24529" y="5256686"/>
            <a:ext cx="4142279" cy="85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3563" y="6043095"/>
            <a:ext cx="45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Separate content in a page (i.e. horizontal rule)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53929" y="5449065"/>
            <a:ext cx="3604332" cy="106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23562" y="64682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Paragraph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0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Tag</a:t>
            </a:r>
            <a:endParaRPr lang="ko-KR" altLang="en-US" dirty="0" smtClean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BODY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element, heading elements &lt;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H1&gt;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&lt;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H6&gt;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generally used for major divisions of the document. </a:t>
            </a:r>
          </a:p>
          <a:p>
            <a:pPr>
              <a:lnSpc>
                <a:spcPct val="80000"/>
              </a:lnSpc>
              <a:buClr>
                <a:schemeClr val="bg1"/>
              </a:buClr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Headings are permitted to appear in any order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should be used as the highest level of heading, 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 next highest,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H3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as the next highest, and so forth.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not skip heading levels: e.g., an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H3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appear after an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unless there is an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H2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them.</a:t>
            </a:r>
          </a:p>
          <a:p>
            <a:pPr eaLnBrk="1" hangingPunct="1"/>
            <a:endParaRPr lang="ko-K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Tag</a:t>
            </a:r>
            <a:endParaRPr lang="ko-KR" altLang="en-US" dirty="0" smtClean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Example 4</a:t>
            </a:r>
            <a:endParaRPr lang="ko-KR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8162" y="2132856"/>
            <a:ext cx="4033838" cy="4525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488" tIns="44450" rIns="90488" bIns="4445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&lt;HTML&gt;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&lt;HEAD&gt;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&lt;TITLE&gt; Example Page&lt;/TITLE&gt;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&lt;/HEAD&gt;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&lt;BODY&gt;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&lt;H1&gt; Heading 1 &lt;/H1&gt;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&lt;H2&gt; Heading 2 &lt;/H2&gt;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&lt;H3&gt; Heading 3 &lt;/H3&gt;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&lt;H4&gt; Heading 4 &lt;/H4&gt;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&lt;H5&gt; Heading 5 &lt;/H5&gt;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&lt;H6&gt; Heading 6 &lt;/H6&gt;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&lt;/BODY&gt;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800" kern="0" dirty="0" smtClean="0"/>
              <a:t>&lt;/HTML&gt;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800" kern="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52963" y="1600200"/>
            <a:ext cx="4033837" cy="4525963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altLang="ko-KR" b="1" kern="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ko-KR" b="1" kern="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b="1" kern="0" dirty="0" smtClean="0">
                <a:solidFill>
                  <a:schemeClr val="tx2"/>
                </a:solidFill>
              </a:rPr>
              <a:t>Heading 1</a:t>
            </a:r>
          </a:p>
          <a:p>
            <a:pPr eaLnBrk="1" hangingPunct="1">
              <a:buFontTx/>
              <a:buNone/>
              <a:defRPr/>
            </a:pPr>
            <a:r>
              <a:rPr lang="en-US" altLang="ko-KR" b="1" kern="0" dirty="0" smtClean="0">
                <a:solidFill>
                  <a:schemeClr val="tx2"/>
                </a:solidFill>
              </a:rPr>
              <a:t>Heading 2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2400" b="1" kern="0" dirty="0" smtClean="0">
                <a:solidFill>
                  <a:schemeClr val="tx2"/>
                </a:solidFill>
              </a:rPr>
              <a:t>Heading 3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2000" b="1" kern="0" dirty="0" smtClean="0">
                <a:solidFill>
                  <a:schemeClr val="tx2"/>
                </a:solidFill>
              </a:rPr>
              <a:t>Heading 4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800" b="1" kern="0" dirty="0" smtClean="0">
                <a:solidFill>
                  <a:schemeClr val="tx2"/>
                </a:solidFill>
              </a:rPr>
              <a:t>Heading 5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b="1" kern="0" dirty="0" smtClean="0">
                <a:solidFill>
                  <a:schemeClr val="tx2"/>
                </a:solidFill>
              </a:rPr>
              <a:t>Heading 6</a:t>
            </a:r>
          </a:p>
        </p:txBody>
      </p:sp>
    </p:spTree>
    <p:extLst>
      <p:ext uri="{BB962C8B-B14F-4D97-AF65-F5344CB8AC3E}">
        <p14:creationId xmlns:p14="http://schemas.microsoft.com/office/powerpoint/2010/main" val="26979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Tag</a:t>
            </a:r>
            <a:endParaRPr lang="ko-KR" altLang="en-US" dirty="0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Example 5</a:t>
            </a:r>
            <a:endParaRPr lang="ko-KR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5200" y="2132856"/>
            <a:ext cx="4033838" cy="4525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488" tIns="44450" rIns="90488" bIns="4445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&lt;HTML&gt;&lt;HEAD&gt;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&lt;TITLE&gt; Example Page&lt;/TITLE&gt;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&lt;/HEAD&gt;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&lt;BODY&gt;&lt;/H1&gt; Heading 1 &lt;/H1&gt;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&lt;P&gt; Paragraph 1, ….&lt;/P&gt;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&lt;H2&gt; Heading 2 &lt;/H2&gt;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&lt;P&gt; Paragraph 2, ….&lt;/P&gt;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&lt;H3&gt; Heading 3 &lt;/H3&gt;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&lt;P&gt; Paragraph 3, ….&lt;/P&gt;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&lt;H4&gt; Heading 4 &lt;/H4&gt;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&lt;P&gt; Paragraph 4, ….&lt;/P&gt;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&lt;H5&gt; Heading 5 &lt;/H5&gt;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&lt;P&gt; Paragraph 5, ….&lt;/P&gt;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&lt;H6&gt; Heading 6&lt;/H6&gt;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  &lt;P&gt; Paragraph 6, ….&lt;/P&gt;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1400" kern="0" dirty="0" smtClean="0"/>
              <a:t>&lt;/BODY&gt;&lt;/HTML&gt;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400" kern="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200" kern="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200" kern="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200" kern="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200" kern="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86659" y="2129823"/>
            <a:ext cx="4033837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ko-KR" b="1" kern="0" dirty="0" smtClean="0">
                <a:solidFill>
                  <a:srgbClr val="990000"/>
                </a:solidFill>
              </a:rPr>
              <a:t>Heading 1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400" kern="0" dirty="0" smtClean="0">
                <a:solidFill>
                  <a:srgbClr val="990000"/>
                </a:solidFill>
              </a:rPr>
              <a:t>Paragraph 1,….</a:t>
            </a:r>
          </a:p>
          <a:p>
            <a:pPr eaLnBrk="1" hangingPunct="1">
              <a:buFontTx/>
              <a:buNone/>
              <a:defRPr/>
            </a:pPr>
            <a:r>
              <a:rPr lang="en-US" altLang="ko-KR" b="1" kern="0" dirty="0" smtClean="0">
                <a:solidFill>
                  <a:srgbClr val="990000"/>
                </a:solidFill>
              </a:rPr>
              <a:t>Heading 2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400" kern="0" dirty="0" smtClean="0">
                <a:solidFill>
                  <a:srgbClr val="990000"/>
                </a:solidFill>
              </a:rPr>
              <a:t>Paragraph 2,….</a:t>
            </a:r>
            <a:endParaRPr lang="en-US" altLang="ko-KR" kern="0" dirty="0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2400" b="1" kern="0" dirty="0" smtClean="0">
                <a:solidFill>
                  <a:srgbClr val="990000"/>
                </a:solidFill>
              </a:rPr>
              <a:t>Heading 3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400" kern="0" dirty="0" smtClean="0">
                <a:solidFill>
                  <a:srgbClr val="990000"/>
                </a:solidFill>
              </a:rPr>
              <a:t>Paragraph 3,….</a:t>
            </a:r>
            <a:endParaRPr lang="en-US" altLang="ko-KR" sz="2400" kern="0" dirty="0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2000" b="1" kern="0" dirty="0" smtClean="0">
                <a:solidFill>
                  <a:srgbClr val="990000"/>
                </a:solidFill>
              </a:rPr>
              <a:t>Heading 4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400" kern="0" dirty="0" smtClean="0">
                <a:solidFill>
                  <a:srgbClr val="990000"/>
                </a:solidFill>
              </a:rPr>
              <a:t>Paragraph 4,….</a:t>
            </a:r>
            <a:endParaRPr lang="en-US" altLang="ko-KR" sz="2000" kern="0" dirty="0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1800" b="1" kern="0" dirty="0" smtClean="0">
                <a:solidFill>
                  <a:srgbClr val="990000"/>
                </a:solidFill>
              </a:rPr>
              <a:t>Heading 5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400" kern="0" dirty="0" smtClean="0">
                <a:solidFill>
                  <a:srgbClr val="990000"/>
                </a:solidFill>
              </a:rPr>
              <a:t>Paragraph 5,….</a:t>
            </a:r>
            <a:endParaRPr lang="en-US" altLang="ko-KR" sz="1800" kern="0" dirty="0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1600" b="1" kern="0" dirty="0" smtClean="0">
                <a:solidFill>
                  <a:srgbClr val="990000"/>
                </a:solidFill>
              </a:rPr>
              <a:t>Heading 6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400" kern="0" dirty="0" smtClean="0">
                <a:solidFill>
                  <a:srgbClr val="990000"/>
                </a:solidFill>
              </a:rPr>
              <a:t>Paragraph 6,….</a:t>
            </a:r>
            <a:endParaRPr lang="en-US" altLang="ko-KR" sz="1600" kern="0" dirty="0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ko-KR" kern="0" dirty="0" smtClean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072241"/>
              </p:ext>
            </p:extLst>
          </p:nvPr>
        </p:nvGraphicFramePr>
        <p:xfrm>
          <a:off x="481003" y="2348880"/>
          <a:ext cx="82296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64190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&lt;OL&gt; &lt;/OL&gt;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 List. Items in this list are numbered automatically by the browser.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have the choice of setting the TYPE Attribute to one of five numbering styles.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&lt;UL&gt; &lt;/UL&gt;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 List. Items in this list start with a list mark such as a bullet. Browsers will usually change the list mark in nested lists.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have the choice of three bullet types: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disc(default), circle, square.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&lt;LI&gt; &lt;/LI&gt;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 Items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5536" y="1484784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supplies several list elements. Most list elements are composed of one or more &lt;LI&gt; (List Item) elements.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55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en-US" altLang="ko-KR" dirty="0" smtClean="0"/>
              <a:t>Tag List</a:t>
            </a:r>
            <a:endParaRPr lang="ko-KR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3603" y="1417638"/>
            <a:ext cx="364243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item </a:t>
            </a:r>
            <a:r>
              <a:rPr lang="en-US" altLang="ko-KR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…&lt;/LI&gt;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item </a:t>
            </a:r>
            <a:r>
              <a:rPr lang="en-US" altLang="ko-KR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…&lt;/LI&gt;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&lt;/UL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7984" y="17978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item …</a:t>
            </a:r>
          </a:p>
          <a:p>
            <a:pPr>
              <a:buClr>
                <a:schemeClr val="bg1"/>
              </a:buClr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item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63766" y="3069117"/>
            <a:ext cx="3632268" cy="1588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&lt;UL TYPE=“square”&gt;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		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7984" y="3315426"/>
            <a:ext cx="4572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item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item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item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766" y="4831395"/>
            <a:ext cx="3632268" cy="1588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&lt;OL&gt;</a:t>
            </a:r>
          </a:p>
          <a:p>
            <a:pPr marL="1066800" lvl="1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			</a:t>
            </a:r>
          </a:p>
          <a:p>
            <a:pPr marL="1066800" lvl="1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 marL="1066800" lvl="1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&lt;/OL</a:t>
            </a:r>
            <a:r>
              <a:rPr lang="en-US" altLang="ko-KR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ko-KR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7984" y="5251855"/>
            <a:ext cx="4572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item …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item …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…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 List</a:t>
            </a:r>
            <a:endParaRPr lang="ko-KR" altLang="en-US" dirty="0" smtClean="0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nest lists by inserting a UL, OL, etc., inside a list item (LI).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6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&lt;UL TYPE = “square”&gt;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&lt;OL TYPE=“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START=“3”&gt;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&lt;/OL&gt;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 List item …&lt;/LI&gt;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</a:p>
          <a:p>
            <a:endParaRPr lang="ko-KR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41525"/>
            <a:ext cx="291623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7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(Document) Links</a:t>
            </a:r>
            <a:endParaRPr lang="ko-KR" altLang="en-US" dirty="0" smtClean="0"/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links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The tags used to produce links are the </a:t>
            </a:r>
            <a:r>
              <a:rPr lang="en-US" altLang="ko-KR" sz="26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26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&lt;/A&gt;.</a:t>
            </a: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ko-KR" sz="26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tells where the link should start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26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where the link ends. Everything between these two will work as a link.</a:t>
            </a:r>
            <a:br>
              <a:rPr lang="en-US" altLang="ko-K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600" b="1" dirty="0" smtClean="0"/>
              <a:t>2) The example below shows how to make the word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600" b="1" dirty="0" smtClean="0">
                <a:solidFill>
                  <a:srgbClr val="FF0000"/>
                </a:solidFill>
              </a:rPr>
              <a:t>Here </a:t>
            </a:r>
            <a:r>
              <a:rPr lang="en-US" altLang="ko-KR" sz="2600" b="1" dirty="0" smtClean="0"/>
              <a:t>work as a link to yahoo.</a:t>
            </a:r>
            <a:br>
              <a:rPr lang="en-US" altLang="ko-KR" sz="2600" b="1" dirty="0" smtClean="0"/>
            </a:br>
            <a:endParaRPr lang="en-US" altLang="ko-KR" sz="26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600" b="1" dirty="0" smtClean="0"/>
              <a:t>Click &lt;</a:t>
            </a:r>
            <a:r>
              <a:rPr lang="en-US" altLang="ko-KR" sz="2600" b="1" dirty="0" smtClean="0">
                <a:solidFill>
                  <a:srgbClr val="990000"/>
                </a:solidFill>
              </a:rPr>
              <a:t>A</a:t>
            </a:r>
            <a:r>
              <a:rPr lang="en-US" altLang="ko-KR" sz="2600" b="1" dirty="0" smtClean="0"/>
              <a:t> </a:t>
            </a:r>
            <a:r>
              <a:rPr lang="en-US" altLang="ko-KR" sz="2600" b="1" dirty="0" smtClean="0">
                <a:solidFill>
                  <a:srgbClr val="990000"/>
                </a:solidFill>
              </a:rPr>
              <a:t>HREF</a:t>
            </a:r>
            <a:r>
              <a:rPr lang="en-US" altLang="ko-KR" sz="2600" b="1" dirty="0" smtClean="0"/>
              <a:t>="</a:t>
            </a:r>
            <a:r>
              <a:rPr lang="en-US" altLang="ko-KR" sz="2600" b="1" dirty="0" smtClean="0">
                <a:solidFill>
                  <a:srgbClr val="0000CC"/>
                </a:solidFill>
              </a:rPr>
              <a:t>http://www.yahoo.com</a:t>
            </a:r>
            <a:r>
              <a:rPr lang="en-US" altLang="ko-KR" sz="2600" b="1" dirty="0" smtClean="0"/>
              <a:t>"&gt;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here</a:t>
            </a:r>
            <a:r>
              <a:rPr lang="en-US" altLang="ko-KR" sz="2600" b="1" dirty="0" smtClean="0"/>
              <a:t>&lt;/A&gt;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600" b="1" dirty="0" smtClean="0"/>
              <a:t>go to yahoo.</a:t>
            </a:r>
            <a:br>
              <a:rPr lang="en-US" altLang="ko-KR" sz="2600" b="1" dirty="0" smtClean="0"/>
            </a:br>
            <a:endParaRPr lang="en-US" altLang="ko-KR" sz="2600" b="1" dirty="0" smtClean="0"/>
          </a:p>
          <a:p>
            <a:endParaRPr lang="ko-KR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052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(Document) Links</a:t>
            </a:r>
            <a:endParaRPr lang="ko-KR" altLang="en-US" dirty="0" smtClean="0"/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b="1" dirty="0" smtClean="0"/>
              <a:t>More on Links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b="1" dirty="0" smtClean="0"/>
              <a:t>&lt;body LINK="#C0C0C0" VLINK="#808080" ALINK="#FF0000"&gt;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 smtClean="0">
                <a:solidFill>
                  <a:srgbClr val="0000CC"/>
                </a:solidFill>
              </a:rPr>
              <a:t>LINK - standard link - to a page the visitor hasn't been to yet. (standard color is blue - #0000FF).</a:t>
            </a:r>
            <a:br>
              <a:rPr lang="en-US" altLang="ko-KR" sz="2400" b="1" dirty="0" smtClean="0">
                <a:solidFill>
                  <a:srgbClr val="0000CC"/>
                </a:solidFill>
              </a:rPr>
            </a:br>
            <a:endParaRPr lang="en-US" altLang="ko-KR" sz="2400" b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2400" b="1" dirty="0" smtClean="0">
                <a:solidFill>
                  <a:srgbClr val="FF33CC"/>
                </a:solidFill>
              </a:rPr>
              <a:t>VLINK - visited link - to a page the visitor has been to before. (standard color is purple - #800080).</a:t>
            </a:r>
            <a:br>
              <a:rPr lang="en-US" altLang="ko-KR" sz="2400" b="1" dirty="0" smtClean="0">
                <a:solidFill>
                  <a:srgbClr val="FF33CC"/>
                </a:solidFill>
              </a:rPr>
            </a:br>
            <a:endParaRPr lang="en-US" altLang="ko-KR" sz="2400" b="1" dirty="0" smtClean="0">
              <a:solidFill>
                <a:srgbClr val="FF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</a:rPr>
              <a:t>ALINK - active link - the color of the link when the mouse is on it. (standard color is red - #FF0000).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If the programmer want to change the color 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 smtClean="0"/>
              <a:t>Click &lt;a </a:t>
            </a:r>
            <a:r>
              <a:rPr lang="en-US" altLang="ko-KR" sz="2400" b="1" dirty="0" err="1" smtClean="0"/>
              <a:t>href</a:t>
            </a:r>
            <a:r>
              <a:rPr lang="en-US" altLang="ko-KR" sz="2400" b="1" dirty="0" smtClean="0"/>
              <a:t>="http://www.yahoo.com"&gt;&lt;font color="FF00CC"&gt;here&lt;/font&gt;&lt;/a&gt; to go to yahoo.</a:t>
            </a:r>
            <a:r>
              <a:rPr lang="en-US" altLang="ko-KR" sz="2400" dirty="0" smtClean="0"/>
              <a:t> </a:t>
            </a:r>
          </a:p>
          <a:p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71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 Introduction</a:t>
            </a:r>
          </a:p>
          <a:p>
            <a:r>
              <a:rPr lang="en-US" altLang="ko-KR" dirty="0" smtClean="0"/>
              <a:t>HTML Tag</a:t>
            </a:r>
          </a:p>
          <a:p>
            <a:r>
              <a:rPr lang="en-US" altLang="ko-KR" dirty="0" smtClean="0"/>
              <a:t>HTML </a:t>
            </a:r>
            <a:r>
              <a:rPr lang="en-US" altLang="ko-KR" dirty="0"/>
              <a:t>Tag </a:t>
            </a:r>
            <a:r>
              <a:rPr lang="en-US" altLang="ko-KR" dirty="0" smtClean="0"/>
              <a:t>List</a:t>
            </a:r>
          </a:p>
          <a:p>
            <a:r>
              <a:rPr lang="en-US" altLang="ko-KR" dirty="0" smtClean="0"/>
              <a:t>HTML </a:t>
            </a:r>
            <a:r>
              <a:rPr lang="en-US" altLang="ko-KR" dirty="0"/>
              <a:t>Document </a:t>
            </a:r>
            <a:r>
              <a:rPr lang="en-US" altLang="ko-KR" dirty="0" smtClean="0"/>
              <a:t>Link</a:t>
            </a:r>
          </a:p>
          <a:p>
            <a:r>
              <a:rPr lang="en-US" altLang="ko-KR" dirty="0" smtClean="0"/>
              <a:t>HTML Table</a:t>
            </a:r>
          </a:p>
          <a:p>
            <a:r>
              <a:rPr lang="en-US" altLang="ko-KR" dirty="0" smtClean="0"/>
              <a:t>HTML Frame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06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(Document) Links</a:t>
            </a:r>
            <a:endParaRPr lang="ko-KR" altLang="en-US" dirty="0" smtClean="0"/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(Electronic Mail)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mailto:kmf@yahoo.com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service is identified as the mail client program. This type of link will launch the users mail client.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recipient of the message is kmf@yahoo.com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ko-KR" sz="28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HREF=“mailto:kmf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@yahoo.com”</a:t>
            </a:r>
            <a:r>
              <a:rPr lang="en-US" altLang="ko-K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&gt;Send 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 Information &lt;/A&gt;</a:t>
            </a:r>
          </a:p>
          <a:p>
            <a:endParaRPr lang="ko-KR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(Document) Links</a:t>
            </a:r>
            <a:endParaRPr lang="ko-KR" altLang="en-US" dirty="0" smtClean="0"/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Hyperlink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relate document and document or document and images, data, etc. 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10000"/>
              </a:lnSpc>
              <a:buFontTx/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a specific target</a:t>
            </a:r>
            <a:endParaRPr lang="ko-KR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23850" y="5410200"/>
            <a:ext cx="19446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_self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23850" y="4953000"/>
            <a:ext cx="19446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_parent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23850" y="4495800"/>
            <a:ext cx="19446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_blank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268538" y="4495800"/>
            <a:ext cx="62658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Opens the linked document in a new window or tab</a:t>
            </a:r>
            <a:endParaRPr lang="ko-KR" altLang="en-US" sz="1800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268538" y="4953000"/>
            <a:ext cx="62658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Opens the linked document in the parent frame</a:t>
            </a:r>
            <a:endParaRPr lang="ko-KR" altLang="en-US" sz="1800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268538" y="5410200"/>
            <a:ext cx="62658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Opens the linked document in the same frame as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it was clicked (this is default)</a:t>
            </a:r>
            <a:endParaRPr lang="ko-KR" altLang="en-US" sz="1800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23850" y="5867400"/>
            <a:ext cx="19446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_top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2268538" y="5867400"/>
            <a:ext cx="62658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Opens the linked document in the full body of the window</a:t>
            </a:r>
            <a:endParaRPr lang="ko-KR" altLang="en-US" sz="1800"/>
          </a:p>
        </p:txBody>
      </p:sp>
      <p:sp>
        <p:nvSpPr>
          <p:cNvPr id="54284" name="Rectangle 3"/>
          <p:cNvSpPr>
            <a:spLocks noChangeArrowheads="1"/>
          </p:cNvSpPr>
          <p:nvPr/>
        </p:nvSpPr>
        <p:spPr bwMode="auto">
          <a:xfrm>
            <a:off x="239713" y="3033713"/>
            <a:ext cx="84518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&lt;a </a:t>
            </a:r>
            <a:r>
              <a:rPr lang="en-US" altLang="ko-KR" sz="1800" dirty="0" err="1">
                <a:solidFill>
                  <a:schemeClr val="accent2"/>
                </a:solidFill>
              </a:rPr>
              <a:t>href</a:t>
            </a:r>
            <a:r>
              <a:rPr lang="en-US" altLang="ko-KR" sz="1800" dirty="0">
                <a:solidFill>
                  <a:schemeClr val="accent2"/>
                </a:solidFill>
              </a:rPr>
              <a:t>=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>
                <a:solidFill>
                  <a:schemeClr val="accent2"/>
                </a:solidFill>
              </a:rPr>
              <a:t>hyperlink path</a:t>
            </a:r>
            <a:r>
              <a:rPr lang="ko-KR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ko-KR" altLang="en-US" sz="1800" dirty="0">
                <a:solidFill>
                  <a:schemeClr val="accent2"/>
                </a:solidFill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target=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>
                <a:solidFill>
                  <a:schemeClr val="accent2"/>
                </a:solidFill>
              </a:rPr>
              <a:t>target</a:t>
            </a:r>
            <a:r>
              <a:rPr lang="ko-KR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>
                <a:solidFill>
                  <a:schemeClr val="accent2"/>
                </a:solidFill>
              </a:rPr>
              <a:t>&gt;Contents&lt;/a&gt; : Set the link content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(Document) Links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Example 7</a:t>
            </a:r>
          </a:p>
          <a:p>
            <a:r>
              <a:rPr lang="en-US" altLang="ko-KR" dirty="0"/>
              <a:t>&lt;</a:t>
            </a:r>
            <a:r>
              <a:rPr lang="en-US" altLang="ko-KR" dirty="0">
                <a:solidFill>
                  <a:srgbClr val="FF0000"/>
                </a:solidFill>
              </a:rPr>
              <a:t>h4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align</a:t>
            </a:r>
            <a:r>
              <a:rPr lang="en-US" altLang="ko-KR" dirty="0"/>
              <a:t>="center"&gt;&lt;</a:t>
            </a:r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en-US" altLang="ko-KR" dirty="0" err="1" smtClean="0">
                <a:solidFill>
                  <a:srgbClr val="FF0000"/>
                </a:solidFill>
              </a:rPr>
              <a:t>href</a:t>
            </a:r>
            <a:r>
              <a:rPr lang="en-US" altLang="ko-KR" dirty="0" smtClean="0"/>
              <a:t>=“lecture.pdf</a:t>
            </a:r>
            <a:r>
              <a:rPr lang="en-US" altLang="ko-KR" dirty="0"/>
              <a:t>" </a:t>
            </a:r>
            <a:r>
              <a:rPr lang="en-US" altLang="ko-KR" dirty="0">
                <a:solidFill>
                  <a:srgbClr val="FF0000"/>
                </a:solidFill>
              </a:rPr>
              <a:t>target</a:t>
            </a:r>
            <a:r>
              <a:rPr lang="en-US" altLang="ko-KR" dirty="0"/>
              <a:t>="_blank</a:t>
            </a:r>
            <a:r>
              <a:rPr lang="en-US" altLang="ko-KR" dirty="0" smtClean="0"/>
              <a:t>"&gt;Lecture Download</a:t>
            </a:r>
            <a:r>
              <a:rPr lang="en-US" altLang="ko-KR" dirty="0"/>
              <a:t>&lt;/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&gt;&lt;/</a:t>
            </a:r>
            <a:r>
              <a:rPr lang="en-US" altLang="ko-KR" dirty="0">
                <a:solidFill>
                  <a:srgbClr val="FF0000"/>
                </a:solidFill>
              </a:rPr>
              <a:t>h4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78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Table(</a:t>
            </a:r>
            <a:r>
              <a:rPr lang="ko-KR" altLang="en-US" dirty="0" err="1" smtClean="0"/>
              <a:t>표만들기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550623"/>
              </p:ext>
            </p:extLst>
          </p:nvPr>
        </p:nvGraphicFramePr>
        <p:xfrm>
          <a:off x="457200" y="206084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&lt;TABLE&gt;&lt;/TABLE&gt;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 elements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&lt;TR&gt;&lt;/TR&gt;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 Row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&lt;TH&gt;&lt;/TH&gt;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 Header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&lt;TD&gt;&lt;/TD&gt;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 Data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&lt;CAPTION&gt;&lt;/CAPTION&gt;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Caption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0364" y="1628800"/>
            <a:ext cx="836327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row elements usually contain table header elements or table data elements.</a:t>
            </a:r>
          </a:p>
        </p:txBody>
      </p:sp>
    </p:spTree>
    <p:extLst>
      <p:ext uri="{BB962C8B-B14F-4D97-AF65-F5344CB8AC3E}">
        <p14:creationId xmlns:p14="http://schemas.microsoft.com/office/powerpoint/2010/main" val="139204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Table</a:t>
            </a:r>
            <a:endParaRPr lang="ko-KR" altLang="en-US" dirty="0" smtClean="0"/>
          </a:p>
        </p:txBody>
      </p:sp>
      <p:sp>
        <p:nvSpPr>
          <p:cNvPr id="56323" name="내용 개체 틀 2"/>
          <p:cNvSpPr>
            <a:spLocks noGrp="1"/>
          </p:cNvSpPr>
          <p:nvPr>
            <p:ph idx="1"/>
          </p:nvPr>
        </p:nvSpPr>
        <p:spPr>
          <a:xfrm>
            <a:off x="484721" y="1988840"/>
            <a:ext cx="3799247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/>
              <a:t>&lt;table border=“1”&gt;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FF0000"/>
                </a:solidFill>
              </a:rPr>
              <a:t>   &lt;</a:t>
            </a:r>
            <a:r>
              <a:rPr lang="en-US" altLang="ko-KR" sz="2200" b="1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0000CC"/>
                </a:solidFill>
              </a:rPr>
              <a:t>      &lt;</a:t>
            </a:r>
            <a:r>
              <a:rPr lang="en-US" altLang="ko-KR" sz="2200" b="1" dirty="0" err="1" smtClean="0">
                <a:solidFill>
                  <a:srgbClr val="0000CC"/>
                </a:solidFill>
              </a:rPr>
              <a:t>th</a:t>
            </a:r>
            <a:r>
              <a:rPr lang="en-US" altLang="ko-KR" sz="2200" b="1" dirty="0" smtClean="0">
                <a:solidFill>
                  <a:srgbClr val="0000CC"/>
                </a:solidFill>
              </a:rPr>
              <a:t>&gt; Column 1 header &lt;/</a:t>
            </a:r>
            <a:r>
              <a:rPr lang="en-US" altLang="ko-KR" sz="2200" b="1" dirty="0" err="1" smtClean="0">
                <a:solidFill>
                  <a:srgbClr val="0000CC"/>
                </a:solidFill>
              </a:rPr>
              <a:t>th</a:t>
            </a:r>
            <a:r>
              <a:rPr lang="en-US" altLang="ko-KR" sz="2200" b="1" dirty="0" smtClean="0">
                <a:solidFill>
                  <a:srgbClr val="0000CC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0000CC"/>
                </a:solidFill>
              </a:rPr>
              <a:t>      &lt;</a:t>
            </a:r>
            <a:r>
              <a:rPr lang="en-US" altLang="ko-KR" sz="2200" b="1" dirty="0" err="1" smtClean="0">
                <a:solidFill>
                  <a:srgbClr val="0000CC"/>
                </a:solidFill>
              </a:rPr>
              <a:t>th</a:t>
            </a:r>
            <a:r>
              <a:rPr lang="en-US" altLang="ko-KR" sz="2200" b="1" dirty="0" smtClean="0">
                <a:solidFill>
                  <a:srgbClr val="0000CC"/>
                </a:solidFill>
              </a:rPr>
              <a:t>&gt; Column 2 header &lt;/</a:t>
            </a:r>
            <a:r>
              <a:rPr lang="en-US" altLang="ko-KR" sz="2200" b="1" dirty="0" err="1" smtClean="0">
                <a:solidFill>
                  <a:srgbClr val="0000CC"/>
                </a:solidFill>
              </a:rPr>
              <a:t>th</a:t>
            </a:r>
            <a:r>
              <a:rPr lang="en-US" altLang="ko-KR" sz="2200" b="1" dirty="0" smtClean="0">
                <a:solidFill>
                  <a:srgbClr val="0000CC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FF0000"/>
                </a:solidFill>
              </a:rPr>
              <a:t>   &lt;/</a:t>
            </a:r>
            <a:r>
              <a:rPr lang="en-US" altLang="ko-KR" sz="2200" b="1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990000"/>
                </a:solidFill>
              </a:rPr>
              <a:t>   &lt;</a:t>
            </a:r>
            <a:r>
              <a:rPr lang="en-US" altLang="ko-KR" sz="2200" b="1" dirty="0" err="1" smtClean="0">
                <a:solidFill>
                  <a:srgbClr val="990000"/>
                </a:solidFill>
              </a:rPr>
              <a:t>tr</a:t>
            </a:r>
            <a:r>
              <a:rPr lang="en-US" altLang="ko-KR" sz="2200" b="1" dirty="0" smtClean="0">
                <a:solidFill>
                  <a:srgbClr val="99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0000CC"/>
                </a:solidFill>
              </a:rPr>
              <a:t>      &lt;td&gt; Row1, Col1 &lt;/td&gt;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0000CC"/>
                </a:solidFill>
              </a:rPr>
              <a:t>      &lt;td&gt; Row1, Col2 &lt;/td&gt;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990000"/>
                </a:solidFill>
              </a:rPr>
              <a:t>   &lt;/</a:t>
            </a:r>
            <a:r>
              <a:rPr lang="en-US" altLang="ko-KR" sz="2200" b="1" dirty="0" err="1" smtClean="0">
                <a:solidFill>
                  <a:srgbClr val="990000"/>
                </a:solidFill>
              </a:rPr>
              <a:t>tr</a:t>
            </a:r>
            <a:r>
              <a:rPr lang="en-US" altLang="ko-KR" sz="2200" b="1" dirty="0" smtClean="0">
                <a:solidFill>
                  <a:srgbClr val="99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FF0000"/>
                </a:solidFill>
              </a:rPr>
              <a:t>   &lt;</a:t>
            </a:r>
            <a:r>
              <a:rPr lang="en-US" altLang="ko-KR" sz="2200" b="1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0000CC"/>
                </a:solidFill>
              </a:rPr>
              <a:t>      &lt;td&gt; Row2, Col1 &lt;/td&gt;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0000CC"/>
                </a:solidFill>
              </a:rPr>
              <a:t>      &lt;td&gt; Row2, Col2 &lt;/td&gt;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>
                <a:solidFill>
                  <a:srgbClr val="FF0000"/>
                </a:solidFill>
              </a:rPr>
              <a:t>   &lt;/</a:t>
            </a:r>
            <a:r>
              <a:rPr lang="en-US" altLang="ko-KR" sz="2200" b="1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2200" b="1" dirty="0" smtClean="0"/>
              <a:t>&lt;/table&gt;</a:t>
            </a:r>
          </a:p>
          <a:p>
            <a:endParaRPr lang="ko-KR" altLang="en-US" sz="2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5609" y="1452608"/>
            <a:ext cx="146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Example 8</a:t>
            </a:r>
            <a:endParaRPr lang="ko-KR" altLang="en-US" sz="2400" dirty="0"/>
          </a:p>
        </p:txBody>
      </p:sp>
      <p:graphicFrame>
        <p:nvGraphicFramePr>
          <p:cNvPr id="5" name="Group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31678"/>
              </p:ext>
            </p:extLst>
          </p:nvPr>
        </p:nvGraphicFramePr>
        <p:xfrm>
          <a:off x="4716726" y="2852936"/>
          <a:ext cx="3970313" cy="1030600"/>
        </p:xfrm>
        <a:graphic>
          <a:graphicData uri="http://schemas.openxmlformats.org/drawingml/2006/table">
            <a:tbl>
              <a:tblPr/>
              <a:tblGrid>
                <a:gridCol w="2008403"/>
                <a:gridCol w="1961910"/>
              </a:tblGrid>
              <a:tr h="3600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Column 1 Header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Column 2 Header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Row1, Col1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Row1, Col2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Row2, Col1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Row2, Col2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HTML Table(</a:t>
            </a:r>
            <a:r>
              <a:rPr lang="ko-KR" altLang="en-US" dirty="0" smtClean="0"/>
              <a:t>모르겠다 </a:t>
            </a:r>
            <a:r>
              <a:rPr lang="ko-KR" altLang="en-US" dirty="0" err="1" smtClean="0"/>
              <a:t>한번씩해보기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131806"/>
              </p:ext>
            </p:extLst>
          </p:nvPr>
        </p:nvGraphicFramePr>
        <p:xfrm>
          <a:off x="179512" y="1196752"/>
          <a:ext cx="8784976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24"/>
                <a:gridCol w="6478952"/>
              </a:tblGrid>
              <a:tr h="126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 Attributes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BGColor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browsers support background colors in a table.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can specify the table width as an absolute number of pixels or a percentage of the document width. You can set the width for the table cells as well.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can choose a numerical value for the border width, which specifies the border in pixels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CellSpacing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Spacing represents the space between cells and is specified in pixels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CellPadding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Padding is the space between the cell border and the cell contents and is specified in pixels.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tables can have left, right, or center alignment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 Image, will be titled in IE3.0 and above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Caption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table caption allows you to specify a line of text that will appear centered above or bellow the table.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Caption element has one attribute ALIGN that can be either TOP (Above the table) or BOTTOM (below the table).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78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Table</a:t>
            </a:r>
            <a:endParaRPr lang="ko-KR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700808"/>
            <a:ext cx="8991600" cy="30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488" tIns="44450" rIns="90488" bIns="44450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ko-KR" sz="2000" b="1" kern="0" dirty="0" smtClean="0"/>
              <a:t>&lt;TABLE BORDER=1 width=50%&gt;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ko-KR" sz="2000" b="1" kern="0" dirty="0" smtClean="0"/>
              <a:t>&lt;CAPTION&gt;  &lt;h1&gt;Spare Parts &lt;h1&gt; &lt;/Caption&gt;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ko-KR" sz="2000" b="1" kern="0" dirty="0" smtClean="0"/>
              <a:t>&lt;TR&gt;&lt;TH&gt;Stock Number&lt;/TH&gt;&lt;TH&gt;Description&lt;/TH&gt;&lt;TH&gt;List Price&lt;/TH&gt;&lt;/TR&gt;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ko-KR" sz="2000" b="1" kern="0" dirty="0" smtClean="0"/>
              <a:t>&lt;TR&gt;&lt;TD </a:t>
            </a:r>
            <a:r>
              <a:rPr lang="en-US" altLang="ko-KR" sz="2000" b="1" kern="0" dirty="0" err="1" smtClean="0"/>
              <a:t>bgcolor</a:t>
            </a:r>
            <a:r>
              <a:rPr lang="en-US" altLang="ko-KR" sz="2000" b="1" kern="0" dirty="0" smtClean="0"/>
              <a:t>=red&gt;3476-AB&lt;/TD&gt;&lt;TD&gt;76mm Socket&lt;/TD&gt;&lt;TD&gt;45.00&lt;/TD&gt;&lt;/TR&gt;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ko-KR" sz="2000" b="1" kern="0" dirty="0" smtClean="0"/>
              <a:t>&lt;TR&gt;&lt;TD &gt;3478-AB&lt;/TD&gt;&lt;TD&gt;&lt;font color=blue&gt;78mm Socket&lt;/font&gt; &lt;/TD&gt;&lt;TD&gt;47.50&lt;/TD&gt;&lt;/TR&gt;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ko-KR" sz="2000" b="1" kern="0" dirty="0" smtClean="0"/>
              <a:t>&lt;TR&gt;&lt;TD&gt;3480-AB&lt;/TD&gt;&lt;TD&gt;80mm Socket&lt;/TD&gt;&lt;TD&gt;50.00&lt;/TD&gt;&lt;/TR&gt;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ko-KR" sz="2000" b="1" kern="0" dirty="0" smtClean="0"/>
              <a:t>&lt;/TABLE&gt;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ko-KR" sz="2000" b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180974" y="1289645"/>
            <a:ext cx="5759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500" b="1" kern="0" dirty="0">
                <a:latin typeface="굴림" charset="-127"/>
                <a:ea typeface="굴림" charset="-127"/>
              </a:rPr>
              <a:t>Basic Table </a:t>
            </a:r>
            <a:r>
              <a:rPr lang="en-US" altLang="ko-KR" sz="2500" b="1" kern="0" dirty="0" smtClean="0">
                <a:latin typeface="굴림" charset="-127"/>
                <a:ea typeface="굴림" charset="-127"/>
              </a:rPr>
              <a:t>Code (Example 9)</a:t>
            </a:r>
            <a:endParaRPr lang="en-US" altLang="ko-KR" sz="2500" b="1" kern="0" dirty="0">
              <a:latin typeface="굴림" charset="-127"/>
              <a:ea typeface="굴림" charset="-127"/>
            </a:endParaRPr>
          </a:p>
        </p:txBody>
      </p:sp>
      <p:pic>
        <p:nvPicPr>
          <p:cNvPr id="6349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37063"/>
            <a:ext cx="64770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3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Table Data and Table Header </a:t>
            </a:r>
            <a:r>
              <a:rPr lang="ko-KR" altLang="en-US" dirty="0" smtClean="0"/>
              <a:t>표 속성 정의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23280"/>
              </p:ext>
            </p:extLst>
          </p:nvPr>
        </p:nvGraphicFramePr>
        <p:xfrm>
          <a:off x="539552" y="2335130"/>
          <a:ext cx="7787208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47"/>
                <a:gridCol w="62234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Colspan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how many cell columns of the table this cell should span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Rowspan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how many cell rows of the table this cell should span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data can have left, right, or center alignment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Valign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data can have top, middle, or bottom alignment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can specify the width as an absolute number of pixels or a percentage of the document width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can specify the height as an absolute number of pixels or a percentage of the document height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1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Table</a:t>
            </a:r>
            <a:endParaRPr lang="ko-KR" altLang="en-US" dirty="0" smtClean="0"/>
          </a:p>
        </p:txBody>
      </p:sp>
      <p:sp>
        <p:nvSpPr>
          <p:cNvPr id="64515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Table Data and Table Header Attributes</a:t>
            </a:r>
          </a:p>
          <a:p>
            <a:pPr>
              <a:buFontTx/>
              <a:buNone/>
            </a:pPr>
            <a:r>
              <a:rPr lang="en-US" altLang="ko-KR" sz="2400" dirty="0" smtClean="0"/>
              <a:t>Example 10</a:t>
            </a:r>
          </a:p>
          <a:p>
            <a:pPr>
              <a:buFontTx/>
              <a:buNone/>
            </a:pPr>
            <a:endParaRPr lang="en-US" altLang="ko-KR" sz="2400" dirty="0" smtClean="0"/>
          </a:p>
          <a:p>
            <a:pPr>
              <a:buFontTx/>
              <a:buNone/>
            </a:pPr>
            <a:r>
              <a:rPr lang="en-US" altLang="ko-KR" sz="2000" dirty="0" smtClean="0"/>
              <a:t>&lt;Table border=1 </a:t>
            </a:r>
            <a:r>
              <a:rPr lang="en-US" altLang="ko-KR" sz="2000" dirty="0" err="1" smtClean="0"/>
              <a:t>cellpadding</a:t>
            </a:r>
            <a:r>
              <a:rPr lang="en-US" altLang="ko-KR" sz="2000" dirty="0" smtClean="0"/>
              <a:t> =2&gt;</a:t>
            </a:r>
          </a:p>
          <a:p>
            <a:pPr>
              <a:buFontTx/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 &lt;</a:t>
            </a:r>
            <a:r>
              <a:rPr lang="en-US" altLang="ko-KR" sz="2000" b="1" dirty="0" err="1" smtClean="0">
                <a:solidFill>
                  <a:srgbClr val="0000CC"/>
                </a:solidFill>
              </a:rPr>
              <a:t>th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 Column 1 Header&lt;</a:t>
            </a:r>
            <a:r>
              <a:rPr lang="en-US" altLang="ko-KR" sz="2000" b="1" dirty="0" smtClean="0">
                <a:solidFill>
                  <a:srgbClr val="0000CC"/>
                </a:solidFill>
              </a:rPr>
              <a:t>/</a:t>
            </a:r>
            <a:r>
              <a:rPr lang="en-US" altLang="ko-KR" sz="2000" b="1" dirty="0" err="1" smtClean="0">
                <a:solidFill>
                  <a:srgbClr val="0000CC"/>
                </a:solidFill>
              </a:rPr>
              <a:t>th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 </a:t>
            </a:r>
          </a:p>
          <a:p>
            <a:pPr>
              <a:buFontTx/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0000CC"/>
                </a:solidFill>
              </a:rPr>
              <a:t>th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 Column 2 Header&lt;</a:t>
            </a:r>
            <a:r>
              <a:rPr lang="en-US" altLang="ko-KR" sz="2000" b="1" dirty="0" smtClean="0">
                <a:solidFill>
                  <a:srgbClr val="0000CC"/>
                </a:solidFill>
              </a:rPr>
              <a:t>/</a:t>
            </a:r>
            <a:r>
              <a:rPr lang="en-US" altLang="ko-KR" sz="2000" b="1" dirty="0" err="1" smtClean="0">
                <a:solidFill>
                  <a:srgbClr val="0000CC"/>
                </a:solidFill>
              </a:rPr>
              <a:t>th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 &lt;/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en-US" altLang="ko-KR" sz="2000" b="1" dirty="0" smtClean="0">
                <a:solidFill>
                  <a:srgbClr val="0000CC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0000CC"/>
                </a:solidFill>
              </a:rPr>
              <a:t>tr</a:t>
            </a:r>
            <a:r>
              <a:rPr lang="en-US" altLang="ko-KR" sz="2000" b="1" dirty="0" smtClean="0">
                <a:solidFill>
                  <a:srgbClr val="0000CC"/>
                </a:solidFill>
              </a:rPr>
              <a:t>&gt; &lt;td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colspan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=2</a:t>
            </a:r>
            <a:r>
              <a:rPr lang="en-US" altLang="ko-KR" sz="2000" b="1" dirty="0" smtClean="0">
                <a:solidFill>
                  <a:srgbClr val="0000CC"/>
                </a:solidFill>
              </a:rPr>
              <a:t>&gt; Row 1 Col 1&lt;/td&gt; &lt;/</a:t>
            </a:r>
            <a:r>
              <a:rPr lang="en-US" altLang="ko-KR" sz="2000" b="1" dirty="0" err="1" smtClean="0">
                <a:solidFill>
                  <a:srgbClr val="0000CC"/>
                </a:solidFill>
              </a:rPr>
              <a:t>tr</a:t>
            </a:r>
            <a:r>
              <a:rPr lang="en-US" altLang="ko-KR" sz="2000" b="1" dirty="0" smtClean="0">
                <a:solidFill>
                  <a:srgbClr val="0000CC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tr</a:t>
            </a:r>
            <a:r>
              <a:rPr lang="en-US" altLang="ko-KR" sz="2000" b="1" dirty="0" smtClean="0"/>
              <a:t>&gt; &lt;td </a:t>
            </a:r>
            <a:r>
              <a:rPr lang="en-US" altLang="ko-KR" sz="2000" b="1" dirty="0" err="1" smtClean="0">
                <a:solidFill>
                  <a:srgbClr val="0000CC"/>
                </a:solidFill>
              </a:rPr>
              <a:t>rowspan</a:t>
            </a:r>
            <a:r>
              <a:rPr lang="en-US" altLang="ko-KR" sz="2000" b="1" dirty="0" smtClean="0">
                <a:solidFill>
                  <a:srgbClr val="0000CC"/>
                </a:solidFill>
              </a:rPr>
              <a:t>=2</a:t>
            </a:r>
            <a:r>
              <a:rPr lang="en-US" altLang="ko-KR" sz="2000" b="1" dirty="0" smtClean="0"/>
              <a:t>&gt;Row 2 Col 1&lt;/td&gt; 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&lt;td&gt; Row 2 Col2&lt;/td&gt; &lt;/</a:t>
            </a:r>
            <a:r>
              <a:rPr lang="en-US" altLang="ko-KR" sz="2000" b="1" dirty="0" err="1" smtClean="0"/>
              <a:t>tr</a:t>
            </a:r>
            <a:r>
              <a:rPr lang="en-US" altLang="ko-KR" sz="2000" b="1" dirty="0" smtClean="0"/>
              <a:t>&gt;</a:t>
            </a:r>
          </a:p>
          <a:p>
            <a:pPr>
              <a:buFontTx/>
              <a:buNone/>
            </a:pPr>
            <a:r>
              <a:rPr lang="en-US" altLang="ko-KR" sz="2000" b="1" dirty="0" smtClean="0">
                <a:solidFill>
                  <a:srgbClr val="FF3399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FF3399"/>
                </a:solidFill>
              </a:rPr>
              <a:t>tr</a:t>
            </a:r>
            <a:r>
              <a:rPr lang="en-US" altLang="ko-KR" sz="2000" b="1" dirty="0" smtClean="0">
                <a:solidFill>
                  <a:srgbClr val="FF3399"/>
                </a:solidFill>
              </a:rPr>
              <a:t>&gt; &lt;td&gt; Row 3 Col2&lt;/td&gt; &lt;/</a:t>
            </a:r>
            <a:r>
              <a:rPr lang="en-US" altLang="ko-KR" sz="2000" b="1" dirty="0" err="1" smtClean="0">
                <a:solidFill>
                  <a:srgbClr val="FF3399"/>
                </a:solidFill>
              </a:rPr>
              <a:t>tr</a:t>
            </a:r>
            <a:r>
              <a:rPr lang="en-US" altLang="ko-KR" sz="2000" b="1" dirty="0" smtClean="0">
                <a:solidFill>
                  <a:srgbClr val="FF3399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en-US" altLang="ko-KR" sz="2000" b="1" dirty="0" smtClean="0"/>
              <a:t>&lt;/table&gt;</a:t>
            </a:r>
          </a:p>
          <a:p>
            <a:endParaRPr lang="ko-KR" altLang="en-US" sz="2400" dirty="0" smtClean="0"/>
          </a:p>
        </p:txBody>
      </p:sp>
      <p:graphicFrame>
        <p:nvGraphicFramePr>
          <p:cNvPr id="4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93742"/>
              </p:ext>
            </p:extLst>
          </p:nvPr>
        </p:nvGraphicFramePr>
        <p:xfrm>
          <a:off x="4572000" y="4221088"/>
          <a:ext cx="4473179" cy="2085674"/>
        </p:xfrm>
        <a:graphic>
          <a:graphicData uri="http://schemas.openxmlformats.org/drawingml/2006/table">
            <a:tbl>
              <a:tblPr/>
              <a:tblGrid>
                <a:gridCol w="2152899"/>
                <a:gridCol w="2320280"/>
              </a:tblGrid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Column 1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Column 2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3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Row 1 Col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11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Row 2 Col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Row 2 Col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Row 3 Col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Table(</a:t>
            </a:r>
            <a:r>
              <a:rPr lang="ko-KR" altLang="en-US" dirty="0" smtClean="0"/>
              <a:t>표 속성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1500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 Width	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3200400" y="1500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/>
              <a:t>Table width setting</a:t>
            </a:r>
            <a:endParaRPr lang="ko-KR" altLang="en-US" sz="1800" dirty="0"/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609600" y="1881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height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262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bgcolor</a:t>
            </a:r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609600" y="2643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background</a:t>
            </a:r>
          </a:p>
        </p:txBody>
      </p:sp>
      <p:sp>
        <p:nvSpPr>
          <p:cNvPr id="66569" name="Rectangle 8"/>
          <p:cNvSpPr>
            <a:spLocks noChangeArrowheads="1"/>
          </p:cNvSpPr>
          <p:nvPr/>
        </p:nvSpPr>
        <p:spPr bwMode="auto">
          <a:xfrm>
            <a:off x="609600" y="3024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align</a:t>
            </a:r>
          </a:p>
        </p:txBody>
      </p:sp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609600" y="3405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border</a:t>
            </a:r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609600" y="3786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cellspacing</a:t>
            </a:r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609600" y="4167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cellpading</a:t>
            </a:r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609600" y="4548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bordercolorlight</a:t>
            </a:r>
          </a:p>
        </p:txBody>
      </p:sp>
      <p:sp>
        <p:nvSpPr>
          <p:cNvPr id="66574" name="Rectangle 13"/>
          <p:cNvSpPr>
            <a:spLocks noChangeArrowheads="1"/>
          </p:cNvSpPr>
          <p:nvPr/>
        </p:nvSpPr>
        <p:spPr bwMode="auto">
          <a:xfrm>
            <a:off x="3200400" y="2262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Table background color setting</a:t>
            </a:r>
            <a:endParaRPr lang="ko-KR" altLang="en-US" sz="1800"/>
          </a:p>
        </p:txBody>
      </p:sp>
      <p:sp>
        <p:nvSpPr>
          <p:cNvPr id="66575" name="Rectangle 14"/>
          <p:cNvSpPr>
            <a:spLocks noChangeArrowheads="1"/>
          </p:cNvSpPr>
          <p:nvPr/>
        </p:nvSpPr>
        <p:spPr bwMode="auto">
          <a:xfrm>
            <a:off x="3200400" y="2643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Table background image</a:t>
            </a:r>
            <a:endParaRPr lang="ko-KR" altLang="en-US" sz="1800"/>
          </a:p>
        </p:txBody>
      </p:sp>
      <p:sp>
        <p:nvSpPr>
          <p:cNvPr id="66576" name="Rectangle 15"/>
          <p:cNvSpPr>
            <a:spLocks noChangeArrowheads="1"/>
          </p:cNvSpPr>
          <p:nvPr/>
        </p:nvSpPr>
        <p:spPr bwMode="auto">
          <a:xfrm>
            <a:off x="3200400" y="3024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Table alignment</a:t>
            </a:r>
            <a:endParaRPr lang="ko-KR" altLang="en-US" sz="1800"/>
          </a:p>
        </p:txBody>
      </p:sp>
      <p:sp>
        <p:nvSpPr>
          <p:cNvPr id="66577" name="Rectangle 16"/>
          <p:cNvSpPr>
            <a:spLocks noChangeArrowheads="1"/>
          </p:cNvSpPr>
          <p:nvPr/>
        </p:nvSpPr>
        <p:spPr bwMode="auto">
          <a:xfrm>
            <a:off x="3200400" y="3405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Table border line</a:t>
            </a:r>
            <a:endParaRPr lang="ko-KR" altLang="en-US" sz="1800"/>
          </a:p>
        </p:txBody>
      </p:sp>
      <p:sp>
        <p:nvSpPr>
          <p:cNvPr id="66578" name="Rectangle 17"/>
          <p:cNvSpPr>
            <a:spLocks noChangeArrowheads="1"/>
          </p:cNvSpPr>
          <p:nvPr/>
        </p:nvSpPr>
        <p:spPr bwMode="auto">
          <a:xfrm>
            <a:off x="3200400" y="3786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Cell and cell spacing setting</a:t>
            </a:r>
            <a:endParaRPr lang="ko-KR" altLang="en-US" sz="1800"/>
          </a:p>
        </p:txBody>
      </p:sp>
      <p:sp>
        <p:nvSpPr>
          <p:cNvPr id="66579" name="Rectangle 18"/>
          <p:cNvSpPr>
            <a:spLocks noChangeArrowheads="1"/>
          </p:cNvSpPr>
          <p:nvPr/>
        </p:nvSpPr>
        <p:spPr bwMode="auto">
          <a:xfrm>
            <a:off x="3200400" y="4167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Cell and paragraph setting</a:t>
            </a:r>
            <a:endParaRPr lang="ko-KR" altLang="en-US" sz="1800" dirty="0"/>
          </a:p>
        </p:txBody>
      </p:sp>
      <p:sp>
        <p:nvSpPr>
          <p:cNvPr id="66580" name="Rectangle 19"/>
          <p:cNvSpPr>
            <a:spLocks noChangeArrowheads="1"/>
          </p:cNvSpPr>
          <p:nvPr/>
        </p:nvSpPr>
        <p:spPr bwMode="auto">
          <a:xfrm>
            <a:off x="3200400" y="4548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Table border line light color</a:t>
            </a:r>
            <a:endParaRPr lang="ko-KR" altLang="en-US" sz="1800"/>
          </a:p>
        </p:txBody>
      </p:sp>
      <p:sp>
        <p:nvSpPr>
          <p:cNvPr id="66581" name="Rectangle 20"/>
          <p:cNvSpPr>
            <a:spLocks noChangeArrowheads="1"/>
          </p:cNvSpPr>
          <p:nvPr/>
        </p:nvSpPr>
        <p:spPr bwMode="auto">
          <a:xfrm>
            <a:off x="3200400" y="1881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Table height setting</a:t>
            </a:r>
            <a:endParaRPr lang="ko-KR" altLang="en-US" sz="1800"/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609600" y="4929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bordercolordark</a:t>
            </a:r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200400" y="4929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Table border line dark color</a:t>
            </a:r>
            <a:endParaRPr lang="ko-KR" altLang="en-US" sz="1800"/>
          </a:p>
        </p:txBody>
      </p: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609600" y="5310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valign</a:t>
            </a:r>
          </a:p>
        </p:txBody>
      </p:sp>
      <p:sp>
        <p:nvSpPr>
          <p:cNvPr id="66585" name="Rectangle 24"/>
          <p:cNvSpPr>
            <a:spLocks noChangeArrowheads="1"/>
          </p:cNvSpPr>
          <p:nvPr/>
        </p:nvSpPr>
        <p:spPr bwMode="auto">
          <a:xfrm>
            <a:off x="3200400" y="5310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Cell vertical content setting </a:t>
            </a:r>
            <a:endParaRPr lang="ko-KR" altLang="en-US" sz="1800"/>
          </a:p>
        </p:txBody>
      </p:sp>
      <p:sp>
        <p:nvSpPr>
          <p:cNvPr id="66586" name="Rectangle 25"/>
          <p:cNvSpPr>
            <a:spLocks noChangeArrowheads="1"/>
          </p:cNvSpPr>
          <p:nvPr/>
        </p:nvSpPr>
        <p:spPr bwMode="auto">
          <a:xfrm>
            <a:off x="609600" y="5691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colspan</a:t>
            </a:r>
          </a:p>
        </p:txBody>
      </p:sp>
      <p:sp>
        <p:nvSpPr>
          <p:cNvPr id="66587" name="Rectangle 26"/>
          <p:cNvSpPr>
            <a:spLocks noChangeArrowheads="1"/>
          </p:cNvSpPr>
          <p:nvPr/>
        </p:nvSpPr>
        <p:spPr bwMode="auto">
          <a:xfrm>
            <a:off x="3200400" y="5691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Span of the table’s column</a:t>
            </a:r>
            <a:endParaRPr lang="ko-KR" altLang="en-US" sz="1800"/>
          </a:p>
        </p:txBody>
      </p:sp>
      <p:sp>
        <p:nvSpPr>
          <p:cNvPr id="66588" name="Rectangle 27"/>
          <p:cNvSpPr>
            <a:spLocks noChangeArrowheads="1"/>
          </p:cNvSpPr>
          <p:nvPr/>
        </p:nvSpPr>
        <p:spPr bwMode="auto">
          <a:xfrm>
            <a:off x="609600" y="6072336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rowspan</a:t>
            </a:r>
          </a:p>
        </p:txBody>
      </p:sp>
      <p:sp>
        <p:nvSpPr>
          <p:cNvPr id="66589" name="Rectangle 28"/>
          <p:cNvSpPr>
            <a:spLocks noChangeArrowheads="1"/>
          </p:cNvSpPr>
          <p:nvPr/>
        </p:nvSpPr>
        <p:spPr bwMode="auto">
          <a:xfrm>
            <a:off x="3200400" y="6072336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Span of the table’s row </a:t>
            </a:r>
            <a:endParaRPr lang="ko-KR" altLang="en-US" sz="1800"/>
          </a:p>
        </p:txBody>
      </p:sp>
      <p:sp>
        <p:nvSpPr>
          <p:cNvPr id="66590" name="Rectangle 29"/>
          <p:cNvSpPr>
            <a:spLocks noChangeArrowheads="1"/>
          </p:cNvSpPr>
          <p:nvPr/>
        </p:nvSpPr>
        <p:spPr bwMode="auto">
          <a:xfrm>
            <a:off x="6781800" y="1500336"/>
            <a:ext cx="16764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/>
              <a:t>&lt;TABLE&gt;,&lt;TR&gt;,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/>
              <a:t>&lt;TD</a:t>
            </a:r>
            <a:r>
              <a:rPr lang="en-US" altLang="ko-KR" sz="1800" dirty="0" smtClean="0"/>
              <a:t>&gt;</a:t>
            </a:r>
            <a:endParaRPr lang="ko-KR" altLang="en-US" sz="1800" dirty="0"/>
          </a:p>
        </p:txBody>
      </p:sp>
      <p:sp>
        <p:nvSpPr>
          <p:cNvPr id="66591" name="Rectangle 30"/>
          <p:cNvSpPr>
            <a:spLocks noChangeArrowheads="1"/>
          </p:cNvSpPr>
          <p:nvPr/>
        </p:nvSpPr>
        <p:spPr bwMode="auto">
          <a:xfrm>
            <a:off x="6781800" y="3405336"/>
            <a:ext cx="16764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/>
              <a:t>&lt;TABLE&gt;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dirty="0"/>
          </a:p>
        </p:txBody>
      </p:sp>
      <p:sp>
        <p:nvSpPr>
          <p:cNvPr id="66592" name="Rectangle 31"/>
          <p:cNvSpPr>
            <a:spLocks noChangeArrowheads="1"/>
          </p:cNvSpPr>
          <p:nvPr/>
        </p:nvSpPr>
        <p:spPr bwMode="auto">
          <a:xfrm>
            <a:off x="6781800" y="5310336"/>
            <a:ext cx="1676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/>
              <a:t>&lt;TR&gt;&lt;TD</a:t>
            </a:r>
            <a:r>
              <a:rPr lang="en-US" altLang="ko-KR" sz="1800" dirty="0" smtClean="0"/>
              <a:t>&gt;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717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HTML? Hypertext Markup Language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“Normal text” surrounded by bracketed </a:t>
            </a: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tell browsers how to display web pages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 end with “.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“.html”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Editor – A word processor that has been specialized to make the writing of HTML documents more effortless.</a:t>
            </a:r>
          </a:p>
        </p:txBody>
      </p:sp>
    </p:spTree>
    <p:extLst>
      <p:ext uri="{BB962C8B-B14F-4D97-AF65-F5344CB8AC3E}">
        <p14:creationId xmlns:p14="http://schemas.microsoft.com/office/powerpoint/2010/main" val="8000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Table</a:t>
            </a:r>
            <a:endParaRPr lang="ko-KR" altLang="en-US" dirty="0" smtClean="0"/>
          </a:p>
        </p:txBody>
      </p:sp>
      <p:sp>
        <p:nvSpPr>
          <p:cNvPr id="67587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2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&lt;TABLE BORDER width=“750”&gt;</a:t>
            </a:r>
            <a:r>
              <a:rPr lang="en-US" altLang="ko-KR" b="1" dirty="0" smtClean="0"/>
              <a:t> </a:t>
            </a:r>
          </a:p>
          <a:p>
            <a:pPr lvl="2">
              <a:buFontTx/>
              <a:buNone/>
            </a:pPr>
            <a:r>
              <a:rPr lang="en-US" altLang="ko-KR" b="1" dirty="0" smtClean="0"/>
              <a:t>&lt;TR&gt; &lt;TD </a:t>
            </a:r>
            <a:r>
              <a:rPr lang="en-US" altLang="ko-KR" b="1" dirty="0" err="1" smtClean="0"/>
              <a:t>colspan</a:t>
            </a:r>
            <a:r>
              <a:rPr lang="en-US" altLang="ko-KR" b="1" dirty="0" smtClean="0"/>
              <a:t>=“4” align=“center”&gt;Page Banner&lt;/TD&gt;&lt;/TR&gt;   </a:t>
            </a:r>
          </a:p>
          <a:p>
            <a:pPr lvl="2">
              <a:buFontTx/>
              <a:buNone/>
            </a:pPr>
            <a:endParaRPr lang="en-US" altLang="ko-KR" b="1" dirty="0" smtClean="0"/>
          </a:p>
          <a:p>
            <a:pPr lvl="2">
              <a:buFontTx/>
              <a:buNone/>
            </a:pPr>
            <a:r>
              <a:rPr lang="en-US" altLang="ko-KR" b="1" dirty="0" smtClean="0"/>
              <a:t>&lt;TR&gt; &lt;TD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rowspan</a:t>
            </a:r>
            <a:r>
              <a:rPr lang="en-US" altLang="ko-KR" b="1" dirty="0" smtClean="0">
                <a:solidFill>
                  <a:srgbClr val="0000FF"/>
                </a:solidFill>
              </a:rPr>
              <a:t>=“2”</a:t>
            </a:r>
            <a:r>
              <a:rPr lang="en-US" altLang="ko-KR" b="1" dirty="0" smtClean="0"/>
              <a:t> width=“25%”&gt;</a:t>
            </a:r>
            <a:r>
              <a:rPr lang="en-US" altLang="ko-KR" b="1" dirty="0" err="1" smtClean="0"/>
              <a:t>Nav</a:t>
            </a:r>
            <a:r>
              <a:rPr lang="en-US" altLang="ko-KR" b="1" dirty="0" smtClean="0"/>
              <a:t> Links&lt;/TD</a:t>
            </a:r>
            <a:r>
              <a:rPr lang="en-US" altLang="ko-KR" b="1" dirty="0" smtClean="0"/>
              <a:t>&gt;</a:t>
            </a:r>
          </a:p>
          <a:p>
            <a:pPr lvl="2">
              <a:buFontTx/>
              <a:buNone/>
            </a:pPr>
            <a:r>
              <a:rPr lang="en-US" altLang="ko-KR" b="1" dirty="0" smtClean="0">
                <a:solidFill>
                  <a:srgbClr val="0000CC"/>
                </a:solidFill>
              </a:rPr>
              <a:t>&lt;</a:t>
            </a:r>
            <a:r>
              <a:rPr lang="en-US" altLang="ko-KR" b="1" dirty="0" smtClean="0">
                <a:solidFill>
                  <a:srgbClr val="0000CC"/>
                </a:solidFill>
              </a:rPr>
              <a:t>TD</a:t>
            </a:r>
            <a:r>
              <a:rPr lang="en-US" altLang="ko-KR" b="1" dirty="0" smtClean="0"/>
              <a:t> </a:t>
            </a:r>
            <a:r>
              <a:rPr lang="en-US" altLang="ko-KR" b="1" dirty="0" err="1" smtClean="0">
                <a:solidFill>
                  <a:srgbClr val="0000CC"/>
                </a:solidFill>
              </a:rPr>
              <a:t>colspan</a:t>
            </a:r>
            <a:r>
              <a:rPr lang="en-US" altLang="ko-KR" b="1" dirty="0" smtClean="0">
                <a:solidFill>
                  <a:srgbClr val="0000CC"/>
                </a:solidFill>
              </a:rPr>
              <a:t>=“2”&gt;Feature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Article&lt;/TD</a:t>
            </a:r>
            <a:r>
              <a:rPr lang="en-US" altLang="ko-KR" b="1" dirty="0" smtClean="0"/>
              <a:t>&gt; </a:t>
            </a:r>
            <a:endParaRPr lang="en-US" altLang="ko-KR" b="1" dirty="0" smtClean="0"/>
          </a:p>
          <a:p>
            <a:pPr lvl="2">
              <a:buFontTx/>
              <a:buNone/>
            </a:pPr>
            <a:r>
              <a:rPr lang="en-US" altLang="ko-KR" b="1" dirty="0" smtClean="0"/>
              <a:t>&lt;</a:t>
            </a:r>
            <a:r>
              <a:rPr lang="en-US" altLang="ko-KR" b="1" dirty="0" smtClean="0"/>
              <a:t>TD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rowspan</a:t>
            </a:r>
            <a:r>
              <a:rPr lang="en-US" altLang="ko-KR" b="1" dirty="0" smtClean="0">
                <a:solidFill>
                  <a:srgbClr val="0000FF"/>
                </a:solidFill>
              </a:rPr>
              <a:t>=“2”</a:t>
            </a:r>
            <a:r>
              <a:rPr lang="en-US" altLang="ko-KR" b="1" dirty="0" smtClean="0"/>
              <a:t> width=“25%”&gt;Linked Ads&lt;/TD</a:t>
            </a:r>
            <a:r>
              <a:rPr lang="en-US" altLang="ko-KR" b="1" dirty="0" smtClean="0"/>
              <a:t>&gt;</a:t>
            </a:r>
          </a:p>
          <a:p>
            <a:pPr lvl="2">
              <a:buFontTx/>
              <a:buNone/>
            </a:pPr>
            <a:r>
              <a:rPr lang="en-US" altLang="ko-KR" b="1" dirty="0" smtClean="0"/>
              <a:t>&lt;/</a:t>
            </a:r>
            <a:r>
              <a:rPr lang="en-US" altLang="ko-KR" b="1" dirty="0" smtClean="0"/>
              <a:t>TR&gt;</a:t>
            </a:r>
          </a:p>
          <a:p>
            <a:pPr lvl="2">
              <a:buFontTx/>
              <a:buNone/>
            </a:pPr>
            <a:endParaRPr lang="en-US" altLang="ko-KR" b="1" dirty="0" smtClean="0"/>
          </a:p>
          <a:p>
            <a:pPr lvl="2">
              <a:buFontTx/>
              <a:buNone/>
            </a:pPr>
            <a:r>
              <a:rPr lang="en-US" altLang="ko-KR" b="1" dirty="0" smtClean="0"/>
              <a:t>	&lt;TR&gt;&lt;TD </a:t>
            </a:r>
            <a:r>
              <a:rPr lang="en-US" altLang="ko-KR" b="1" dirty="0" smtClean="0">
                <a:solidFill>
                  <a:srgbClr val="FF3300"/>
                </a:solidFill>
              </a:rPr>
              <a:t>width=“25%”</a:t>
            </a:r>
            <a:r>
              <a:rPr lang="en-US" altLang="ko-KR" b="1" dirty="0" smtClean="0"/>
              <a:t>&gt;News Column 1 &lt;/TD&gt; &lt;TD </a:t>
            </a:r>
            <a:r>
              <a:rPr lang="en-US" altLang="ko-KR" b="1" dirty="0" smtClean="0">
                <a:solidFill>
                  <a:srgbClr val="FF3300"/>
                </a:solidFill>
              </a:rPr>
              <a:t>width=“25%”</a:t>
            </a:r>
            <a:r>
              <a:rPr lang="en-US" altLang="ko-KR" b="1" dirty="0" smtClean="0"/>
              <a:t>&gt;&lt;News Column 2 &lt;/TD&gt;&lt;/TR&gt;</a:t>
            </a:r>
          </a:p>
          <a:p>
            <a:pPr lvl="2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&lt;/TABLE&gt;</a:t>
            </a:r>
          </a:p>
          <a:p>
            <a:endParaRPr lang="ko-KR" altLang="en-US" dirty="0" smtClean="0"/>
          </a:p>
        </p:txBody>
      </p:sp>
      <p:sp>
        <p:nvSpPr>
          <p:cNvPr id="67588" name="직사각형 3"/>
          <p:cNvSpPr>
            <a:spLocks noChangeArrowheads="1"/>
          </p:cNvSpPr>
          <p:nvPr/>
        </p:nvSpPr>
        <p:spPr bwMode="auto">
          <a:xfrm>
            <a:off x="35496" y="1308894"/>
            <a:ext cx="54726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dirty="0"/>
              <a:t>What will be the output</a:t>
            </a:r>
            <a:r>
              <a:rPr lang="en-US" altLang="ko-KR" sz="2000" dirty="0" smtClean="0"/>
              <a:t>? (Example 11)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9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Table</a:t>
            </a:r>
            <a:endParaRPr lang="ko-KR" altLang="en-US" dirty="0" smtClean="0"/>
          </a:p>
        </p:txBody>
      </p:sp>
      <p:pic>
        <p:nvPicPr>
          <p:cNvPr id="68612" name="Picture 4" descr="Fig05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14859" r="5151" b="67830"/>
          <a:stretch>
            <a:fillRect/>
          </a:stretch>
        </p:blipFill>
        <p:spPr bwMode="auto">
          <a:xfrm>
            <a:off x="269875" y="2438400"/>
            <a:ext cx="84105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3" name="직사각형 4"/>
          <p:cNvSpPr>
            <a:spLocks noChangeArrowheads="1"/>
          </p:cNvSpPr>
          <p:nvPr/>
        </p:nvSpPr>
        <p:spPr bwMode="auto">
          <a:xfrm>
            <a:off x="107504" y="1727994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dirty="0"/>
              <a:t>The Output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48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Frame</a:t>
            </a:r>
            <a:endParaRPr lang="ko-KR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20000"/>
              </a:lnSpc>
              <a:defRPr/>
            </a:pP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Frame and Frameset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20000"/>
              </a:lnSpc>
              <a:buFontTx/>
              <a:buNone/>
              <a:defRPr/>
            </a:pP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is able to manage the content of a page and to work with high efficiency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20000"/>
              </a:lnSpc>
              <a:buFontTx/>
              <a:buNone/>
              <a:defRPr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example shows three HTML files to represent a page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20000"/>
              </a:lnSpc>
              <a:buFontTx/>
              <a:buNone/>
              <a:defRPr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752600" y="3733800"/>
            <a:ext cx="4648200" cy="2652713"/>
            <a:chOff x="624" y="1968"/>
            <a:chExt cx="2928" cy="1671"/>
          </a:xfrm>
        </p:grpSpPr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624" y="1968"/>
              <a:ext cx="105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Frame Menu</a:t>
              </a:r>
              <a:endParaRPr lang="ko-KR" altLang="en-US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(MENU.HTML)</a:t>
              </a:r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1680" y="1968"/>
              <a:ext cx="1872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Frame Main</a:t>
              </a:r>
              <a:endParaRPr lang="ko-KR" altLang="en-US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(MAIN.HTML)</a:t>
              </a:r>
            </a:p>
          </p:txBody>
        </p:sp>
        <p:cxnSp>
          <p:nvCxnSpPr>
            <p:cNvPr id="69638" name="AutoShape 6"/>
            <p:cNvCxnSpPr>
              <a:cxnSpLocks noChangeShapeType="1"/>
              <a:stCxn id="69636" idx="2"/>
              <a:endCxn id="69637" idx="2"/>
            </p:cNvCxnSpPr>
            <p:nvPr/>
          </p:nvCxnSpPr>
          <p:spPr bwMode="auto">
            <a:xfrm rot="16200000" flipH="1">
              <a:off x="1883" y="2293"/>
              <a:ext cx="1" cy="1464"/>
            </a:xfrm>
            <a:prstGeom prst="bentConnector3">
              <a:avLst>
                <a:gd name="adj1" fmla="val 1440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>
              <a:off x="1824" y="3168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1008" y="3408"/>
              <a:ext cx="20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/>
                <a:t>Frame set(INDEX.HTML)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0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Frame</a:t>
            </a:r>
            <a:endParaRPr lang="ko-KR" alt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400" dirty="0" smtClean="0"/>
              <a:t>Frame document basic structure</a:t>
            </a:r>
            <a:endParaRPr lang="ko-KR" altLang="en-US" sz="2400" dirty="0"/>
          </a:p>
          <a:p>
            <a:pPr marL="609600" indent="-609600">
              <a:buFontTx/>
              <a:buAutoNum type="circleNumDbPlain" startAt="2"/>
              <a:defRPr/>
            </a:pPr>
            <a:endParaRPr lang="ko-KR" altLang="en-US" sz="2400" dirty="0"/>
          </a:p>
          <a:p>
            <a:pPr marL="609600" indent="-609600">
              <a:buFontTx/>
              <a:buAutoNum type="circleNumDbPlain" startAt="2"/>
              <a:defRPr/>
            </a:pPr>
            <a:endParaRPr lang="ko-KR" altLang="en-US" sz="2400" dirty="0"/>
          </a:p>
          <a:p>
            <a:pPr marL="609600" indent="-609600">
              <a:buFontTx/>
              <a:buAutoNum type="circleNumDbPlain" startAt="2"/>
              <a:defRPr/>
            </a:pPr>
            <a:endParaRPr lang="ko-KR" altLang="en-US" sz="2400" dirty="0"/>
          </a:p>
          <a:p>
            <a:pPr marL="609600" indent="-609600">
              <a:buFontTx/>
              <a:buAutoNum type="circleNumDbPlain" startAt="2"/>
              <a:defRPr/>
            </a:pPr>
            <a:endParaRPr lang="ko-KR" altLang="en-US" sz="2400" dirty="0"/>
          </a:p>
          <a:p>
            <a:pPr marL="609600" indent="-609600">
              <a:buFontTx/>
              <a:buAutoNum type="circleNumDbPlain" startAt="2"/>
              <a:defRPr/>
            </a:pPr>
            <a:endParaRPr lang="ko-KR" altLang="en-US" sz="2400" dirty="0"/>
          </a:p>
          <a:p>
            <a:pPr marL="609600" indent="-609600">
              <a:buFontTx/>
              <a:buNone/>
              <a:defRPr/>
            </a:pPr>
            <a:endParaRPr lang="ko-KR" altLang="en-US" sz="2400" b="1" dirty="0"/>
          </a:p>
          <a:p>
            <a:pPr marL="609600" indent="-609600">
              <a:buFontTx/>
              <a:buNone/>
              <a:defRPr/>
            </a:pPr>
            <a:endParaRPr lang="ko-KR" altLang="en-US" sz="2400" b="1" dirty="0"/>
          </a:p>
          <a:p>
            <a:pPr marL="609600" indent="-609600">
              <a:buFontTx/>
              <a:buNone/>
              <a:defRPr/>
            </a:pPr>
            <a:endParaRPr lang="en-US" altLang="ko-KR" sz="2400" dirty="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23850" y="2590800"/>
            <a:ext cx="8640763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&lt;</a:t>
            </a:r>
            <a:r>
              <a:rPr lang="en-US" altLang="ko-KR" sz="1800" dirty="0" smtClean="0">
                <a:solidFill>
                  <a:schemeClr val="accent2"/>
                </a:solidFill>
              </a:rPr>
              <a:t>FRAMESET&gt;                        </a:t>
            </a:r>
            <a:r>
              <a:rPr lang="en-US" altLang="ko-KR" sz="1800" dirty="0"/>
              <a:t>//Frame Set definition</a:t>
            </a:r>
            <a:endParaRPr lang="ko-KR" altLang="en-US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&lt;FRAME SRC=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>
                <a:solidFill>
                  <a:schemeClr val="accent2"/>
                </a:solidFill>
              </a:rPr>
              <a:t>Homepage</a:t>
            </a:r>
            <a:r>
              <a:rPr lang="ko-KR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>
                <a:solidFill>
                  <a:schemeClr val="accent2"/>
                </a:solidFill>
              </a:rPr>
              <a:t>&gt; </a:t>
            </a:r>
            <a:r>
              <a:rPr lang="en-US" altLang="ko-KR" sz="1800" dirty="0"/>
              <a:t>//Insert the assigned homepage document frame</a:t>
            </a:r>
            <a:endParaRPr lang="ko-KR" altLang="en-US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&lt;/FRAME&gt;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10185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Frame</a:t>
            </a:r>
            <a:endParaRPr lang="ko-KR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buFontTx/>
              <a:buNone/>
              <a:defRPr/>
            </a:pPr>
            <a:r>
              <a:rPr lang="en-US" altLang="ko-KR" sz="2400" b="1" dirty="0" smtClean="0"/>
              <a:t>Main menu in the bottom</a:t>
            </a:r>
            <a:endParaRPr lang="ko-KR" altLang="en-US" sz="2400" b="1" dirty="0"/>
          </a:p>
          <a:p>
            <a:pPr marL="609600" indent="-609600">
              <a:lnSpc>
                <a:spcPct val="40000"/>
              </a:lnSpc>
              <a:buFontTx/>
              <a:buNone/>
              <a:defRPr/>
            </a:pPr>
            <a:endParaRPr lang="ko-KR" altLang="en-US" dirty="0"/>
          </a:p>
          <a:p>
            <a:pPr marL="609600" indent="-609600">
              <a:defRPr/>
            </a:pPr>
            <a:endParaRPr lang="en-US" altLang="ko-KR" dirty="0"/>
          </a:p>
        </p:txBody>
      </p:sp>
      <p:grpSp>
        <p:nvGrpSpPr>
          <p:cNvPr id="71683" name="Group 8"/>
          <p:cNvGrpSpPr>
            <a:grpSpLocks/>
          </p:cNvGrpSpPr>
          <p:nvPr/>
        </p:nvGrpSpPr>
        <p:grpSpPr bwMode="auto">
          <a:xfrm>
            <a:off x="457200" y="1989138"/>
            <a:ext cx="7620000" cy="1600200"/>
            <a:chOff x="432" y="1104"/>
            <a:chExt cx="4800" cy="1200"/>
          </a:xfrm>
        </p:grpSpPr>
        <p:sp>
          <p:nvSpPr>
            <p:cNvPr id="71685" name="Rectangle 4"/>
            <p:cNvSpPr>
              <a:spLocks noChangeArrowheads="1"/>
            </p:cNvSpPr>
            <p:nvPr/>
          </p:nvSpPr>
          <p:spPr bwMode="auto">
            <a:xfrm>
              <a:off x="432" y="1104"/>
              <a:ext cx="4800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solidFill>
                    <a:schemeClr val="accent2"/>
                  </a:solidFill>
                </a:rPr>
                <a:t>&lt;FRAMESET ROWS=</a:t>
              </a:r>
              <a:r>
                <a:rPr lang="en-US" altLang="ko-KR" sz="1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“</a:t>
              </a:r>
              <a:r>
                <a:rPr lang="en-US" altLang="ko-KR" sz="1800" dirty="0">
                  <a:solidFill>
                    <a:schemeClr val="accent2"/>
                  </a:solidFill>
                </a:rPr>
                <a:t>100,*</a:t>
              </a:r>
              <a:r>
                <a:rPr lang="en-US" altLang="ko-KR" sz="1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”</a:t>
              </a:r>
              <a:r>
                <a:rPr lang="en-US" altLang="ko-KR" sz="1800" dirty="0">
                  <a:solidFill>
                    <a:schemeClr val="accent2"/>
                  </a:solidFill>
                </a:rPr>
                <a:t>&gt;        </a:t>
              </a:r>
              <a:r>
                <a:rPr lang="en-US" altLang="ko-KR" sz="1800" dirty="0" smtClean="0">
                  <a:solidFill>
                    <a:schemeClr val="accent2"/>
                  </a:solidFill>
                </a:rPr>
                <a:t>Upper Frame with 100 pixels</a:t>
              </a:r>
              <a:endParaRPr lang="ko-KR" altLang="en-US" sz="1800" dirty="0" smtClean="0"/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ko-KR" sz="1800" dirty="0" smtClean="0">
                  <a:solidFill>
                    <a:schemeClr val="accent2"/>
                  </a:solidFill>
                </a:rPr>
                <a:t>&lt;FRAME SRC=</a:t>
              </a:r>
              <a:r>
                <a:rPr lang="en-US" altLang="ko-KR" sz="1800" dirty="0" smtClean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“</a:t>
              </a:r>
              <a:r>
                <a:rPr lang="en-US" altLang="ko-KR" sz="1800" dirty="0" smtClean="0">
                  <a:solidFill>
                    <a:schemeClr val="accent2"/>
                  </a:solidFill>
                </a:rPr>
                <a:t>menu.html</a:t>
              </a:r>
              <a:r>
                <a:rPr lang="en-US" altLang="ko-KR" sz="1800" dirty="0" smtClean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”</a:t>
              </a:r>
              <a:r>
                <a:rPr lang="en-US" altLang="ko-KR" sz="1800" dirty="0" smtClean="0">
                  <a:solidFill>
                    <a:schemeClr val="accent2"/>
                  </a:solidFill>
                </a:rPr>
                <a:t>&gt;      Upper menu frame</a:t>
              </a:r>
              <a:endParaRPr lang="ko-KR" altLang="en-US" sz="1800" dirty="0" smtClean="0"/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ko-KR" sz="1800" dirty="0">
                  <a:solidFill>
                    <a:schemeClr val="accent2"/>
                  </a:solidFill>
                </a:rPr>
                <a:t>&lt;FRAME SRC=</a:t>
              </a:r>
              <a:r>
                <a:rPr lang="en-US" altLang="ko-KR" sz="1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“</a:t>
              </a:r>
              <a:r>
                <a:rPr lang="en-US" altLang="ko-KR" sz="1800" dirty="0">
                  <a:solidFill>
                    <a:schemeClr val="accent2"/>
                  </a:solidFill>
                </a:rPr>
                <a:t>main.html</a:t>
              </a:r>
              <a:r>
                <a:rPr lang="en-US" altLang="ko-KR" sz="1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”</a:t>
              </a:r>
              <a:r>
                <a:rPr lang="en-US" altLang="ko-KR" sz="1800" dirty="0">
                  <a:solidFill>
                    <a:schemeClr val="accent2"/>
                  </a:solidFill>
                </a:rPr>
                <a:t>&gt;       </a:t>
              </a:r>
              <a:r>
                <a:rPr lang="en-US" altLang="ko-KR" sz="1800" dirty="0" smtClean="0">
                  <a:solidFill>
                    <a:schemeClr val="accent2"/>
                  </a:solidFill>
                </a:rPr>
                <a:t>Lower menu frame</a:t>
              </a:r>
              <a:endParaRPr lang="ko-KR" altLang="en-US" sz="1800" dirty="0"/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solidFill>
                    <a:schemeClr val="accent2"/>
                  </a:solidFill>
                </a:rPr>
                <a:t>&lt;/FRAMESET&gt;</a:t>
              </a:r>
            </a:p>
          </p:txBody>
        </p:sp>
        <p:sp>
          <p:nvSpPr>
            <p:cNvPr id="71686" name="Line 5"/>
            <p:cNvSpPr>
              <a:spLocks noChangeShapeType="1"/>
            </p:cNvSpPr>
            <p:nvPr/>
          </p:nvSpPr>
          <p:spPr bwMode="auto">
            <a:xfrm>
              <a:off x="2448" y="1392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87" name="Line 6"/>
            <p:cNvSpPr>
              <a:spLocks noChangeShapeType="1"/>
            </p:cNvSpPr>
            <p:nvPr/>
          </p:nvSpPr>
          <p:spPr bwMode="auto">
            <a:xfrm>
              <a:off x="2496" y="1584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88" name="Line 7"/>
            <p:cNvSpPr>
              <a:spLocks noChangeShapeType="1"/>
            </p:cNvSpPr>
            <p:nvPr/>
          </p:nvSpPr>
          <p:spPr bwMode="auto">
            <a:xfrm>
              <a:off x="2400" y="1824"/>
              <a:ext cx="2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71684" name="Picture 9" descr="6_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495885"/>
            <a:ext cx="3848980" cy="272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5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Frame</a:t>
            </a:r>
            <a:endParaRPr lang="ko-KR" alt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solidFill>
                  <a:schemeClr val="accent2"/>
                </a:solidFill>
              </a:rPr>
              <a:t>&lt;FRAMESET COLS=</a:t>
            </a:r>
            <a:r>
              <a:rPr lang="en-US" altLang="ko-KR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 smtClean="0">
                <a:solidFill>
                  <a:schemeClr val="accent2"/>
                </a:solidFill>
              </a:rPr>
              <a:t>200,*</a:t>
            </a:r>
            <a:r>
              <a:rPr lang="en-US" altLang="ko-KR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 smtClean="0">
                <a:solidFill>
                  <a:schemeClr val="accent2"/>
                </a:solidFill>
              </a:rPr>
              <a:t>&gt;   </a:t>
            </a:r>
            <a:r>
              <a:rPr lang="en-US" altLang="ko-KR" sz="1800" dirty="0" smtClean="0"/>
              <a:t>//  Left frame is set to 200 pixel</a:t>
            </a:r>
            <a:endParaRPr lang="ko-KR" altLang="en-US" sz="1800" dirty="0" smtClean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&lt;FRAME SRC=</a:t>
            </a:r>
            <a:r>
              <a:rPr lang="en-US" altLang="ko-KR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 smtClean="0">
                <a:solidFill>
                  <a:schemeClr val="accent2"/>
                </a:solidFill>
              </a:rPr>
              <a:t>menu.html</a:t>
            </a:r>
            <a:r>
              <a:rPr lang="en-US" altLang="ko-KR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 smtClean="0">
                <a:solidFill>
                  <a:schemeClr val="accent2"/>
                </a:solidFill>
              </a:rPr>
              <a:t>&gt;   </a:t>
            </a:r>
            <a:r>
              <a:rPr lang="en-US" altLang="ko-KR" sz="1800" dirty="0" smtClean="0"/>
              <a:t>//   Left frame</a:t>
            </a:r>
            <a:endParaRPr lang="ko-KR" altLang="en-US" sz="1800" dirty="0" smtClean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&lt;FRAME SRC=</a:t>
            </a:r>
            <a:r>
              <a:rPr lang="en-US" altLang="ko-KR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 smtClean="0">
                <a:solidFill>
                  <a:schemeClr val="accent2"/>
                </a:solidFill>
              </a:rPr>
              <a:t>main.html</a:t>
            </a:r>
            <a:r>
              <a:rPr lang="en-US" altLang="ko-KR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 smtClean="0">
                <a:solidFill>
                  <a:schemeClr val="accent2"/>
                </a:solidFill>
              </a:rPr>
              <a:t>&gt;    </a:t>
            </a:r>
            <a:r>
              <a:rPr lang="en-US" altLang="ko-KR" sz="1800" dirty="0" smtClean="0"/>
              <a:t>//   Right frame</a:t>
            </a:r>
            <a:endParaRPr lang="ko-KR" altLang="en-US" sz="1800" dirty="0" smtClean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solidFill>
                  <a:schemeClr val="accent2"/>
                </a:solidFill>
              </a:rPr>
              <a:t>&lt;/FRAMESET&gt;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28625" y="1196975"/>
            <a:ext cx="79248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eaLnBrk="1" latinLnBrk="1" hangingPunct="1">
              <a:spcBef>
                <a:spcPct val="50000"/>
              </a:spcBef>
              <a:defRPr/>
            </a:pPr>
            <a:r>
              <a:rPr lang="en-US" altLang="ko-KR" b="1" dirty="0" smtClean="0"/>
              <a:t>Menu in the left</a:t>
            </a:r>
            <a:endParaRPr lang="ko-KR" altLang="en-US" b="1" dirty="0" smtClean="0"/>
          </a:p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endParaRPr lang="ko-KR" altLang="en-US" dirty="0" smtClean="0"/>
          </a:p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endParaRPr lang="ko-KR" altLang="en-US" dirty="0" smtClean="0"/>
          </a:p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endParaRPr lang="ko-KR" altLang="en-US" b="1" dirty="0" smtClean="0"/>
          </a:p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endParaRPr lang="en-US" altLang="ko-KR" dirty="0" smtClean="0"/>
          </a:p>
        </p:txBody>
      </p:sp>
      <p:pic>
        <p:nvPicPr>
          <p:cNvPr id="72708" name="Picture 4" descr="6_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71800"/>
            <a:ext cx="464820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Frame</a:t>
            </a:r>
            <a:endParaRPr lang="ko-KR" alt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/>
              <a:t>Three level of frames</a:t>
            </a:r>
            <a:endParaRPr lang="ko-KR" altLang="en-US" sz="2400" b="1" dirty="0" smtClean="0"/>
          </a:p>
          <a:p>
            <a:pPr marL="609600" indent="-609600">
              <a:buFontTx/>
              <a:buAutoNum type="circleNumDbPlain" startAt="5"/>
            </a:pPr>
            <a:endParaRPr lang="ko-KR" altLang="en-US" sz="2400" dirty="0" smtClean="0"/>
          </a:p>
          <a:p>
            <a:pPr marL="609600" indent="-609600">
              <a:buFontTx/>
              <a:buAutoNum type="circleNumDbPlain" startAt="5"/>
            </a:pPr>
            <a:endParaRPr lang="ko-KR" altLang="en-US" sz="2400" dirty="0" smtClean="0"/>
          </a:p>
          <a:p>
            <a:pPr marL="609600" indent="-609600">
              <a:buFontTx/>
              <a:buAutoNum type="circleNumDbPlain" startAt="5"/>
            </a:pPr>
            <a:endParaRPr lang="ko-KR" altLang="en-US" sz="2400" dirty="0" smtClean="0"/>
          </a:p>
          <a:p>
            <a:pPr marL="609600" indent="-609600">
              <a:buFontTx/>
              <a:buAutoNum type="circleNumDbPlain" startAt="5"/>
            </a:pPr>
            <a:endParaRPr lang="ko-KR" altLang="en-US" sz="2400" dirty="0" smtClean="0"/>
          </a:p>
          <a:p>
            <a:pPr marL="609600" indent="-609600">
              <a:buFontTx/>
              <a:buAutoNum type="circleNumDbPlain" startAt="5"/>
            </a:pPr>
            <a:endParaRPr lang="ko-KR" altLang="en-US" sz="2400" dirty="0" smtClean="0"/>
          </a:p>
          <a:p>
            <a:pPr marL="609600" indent="-609600">
              <a:buFontTx/>
              <a:buAutoNum type="circleNumDbPlain" startAt="5"/>
            </a:pPr>
            <a:endParaRPr lang="ko-KR" altLang="en-US" sz="2400" dirty="0" smtClean="0"/>
          </a:p>
          <a:p>
            <a:pPr marL="609600" indent="-609600">
              <a:buFontTx/>
              <a:buNone/>
            </a:pPr>
            <a:endParaRPr lang="ko-KR" altLang="en-US" sz="2400" dirty="0" smtClean="0"/>
          </a:p>
          <a:p>
            <a:pPr marL="609600" indent="-609600">
              <a:buFontTx/>
              <a:buNone/>
            </a:pPr>
            <a:endParaRPr lang="ko-KR" altLang="en-US" sz="2400" dirty="0" smtClean="0"/>
          </a:p>
          <a:p>
            <a:pPr marL="609600" indent="-609600">
              <a:buFontTx/>
              <a:buAutoNum type="circleNumDbPlain" startAt="5"/>
            </a:pPr>
            <a:endParaRPr lang="en-US" altLang="ko-KR" sz="2400" dirty="0" smtClean="0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287337" y="2243932"/>
            <a:ext cx="8569325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&lt;FRAMESET ROWS=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>
                <a:solidFill>
                  <a:schemeClr val="accent2"/>
                </a:solidFill>
              </a:rPr>
              <a:t>100,*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>
                <a:solidFill>
                  <a:schemeClr val="accent2"/>
                </a:solidFill>
              </a:rPr>
              <a:t>&gt;      </a:t>
            </a:r>
            <a:r>
              <a:rPr lang="en-US" altLang="ko-KR" sz="1800" dirty="0"/>
              <a:t>// Top header frame with height 100 pixel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    </a:t>
            </a:r>
            <a:r>
              <a:rPr lang="en-US" altLang="ko-KR" sz="1800" dirty="0">
                <a:solidFill>
                  <a:schemeClr val="accent2"/>
                </a:solidFill>
              </a:rPr>
              <a:t>&lt;FRAME SRC=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>
                <a:solidFill>
                  <a:schemeClr val="accent2"/>
                </a:solidFill>
              </a:rPr>
              <a:t>head.html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>
                <a:solidFill>
                  <a:schemeClr val="accent2"/>
                </a:solidFill>
              </a:rPr>
              <a:t>&gt;    </a:t>
            </a:r>
            <a:r>
              <a:rPr lang="en-US" altLang="ko-KR" sz="1800" dirty="0"/>
              <a:t>// Top header frame</a:t>
            </a:r>
            <a:endParaRPr lang="ko-KR" altLang="en-US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    </a:t>
            </a:r>
            <a:r>
              <a:rPr lang="en-US" altLang="ko-KR" sz="1800" dirty="0">
                <a:solidFill>
                  <a:schemeClr val="accent2"/>
                </a:solidFill>
              </a:rPr>
              <a:t>&lt;FRAMESET COLS=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>
                <a:solidFill>
                  <a:schemeClr val="accent2"/>
                </a:solidFill>
              </a:rPr>
              <a:t>200,*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>
                <a:solidFill>
                  <a:schemeClr val="accent2"/>
                </a:solidFill>
              </a:rPr>
              <a:t>&gt;   </a:t>
            </a:r>
            <a:r>
              <a:rPr lang="en-US" altLang="ko-KR" sz="1800" dirty="0"/>
              <a:t>// Left frame width 200 pixel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      &lt;FRAME SRC=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>
                <a:solidFill>
                  <a:schemeClr val="accent2"/>
                </a:solidFill>
              </a:rPr>
              <a:t>menu.html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>
                <a:solidFill>
                  <a:schemeClr val="accent2"/>
                </a:solidFill>
              </a:rPr>
              <a:t>&gt;   </a:t>
            </a:r>
            <a:r>
              <a:rPr lang="en-US" altLang="ko-KR" sz="1800" dirty="0"/>
              <a:t>//   Left frame</a:t>
            </a:r>
            <a:endParaRPr lang="ko-KR" altLang="en-US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      </a:t>
            </a:r>
            <a:r>
              <a:rPr lang="en-US" altLang="ko-KR" sz="1800" dirty="0">
                <a:solidFill>
                  <a:schemeClr val="accent2"/>
                </a:solidFill>
              </a:rPr>
              <a:t>&lt;FRAME SRC=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ko-KR" sz="1800" dirty="0">
                <a:solidFill>
                  <a:schemeClr val="accent2"/>
                </a:solidFill>
              </a:rPr>
              <a:t>main.html</a:t>
            </a:r>
            <a:r>
              <a:rPr lang="en-US" altLang="ko-KR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1800" dirty="0">
                <a:solidFill>
                  <a:schemeClr val="accent2"/>
                </a:solidFill>
              </a:rPr>
              <a:t>&gt;   </a:t>
            </a:r>
            <a:r>
              <a:rPr lang="en-US" altLang="ko-KR" sz="1800" dirty="0"/>
              <a:t>//   Right main frame</a:t>
            </a:r>
            <a:endParaRPr lang="ko-KR" altLang="en-US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    </a:t>
            </a:r>
            <a:r>
              <a:rPr lang="en-US" altLang="ko-KR" sz="1800" dirty="0">
                <a:solidFill>
                  <a:schemeClr val="accent2"/>
                </a:solidFill>
              </a:rPr>
              <a:t>&lt;/FRAMESET&gt;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 &lt;/FRAMESET&gt;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dirty="0"/>
          </a:p>
        </p:txBody>
      </p:sp>
      <p:pic>
        <p:nvPicPr>
          <p:cNvPr id="73732" name="Picture 4" descr="6_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127046"/>
            <a:ext cx="3449960" cy="216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6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 of HTML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Next, we will learn about JSP.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8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 enclosed in brackets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paired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Web Page</a:t>
            </a:r>
            <a:r>
              <a:rPr lang="en-US" altLang="ko-KR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4000" b="1" i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ko-KR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sensitive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= &lt;title&gt; = &lt;Title&gt;</a:t>
            </a:r>
          </a:p>
          <a:p>
            <a:pPr eaLnBrk="1" hangingPunct="1"/>
            <a:endParaRPr lang="ko-KR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82" y="1594818"/>
            <a:ext cx="5112568" cy="46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83468"/>
            <a:ext cx="8229600" cy="114300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" y="984588"/>
            <a:ext cx="60864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825"/>
            <a:ext cx="63341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25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323528" y="2276872"/>
            <a:ext cx="7543800" cy="3733800"/>
            <a:chOff x="336" y="1728"/>
            <a:chExt cx="4752" cy="2352"/>
          </a:xfrm>
        </p:grpSpPr>
        <p:grpSp>
          <p:nvGrpSpPr>
            <p:cNvPr id="9220" name="Group 2"/>
            <p:cNvGrpSpPr>
              <a:grpSpLocks/>
            </p:cNvGrpSpPr>
            <p:nvPr/>
          </p:nvGrpSpPr>
          <p:grpSpPr bwMode="auto">
            <a:xfrm>
              <a:off x="1344" y="2064"/>
              <a:ext cx="2112" cy="1488"/>
              <a:chOff x="1296" y="1872"/>
              <a:chExt cx="2112" cy="1488"/>
            </a:xfrm>
          </p:grpSpPr>
          <p:sp>
            <p:nvSpPr>
              <p:cNvPr id="9225" name="Line 3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26" name="Line 4"/>
              <p:cNvSpPr>
                <a:spLocks noChangeShapeType="1"/>
              </p:cNvSpPr>
              <p:nvPr/>
            </p:nvSpPr>
            <p:spPr bwMode="auto">
              <a:xfrm>
                <a:off x="3120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27" name="Line 5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28" name="Line 6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29" name="Line 7"/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30" name="Line 8"/>
              <p:cNvSpPr>
                <a:spLocks noChangeShapeType="1"/>
              </p:cNvSpPr>
              <p:nvPr/>
            </p:nvSpPr>
            <p:spPr bwMode="auto">
              <a:xfrm>
                <a:off x="1488" y="2880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31" name="Line 9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32" name="Line 10"/>
              <p:cNvSpPr>
                <a:spLocks noChangeShapeType="1"/>
              </p:cNvSpPr>
              <p:nvPr/>
            </p:nvSpPr>
            <p:spPr bwMode="auto">
              <a:xfrm>
                <a:off x="3312" y="28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221" name="Rectangle 11"/>
            <p:cNvSpPr>
              <a:spLocks noChangeArrowheads="1"/>
            </p:cNvSpPr>
            <p:nvPr/>
          </p:nvSpPr>
          <p:spPr bwMode="auto">
            <a:xfrm>
              <a:off x="336" y="1728"/>
              <a:ext cx="4752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4000"/>
            </a:p>
          </p:txBody>
        </p:sp>
        <p:sp>
          <p:nvSpPr>
            <p:cNvPr id="9222" name="AutoShape 14"/>
            <p:cNvSpPr>
              <a:spLocks noChangeArrowheads="1"/>
            </p:cNvSpPr>
            <p:nvPr/>
          </p:nvSpPr>
          <p:spPr bwMode="auto">
            <a:xfrm>
              <a:off x="1392" y="2112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4000"/>
            </a:p>
          </p:txBody>
        </p:sp>
        <p:sp>
          <p:nvSpPr>
            <p:cNvPr id="9223" name="AutoShape 15"/>
            <p:cNvSpPr>
              <a:spLocks noChangeArrowheads="1"/>
            </p:cNvSpPr>
            <p:nvPr/>
          </p:nvSpPr>
          <p:spPr bwMode="auto">
            <a:xfrm>
              <a:off x="2736" y="2544"/>
              <a:ext cx="240" cy="48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4000"/>
            </a:p>
          </p:txBody>
        </p:sp>
        <p:sp>
          <p:nvSpPr>
            <p:cNvPr id="9224" name="AutoShape 16"/>
            <p:cNvSpPr>
              <a:spLocks noChangeArrowheads="1"/>
            </p:cNvSpPr>
            <p:nvPr/>
          </p:nvSpPr>
          <p:spPr bwMode="auto">
            <a:xfrm>
              <a:off x="1392" y="3264"/>
              <a:ext cx="1536" cy="48"/>
            </a:xfrm>
            <a:prstGeom prst="rightArrow">
              <a:avLst>
                <a:gd name="adj1" fmla="val 50000"/>
                <a:gd name="adj2" fmla="val 80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40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9219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z="2400" b="1" dirty="0" smtClean="0"/>
              <a:t>HTML Basic Structure (Example 1)</a:t>
            </a:r>
            <a:endParaRPr lang="ko-KR" altLang="en-US" sz="2400" b="1" dirty="0" smtClean="0"/>
          </a:p>
          <a:p>
            <a:pPr eaLnBrk="1" hangingPunct="1">
              <a:buFontTx/>
              <a:buNone/>
            </a:pPr>
            <a:endParaRPr lang="en-US" altLang="ko-KR" dirty="0" smtClean="0"/>
          </a:p>
          <a:p>
            <a:pPr eaLnBrk="1" hangingPunct="1">
              <a:buFontTx/>
              <a:buNone/>
            </a:pPr>
            <a:endParaRPr lang="en-US" altLang="ko-KR" dirty="0" smtClean="0"/>
          </a:p>
          <a:p>
            <a:pPr eaLnBrk="1" hangingPunct="1"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&lt;HTML&gt;                         </a:t>
            </a:r>
            <a:r>
              <a:rPr lang="en-US" altLang="ko-KR" sz="2000" dirty="0" smtClean="0">
                <a:solidFill>
                  <a:schemeClr val="accent2"/>
                </a:solidFill>
              </a:rPr>
              <a:t>           </a:t>
            </a:r>
            <a:r>
              <a:rPr lang="en-US" altLang="ko-KR" sz="2000" dirty="0" smtClean="0">
                <a:solidFill>
                  <a:schemeClr val="accent2"/>
                </a:solidFill>
              </a:rPr>
              <a:t>		</a:t>
            </a:r>
            <a:r>
              <a:rPr lang="en-US" altLang="ko-KR" sz="2000" dirty="0" smtClean="0"/>
              <a:t>To define the html</a:t>
            </a:r>
            <a:endParaRPr lang="ko-KR" altLang="en-US" sz="2000" dirty="0" smtClean="0"/>
          </a:p>
          <a:p>
            <a:pPr eaLnBrk="1" hangingPunct="1">
              <a:buFontTx/>
              <a:buNone/>
            </a:pPr>
            <a:r>
              <a:rPr lang="ko-KR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ko-KR" sz="2000" dirty="0" smtClean="0">
                <a:solidFill>
                  <a:schemeClr val="accent2"/>
                </a:solidFill>
              </a:rPr>
              <a:t>&lt;HEAD&gt;</a:t>
            </a:r>
          </a:p>
          <a:p>
            <a:pPr eaLnBrk="1" hangingPunct="1"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	&lt;TITLE&gt;Web Pages&lt;/TITLE&gt;      	 </a:t>
            </a:r>
            <a:r>
              <a:rPr lang="en-US" altLang="ko-KR" sz="2000" dirty="0" smtClean="0"/>
              <a:t>The title of the document</a:t>
            </a:r>
            <a:endParaRPr lang="ko-KR" altLang="en-US" sz="2000" dirty="0" smtClean="0"/>
          </a:p>
          <a:p>
            <a:pPr eaLnBrk="1" hangingPunct="1">
              <a:buFontTx/>
              <a:buNone/>
            </a:pPr>
            <a:r>
              <a:rPr lang="ko-KR" altLang="en-US" sz="2000" dirty="0" smtClean="0">
                <a:solidFill>
                  <a:schemeClr val="accent2"/>
                </a:solidFill>
              </a:rPr>
              <a:t>   </a:t>
            </a:r>
            <a:r>
              <a:rPr lang="en-US" altLang="ko-KR" sz="2000" dirty="0" smtClean="0">
                <a:solidFill>
                  <a:schemeClr val="accent2"/>
                </a:solidFill>
              </a:rPr>
              <a:t>&lt;/HEAD&gt;</a:t>
            </a:r>
          </a:p>
          <a:p>
            <a:pPr eaLnBrk="1" hangingPunct="1"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   &lt;BODY&gt;</a:t>
            </a:r>
          </a:p>
          <a:p>
            <a:pPr eaLnBrk="1" hangingPunct="1"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   Contents</a:t>
            </a:r>
            <a:r>
              <a:rPr lang="ko-KR" altLang="en-US" sz="20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altLang="ko-KR" sz="2000" dirty="0" smtClean="0">
                <a:solidFill>
                  <a:schemeClr val="accent2"/>
                </a:solidFill>
              </a:rPr>
              <a:t>		</a:t>
            </a:r>
            <a:r>
              <a:rPr lang="ko-KR" altLang="en-US" sz="2000" dirty="0" smtClean="0">
                <a:solidFill>
                  <a:schemeClr val="accent2"/>
                </a:solidFill>
              </a:rPr>
              <a:t>   </a:t>
            </a:r>
            <a:r>
              <a:rPr lang="en-US" altLang="ko-KR" sz="2000" dirty="0" smtClean="0">
                <a:solidFill>
                  <a:schemeClr val="accent2"/>
                </a:solidFill>
              </a:rPr>
              <a:t>The view on the page</a:t>
            </a:r>
            <a:r>
              <a:rPr lang="ko-KR" altLang="en-US" sz="2000" dirty="0" smtClean="0">
                <a:solidFill>
                  <a:schemeClr val="accent2"/>
                </a:solidFill>
              </a:rPr>
              <a:t>      </a:t>
            </a:r>
            <a:endParaRPr lang="en-US" altLang="ko-KR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ko-KR" altLang="en-US" sz="2000" dirty="0" smtClean="0">
                <a:solidFill>
                  <a:schemeClr val="accent2"/>
                </a:solidFill>
              </a:rPr>
              <a:t>   </a:t>
            </a:r>
            <a:r>
              <a:rPr lang="en-US" altLang="ko-KR" sz="2000" dirty="0" smtClean="0">
                <a:solidFill>
                  <a:schemeClr val="accent2"/>
                </a:solidFill>
              </a:rPr>
              <a:t>&lt;/BODY&gt;                               </a:t>
            </a:r>
            <a:endParaRPr lang="ko-KR" altLang="en-US" sz="2000" dirty="0" smtClean="0"/>
          </a:p>
          <a:p>
            <a:pPr eaLnBrk="1" hangingPunct="1"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36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57200" y="2523331"/>
            <a:ext cx="7848600" cy="3042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4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25" indent="-377825" eaLnBrk="1" hangingPunct="1">
              <a:defRPr/>
            </a:pPr>
            <a:r>
              <a:rPr lang="en-US" altLang="ko-KR" sz="2400" b="1" dirty="0" smtClean="0"/>
              <a:t>Text property (Example 2)</a:t>
            </a:r>
            <a:endParaRPr lang="ko-KR" altLang="en-US" sz="2400" b="1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2400" dirty="0" smtClean="0"/>
              <a:t>Text and Background color</a:t>
            </a:r>
            <a:endParaRPr lang="ko-KR" altLang="en-US" sz="2400" dirty="0" smtClean="0"/>
          </a:p>
          <a:p>
            <a:pPr marL="377825" indent="-377825" eaLnBrk="1" hangingPunct="1">
              <a:buFontTx/>
              <a:buNone/>
              <a:defRPr/>
            </a:pPr>
            <a:r>
              <a:rPr lang="en-US" altLang="ko-KR" sz="2000" dirty="0" smtClean="0">
                <a:solidFill>
                  <a:schemeClr val="accent2"/>
                </a:solidFill>
              </a:rPr>
              <a:t>&lt;HTML&gt;                                  </a:t>
            </a:r>
          </a:p>
          <a:p>
            <a:pPr marL="377825" indent="-377825" eaLnBrk="1" hangingPunct="1">
              <a:buFontTx/>
              <a:buNone/>
              <a:defRPr/>
            </a:pPr>
            <a:r>
              <a:rPr lang="en-US" altLang="ko-KR" sz="2000" dirty="0" smtClean="0">
                <a:solidFill>
                  <a:schemeClr val="accent2"/>
                </a:solidFill>
              </a:rPr>
              <a:t> &lt;HEAD&gt;</a:t>
            </a:r>
          </a:p>
          <a:p>
            <a:pPr marL="377825" indent="-377825" eaLnBrk="1" hangingPunct="1">
              <a:buFontTx/>
              <a:buNone/>
              <a:defRPr/>
            </a:pPr>
            <a:r>
              <a:rPr lang="en-US" altLang="ko-KR" sz="2000" dirty="0" smtClean="0">
                <a:solidFill>
                  <a:schemeClr val="accent2"/>
                </a:solidFill>
              </a:rPr>
              <a:t>	&lt;TITLE&gt;Text property modification&lt;/TITLE&gt;     </a:t>
            </a:r>
          </a:p>
          <a:p>
            <a:pPr marL="377825" indent="-377825" eaLnBrk="1" hangingPunct="1">
              <a:buFontTx/>
              <a:buNone/>
              <a:defRPr/>
            </a:pPr>
            <a:r>
              <a:rPr lang="en-US" altLang="ko-KR" sz="2000" dirty="0" smtClean="0">
                <a:solidFill>
                  <a:schemeClr val="accent2"/>
                </a:solidFill>
              </a:rPr>
              <a:t> &lt;/HEAD&gt;</a:t>
            </a:r>
          </a:p>
          <a:p>
            <a:pPr marL="377825" indent="-377825" eaLnBrk="1" hangingPunct="1">
              <a:buFontTx/>
              <a:buNone/>
              <a:defRPr/>
            </a:pPr>
            <a:r>
              <a:rPr lang="en-US" altLang="ko-KR" sz="2000" dirty="0" smtClean="0">
                <a:solidFill>
                  <a:schemeClr val="accent2"/>
                </a:solidFill>
              </a:rPr>
              <a:t> &lt;BODY BGCOLOR=</a:t>
            </a:r>
            <a:r>
              <a:rPr lang="en-US" altLang="ko-KR" sz="2000" dirty="0" smtClean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ko-KR" sz="2000" dirty="0" smtClean="0">
                <a:solidFill>
                  <a:schemeClr val="accent2"/>
                </a:solidFill>
              </a:rPr>
              <a:t>#FFFFFF</a:t>
            </a:r>
            <a:r>
              <a:rPr lang="en-US" altLang="ko-KR" sz="2000" dirty="0" smtClean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en-US" altLang="ko-KR" sz="2000" dirty="0" smtClean="0">
                <a:solidFill>
                  <a:schemeClr val="accent2"/>
                </a:solidFill>
              </a:rPr>
              <a:t> TEXT=</a:t>
            </a:r>
            <a:r>
              <a:rPr lang="en-US" altLang="ko-KR" sz="2000" dirty="0" smtClean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ko-KR" sz="2000" dirty="0" smtClean="0">
                <a:solidFill>
                  <a:schemeClr val="accent2"/>
                </a:solidFill>
              </a:rPr>
              <a:t>#000000</a:t>
            </a:r>
            <a:r>
              <a:rPr lang="en-US" altLang="ko-KR" sz="2000" dirty="0" smtClean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en-US" altLang="ko-KR" sz="2000" dirty="0" smtClean="0">
                <a:solidFill>
                  <a:schemeClr val="accent2"/>
                </a:solidFill>
              </a:rPr>
              <a:t>&gt;</a:t>
            </a:r>
          </a:p>
          <a:p>
            <a:pPr marL="377825" indent="-377825" eaLnBrk="1" hangingPunct="1">
              <a:buFontTx/>
              <a:buNone/>
              <a:defRPr/>
            </a:pPr>
            <a:r>
              <a:rPr lang="en-US" altLang="ko-KR" sz="2000" dirty="0" smtClean="0">
                <a:solidFill>
                  <a:schemeClr val="accent2"/>
                </a:solidFill>
              </a:rPr>
              <a:t>	How to change the text color?                                      </a:t>
            </a:r>
          </a:p>
          <a:p>
            <a:pPr marL="377825" indent="-377825" eaLnBrk="1" hangingPunct="1">
              <a:buFontTx/>
              <a:buNone/>
              <a:defRPr/>
            </a:pPr>
            <a:r>
              <a:rPr lang="en-US" altLang="ko-KR" sz="2000" dirty="0" smtClean="0">
                <a:solidFill>
                  <a:schemeClr val="accent2"/>
                </a:solidFill>
              </a:rPr>
              <a:t> &lt;/BODY&gt;                              </a:t>
            </a:r>
          </a:p>
          <a:p>
            <a:pPr marL="377825" indent="-377825" eaLnBrk="1" hangingPunct="1">
              <a:buFontTx/>
              <a:buNone/>
              <a:defRPr/>
            </a:pPr>
            <a:r>
              <a:rPr lang="en-US" altLang="ko-KR" sz="2000" dirty="0" smtClean="0">
                <a:solidFill>
                  <a:schemeClr val="accent2"/>
                </a:solidFill>
              </a:rPr>
              <a:t>&lt;/HTML&gt;</a:t>
            </a:r>
          </a:p>
          <a:p>
            <a:pPr marL="377825" indent="-377825" eaLnBrk="1" hangingPunct="1">
              <a:buFontTx/>
              <a:buNone/>
              <a:defRPr/>
            </a:pPr>
            <a:endParaRPr lang="en-US" altLang="ko-KR" sz="2000" dirty="0" smtClean="0">
              <a:solidFill>
                <a:schemeClr val="accent2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55576" y="6028531"/>
            <a:ext cx="3048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 i="1" dirty="0"/>
              <a:t>BGCOLOR=</a:t>
            </a:r>
            <a:r>
              <a:rPr lang="en-US" altLang="ko-KR" sz="1800" b="1" i="1" dirty="0">
                <a:latin typeface="Times New Roman" panose="02020603050405020304" pitchFamily="18" charset="0"/>
              </a:rPr>
              <a:t>“</a:t>
            </a:r>
            <a:r>
              <a:rPr lang="en-US" altLang="ko-KR" sz="1800" b="1" i="1" dirty="0"/>
              <a:t>#FFCC00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 i="1" dirty="0"/>
              <a:t>TEXT=</a:t>
            </a:r>
            <a:r>
              <a:rPr lang="en-US" altLang="ko-KR" sz="1800" b="1" i="1" dirty="0">
                <a:latin typeface="Times New Roman" panose="02020603050405020304" pitchFamily="18" charset="0"/>
              </a:rPr>
              <a:t>“</a:t>
            </a:r>
            <a:r>
              <a:rPr lang="en-US" altLang="ko-KR" sz="1800" b="1" i="1" dirty="0"/>
              <a:t>#CC3300</a:t>
            </a:r>
            <a:r>
              <a:rPr lang="en-US" altLang="ko-KR" sz="1800" b="1" i="1" dirty="0">
                <a:latin typeface="Times New Roman" panose="02020603050405020304" pitchFamily="18" charset="0"/>
              </a:rPr>
              <a:t>”</a:t>
            </a:r>
            <a:endParaRPr lang="en-US" altLang="ko-KR" sz="1800" b="1" i="1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563888" y="6082506"/>
            <a:ext cx="31242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 i="1" dirty="0"/>
              <a:t>BGCOLOR=</a:t>
            </a:r>
            <a:r>
              <a:rPr lang="en-US" altLang="ko-KR" sz="1800" b="1" i="1" dirty="0">
                <a:latin typeface="Times New Roman" panose="02020603050405020304" pitchFamily="18" charset="0"/>
              </a:rPr>
              <a:t>“</a:t>
            </a:r>
            <a:r>
              <a:rPr lang="en-US" altLang="ko-KR" sz="1800" b="1" i="1" dirty="0"/>
              <a:t>#CC3300</a:t>
            </a:r>
            <a:r>
              <a:rPr lang="en-US" altLang="ko-KR" sz="1800" b="1" i="1" dirty="0">
                <a:latin typeface="Times New Roman" panose="02020603050405020304" pitchFamily="18" charset="0"/>
              </a:rPr>
              <a:t>”</a:t>
            </a:r>
            <a:endParaRPr lang="en-US" altLang="ko-KR" sz="1800" b="1" i="1" dirty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 i="1" dirty="0"/>
              <a:t>TEXT=</a:t>
            </a:r>
            <a:r>
              <a:rPr lang="en-US" altLang="ko-KR" sz="1800" b="1" i="1" dirty="0">
                <a:latin typeface="Times New Roman" panose="02020603050405020304" pitchFamily="18" charset="0"/>
              </a:rPr>
              <a:t>“</a:t>
            </a:r>
            <a:r>
              <a:rPr lang="en-US" altLang="ko-KR" sz="1800" b="1" i="1" dirty="0"/>
              <a:t>#FFFFFF</a:t>
            </a:r>
            <a:r>
              <a:rPr lang="en-US" altLang="ko-KR" sz="1800" b="1" i="1" dirty="0">
                <a:latin typeface="Times New Roman" panose="02020603050405020304" pitchFamily="18" charset="0"/>
              </a:rPr>
              <a:t>”</a:t>
            </a:r>
            <a:endParaRPr lang="en-US" altLang="ko-KR" sz="1800" b="1" i="1" dirty="0"/>
          </a:p>
        </p:txBody>
      </p:sp>
    </p:spTree>
    <p:extLst>
      <p:ext uri="{BB962C8B-B14F-4D97-AF65-F5344CB8AC3E}">
        <p14:creationId xmlns:p14="http://schemas.microsoft.com/office/powerpoint/2010/main" val="32104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Tag</a:t>
            </a:r>
            <a:endParaRPr lang="ko-KR" altLang="en-US" dirty="0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Colors are set using </a:t>
            </a:r>
            <a:r>
              <a:rPr lang="en-US" altLang="ko-K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“RGB”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color codes, which are, represented as hexadecimal values. Each 2-digit section of the code represents the amount, in sequence, of </a:t>
            </a:r>
            <a:r>
              <a:rPr lang="en-US" altLang="ko-K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ko-K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forms the color. For example, a </a:t>
            </a:r>
            <a:r>
              <a:rPr lang="en-US" altLang="ko-K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ar-SA" altLang="ko-K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with 00 as the first two digits has no red in the color.</a:t>
            </a:r>
            <a:endParaRPr lang="ko-KR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2404</Words>
  <Application>Microsoft Office PowerPoint</Application>
  <PresentationFormat>화면 슬라이드 쇼(4:3)</PresentationFormat>
  <Paragraphs>438</Paragraphs>
  <Slides>37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9" baseType="lpstr">
      <vt:lpstr>Office Theme</vt:lpstr>
      <vt:lpstr>Bitmap Image</vt:lpstr>
      <vt:lpstr>Introduction to HTML*</vt:lpstr>
      <vt:lpstr>Agenda</vt:lpstr>
      <vt:lpstr>Introduction</vt:lpstr>
      <vt:lpstr>Introduction</vt:lpstr>
      <vt:lpstr>Introduction</vt:lpstr>
      <vt:lpstr>Introduction</vt:lpstr>
      <vt:lpstr>HTML Tag</vt:lpstr>
      <vt:lpstr>HTML Tag</vt:lpstr>
      <vt:lpstr>HTML Tag</vt:lpstr>
      <vt:lpstr>HTML Tag</vt:lpstr>
      <vt:lpstr>HTML Tag</vt:lpstr>
      <vt:lpstr>HTML Tag</vt:lpstr>
      <vt:lpstr>HTML Tag</vt:lpstr>
      <vt:lpstr>HTML Tag</vt:lpstr>
      <vt:lpstr>HTML Tag</vt:lpstr>
      <vt:lpstr>HTML Tag List</vt:lpstr>
      <vt:lpstr>HTML Tag List</vt:lpstr>
      <vt:lpstr>HTML (Document) Links</vt:lpstr>
      <vt:lpstr>HTML (Document) Links</vt:lpstr>
      <vt:lpstr>HTML (Document) Links</vt:lpstr>
      <vt:lpstr>HTML (Document) Links</vt:lpstr>
      <vt:lpstr>HTML (Document) Links</vt:lpstr>
      <vt:lpstr>HTML Table(표만들기)</vt:lpstr>
      <vt:lpstr>HTML Table</vt:lpstr>
      <vt:lpstr>HTML Table(모르겠다 한번씩해보기)</vt:lpstr>
      <vt:lpstr>HTML Table</vt:lpstr>
      <vt:lpstr>HTML Table</vt:lpstr>
      <vt:lpstr>HTML Table</vt:lpstr>
      <vt:lpstr>HTML Table(표 속성)</vt:lpstr>
      <vt:lpstr>HTML Table</vt:lpstr>
      <vt:lpstr>HTML Table</vt:lpstr>
      <vt:lpstr>HTML Frame</vt:lpstr>
      <vt:lpstr>HTML Frame</vt:lpstr>
      <vt:lpstr>HTML Frame</vt:lpstr>
      <vt:lpstr>HTML Frame</vt:lpstr>
      <vt:lpstr>HTML Frame</vt:lpstr>
      <vt:lpstr>End of HTML Introduction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Sang In Lee</cp:lastModifiedBy>
  <cp:revision>155</cp:revision>
  <dcterms:created xsi:type="dcterms:W3CDTF">2014-03-01T11:20:48Z</dcterms:created>
  <dcterms:modified xsi:type="dcterms:W3CDTF">2016-04-14T10:53:31Z</dcterms:modified>
</cp:coreProperties>
</file>