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8" r:id="rId2"/>
    <p:sldId id="292" r:id="rId3"/>
    <p:sldId id="380" r:id="rId4"/>
    <p:sldId id="375" r:id="rId5"/>
    <p:sldId id="376" r:id="rId6"/>
    <p:sldId id="377" r:id="rId7"/>
    <p:sldId id="378" r:id="rId8"/>
    <p:sldId id="379" r:id="rId9"/>
    <p:sldId id="381" r:id="rId10"/>
    <p:sldId id="382" r:id="rId11"/>
    <p:sldId id="383" r:id="rId12"/>
    <p:sldId id="384" r:id="rId13"/>
    <p:sldId id="385" r:id="rId14"/>
    <p:sldId id="386" r:id="rId15"/>
    <p:sldId id="387" r:id="rId16"/>
    <p:sldId id="360" r:id="rId17"/>
    <p:sldId id="368" r:id="rId18"/>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g In Lee" initials="SI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60" d="100"/>
          <a:sy n="60" d="100"/>
        </p:scale>
        <p:origin x="-66" y="-22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3990" y="10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3-21T15:13:08.896" idx="1">
    <p:pos x="4336" y="3264"/>
    <p:text>This is written at HUFS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3-21T15:18:57.368" idx="2">
    <p:pos x="3316" y="2664"/>
    <p:text>먼저 앞에 보여주고 싶음</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3-21T15:21:07.067" idx="3">
    <p:pos x="4376" y="320"/>
    <p:text>데이터가 많으면 buffer을 없앵</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3-21T15:22:26.687" idx="5">
    <p:pos x="4180" y="436"/>
    <p:text>java 사용할 수 있음</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EA2FA8D5-6785-45DC-85CD-30CC6FFD3DEB}" type="datetimeFigureOut">
              <a:rPr lang="en-US" smtClean="0"/>
              <a:pPr/>
              <a:t>4/20/2016</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EBDEA7E3-FE1A-4C9C-846A-774E9FEF42F6}" type="slidenum">
              <a:rPr lang="en-US" smtClean="0"/>
              <a:pPr/>
              <a:t>‹#›</a:t>
            </a:fld>
            <a:endParaRPr lang="en-US"/>
          </a:p>
        </p:txBody>
      </p:sp>
    </p:spTree>
    <p:extLst>
      <p:ext uri="{BB962C8B-B14F-4D97-AF65-F5344CB8AC3E}">
        <p14:creationId xmlns:p14="http://schemas.microsoft.com/office/powerpoint/2010/main" val="2362455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A63290CB-442A-4B02-94EC-83CD63E56A9C}" type="datetimeFigureOut">
              <a:rPr lang="en-US" smtClean="0"/>
              <a:pPr/>
              <a:t>4/20/2016</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E429287B-12A6-4BA3-A194-B69AA0243D95}" type="slidenum">
              <a:rPr lang="en-US" smtClean="0"/>
              <a:pPr/>
              <a:t>‹#›</a:t>
            </a:fld>
            <a:endParaRPr lang="en-US"/>
          </a:p>
        </p:txBody>
      </p:sp>
    </p:spTree>
    <p:extLst>
      <p:ext uri="{BB962C8B-B14F-4D97-AF65-F5344CB8AC3E}">
        <p14:creationId xmlns:p14="http://schemas.microsoft.com/office/powerpoint/2010/main" val="299149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pic>
        <p:nvPicPr>
          <p:cNvPr id="1027" name="Picture 3"/>
          <p:cNvPicPr>
            <a:picLocks noChangeAspect="1" noChangeArrowheads="1"/>
          </p:cNvPicPr>
          <p:nvPr userDrawn="1"/>
        </p:nvPicPr>
        <p:blipFill>
          <a:blip r:embed="rId2"/>
          <a:srcRect/>
          <a:stretch>
            <a:fillRect/>
          </a:stretch>
        </p:blipFill>
        <p:spPr bwMode="auto">
          <a:xfrm>
            <a:off x="71406" y="6643710"/>
            <a:ext cx="8715404" cy="71438"/>
          </a:xfrm>
          <a:prstGeom prst="rect">
            <a:avLst/>
          </a:prstGeom>
          <a:noFill/>
          <a:ln w="9525">
            <a:noFill/>
            <a:miter lim="800000"/>
            <a:headEnd/>
            <a:tailEnd/>
          </a:ln>
          <a:effectLst/>
        </p:spPr>
      </p:pic>
      <p:graphicFrame>
        <p:nvGraphicFramePr>
          <p:cNvPr id="9" name="Table 8"/>
          <p:cNvGraphicFramePr>
            <a:graphicFrameLocks noGrp="1"/>
          </p:cNvGraphicFramePr>
          <p:nvPr userDrawn="1">
            <p:extLst>
              <p:ext uri="{D42A27DB-BD31-4B8C-83A1-F6EECF244321}">
                <p14:modId xmlns:p14="http://schemas.microsoft.com/office/powerpoint/2010/main" val="2451452984"/>
              </p:ext>
            </p:extLst>
          </p:nvPr>
        </p:nvGraphicFramePr>
        <p:xfrm>
          <a:off x="29072" y="23747"/>
          <a:ext cx="9114928" cy="741680"/>
        </p:xfrm>
        <a:graphic>
          <a:graphicData uri="http://schemas.openxmlformats.org/drawingml/2006/table">
            <a:tbl>
              <a:tblPr firstRow="1" bandRow="1">
                <a:tableStyleId>{35758FB7-9AC5-4552-8A53-C91805E547FA}</a:tableStyleId>
              </a:tblPr>
              <a:tblGrid>
                <a:gridCol w="1446584"/>
                <a:gridCol w="3384376"/>
                <a:gridCol w="4283968"/>
              </a:tblGrid>
              <a:tr h="370840">
                <a:tc>
                  <a:txBody>
                    <a:bodyPr/>
                    <a:lstStyle/>
                    <a:p>
                      <a:pPr algn="ctr" latinLnBrk="1"/>
                      <a:r>
                        <a:rPr lang="en-US" altLang="ko-KR" dirty="0" smtClean="0"/>
                        <a:t>Dept. of IME</a:t>
                      </a:r>
                      <a:endParaRPr lang="ko-KR" altLang="en-US" dirty="0"/>
                    </a:p>
                  </a:txBody>
                  <a:tcPr/>
                </a:tc>
                <a:tc>
                  <a:txBody>
                    <a:bodyPr/>
                    <a:lstStyle/>
                    <a:p>
                      <a:pPr algn="ctr" latinLnBrk="1"/>
                      <a:r>
                        <a:rPr lang="en-US" altLang="ko-KR" dirty="0" smtClean="0"/>
                        <a:t>Industrial Software Programming</a:t>
                      </a:r>
                      <a:endParaRPr lang="ko-KR" altLang="en-US" dirty="0"/>
                    </a:p>
                  </a:txBody>
                  <a:tcPr/>
                </a:tc>
                <a:tc>
                  <a:txBody>
                    <a:bodyPr/>
                    <a:lstStyle/>
                    <a:p>
                      <a:pPr latinLnBrk="1"/>
                      <a:endParaRPr lang="ko-KR" altLang="en-US" dirty="0"/>
                    </a:p>
                  </a:txBody>
                  <a:tcPr/>
                </a:tc>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r>
            </a:tbl>
          </a:graphicData>
        </a:graphic>
      </p:graphicFrame>
      <p:pic>
        <p:nvPicPr>
          <p:cNvPr id="12" name="Picture 2"/>
          <p:cNvPicPr>
            <a:picLocks noChangeAspect="1" noChangeArrowheads="1"/>
          </p:cNvPicPr>
          <p:nvPr userDrawn="1"/>
        </p:nvPicPr>
        <p:blipFill rotWithShape="1">
          <a:blip r:embed="rId3"/>
          <a:srcRect l="1" r="-1"/>
          <a:stretch/>
        </p:blipFill>
        <p:spPr bwMode="auto">
          <a:xfrm>
            <a:off x="4860032" y="31557"/>
            <a:ext cx="4283968" cy="720918"/>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r>
              <a:rPr lang="en-US" dirty="0" smtClean="0"/>
              <a:t>2015-1</a:t>
            </a:r>
            <a:endParaRPr lang="en-US" dirty="0"/>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pic>
        <p:nvPicPr>
          <p:cNvPr id="2050"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8" name="Table 7"/>
          <p:cNvGraphicFramePr>
            <a:graphicFrameLocks noGrp="1"/>
          </p:cNvGraphicFramePr>
          <p:nvPr userDrawn="1">
            <p:extLst>
              <p:ext uri="{D42A27DB-BD31-4B8C-83A1-F6EECF244321}">
                <p14:modId xmlns:p14="http://schemas.microsoft.com/office/powerpoint/2010/main" val="3721338744"/>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2EF235-930C-40D1-B798-DAC9B87E1A25}"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pic>
        <p:nvPicPr>
          <p:cNvPr id="8"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9" name="Table 8"/>
          <p:cNvGraphicFramePr>
            <a:graphicFrameLocks noGrp="1"/>
          </p:cNvGraphicFramePr>
          <p:nvPr userDrawn="1">
            <p:extLst>
              <p:ext uri="{D42A27DB-BD31-4B8C-83A1-F6EECF244321}">
                <p14:modId xmlns:p14="http://schemas.microsoft.com/office/powerpoint/2010/main" val="2344033012"/>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2EF235-930C-40D1-B798-DAC9B87E1A25}" type="datetimeFigureOut">
              <a:rPr lang="en-US" smtClean="0"/>
              <a:pPr/>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F112B-EB5F-4CD6-A7CE-0803345D36B2}" type="slidenum">
              <a:rPr lang="en-US" smtClean="0"/>
              <a:pPr/>
              <a:t>‹#›</a:t>
            </a:fld>
            <a:endParaRPr lang="en-US"/>
          </a:p>
        </p:txBody>
      </p:sp>
      <p:pic>
        <p:nvPicPr>
          <p:cNvPr id="10"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11" name="Table 10"/>
          <p:cNvGraphicFramePr>
            <a:graphicFrameLocks noGrp="1"/>
          </p:cNvGraphicFramePr>
          <p:nvPr userDrawn="1">
            <p:extLst>
              <p:ext uri="{D42A27DB-BD31-4B8C-83A1-F6EECF244321}">
                <p14:modId xmlns:p14="http://schemas.microsoft.com/office/powerpoint/2010/main" val="573267833"/>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2EF235-930C-40D1-B798-DAC9B87E1A25}" type="datetimeFigureOut">
              <a:rPr lang="en-US" smtClean="0"/>
              <a:pPr/>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EF235-930C-40D1-B798-DAC9B87E1A25}" type="datetimeFigureOut">
              <a:rPr lang="en-US" smtClean="0"/>
              <a:pPr/>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F235-930C-40D1-B798-DAC9B87E1A25}"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F235-930C-40D1-B798-DAC9B87E1A25}"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EF235-930C-40D1-B798-DAC9B87E1A25}" type="datetimeFigureOut">
              <a:rPr lang="en-US" smtClean="0"/>
              <a:pPr/>
              <a:t>4/20/2016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F112B-EB5F-4CD6-A7CE-0803345D36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ko-KR" dirty="0" smtClean="0"/>
              <a:t>JSP Introduction (</a:t>
            </a:r>
            <a:r>
              <a:rPr lang="en-US" altLang="ko-KR" dirty="0" err="1" smtClean="0"/>
              <a:t>con’t</a:t>
            </a:r>
            <a:r>
              <a:rPr lang="en-US" altLang="ko-KR" smtClean="0"/>
              <a:t>)</a:t>
            </a:r>
            <a:endParaRPr lang="ko-KR" altLang="en-US" dirty="0"/>
          </a:p>
        </p:txBody>
      </p:sp>
      <p:sp>
        <p:nvSpPr>
          <p:cNvPr id="5" name="Subtitle 4"/>
          <p:cNvSpPr>
            <a:spLocks noGrp="1"/>
          </p:cNvSpPr>
          <p:nvPr>
            <p:ph type="subTitle" idx="1"/>
          </p:nvPr>
        </p:nvSpPr>
        <p:spPr/>
        <p:txBody>
          <a:bodyPr/>
          <a:lstStyle/>
          <a:p>
            <a:r>
              <a:rPr lang="en-US" altLang="ko-KR" dirty="0" smtClean="0"/>
              <a:t>Bernardo N. </a:t>
            </a:r>
            <a:r>
              <a:rPr lang="en-US" altLang="ko-KR" smtClean="0"/>
              <a:t>Yahya</a:t>
            </a:r>
            <a:endParaRPr lang="ko-KR" altLang="en-US"/>
          </a:p>
        </p:txBody>
      </p:sp>
    </p:spTree>
    <p:extLst>
      <p:ext uri="{BB962C8B-B14F-4D97-AF65-F5344CB8AC3E}">
        <p14:creationId xmlns:p14="http://schemas.microsoft.com/office/powerpoint/2010/main" val="174282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smtClean="0"/>
              <a:t>(@</a:t>
            </a:r>
            <a:r>
              <a:rPr lang="en-US" altLang="ko-KR" dirty="0" err="1" smtClean="0"/>
              <a:t>autoFlush</a:t>
            </a:r>
            <a:r>
              <a:rPr lang="en-US" altLang="ko-KR" dirty="0" smtClean="0"/>
              <a:t>)</a:t>
            </a:r>
            <a:endParaRPr lang="ko-KR" altLang="en-US" dirty="0"/>
          </a:p>
        </p:txBody>
      </p:sp>
      <p:sp>
        <p:nvSpPr>
          <p:cNvPr id="3" name="Content Placeholder 2"/>
          <p:cNvSpPr>
            <a:spLocks noGrp="1"/>
          </p:cNvSpPr>
          <p:nvPr>
            <p:ph idx="1"/>
          </p:nvPr>
        </p:nvSpPr>
        <p:spPr/>
        <p:txBody>
          <a:bodyPr>
            <a:normAutofit fontScale="77500" lnSpcReduction="20000"/>
          </a:bodyPr>
          <a:lstStyle/>
          <a:p>
            <a:r>
              <a:rPr lang="en-US" altLang="ko-KR" dirty="0"/>
              <a:t>The </a:t>
            </a:r>
            <a:r>
              <a:rPr lang="en-US" altLang="ko-KR" b="1" dirty="0" err="1"/>
              <a:t>autoFlush</a:t>
            </a:r>
            <a:r>
              <a:rPr lang="en-US" altLang="ko-KR" dirty="0"/>
              <a:t> attribute specifies whether buffered output should be flushed automatically when the buffer is filled, or whether an exception should be raised to indicate buffer overflow.</a:t>
            </a:r>
            <a:endParaRPr lang="en-US" altLang="ko-KR" dirty="0" smtClean="0"/>
          </a:p>
          <a:p>
            <a:r>
              <a:rPr lang="en-US" altLang="ko-KR" dirty="0" smtClean="0"/>
              <a:t>&lt;%@ </a:t>
            </a:r>
            <a:r>
              <a:rPr lang="en-US" altLang="ko-KR" dirty="0"/>
              <a:t>page </a:t>
            </a:r>
            <a:r>
              <a:rPr lang="en-US" altLang="ko-KR" dirty="0" err="1"/>
              <a:t>autoFlush</a:t>
            </a:r>
            <a:r>
              <a:rPr lang="en-US" altLang="ko-KR" dirty="0"/>
              <a:t>="false" </a:t>
            </a:r>
            <a:r>
              <a:rPr lang="en-US" altLang="ko-KR" dirty="0" smtClean="0"/>
              <a:t>%&gt;</a:t>
            </a:r>
          </a:p>
          <a:p>
            <a:pPr lvl="1"/>
            <a:r>
              <a:rPr lang="en-US" altLang="ko-KR" dirty="0"/>
              <a:t>The following directive causes the servlet to throw an exception when the servlet's output buffer is full</a:t>
            </a:r>
          </a:p>
          <a:p>
            <a:r>
              <a:rPr lang="en-US" altLang="ko-KR" dirty="0"/>
              <a:t>&lt;%@ page </a:t>
            </a:r>
            <a:r>
              <a:rPr lang="en-US" altLang="ko-KR" dirty="0" err="1"/>
              <a:t>autoFlush</a:t>
            </a:r>
            <a:r>
              <a:rPr lang="en-US" altLang="ko-KR" dirty="0"/>
              <a:t>="true" </a:t>
            </a:r>
            <a:r>
              <a:rPr lang="en-US" altLang="ko-KR" dirty="0" smtClean="0"/>
              <a:t>%&gt;</a:t>
            </a:r>
          </a:p>
          <a:p>
            <a:pPr lvl="1"/>
            <a:r>
              <a:rPr lang="en-US" altLang="ko-KR" dirty="0"/>
              <a:t>This directive causes the servlet to flush the output buffer when full</a:t>
            </a:r>
          </a:p>
          <a:p>
            <a:r>
              <a:rPr lang="da-DK" altLang="ko-KR" dirty="0"/>
              <a:t>&lt;%@ page buffer="16kb" autoflush="true" </a:t>
            </a:r>
            <a:r>
              <a:rPr lang="da-DK" altLang="ko-KR" dirty="0" smtClean="0"/>
              <a:t>%&gt;</a:t>
            </a:r>
          </a:p>
          <a:p>
            <a:pPr lvl="1"/>
            <a:r>
              <a:rPr lang="en-US" altLang="ko-KR" dirty="0"/>
              <a:t>Usually, the buffer and </a:t>
            </a:r>
            <a:r>
              <a:rPr lang="en-US" altLang="ko-KR" dirty="0" err="1"/>
              <a:t>autoFlush</a:t>
            </a:r>
            <a:r>
              <a:rPr lang="en-US" altLang="ko-KR" dirty="0"/>
              <a:t> attributes are coded on a single page directive </a:t>
            </a:r>
            <a:endParaRPr lang="ko-KR" altLang="en-US" dirty="0"/>
          </a:p>
        </p:txBody>
      </p:sp>
    </p:spTree>
    <p:extLst>
      <p:ext uri="{BB962C8B-B14F-4D97-AF65-F5344CB8AC3E}">
        <p14:creationId xmlns:p14="http://schemas.microsoft.com/office/powerpoint/2010/main" val="11245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smtClean="0"/>
              <a:t>(@</a:t>
            </a:r>
            <a:r>
              <a:rPr lang="en-US" altLang="ko-KR" dirty="0" err="1" smtClean="0"/>
              <a:t>contentType</a:t>
            </a:r>
            <a:r>
              <a:rPr lang="en-US" altLang="ko-KR" dirty="0" smtClean="0"/>
              <a:t>)</a:t>
            </a:r>
            <a:endParaRPr lang="ko-KR" altLang="en-US" dirty="0"/>
          </a:p>
        </p:txBody>
      </p:sp>
      <p:sp>
        <p:nvSpPr>
          <p:cNvPr id="3" name="Content Placeholder 2"/>
          <p:cNvSpPr>
            <a:spLocks noGrp="1"/>
          </p:cNvSpPr>
          <p:nvPr>
            <p:ph idx="1"/>
          </p:nvPr>
        </p:nvSpPr>
        <p:spPr/>
        <p:txBody>
          <a:bodyPr>
            <a:normAutofit fontScale="62500" lnSpcReduction="20000"/>
          </a:bodyPr>
          <a:lstStyle/>
          <a:p>
            <a:r>
              <a:rPr lang="en-US" altLang="ko-KR" dirty="0"/>
              <a:t>The </a:t>
            </a:r>
            <a:r>
              <a:rPr lang="en-US" altLang="ko-KR" dirty="0" err="1"/>
              <a:t>contentType</a:t>
            </a:r>
            <a:r>
              <a:rPr lang="en-US" altLang="ko-KR" dirty="0"/>
              <a:t> attribute sets the character encoding for the JSP page and for the generated response page. The default content type is text/html, which is the standard content type for HTML pages</a:t>
            </a:r>
            <a:r>
              <a:rPr lang="en-US" altLang="ko-KR" dirty="0" smtClean="0"/>
              <a:t>.</a:t>
            </a:r>
          </a:p>
          <a:p>
            <a:r>
              <a:rPr lang="en-US" altLang="ko-KR" dirty="0"/>
              <a:t>&lt;%@ page </a:t>
            </a:r>
            <a:r>
              <a:rPr lang="en-US" altLang="ko-KR" dirty="0" err="1"/>
              <a:t>contentType</a:t>
            </a:r>
            <a:r>
              <a:rPr lang="en-US" altLang="ko-KR" dirty="0"/>
              <a:t>="text/xml" </a:t>
            </a:r>
            <a:r>
              <a:rPr lang="en-US" altLang="ko-KR" dirty="0" smtClean="0"/>
              <a:t>%&gt;</a:t>
            </a:r>
          </a:p>
          <a:p>
            <a:pPr lvl="1"/>
            <a:r>
              <a:rPr lang="en-US" altLang="ko-KR" dirty="0"/>
              <a:t>If you want to write out XML from your JSP, use the following page directive</a:t>
            </a:r>
            <a:endParaRPr lang="en-US" altLang="ko-KR" dirty="0" smtClean="0"/>
          </a:p>
          <a:p>
            <a:r>
              <a:rPr lang="en-US" altLang="ko-KR" dirty="0"/>
              <a:t>&lt;%@ page </a:t>
            </a:r>
            <a:r>
              <a:rPr lang="en-US" altLang="ko-KR" dirty="0" err="1"/>
              <a:t>contentType</a:t>
            </a:r>
            <a:r>
              <a:rPr lang="en-US" altLang="ko-KR" dirty="0"/>
              <a:t>="text/html" </a:t>
            </a:r>
            <a:r>
              <a:rPr lang="en-US" altLang="ko-KR" dirty="0" smtClean="0"/>
              <a:t>%&gt;</a:t>
            </a:r>
          </a:p>
          <a:p>
            <a:pPr lvl="1"/>
            <a:r>
              <a:rPr lang="en-US" altLang="ko-KR" dirty="0"/>
              <a:t>The following statement directs the browser to render the generated page as HTML</a:t>
            </a:r>
            <a:endParaRPr lang="en-US" altLang="ko-KR" dirty="0" smtClean="0"/>
          </a:p>
          <a:p>
            <a:r>
              <a:rPr lang="en-US" altLang="ko-KR" dirty="0"/>
              <a:t>&lt;%@ page </a:t>
            </a:r>
            <a:r>
              <a:rPr lang="en-US" altLang="ko-KR" dirty="0" err="1"/>
              <a:t>contentType</a:t>
            </a:r>
            <a:r>
              <a:rPr lang="en-US" altLang="ko-KR" dirty="0"/>
              <a:t>="application/</a:t>
            </a:r>
            <a:r>
              <a:rPr lang="en-US" altLang="ko-KR" dirty="0" err="1"/>
              <a:t>msword</a:t>
            </a:r>
            <a:r>
              <a:rPr lang="en-US" altLang="ko-KR" dirty="0"/>
              <a:t>" </a:t>
            </a:r>
            <a:r>
              <a:rPr lang="en-US" altLang="ko-KR" dirty="0" smtClean="0"/>
              <a:t>%&gt;</a:t>
            </a:r>
          </a:p>
          <a:p>
            <a:pPr lvl="1"/>
            <a:r>
              <a:rPr lang="en-US" altLang="ko-KR" dirty="0"/>
              <a:t>The following directive sets the content type as a Microsoft Word document</a:t>
            </a:r>
            <a:endParaRPr lang="en-US" altLang="ko-KR" dirty="0" smtClean="0"/>
          </a:p>
          <a:p>
            <a:r>
              <a:rPr lang="en-US" altLang="ko-KR" dirty="0"/>
              <a:t>&lt;%@ page </a:t>
            </a:r>
            <a:r>
              <a:rPr lang="en-US" altLang="ko-KR" dirty="0" err="1" smtClean="0"/>
              <a:t>contentType</a:t>
            </a:r>
            <a:r>
              <a:rPr lang="en-US" altLang="ko-KR" dirty="0"/>
              <a:t>="text/</a:t>
            </a:r>
            <a:r>
              <a:rPr lang="en-US" altLang="ko-KR" dirty="0" err="1"/>
              <a:t>html:charset</a:t>
            </a:r>
            <a:r>
              <a:rPr lang="en-US" altLang="ko-KR" dirty="0"/>
              <a:t>=ISO-8859-1" </a:t>
            </a:r>
            <a:r>
              <a:rPr lang="en-US" altLang="ko-KR" dirty="0" smtClean="0"/>
              <a:t>%&gt;</a:t>
            </a:r>
          </a:p>
          <a:p>
            <a:pPr lvl="1"/>
            <a:r>
              <a:rPr lang="en-US" altLang="ko-KR" dirty="0"/>
              <a:t>You can also specify the character encoding for the response. For example, if you wanted to specify that the resulting page that is returned to the browser uses ISO Latin 1, you would use the following page directive</a:t>
            </a:r>
            <a:endParaRPr lang="ko-KR" altLang="en-US" dirty="0"/>
          </a:p>
        </p:txBody>
      </p:sp>
    </p:spTree>
    <p:extLst>
      <p:ext uri="{BB962C8B-B14F-4D97-AF65-F5344CB8AC3E}">
        <p14:creationId xmlns:p14="http://schemas.microsoft.com/office/powerpoint/2010/main" val="190830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smtClean="0"/>
              <a:t>(@extends)</a:t>
            </a:r>
            <a:endParaRPr lang="ko-KR" altLang="en-US" dirty="0"/>
          </a:p>
        </p:txBody>
      </p:sp>
      <p:sp>
        <p:nvSpPr>
          <p:cNvPr id="3" name="Content Placeholder 2"/>
          <p:cNvSpPr>
            <a:spLocks noGrp="1"/>
          </p:cNvSpPr>
          <p:nvPr>
            <p:ph idx="1"/>
          </p:nvPr>
        </p:nvSpPr>
        <p:spPr/>
        <p:txBody>
          <a:bodyPr/>
          <a:lstStyle/>
          <a:p>
            <a:r>
              <a:rPr lang="en-US" altLang="ko-KR" dirty="0"/>
              <a:t>The extends attribute specifies a superclass that the generated servlet must extend</a:t>
            </a:r>
            <a:r>
              <a:rPr lang="en-US" altLang="ko-KR" dirty="0" smtClean="0"/>
              <a:t>.</a:t>
            </a:r>
          </a:p>
          <a:p>
            <a:r>
              <a:rPr lang="en-US" altLang="ko-KR" dirty="0"/>
              <a:t>&lt;%@ page extends="</a:t>
            </a:r>
            <a:r>
              <a:rPr lang="en-US" altLang="ko-KR" dirty="0" err="1"/>
              <a:t>somePackage.SomeClass</a:t>
            </a:r>
            <a:r>
              <a:rPr lang="en-US" altLang="ko-KR" dirty="0"/>
              <a:t>" </a:t>
            </a:r>
            <a:r>
              <a:rPr lang="en-US" altLang="ko-KR" dirty="0" smtClean="0"/>
              <a:t>%&gt;</a:t>
            </a:r>
          </a:p>
          <a:p>
            <a:pPr lvl="1"/>
            <a:r>
              <a:rPr lang="en-US" altLang="ko-KR" dirty="0"/>
              <a:t>The extends attribute specifies a superclass that the generated servlet must extend.</a:t>
            </a:r>
            <a:endParaRPr lang="ko-KR" altLang="en-US" dirty="0"/>
          </a:p>
        </p:txBody>
      </p:sp>
    </p:spTree>
    <p:extLst>
      <p:ext uri="{BB962C8B-B14F-4D97-AF65-F5344CB8AC3E}">
        <p14:creationId xmlns:p14="http://schemas.microsoft.com/office/powerpoint/2010/main" val="156475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smtClean="0"/>
              <a:t>(@</a:t>
            </a:r>
            <a:r>
              <a:rPr lang="en-US" altLang="ko-KR" dirty="0" err="1" smtClean="0"/>
              <a:t>isThreadSafe</a:t>
            </a:r>
            <a:r>
              <a:rPr lang="en-US" altLang="ko-KR" dirty="0" smtClean="0"/>
              <a:t>)</a:t>
            </a:r>
            <a:endParaRPr lang="ko-KR" altLang="en-US" dirty="0"/>
          </a:p>
        </p:txBody>
      </p:sp>
      <p:sp>
        <p:nvSpPr>
          <p:cNvPr id="3" name="Content Placeholder 2"/>
          <p:cNvSpPr>
            <a:spLocks noGrp="1"/>
          </p:cNvSpPr>
          <p:nvPr>
            <p:ph idx="1"/>
          </p:nvPr>
        </p:nvSpPr>
        <p:spPr/>
        <p:txBody>
          <a:bodyPr>
            <a:normAutofit lnSpcReduction="10000"/>
          </a:bodyPr>
          <a:lstStyle/>
          <a:p>
            <a:r>
              <a:rPr lang="en-US" altLang="ko-KR" dirty="0"/>
              <a:t>The </a:t>
            </a:r>
            <a:r>
              <a:rPr lang="en-US" altLang="ko-KR" dirty="0" err="1"/>
              <a:t>isThreadSafe</a:t>
            </a:r>
            <a:r>
              <a:rPr lang="en-US" altLang="ko-KR" dirty="0"/>
              <a:t> option marks a page as being thread-safe. By default, all JSPs are considered thread-safe. If you set the </a:t>
            </a:r>
            <a:r>
              <a:rPr lang="en-US" altLang="ko-KR" dirty="0" err="1"/>
              <a:t>isThreadSafe</a:t>
            </a:r>
            <a:r>
              <a:rPr lang="en-US" altLang="ko-KR" dirty="0"/>
              <a:t> option to false, the JSP engine makes sure that only one thread at a time is executing your JSP</a:t>
            </a:r>
            <a:r>
              <a:rPr lang="en-US" altLang="ko-KR" dirty="0" smtClean="0"/>
              <a:t>.</a:t>
            </a:r>
          </a:p>
          <a:p>
            <a:r>
              <a:rPr lang="en-US" altLang="ko-KR" dirty="0"/>
              <a:t>&lt;%@ page </a:t>
            </a:r>
            <a:r>
              <a:rPr lang="en-US" altLang="ko-KR" dirty="0" err="1"/>
              <a:t>isThreadSafe</a:t>
            </a:r>
            <a:r>
              <a:rPr lang="en-US" altLang="ko-KR" dirty="0"/>
              <a:t>="false"  </a:t>
            </a:r>
            <a:r>
              <a:rPr lang="en-US" altLang="ko-KR" dirty="0" smtClean="0"/>
              <a:t>%&gt;</a:t>
            </a:r>
          </a:p>
          <a:p>
            <a:pPr lvl="1"/>
            <a:r>
              <a:rPr lang="en-US" altLang="ko-KR" dirty="0"/>
              <a:t>The following page directive sets the </a:t>
            </a:r>
            <a:r>
              <a:rPr lang="en-US" altLang="ko-KR" dirty="0" err="1"/>
              <a:t>isThreadSafe</a:t>
            </a:r>
            <a:r>
              <a:rPr lang="en-US" altLang="ko-KR" dirty="0"/>
              <a:t> option to false</a:t>
            </a:r>
            <a:endParaRPr lang="ko-KR" altLang="en-US" dirty="0"/>
          </a:p>
        </p:txBody>
      </p:sp>
    </p:spTree>
    <p:extLst>
      <p:ext uri="{BB962C8B-B14F-4D97-AF65-F5344CB8AC3E}">
        <p14:creationId xmlns:p14="http://schemas.microsoft.com/office/powerpoint/2010/main" val="1380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err="1" smtClean="0"/>
              <a:t>isELIgnored</a:t>
            </a:r>
            <a:r>
              <a:rPr lang="en-US" altLang="ko-KR" dirty="0" smtClean="0"/>
              <a:t>)</a:t>
            </a:r>
            <a:endParaRPr lang="ko-KR" altLang="en-US" dirty="0"/>
          </a:p>
        </p:txBody>
      </p:sp>
      <p:sp>
        <p:nvSpPr>
          <p:cNvPr id="3" name="Content Placeholder 2"/>
          <p:cNvSpPr>
            <a:spLocks noGrp="1"/>
          </p:cNvSpPr>
          <p:nvPr>
            <p:ph idx="1"/>
          </p:nvPr>
        </p:nvSpPr>
        <p:spPr/>
        <p:txBody>
          <a:bodyPr>
            <a:normAutofit fontScale="85000" lnSpcReduction="10000"/>
          </a:bodyPr>
          <a:lstStyle/>
          <a:p>
            <a:r>
              <a:rPr lang="en-US" altLang="ko-KR" dirty="0"/>
              <a:t>The </a:t>
            </a:r>
            <a:r>
              <a:rPr lang="en-US" altLang="ko-KR" dirty="0" err="1"/>
              <a:t>isELIgnored</a:t>
            </a:r>
            <a:r>
              <a:rPr lang="en-US" altLang="ko-KR" dirty="0"/>
              <a:t> option gives you the ability to disable the evaluation of Expression Language (EL) expressions which has been introduced in JSP </a:t>
            </a:r>
            <a:r>
              <a:rPr lang="en-US" altLang="ko-KR" dirty="0" smtClean="0"/>
              <a:t>2.0</a:t>
            </a:r>
          </a:p>
          <a:p>
            <a:r>
              <a:rPr lang="en-US" altLang="ko-KR" dirty="0"/>
              <a:t>The default value of the attribute is true, meaning that expressions, ${...}, are evaluated as dictated by the JSP specification. If the attribute is set to false, then expressions are not evaluated but rather treated as static text</a:t>
            </a:r>
            <a:r>
              <a:rPr lang="en-US" altLang="ko-KR" dirty="0" smtClean="0"/>
              <a:t>.</a:t>
            </a:r>
          </a:p>
          <a:p>
            <a:r>
              <a:rPr lang="en-US" altLang="ko-KR" dirty="0"/>
              <a:t>&lt;%@ page </a:t>
            </a:r>
            <a:r>
              <a:rPr lang="en-US" altLang="ko-KR" dirty="0" err="1"/>
              <a:t>isELIgnored</a:t>
            </a:r>
            <a:r>
              <a:rPr lang="en-US" altLang="ko-KR" dirty="0"/>
              <a:t>="false" </a:t>
            </a:r>
            <a:r>
              <a:rPr lang="en-US" altLang="ko-KR" dirty="0" smtClean="0"/>
              <a:t>%&gt;</a:t>
            </a:r>
          </a:p>
          <a:p>
            <a:pPr lvl="1"/>
            <a:r>
              <a:rPr lang="en-US" altLang="ko-KR" dirty="0"/>
              <a:t>Following directive set an expressions not to be evaluated</a:t>
            </a:r>
            <a:endParaRPr lang="ko-KR" altLang="en-US" dirty="0"/>
          </a:p>
        </p:txBody>
      </p:sp>
    </p:spTree>
    <p:extLst>
      <p:ext uri="{BB962C8B-B14F-4D97-AF65-F5344CB8AC3E}">
        <p14:creationId xmlns:p14="http://schemas.microsoft.com/office/powerpoint/2010/main" val="249470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t>JSP Elements (@</a:t>
            </a:r>
            <a:r>
              <a:rPr lang="en-US" altLang="ko-KR" dirty="0" err="1" smtClean="0"/>
              <a:t>isScriptingEnabled</a:t>
            </a:r>
            <a:r>
              <a:rPr lang="en-US" altLang="ko-KR" dirty="0" smtClean="0"/>
              <a:t>)</a:t>
            </a:r>
            <a:endParaRPr lang="ko-KR" altLang="en-US" dirty="0"/>
          </a:p>
        </p:txBody>
      </p:sp>
      <p:sp>
        <p:nvSpPr>
          <p:cNvPr id="3" name="Content Placeholder 2"/>
          <p:cNvSpPr>
            <a:spLocks noGrp="1"/>
          </p:cNvSpPr>
          <p:nvPr>
            <p:ph idx="1"/>
          </p:nvPr>
        </p:nvSpPr>
        <p:spPr/>
        <p:txBody>
          <a:bodyPr>
            <a:normAutofit fontScale="92500" lnSpcReduction="20000"/>
          </a:bodyPr>
          <a:lstStyle/>
          <a:p>
            <a:r>
              <a:rPr lang="en-US" altLang="ko-KR" dirty="0"/>
              <a:t>The </a:t>
            </a:r>
            <a:r>
              <a:rPr lang="en-US" altLang="ko-KR" dirty="0" err="1"/>
              <a:t>isScriptingEnabled</a:t>
            </a:r>
            <a:r>
              <a:rPr lang="en-US" altLang="ko-KR" dirty="0"/>
              <a:t> attribute determines if scripting elements are allowed for use</a:t>
            </a:r>
            <a:r>
              <a:rPr lang="en-US" altLang="ko-KR" dirty="0" smtClean="0"/>
              <a:t>.</a:t>
            </a:r>
          </a:p>
          <a:p>
            <a:r>
              <a:rPr lang="en-US" altLang="ko-KR" dirty="0"/>
              <a:t>The default value (true) enables </a:t>
            </a:r>
            <a:r>
              <a:rPr lang="en-US" altLang="ko-KR" dirty="0" err="1"/>
              <a:t>scriptlets</a:t>
            </a:r>
            <a:r>
              <a:rPr lang="en-US" altLang="ko-KR" dirty="0"/>
              <a:t>, expressions, and declarations. If the attribute's value is set to false, a translation-time error will be raised if the JSP uses any </a:t>
            </a:r>
            <a:r>
              <a:rPr lang="en-US" altLang="ko-KR" dirty="0" err="1"/>
              <a:t>scriptlets</a:t>
            </a:r>
            <a:r>
              <a:rPr lang="en-US" altLang="ko-KR" dirty="0"/>
              <a:t>, </a:t>
            </a:r>
            <a:r>
              <a:rPr lang="en-US" altLang="ko-KR" dirty="0" smtClean="0"/>
              <a:t>expressions </a:t>
            </a:r>
            <a:r>
              <a:rPr lang="en-US" altLang="ko-KR" dirty="0"/>
              <a:t>(non-EL), or declarations</a:t>
            </a:r>
            <a:r>
              <a:rPr lang="en-US" altLang="ko-KR" dirty="0" smtClean="0"/>
              <a:t>.</a:t>
            </a:r>
          </a:p>
          <a:p>
            <a:r>
              <a:rPr lang="en-US" altLang="ko-KR" dirty="0"/>
              <a:t>&lt;%@ page </a:t>
            </a:r>
            <a:r>
              <a:rPr lang="en-US" altLang="ko-KR" dirty="0" err="1"/>
              <a:t>isScriptingEnabled</a:t>
            </a:r>
            <a:r>
              <a:rPr lang="en-US" altLang="ko-KR" dirty="0"/>
              <a:t>="false" </a:t>
            </a:r>
            <a:r>
              <a:rPr lang="en-US" altLang="ko-KR" dirty="0" smtClean="0"/>
              <a:t>%&gt;</a:t>
            </a:r>
          </a:p>
          <a:p>
            <a:pPr lvl="1"/>
            <a:r>
              <a:rPr lang="en-US" altLang="ko-KR" dirty="0"/>
              <a:t>You can set this value to false if you want to restrict usage of </a:t>
            </a:r>
            <a:r>
              <a:rPr lang="en-US" altLang="ko-KR" dirty="0" err="1"/>
              <a:t>scriptlets</a:t>
            </a:r>
            <a:r>
              <a:rPr lang="en-US" altLang="ko-KR" dirty="0"/>
              <a:t>, expressions (non-EL), or declarations</a:t>
            </a:r>
            <a:endParaRPr lang="ko-KR" altLang="en-US" dirty="0"/>
          </a:p>
        </p:txBody>
      </p:sp>
    </p:spTree>
    <p:extLst>
      <p:ext uri="{BB962C8B-B14F-4D97-AF65-F5344CB8AC3E}">
        <p14:creationId xmlns:p14="http://schemas.microsoft.com/office/powerpoint/2010/main" val="377481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Review</a:t>
            </a:r>
            <a:endParaRPr lang="ko-KR" alt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90932043"/>
              </p:ext>
            </p:extLst>
          </p:nvPr>
        </p:nvGraphicFramePr>
        <p:xfrm>
          <a:off x="251520" y="1136806"/>
          <a:ext cx="8686799" cy="5756240"/>
        </p:xfrm>
        <a:graphic>
          <a:graphicData uri="http://schemas.openxmlformats.org/drawingml/2006/table">
            <a:tbl>
              <a:tblPr/>
              <a:tblGrid>
                <a:gridCol w="2435406"/>
                <a:gridCol w="6251393"/>
              </a:tblGrid>
              <a:tr h="174908">
                <a:tc>
                  <a:txBody>
                    <a:bodyPr/>
                    <a:lstStyle/>
                    <a:p>
                      <a:pPr algn="ctr"/>
                      <a:r>
                        <a:rPr lang="en-US" sz="1600" dirty="0">
                          <a:effectLst/>
                        </a:rPr>
                        <a:t>Attribute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ctr"/>
                      <a:r>
                        <a:rPr lang="en-US" sz="1600" dirty="0">
                          <a:effectLst/>
                        </a:rPr>
                        <a:t>Purpose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304736">
                <a:tc>
                  <a:txBody>
                    <a:bodyPr/>
                    <a:lstStyle/>
                    <a:p>
                      <a:r>
                        <a:rPr lang="en-US" sz="1600">
                          <a:effectLst/>
                        </a:rPr>
                        <a:t>buffer</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dirty="0">
                          <a:effectLst/>
                        </a:rPr>
                        <a:t>Specifies a buffering model for the output stream.</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a:effectLst/>
                        </a:rPr>
                        <a:t>autoFlush</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Controls the behavior of the servlet output buffer.</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74908">
                <a:tc>
                  <a:txBody>
                    <a:bodyPr/>
                    <a:lstStyle/>
                    <a:p>
                      <a:r>
                        <a:rPr lang="en-US" sz="1600">
                          <a:effectLst/>
                        </a:rPr>
                        <a:t>contentType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Defines the character encoding scheme.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34565">
                <a:tc>
                  <a:txBody>
                    <a:bodyPr/>
                    <a:lstStyle/>
                    <a:p>
                      <a:r>
                        <a:rPr lang="en-US" sz="1600">
                          <a:effectLst/>
                        </a:rPr>
                        <a:t>errorPage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Defines the URL of another JSP that reports on Java unchecked runtime exceptions.</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34565">
                <a:tc>
                  <a:txBody>
                    <a:bodyPr/>
                    <a:lstStyle/>
                    <a:p>
                      <a:r>
                        <a:rPr lang="en-US" sz="1600">
                          <a:effectLst/>
                        </a:rPr>
                        <a:t>isErrorPage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Indicates if this JSP page is a URL specified by another JSP page's errorPage attribute.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a:effectLst/>
                        </a:rPr>
                        <a:t>extends</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Specifies a superclass that the generated servlet must extend</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34565">
                <a:tc>
                  <a:txBody>
                    <a:bodyPr/>
                    <a:lstStyle/>
                    <a:p>
                      <a:r>
                        <a:rPr lang="en-US" sz="1600">
                          <a:effectLst/>
                        </a:rPr>
                        <a:t>import</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Specifies a list of packages or classes for use in the JSP as the Java import statement does for Java classes.</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34565">
                <a:tc>
                  <a:txBody>
                    <a:bodyPr/>
                    <a:lstStyle/>
                    <a:p>
                      <a:r>
                        <a:rPr lang="en-US" sz="1600">
                          <a:effectLst/>
                        </a:rPr>
                        <a:t>info</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Defines a string that can be accessed with the servlet's getServletInfo() method.</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a:effectLst/>
                        </a:rPr>
                        <a:t>isThreadSafe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Defines the threading model for the generated servlet.</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a:effectLst/>
                        </a:rPr>
                        <a:t>language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Defines the programming language used in the JSP page.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a:effectLst/>
                        </a:rPr>
                        <a:t>session</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Specifies whether or not the JSP page participates in HTTP sessions</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dirty="0" err="1">
                          <a:effectLst/>
                        </a:rPr>
                        <a:t>isELIgnored</a:t>
                      </a:r>
                      <a:endParaRPr lang="en-US" sz="1600" dirty="0">
                        <a:effectLst/>
                      </a:endParaRP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a:effectLst/>
                        </a:rPr>
                        <a:t>Specifies whether or not EL expression within the JSP page will be ignored.</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dirty="0" err="1">
                          <a:effectLst/>
                        </a:rPr>
                        <a:t>isScriptingEnabled</a:t>
                      </a:r>
                      <a:endParaRPr lang="en-US" sz="1600" dirty="0">
                        <a:effectLst/>
                      </a:endParaRP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dirty="0">
                          <a:effectLst/>
                        </a:rPr>
                        <a:t>Determines if scripting elements are allowed for use.</a:t>
                      </a: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dirty="0" smtClean="0">
                          <a:effectLst/>
                        </a:rPr>
                        <a:t>File</a:t>
                      </a:r>
                      <a:endParaRPr lang="en-US" sz="1600" dirty="0">
                        <a:effectLst/>
                      </a:endParaRP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endParaRPr lang="en-US" sz="1600" dirty="0">
                        <a:effectLst/>
                      </a:endParaRP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04736">
                <a:tc>
                  <a:txBody>
                    <a:bodyPr/>
                    <a:lstStyle/>
                    <a:p>
                      <a:r>
                        <a:rPr lang="en-US" sz="1600" dirty="0" smtClean="0">
                          <a:effectLst/>
                        </a:rPr>
                        <a:t>session</a:t>
                      </a:r>
                      <a:endParaRPr lang="en-US" sz="1600" dirty="0">
                        <a:effectLst/>
                      </a:endParaRP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endParaRPr lang="en-US" sz="1600" dirty="0">
                        <a:effectLst/>
                      </a:endParaRPr>
                    </a:p>
                  </a:txBody>
                  <a:tcPr marL="22540" marR="22540" marT="22540" marB="2254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403393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Practice</a:t>
            </a:r>
            <a:endParaRPr lang="ko-KR" altLang="en-US" dirty="0"/>
          </a:p>
        </p:txBody>
      </p:sp>
      <p:sp>
        <p:nvSpPr>
          <p:cNvPr id="3" name="Content Placeholder 2"/>
          <p:cNvSpPr>
            <a:spLocks noGrp="1"/>
          </p:cNvSpPr>
          <p:nvPr>
            <p:ph idx="1"/>
          </p:nvPr>
        </p:nvSpPr>
        <p:spPr/>
        <p:txBody>
          <a:bodyPr/>
          <a:lstStyle/>
          <a:p>
            <a:r>
              <a:rPr lang="en-US" altLang="ko-KR" dirty="0" smtClean="0"/>
              <a:t>Show the conversion table from </a:t>
            </a:r>
            <a:r>
              <a:rPr lang="en-US" altLang="ko-KR" dirty="0" err="1" smtClean="0"/>
              <a:t>Celcius</a:t>
            </a:r>
            <a:r>
              <a:rPr lang="en-US" altLang="ko-KR" dirty="0" smtClean="0"/>
              <a:t> to Fahrenheit using JSP!</a:t>
            </a:r>
            <a:endParaRPr lang="ko-KR" altLang="en-US" dirty="0"/>
          </a:p>
        </p:txBody>
      </p:sp>
      <p:graphicFrame>
        <p:nvGraphicFramePr>
          <p:cNvPr id="4" name="Table 3"/>
          <p:cNvGraphicFramePr>
            <a:graphicFrameLocks noGrp="1"/>
          </p:cNvGraphicFramePr>
          <p:nvPr>
            <p:extLst>
              <p:ext uri="{D42A27DB-BD31-4B8C-83A1-F6EECF244321}">
                <p14:modId xmlns:p14="http://schemas.microsoft.com/office/powerpoint/2010/main" val="3864541187"/>
              </p:ext>
            </p:extLst>
          </p:nvPr>
        </p:nvGraphicFramePr>
        <p:xfrm>
          <a:off x="755576" y="2780928"/>
          <a:ext cx="4511824" cy="2595880"/>
        </p:xfrm>
        <a:graphic>
          <a:graphicData uri="http://schemas.openxmlformats.org/drawingml/2006/table">
            <a:tbl>
              <a:tblPr firstRow="1" bandRow="1">
                <a:tableStyleId>{5C22544A-7EE6-4342-B048-85BDC9FD1C3A}</a:tableStyleId>
              </a:tblPr>
              <a:tblGrid>
                <a:gridCol w="2479824"/>
                <a:gridCol w="2032000"/>
              </a:tblGrid>
              <a:tr h="370840">
                <a:tc>
                  <a:txBody>
                    <a:bodyPr/>
                    <a:lstStyle/>
                    <a:p>
                      <a:pPr latinLnBrk="1"/>
                      <a:r>
                        <a:rPr lang="en-US" altLang="ko-KR" dirty="0" err="1" smtClean="0"/>
                        <a:t>Celcius</a:t>
                      </a:r>
                      <a:endParaRPr lang="ko-KR" altLang="en-US" dirty="0"/>
                    </a:p>
                  </a:txBody>
                  <a:tcPr/>
                </a:tc>
                <a:tc>
                  <a:txBody>
                    <a:bodyPr/>
                    <a:lstStyle/>
                    <a:p>
                      <a:pPr latinLnBrk="1"/>
                      <a:r>
                        <a:rPr lang="en-US" altLang="ko-KR" dirty="0" smtClean="0"/>
                        <a:t>Fahrenheit</a:t>
                      </a:r>
                      <a:endParaRPr lang="ko-KR" altLang="en-US" dirty="0"/>
                    </a:p>
                  </a:txBody>
                  <a:tcPr/>
                </a:tc>
              </a:tr>
              <a:tr h="370840">
                <a:tc>
                  <a:txBody>
                    <a:bodyPr/>
                    <a:lstStyle/>
                    <a:p>
                      <a:pPr latinLnBrk="1"/>
                      <a:r>
                        <a:rPr lang="en-US" altLang="ko-KR" dirty="0" smtClean="0"/>
                        <a:t>0</a:t>
                      </a:r>
                      <a:endParaRPr lang="ko-KR" altLang="en-US" dirty="0"/>
                    </a:p>
                  </a:txBody>
                  <a:tcPr/>
                </a:tc>
                <a:tc>
                  <a:txBody>
                    <a:bodyPr/>
                    <a:lstStyle/>
                    <a:p>
                      <a:pPr latinLnBrk="1"/>
                      <a:r>
                        <a:rPr lang="en-US" altLang="ko-KR" dirty="0" smtClean="0"/>
                        <a:t>32</a:t>
                      </a:r>
                      <a:endParaRPr lang="ko-KR" altLang="en-US" dirty="0"/>
                    </a:p>
                  </a:txBody>
                  <a:tcPr/>
                </a:tc>
              </a:tr>
              <a:tr h="370840">
                <a:tc>
                  <a:txBody>
                    <a:bodyPr/>
                    <a:lstStyle/>
                    <a:p>
                      <a:pPr latinLnBrk="1"/>
                      <a:r>
                        <a:rPr lang="en-US" altLang="ko-KR" dirty="0" smtClean="0"/>
                        <a:t>1</a:t>
                      </a:r>
                      <a:endParaRPr lang="ko-KR" altLang="en-US" dirty="0"/>
                    </a:p>
                  </a:txBody>
                  <a:tcPr/>
                </a:tc>
                <a:tc>
                  <a:txBody>
                    <a:bodyPr/>
                    <a:lstStyle/>
                    <a:p>
                      <a:pPr latinLnBrk="1"/>
                      <a:r>
                        <a:rPr lang="en-US" altLang="ko-KR" dirty="0" smtClean="0"/>
                        <a:t>33.8</a:t>
                      </a:r>
                      <a:endParaRPr lang="ko-KR" altLang="en-US" dirty="0"/>
                    </a:p>
                  </a:txBody>
                  <a:tcPr/>
                </a:tc>
              </a:tr>
              <a:tr h="370840">
                <a:tc>
                  <a:txBody>
                    <a:bodyPr/>
                    <a:lstStyle/>
                    <a:p>
                      <a:pPr latinLnBrk="1"/>
                      <a:r>
                        <a:rPr lang="en-US" altLang="ko-KR" dirty="0" smtClean="0"/>
                        <a:t>2</a:t>
                      </a:r>
                      <a:endParaRPr lang="ko-KR" altLang="en-US" dirty="0"/>
                    </a:p>
                  </a:txBody>
                  <a:tcPr/>
                </a:tc>
                <a:tc>
                  <a:txBody>
                    <a:bodyPr/>
                    <a:lstStyle/>
                    <a:p>
                      <a:pPr latinLnBrk="1"/>
                      <a:r>
                        <a:rPr lang="en-US" altLang="ko-KR" dirty="0" smtClean="0"/>
                        <a:t>35.6</a:t>
                      </a:r>
                      <a:endParaRPr lang="ko-KR" altLang="en-US" dirty="0"/>
                    </a:p>
                  </a:txBody>
                  <a:tcPr/>
                </a:tc>
              </a:tr>
              <a:tr h="370840">
                <a:tc>
                  <a:txBody>
                    <a:bodyPr/>
                    <a:lstStyle/>
                    <a:p>
                      <a:pPr latinLnBrk="1"/>
                      <a:r>
                        <a:rPr lang="en-US" altLang="ko-KR" dirty="0" smtClean="0"/>
                        <a:t>3</a:t>
                      </a:r>
                      <a:endParaRPr lang="ko-KR" altLang="en-US" dirty="0"/>
                    </a:p>
                  </a:txBody>
                  <a:tcPr/>
                </a:tc>
                <a:tc>
                  <a:txBody>
                    <a:bodyPr/>
                    <a:lstStyle/>
                    <a:p>
                      <a:pPr latinLnBrk="1"/>
                      <a:r>
                        <a:rPr lang="en-US" altLang="ko-KR" dirty="0" smtClean="0"/>
                        <a:t>37.4</a:t>
                      </a:r>
                      <a:endParaRPr lang="ko-KR" altLang="en-US" dirty="0"/>
                    </a:p>
                  </a:txBody>
                  <a:tcPr/>
                </a:tc>
              </a:tr>
              <a:tr h="370840">
                <a:tc>
                  <a:txBody>
                    <a:bodyPr/>
                    <a:lstStyle/>
                    <a:p>
                      <a:pPr latinLnBrk="1"/>
                      <a:r>
                        <a:rPr lang="en-US" altLang="ko-KR" dirty="0" smtClean="0"/>
                        <a:t>4</a:t>
                      </a:r>
                      <a:endParaRPr lang="ko-KR" altLang="en-US" dirty="0"/>
                    </a:p>
                  </a:txBody>
                  <a:tcPr/>
                </a:tc>
                <a:tc>
                  <a:txBody>
                    <a:bodyPr/>
                    <a:lstStyle/>
                    <a:p>
                      <a:pPr latinLnBrk="1"/>
                      <a:r>
                        <a:rPr lang="en-US" altLang="ko-KR" dirty="0" smtClean="0"/>
                        <a:t>39.2</a:t>
                      </a:r>
                      <a:endParaRPr lang="ko-KR" altLang="en-US" dirty="0"/>
                    </a:p>
                  </a:txBody>
                  <a:tcPr/>
                </a:tc>
              </a:tr>
              <a:tr h="370840">
                <a:tc>
                  <a:txBody>
                    <a:bodyPr/>
                    <a:lstStyle/>
                    <a:p>
                      <a:pPr latinLnBrk="1"/>
                      <a:r>
                        <a:rPr lang="en-US" altLang="ko-KR" dirty="0" smtClean="0"/>
                        <a:t>5</a:t>
                      </a:r>
                      <a:endParaRPr lang="ko-KR" altLang="en-US" dirty="0"/>
                    </a:p>
                  </a:txBody>
                  <a:tcPr/>
                </a:tc>
                <a:tc>
                  <a:txBody>
                    <a:bodyPr/>
                    <a:lstStyle/>
                    <a:p>
                      <a:pPr latinLnBrk="1"/>
                      <a:r>
                        <a:rPr lang="en-US" altLang="ko-KR" dirty="0" smtClean="0"/>
                        <a:t>41</a:t>
                      </a:r>
                      <a:endParaRPr lang="ko-KR" altLang="en-US" dirty="0"/>
                    </a:p>
                  </a:txBody>
                  <a:tcPr/>
                </a:tc>
              </a:tr>
            </a:tbl>
          </a:graphicData>
        </a:graphic>
      </p:graphicFrame>
      <p:sp>
        <p:nvSpPr>
          <p:cNvPr id="6" name="Rectangle 5"/>
          <p:cNvSpPr/>
          <p:nvPr/>
        </p:nvSpPr>
        <p:spPr>
          <a:xfrm>
            <a:off x="817632" y="5574269"/>
            <a:ext cx="2129109" cy="369332"/>
          </a:xfrm>
          <a:prstGeom prst="rect">
            <a:avLst/>
          </a:prstGeom>
        </p:spPr>
        <p:txBody>
          <a:bodyPr wrap="none">
            <a:spAutoFit/>
          </a:bodyPr>
          <a:lstStyle/>
          <a:p>
            <a:r>
              <a:rPr lang="en-US" altLang="ko-KR" dirty="0">
                <a:solidFill>
                  <a:srgbClr val="000000"/>
                </a:solidFill>
                <a:latin typeface="Georgia" panose="02040502050405020303" pitchFamily="18" charset="0"/>
              </a:rPr>
              <a:t>°C  x  9/5 + 32 = °F</a:t>
            </a:r>
            <a:endParaRPr lang="ko-KR" altLang="en-US" dirty="0"/>
          </a:p>
        </p:txBody>
      </p:sp>
      <p:sp>
        <p:nvSpPr>
          <p:cNvPr id="7" name="Rectangle 6"/>
          <p:cNvSpPr/>
          <p:nvPr/>
        </p:nvSpPr>
        <p:spPr>
          <a:xfrm>
            <a:off x="817632" y="5949621"/>
            <a:ext cx="2351926" cy="369332"/>
          </a:xfrm>
          <a:prstGeom prst="rect">
            <a:avLst/>
          </a:prstGeom>
        </p:spPr>
        <p:txBody>
          <a:bodyPr wrap="none">
            <a:spAutoFit/>
          </a:bodyPr>
          <a:lstStyle/>
          <a:p>
            <a:r>
              <a:rPr lang="en-US" altLang="ko-KR" dirty="0">
                <a:solidFill>
                  <a:srgbClr val="000000"/>
                </a:solidFill>
                <a:latin typeface="Georgia" panose="02040502050405020303" pitchFamily="18" charset="0"/>
              </a:rPr>
              <a:t>(°F  -  32)  x  5/9 = °C</a:t>
            </a:r>
            <a:endParaRPr lang="ko-KR" altLang="en-US" dirty="0"/>
          </a:p>
        </p:txBody>
      </p:sp>
    </p:spTree>
    <p:extLst>
      <p:ext uri="{BB962C8B-B14F-4D97-AF65-F5344CB8AC3E}">
        <p14:creationId xmlns:p14="http://schemas.microsoft.com/office/powerpoint/2010/main" val="204552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Agenda</a:t>
            </a:r>
            <a:endParaRPr lang="ko-KR" altLang="en-US" dirty="0"/>
          </a:p>
        </p:txBody>
      </p:sp>
      <p:sp>
        <p:nvSpPr>
          <p:cNvPr id="3" name="Content Placeholder 2"/>
          <p:cNvSpPr>
            <a:spLocks noGrp="1"/>
          </p:cNvSpPr>
          <p:nvPr>
            <p:ph idx="1"/>
          </p:nvPr>
        </p:nvSpPr>
        <p:spPr/>
        <p:txBody>
          <a:bodyPr/>
          <a:lstStyle/>
          <a:p>
            <a:r>
              <a:rPr lang="en-US" altLang="ko-KR" dirty="0" smtClean="0"/>
              <a:t>JSP overview (</a:t>
            </a:r>
            <a:r>
              <a:rPr lang="en-US" altLang="ko-KR" dirty="0" err="1" smtClean="0"/>
              <a:t>con’t</a:t>
            </a:r>
            <a:r>
              <a:rPr lang="en-US" altLang="ko-KR" dirty="0" smtClean="0"/>
              <a:t>)</a:t>
            </a:r>
          </a:p>
          <a:p>
            <a:pPr lvl="1"/>
            <a:r>
              <a:rPr lang="en-US" altLang="ko-KR" dirty="0" smtClean="0"/>
              <a:t>JSP Directive</a:t>
            </a:r>
          </a:p>
        </p:txBody>
      </p:sp>
    </p:spTree>
    <p:extLst>
      <p:ext uri="{BB962C8B-B14F-4D97-AF65-F5344CB8AC3E}">
        <p14:creationId xmlns:p14="http://schemas.microsoft.com/office/powerpoint/2010/main" val="266152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smtClean="0"/>
              <a:t>(@info)</a:t>
            </a:r>
            <a:endParaRPr lang="ko-KR" altLang="en-US" dirty="0"/>
          </a:p>
        </p:txBody>
      </p:sp>
      <p:sp>
        <p:nvSpPr>
          <p:cNvPr id="3" name="Content Placeholder 2"/>
          <p:cNvSpPr>
            <a:spLocks noGrp="1"/>
          </p:cNvSpPr>
          <p:nvPr>
            <p:ph idx="1"/>
          </p:nvPr>
        </p:nvSpPr>
        <p:spPr/>
        <p:txBody>
          <a:bodyPr/>
          <a:lstStyle/>
          <a:p>
            <a:r>
              <a:rPr lang="en-US" altLang="ko-KR" dirty="0"/>
              <a:t>The info attribute lets you provide a description of the JSP. The following is a coding example</a:t>
            </a:r>
            <a:endParaRPr lang="en-US" altLang="ko-KR" dirty="0" smtClean="0"/>
          </a:p>
          <a:p>
            <a:r>
              <a:rPr lang="en-US" altLang="ko-KR" dirty="0" smtClean="0"/>
              <a:t>&lt;%@ </a:t>
            </a:r>
            <a:r>
              <a:rPr lang="en-US" altLang="ko-KR" dirty="0"/>
              <a:t>page info="This JSP Page Written By </a:t>
            </a:r>
            <a:r>
              <a:rPr lang="en-US" altLang="ko-KR" dirty="0" smtClean="0"/>
              <a:t>HUFS"  </a:t>
            </a:r>
            <a:r>
              <a:rPr lang="en-US" altLang="ko-KR" dirty="0"/>
              <a:t>%&gt;</a:t>
            </a:r>
            <a:endParaRPr lang="ko-KR" altLang="en-US" dirty="0"/>
          </a:p>
        </p:txBody>
      </p:sp>
    </p:spTree>
    <p:extLst>
      <p:ext uri="{BB962C8B-B14F-4D97-AF65-F5344CB8AC3E}">
        <p14:creationId xmlns:p14="http://schemas.microsoft.com/office/powerpoint/2010/main" val="268980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3528" y="274638"/>
            <a:ext cx="8496944" cy="1143000"/>
          </a:xfrm>
        </p:spPr>
        <p:txBody>
          <a:bodyPr>
            <a:normAutofit fontScale="90000"/>
          </a:bodyPr>
          <a:lstStyle/>
          <a:p>
            <a:r>
              <a:rPr lang="en-US" altLang="ko-KR" dirty="0" smtClean="0">
                <a:latin typeface="Times New Roman" panose="02020603050405020304" pitchFamily="18" charset="0"/>
                <a:cs typeface="Times New Roman" panose="02020603050405020304" pitchFamily="18" charset="0"/>
              </a:rPr>
              <a:t>JSP Elements (@</a:t>
            </a:r>
            <a:r>
              <a:rPr lang="en-US" altLang="ko-KR" dirty="0" err="1" smtClean="0">
                <a:latin typeface="Times New Roman" panose="02020603050405020304" pitchFamily="18" charset="0"/>
                <a:cs typeface="Times New Roman" panose="02020603050405020304" pitchFamily="18" charset="0"/>
              </a:rPr>
              <a:t>errorPage</a:t>
            </a:r>
            <a:r>
              <a:rPr lang="en-US" altLang="ko-KR" dirty="0" smtClean="0">
                <a:latin typeface="Times New Roman" panose="02020603050405020304" pitchFamily="18" charset="0"/>
                <a:cs typeface="Times New Roman" panose="02020603050405020304" pitchFamily="18" charset="0"/>
              </a:rPr>
              <a:t>)</a:t>
            </a:r>
            <a:r>
              <a:rPr lang="ko-KR" altLang="en-US" dirty="0"/>
              <a:t>★ </a:t>
            </a:r>
            <a:r>
              <a:rPr lang="ko-KR" altLang="en-US" dirty="0" smtClean="0"/>
              <a:t>★</a:t>
            </a:r>
            <a:r>
              <a:rPr lang="ko-KR" altLang="en-US" dirty="0"/>
              <a:t> </a:t>
            </a:r>
            <a:r>
              <a:rPr lang="ko-KR" altLang="en-US" dirty="0" smtClean="0"/>
              <a:t>★</a:t>
            </a:r>
            <a:r>
              <a:rPr lang="ko-KR" altLang="en-US" dirty="0"/>
              <a:t> ★</a:t>
            </a:r>
            <a:endParaRPr lang="ko-KR" alt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buNone/>
            </a:pPr>
            <a:r>
              <a:rPr lang="en-US" altLang="ko-KR" dirty="0"/>
              <a:t>The </a:t>
            </a:r>
            <a:r>
              <a:rPr lang="en-US" altLang="ko-KR" dirty="0" smtClean="0"/>
              <a:t>basic </a:t>
            </a:r>
            <a:r>
              <a:rPr lang="en-US" altLang="ko-KR" dirty="0"/>
              <a:t>aim of the </a:t>
            </a:r>
            <a:r>
              <a:rPr lang="en-US" altLang="ko-KR" dirty="0" err="1"/>
              <a:t>isErrorPage</a:t>
            </a:r>
            <a:r>
              <a:rPr lang="en-US" altLang="ko-KR" dirty="0"/>
              <a:t> and </a:t>
            </a:r>
            <a:r>
              <a:rPr lang="en-US" altLang="ko-KR" dirty="0" err="1"/>
              <a:t>errorPage</a:t>
            </a:r>
            <a:r>
              <a:rPr lang="en-US" altLang="ko-KR" dirty="0"/>
              <a:t> page directive attributes is to achieve implicit or automatics exception handling facility. </a:t>
            </a:r>
            <a:endParaRPr lang="en-US" altLang="ko-KR" dirty="0" smtClean="0"/>
          </a:p>
          <a:p>
            <a:pPr marL="0" indent="0">
              <a:buNone/>
            </a:pPr>
            <a:endParaRPr lang="en-US" altLang="ko-KR" dirty="0" smtClean="0"/>
          </a:p>
          <a:p>
            <a:pPr marL="0" indent="0">
              <a:buNone/>
            </a:pPr>
            <a:r>
              <a:rPr lang="en-US" altLang="ko-KR" dirty="0" smtClean="0"/>
              <a:t>These </a:t>
            </a:r>
            <a:r>
              <a:rPr lang="en-US" altLang="ko-KR" dirty="0"/>
              <a:t>attributes facilitates programmers to write less exception handling code i.e.  all the exception handling code is written in one file. </a:t>
            </a:r>
            <a:endParaRPr lang="ko-KR" altLang="en-US" dirty="0"/>
          </a:p>
        </p:txBody>
      </p:sp>
    </p:spTree>
    <p:extLst>
      <p:ext uri="{BB962C8B-B14F-4D97-AF65-F5344CB8AC3E}">
        <p14:creationId xmlns:p14="http://schemas.microsoft.com/office/powerpoint/2010/main" val="177909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err="1"/>
              <a:t>errorPage</a:t>
            </a:r>
            <a:r>
              <a:rPr lang="en-US" altLang="ko-KR" dirty="0"/>
              <a:t>)</a:t>
            </a:r>
            <a:endParaRPr lang="ko-KR" altLang="en-US" dirty="0"/>
          </a:p>
        </p:txBody>
      </p:sp>
      <p:sp>
        <p:nvSpPr>
          <p:cNvPr id="3" name="Content Placeholder 2"/>
          <p:cNvSpPr>
            <a:spLocks noGrp="1"/>
          </p:cNvSpPr>
          <p:nvPr>
            <p:ph idx="1"/>
          </p:nvPr>
        </p:nvSpPr>
        <p:spPr/>
        <p:txBody>
          <a:bodyPr>
            <a:normAutofit fontScale="85000" lnSpcReduction="10000"/>
          </a:bodyPr>
          <a:lstStyle/>
          <a:p>
            <a:r>
              <a:rPr lang="en-US" altLang="ko-KR" dirty="0"/>
              <a:t>&lt;%@page </a:t>
            </a:r>
            <a:r>
              <a:rPr lang="en-US" altLang="ko-KR" dirty="0" err="1"/>
              <a:t>isErrorPage</a:t>
            </a:r>
            <a:r>
              <a:rPr lang="en-US" altLang="ko-KR" dirty="0"/>
              <a:t>=”true | false”  </a:t>
            </a:r>
            <a:r>
              <a:rPr lang="en-US" altLang="ko-KR" dirty="0" smtClean="0"/>
              <a:t>%&gt;</a:t>
            </a:r>
          </a:p>
          <a:p>
            <a:pPr lvl="1"/>
            <a:r>
              <a:rPr lang="en-US" altLang="ko-KR" dirty="0"/>
              <a:t>It is a Boolean attribute having values ‘true/false’, if you put the attribute value as “true”  that means you can use “Exception” object in JSP page otherwise if the value is “false” that means you can’t use the exception object . </a:t>
            </a:r>
            <a:endParaRPr lang="en-US" altLang="ko-KR" dirty="0" smtClean="0"/>
          </a:p>
          <a:p>
            <a:r>
              <a:rPr lang="en-US" altLang="ko-KR" dirty="0"/>
              <a:t>&lt;%@page </a:t>
            </a:r>
            <a:r>
              <a:rPr lang="en-US" altLang="ko-KR" dirty="0" err="1"/>
              <a:t>errorPage</a:t>
            </a:r>
            <a:r>
              <a:rPr lang="en-US" altLang="ko-KR" dirty="0"/>
              <a:t>=”</a:t>
            </a:r>
            <a:r>
              <a:rPr lang="en-US" altLang="ko-KR" dirty="0" err="1"/>
              <a:t>relativeURL</a:t>
            </a:r>
            <a:r>
              <a:rPr lang="en-US" altLang="ko-KR" dirty="0"/>
              <a:t>/path of the error page” </a:t>
            </a:r>
            <a:r>
              <a:rPr lang="en-US" altLang="ko-KR" dirty="0" smtClean="0"/>
              <a:t>%&gt;</a:t>
            </a:r>
          </a:p>
          <a:p>
            <a:pPr lvl="1"/>
            <a:r>
              <a:rPr lang="en-US" altLang="ko-KR" dirty="0" smtClean="0"/>
              <a:t>If any exception is generated, this refer to the file which is mentioned in the given URL. If we do not specify the URL, then the attribute refers to the current page of your JSP application if any exception generated</a:t>
            </a:r>
          </a:p>
          <a:p>
            <a:endParaRPr lang="ko-KR" altLang="en-US" dirty="0"/>
          </a:p>
        </p:txBody>
      </p:sp>
    </p:spTree>
    <p:extLst>
      <p:ext uri="{BB962C8B-B14F-4D97-AF65-F5344CB8AC3E}">
        <p14:creationId xmlns:p14="http://schemas.microsoft.com/office/powerpoint/2010/main" val="381264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988" y="238693"/>
            <a:ext cx="8686800" cy="1143000"/>
          </a:xfrm>
        </p:spPr>
        <p:txBody>
          <a:bodyPr>
            <a:normAutofit fontScale="90000"/>
          </a:bodyPr>
          <a:lstStyle/>
          <a:p>
            <a:r>
              <a:rPr lang="en-US" altLang="ko-KR" dirty="0">
                <a:latin typeface="Times New Roman" panose="02020603050405020304" pitchFamily="18" charset="0"/>
                <a:cs typeface="Times New Roman" panose="02020603050405020304" pitchFamily="18" charset="0"/>
              </a:rPr>
              <a:t>JSP Elements (@</a:t>
            </a:r>
            <a:r>
              <a:rPr lang="en-US" altLang="ko-KR" dirty="0" err="1">
                <a:latin typeface="Times New Roman" panose="02020603050405020304" pitchFamily="18" charset="0"/>
                <a:cs typeface="Times New Roman" panose="02020603050405020304" pitchFamily="18" charset="0"/>
              </a:rPr>
              <a:t>errorPage</a:t>
            </a:r>
            <a:r>
              <a:rPr lang="en-US" altLang="ko-KR" dirty="0" smtClean="0">
                <a:latin typeface="Times New Roman" panose="02020603050405020304" pitchFamily="18" charset="0"/>
                <a:cs typeface="Times New Roman" panose="02020603050405020304" pitchFamily="18" charset="0"/>
              </a:rPr>
              <a:t>) – Example 1</a:t>
            </a:r>
            <a:endParaRPr lang="ko-KR" altLang="en-US" dirty="0"/>
          </a:p>
        </p:txBody>
      </p:sp>
      <p:sp>
        <p:nvSpPr>
          <p:cNvPr id="8" name="Text Placeholder 7"/>
          <p:cNvSpPr>
            <a:spLocks noGrp="1"/>
          </p:cNvSpPr>
          <p:nvPr>
            <p:ph type="body" idx="1"/>
          </p:nvPr>
        </p:nvSpPr>
        <p:spPr/>
        <p:txBody>
          <a:bodyPr/>
          <a:lstStyle/>
          <a:p>
            <a:r>
              <a:rPr lang="en-US" altLang="ko-KR" dirty="0" err="1" smtClean="0"/>
              <a:t>first.jsp</a:t>
            </a:r>
            <a:endParaRPr lang="ko-KR" altLang="en-US" dirty="0"/>
          </a:p>
        </p:txBody>
      </p:sp>
      <p:sp>
        <p:nvSpPr>
          <p:cNvPr id="9" name="Content Placeholder 8"/>
          <p:cNvSpPr>
            <a:spLocks noGrp="1"/>
          </p:cNvSpPr>
          <p:nvPr>
            <p:ph sz="half" idx="2"/>
          </p:nvPr>
        </p:nvSpPr>
        <p:spPr/>
        <p:txBody>
          <a:bodyPr>
            <a:normAutofit fontScale="62500" lnSpcReduction="20000"/>
          </a:bodyPr>
          <a:lstStyle/>
          <a:p>
            <a:pPr marL="0" indent="0">
              <a:buNone/>
            </a:pPr>
            <a:r>
              <a:rPr lang="en-US" altLang="ko-KR" dirty="0"/>
              <a:t> &lt;%@page </a:t>
            </a:r>
            <a:r>
              <a:rPr lang="en-US" altLang="ko-KR" dirty="0" err="1"/>
              <a:t>contentType</a:t>
            </a:r>
            <a:r>
              <a:rPr lang="en-US" altLang="ko-KR" dirty="0"/>
              <a:t>=</a:t>
            </a:r>
            <a:r>
              <a:rPr lang="en-US" altLang="ko-KR" i="1" dirty="0"/>
              <a:t>"text/html" </a:t>
            </a:r>
            <a:r>
              <a:rPr lang="en-US" altLang="ko-KR" i="1" dirty="0" err="1"/>
              <a:t>pageEncoding</a:t>
            </a:r>
            <a:r>
              <a:rPr lang="en-US" altLang="ko-KR" i="1" dirty="0"/>
              <a:t>="UTF-8" </a:t>
            </a:r>
            <a:r>
              <a:rPr lang="en-US" altLang="ko-KR" i="1" dirty="0" err="1"/>
              <a:t>errorPage</a:t>
            </a:r>
            <a:r>
              <a:rPr lang="en-US" altLang="ko-KR" i="1" dirty="0"/>
              <a:t>="</a:t>
            </a:r>
            <a:r>
              <a:rPr lang="en-US" altLang="ko-KR" i="1" dirty="0" err="1"/>
              <a:t>second.jsp</a:t>
            </a:r>
            <a:r>
              <a:rPr lang="en-US" altLang="ko-KR" i="1" dirty="0"/>
              <a:t>" %&gt;</a:t>
            </a:r>
          </a:p>
          <a:p>
            <a:pPr marL="0" indent="0">
              <a:buNone/>
            </a:pPr>
            <a:r>
              <a:rPr lang="en-US" altLang="ko-KR" dirty="0"/>
              <a:t>   &lt;!DOCTYPE html&gt;</a:t>
            </a:r>
          </a:p>
          <a:p>
            <a:pPr marL="0" indent="0">
              <a:buNone/>
            </a:pPr>
            <a:r>
              <a:rPr lang="en-US" altLang="ko-KR" dirty="0"/>
              <a:t> &lt;html&gt;</a:t>
            </a:r>
          </a:p>
          <a:p>
            <a:pPr marL="0" indent="0">
              <a:buNone/>
            </a:pPr>
            <a:r>
              <a:rPr lang="en-US" altLang="ko-KR" dirty="0"/>
              <a:t>    &lt;head&gt;</a:t>
            </a:r>
          </a:p>
          <a:p>
            <a:pPr marL="0" indent="0">
              <a:buNone/>
            </a:pPr>
            <a:r>
              <a:rPr lang="en-US" altLang="ko-KR" dirty="0"/>
              <a:t>      &lt;meta http-</a:t>
            </a:r>
            <a:r>
              <a:rPr lang="en-US" altLang="ko-KR" dirty="0" err="1"/>
              <a:t>equiv</a:t>
            </a:r>
            <a:r>
              <a:rPr lang="en-US" altLang="ko-KR" dirty="0"/>
              <a:t>=</a:t>
            </a:r>
            <a:r>
              <a:rPr lang="en-US" altLang="ko-KR" i="1" dirty="0"/>
              <a:t>"Content-Type" content="text/html; charset=UTF-8"&gt;</a:t>
            </a:r>
          </a:p>
          <a:p>
            <a:pPr marL="0" indent="0">
              <a:buNone/>
            </a:pPr>
            <a:r>
              <a:rPr lang="en-US" altLang="ko-KR" dirty="0"/>
              <a:t>     &lt;title&gt;JSP Page&lt;/title&gt;</a:t>
            </a:r>
          </a:p>
          <a:p>
            <a:pPr marL="0" indent="0">
              <a:buNone/>
            </a:pPr>
            <a:r>
              <a:rPr lang="en-US" altLang="ko-KR" dirty="0"/>
              <a:t>    &lt;/head&gt;</a:t>
            </a:r>
          </a:p>
          <a:p>
            <a:pPr marL="0" indent="0">
              <a:buNone/>
            </a:pPr>
            <a:r>
              <a:rPr lang="en-US" altLang="ko-KR" dirty="0"/>
              <a:t>  &lt;body&gt;</a:t>
            </a:r>
          </a:p>
          <a:p>
            <a:pPr marL="0" indent="0">
              <a:buNone/>
            </a:pPr>
            <a:r>
              <a:rPr lang="en-US" altLang="ko-KR" dirty="0"/>
              <a:t>      &lt;h1&gt;Hello World!&lt;/h1&gt;</a:t>
            </a:r>
          </a:p>
          <a:p>
            <a:pPr marL="0" indent="0">
              <a:buNone/>
            </a:pPr>
            <a:endParaRPr lang="ko-KR" altLang="en-US" dirty="0"/>
          </a:p>
          <a:p>
            <a:pPr marL="0" indent="0">
              <a:buNone/>
            </a:pPr>
            <a:r>
              <a:rPr lang="en-US" altLang="ko-KR" dirty="0"/>
              <a:t>      &lt;% </a:t>
            </a:r>
            <a:r>
              <a:rPr lang="en-US" altLang="ko-KR" b="1" dirty="0" err="1"/>
              <a:t>int</a:t>
            </a:r>
            <a:r>
              <a:rPr lang="en-US" altLang="ko-KR" b="1" dirty="0"/>
              <a:t> </a:t>
            </a:r>
            <a:r>
              <a:rPr lang="en-US" altLang="ko-KR" b="1" dirty="0" err="1"/>
              <a:t>i</a:t>
            </a:r>
            <a:r>
              <a:rPr lang="en-US" altLang="ko-KR" b="1" dirty="0"/>
              <a:t> = 3/0;%&gt;</a:t>
            </a:r>
          </a:p>
          <a:p>
            <a:pPr marL="0" indent="0">
              <a:buNone/>
            </a:pPr>
            <a:r>
              <a:rPr lang="en-US" altLang="ko-KR" dirty="0"/>
              <a:t>  &lt;/body&gt;</a:t>
            </a:r>
          </a:p>
          <a:p>
            <a:pPr marL="0" indent="0">
              <a:buNone/>
            </a:pPr>
            <a:r>
              <a:rPr lang="en-US" altLang="ko-KR" dirty="0"/>
              <a:t>&lt;/html&gt;</a:t>
            </a:r>
            <a:endParaRPr lang="ko-KR" altLang="en-US" dirty="0"/>
          </a:p>
        </p:txBody>
      </p:sp>
      <p:sp>
        <p:nvSpPr>
          <p:cNvPr id="10" name="Text Placeholder 9"/>
          <p:cNvSpPr>
            <a:spLocks noGrp="1"/>
          </p:cNvSpPr>
          <p:nvPr>
            <p:ph type="body" sz="quarter" idx="3"/>
          </p:nvPr>
        </p:nvSpPr>
        <p:spPr/>
        <p:txBody>
          <a:bodyPr/>
          <a:lstStyle/>
          <a:p>
            <a:r>
              <a:rPr lang="en-US" altLang="ko-KR" dirty="0" err="1" smtClean="0"/>
              <a:t>second.jsp</a:t>
            </a:r>
            <a:endParaRPr lang="ko-KR" altLang="en-US" dirty="0"/>
          </a:p>
        </p:txBody>
      </p:sp>
      <p:sp>
        <p:nvSpPr>
          <p:cNvPr id="11" name="Content Placeholder 10"/>
          <p:cNvSpPr>
            <a:spLocks noGrp="1"/>
          </p:cNvSpPr>
          <p:nvPr>
            <p:ph sz="quarter" idx="4"/>
          </p:nvPr>
        </p:nvSpPr>
        <p:spPr/>
        <p:txBody>
          <a:bodyPr>
            <a:normAutofit fontScale="62500" lnSpcReduction="20000"/>
          </a:bodyPr>
          <a:lstStyle/>
          <a:p>
            <a:pPr marL="0" indent="0">
              <a:buNone/>
            </a:pPr>
            <a:r>
              <a:rPr lang="en-US" altLang="ko-KR" dirty="0"/>
              <a:t>&lt;%@page </a:t>
            </a:r>
            <a:r>
              <a:rPr lang="en-US" altLang="ko-KR" dirty="0" err="1"/>
              <a:t>contentType</a:t>
            </a:r>
            <a:r>
              <a:rPr lang="en-US" altLang="ko-KR" dirty="0"/>
              <a:t>=</a:t>
            </a:r>
            <a:r>
              <a:rPr lang="en-US" altLang="ko-KR" i="1" dirty="0"/>
              <a:t>"text/html" </a:t>
            </a:r>
            <a:r>
              <a:rPr lang="en-US" altLang="ko-KR" i="1" dirty="0" err="1"/>
              <a:t>pageEncoding</a:t>
            </a:r>
            <a:r>
              <a:rPr lang="en-US" altLang="ko-KR" i="1" dirty="0"/>
              <a:t>="UTF-8" info="This is written at HUFS"%&gt;</a:t>
            </a:r>
          </a:p>
          <a:p>
            <a:pPr marL="0" indent="0">
              <a:buNone/>
            </a:pPr>
            <a:r>
              <a:rPr lang="en-US" altLang="ko-KR" dirty="0"/>
              <a:t> &lt;!DOCTYPE html&gt;</a:t>
            </a:r>
          </a:p>
          <a:p>
            <a:pPr marL="0" indent="0">
              <a:buNone/>
            </a:pPr>
            <a:r>
              <a:rPr lang="en-US" altLang="ko-KR" dirty="0"/>
              <a:t> &lt;html&gt;</a:t>
            </a:r>
          </a:p>
          <a:p>
            <a:pPr marL="0" indent="0">
              <a:buNone/>
            </a:pPr>
            <a:r>
              <a:rPr lang="en-US" altLang="ko-KR" dirty="0"/>
              <a:t>    &lt;head&gt;</a:t>
            </a:r>
          </a:p>
          <a:p>
            <a:pPr marL="0" indent="0">
              <a:buNone/>
            </a:pPr>
            <a:r>
              <a:rPr lang="en-US" altLang="ko-KR" dirty="0"/>
              <a:t>        &lt;meta http-</a:t>
            </a:r>
            <a:r>
              <a:rPr lang="en-US" altLang="ko-KR" dirty="0" err="1"/>
              <a:t>equiv</a:t>
            </a:r>
            <a:r>
              <a:rPr lang="en-US" altLang="ko-KR" dirty="0"/>
              <a:t>=</a:t>
            </a:r>
            <a:r>
              <a:rPr lang="en-US" altLang="ko-KR" i="1" dirty="0"/>
              <a:t>"Content-Type" content="text/html; charset=UTF-8"&gt;</a:t>
            </a:r>
          </a:p>
          <a:p>
            <a:pPr marL="0" indent="0">
              <a:buNone/>
            </a:pPr>
            <a:r>
              <a:rPr lang="en-US" altLang="ko-KR" dirty="0"/>
              <a:t>    &lt;title&gt;JSP Page&lt;/title&gt;</a:t>
            </a:r>
          </a:p>
          <a:p>
            <a:pPr marL="0" indent="0">
              <a:buNone/>
            </a:pPr>
            <a:r>
              <a:rPr lang="en-US" altLang="ko-KR" dirty="0"/>
              <a:t>    &lt;/head&gt;</a:t>
            </a:r>
          </a:p>
          <a:p>
            <a:pPr marL="0" indent="0">
              <a:buNone/>
            </a:pPr>
            <a:r>
              <a:rPr lang="en-US" altLang="ko-KR" dirty="0"/>
              <a:t>      &lt;body&gt;</a:t>
            </a:r>
          </a:p>
          <a:p>
            <a:pPr marL="0" indent="0">
              <a:buNone/>
            </a:pPr>
            <a:r>
              <a:rPr lang="en-US" altLang="ko-KR" dirty="0"/>
              <a:t>       &lt;h1&gt;guess what ? this is supposed to be an error page&lt;/h1&gt;</a:t>
            </a:r>
          </a:p>
          <a:p>
            <a:pPr marL="0" indent="0">
              <a:buNone/>
            </a:pPr>
            <a:r>
              <a:rPr lang="en-US" altLang="ko-KR" dirty="0"/>
              <a:t>       &lt;</a:t>
            </a:r>
            <a:r>
              <a:rPr lang="en-US" altLang="ko-KR" dirty="0" err="1"/>
              <a:t>br</a:t>
            </a:r>
            <a:r>
              <a:rPr lang="en-US" altLang="ko-KR" dirty="0"/>
              <a:t>&gt;</a:t>
            </a:r>
          </a:p>
          <a:p>
            <a:pPr marL="0" indent="0">
              <a:buNone/>
            </a:pPr>
            <a:r>
              <a:rPr lang="en-US" altLang="ko-KR" dirty="0"/>
              <a:t>       &lt;%= </a:t>
            </a:r>
            <a:r>
              <a:rPr lang="en-US" altLang="ko-KR" dirty="0" err="1"/>
              <a:t>getServletInfo</a:t>
            </a:r>
            <a:r>
              <a:rPr lang="en-US" altLang="ko-KR" dirty="0"/>
              <a:t>()%&gt;</a:t>
            </a:r>
          </a:p>
          <a:p>
            <a:pPr marL="0" indent="0">
              <a:buNone/>
            </a:pPr>
            <a:r>
              <a:rPr lang="en-US" altLang="ko-KR" dirty="0"/>
              <a:t>     &lt;/body&gt;</a:t>
            </a:r>
          </a:p>
          <a:p>
            <a:pPr marL="0" indent="0">
              <a:buNone/>
            </a:pPr>
            <a:r>
              <a:rPr lang="en-US" altLang="ko-KR" dirty="0"/>
              <a:t>&lt;/html&gt;</a:t>
            </a:r>
          </a:p>
        </p:txBody>
      </p:sp>
    </p:spTree>
    <p:extLst>
      <p:ext uri="{BB962C8B-B14F-4D97-AF65-F5344CB8AC3E}">
        <p14:creationId xmlns:p14="http://schemas.microsoft.com/office/powerpoint/2010/main" val="186014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988" y="392113"/>
            <a:ext cx="8686800" cy="1143000"/>
          </a:xfrm>
        </p:spPr>
        <p:txBody>
          <a:bodyPr>
            <a:normAutofit fontScale="90000"/>
          </a:bodyPr>
          <a:lstStyle/>
          <a:p>
            <a:r>
              <a:rPr lang="en-US" altLang="ko-KR" dirty="0">
                <a:latin typeface="Times New Roman" panose="02020603050405020304" pitchFamily="18" charset="0"/>
                <a:cs typeface="Times New Roman" panose="02020603050405020304" pitchFamily="18" charset="0"/>
              </a:rPr>
              <a:t>JSP Elements (@</a:t>
            </a:r>
            <a:r>
              <a:rPr lang="en-US" altLang="ko-KR" dirty="0" err="1">
                <a:latin typeface="Times New Roman" panose="02020603050405020304" pitchFamily="18" charset="0"/>
                <a:cs typeface="Times New Roman" panose="02020603050405020304" pitchFamily="18" charset="0"/>
              </a:rPr>
              <a:t>errorPage</a:t>
            </a:r>
            <a:r>
              <a:rPr lang="en-US" altLang="ko-KR" dirty="0" smtClean="0">
                <a:latin typeface="Times New Roman" panose="02020603050405020304" pitchFamily="18" charset="0"/>
                <a:cs typeface="Times New Roman" panose="02020603050405020304" pitchFamily="18" charset="0"/>
              </a:rPr>
              <a:t>) – Example 2</a:t>
            </a:r>
            <a:endParaRPr lang="ko-KR" altLang="en-US" dirty="0"/>
          </a:p>
        </p:txBody>
      </p:sp>
      <p:sp>
        <p:nvSpPr>
          <p:cNvPr id="8" name="Text Placeholder 7"/>
          <p:cNvSpPr>
            <a:spLocks noGrp="1"/>
          </p:cNvSpPr>
          <p:nvPr>
            <p:ph type="body" idx="1"/>
          </p:nvPr>
        </p:nvSpPr>
        <p:spPr/>
        <p:txBody>
          <a:bodyPr/>
          <a:lstStyle/>
          <a:p>
            <a:r>
              <a:rPr lang="en-US" altLang="ko-KR" dirty="0" err="1" smtClean="0"/>
              <a:t>first.jsp</a:t>
            </a:r>
            <a:endParaRPr lang="ko-KR" altLang="en-US" dirty="0"/>
          </a:p>
        </p:txBody>
      </p:sp>
      <p:sp>
        <p:nvSpPr>
          <p:cNvPr id="9" name="Content Placeholder 8"/>
          <p:cNvSpPr>
            <a:spLocks noGrp="1"/>
          </p:cNvSpPr>
          <p:nvPr>
            <p:ph sz="half" idx="2"/>
          </p:nvPr>
        </p:nvSpPr>
        <p:spPr/>
        <p:txBody>
          <a:bodyPr>
            <a:normAutofit fontScale="62500" lnSpcReduction="20000"/>
          </a:bodyPr>
          <a:lstStyle/>
          <a:p>
            <a:pPr marL="0" indent="0">
              <a:buNone/>
            </a:pPr>
            <a:r>
              <a:rPr lang="en-US" altLang="ko-KR" dirty="0"/>
              <a:t> &lt;%@page </a:t>
            </a:r>
            <a:r>
              <a:rPr lang="en-US" altLang="ko-KR" dirty="0" err="1"/>
              <a:t>contentType</a:t>
            </a:r>
            <a:r>
              <a:rPr lang="en-US" altLang="ko-KR" dirty="0"/>
              <a:t>=</a:t>
            </a:r>
            <a:r>
              <a:rPr lang="en-US" altLang="ko-KR" i="1" dirty="0"/>
              <a:t>"text/html" </a:t>
            </a:r>
            <a:r>
              <a:rPr lang="en-US" altLang="ko-KR" i="1" dirty="0" err="1"/>
              <a:t>pageEncoding</a:t>
            </a:r>
            <a:r>
              <a:rPr lang="en-US" altLang="ko-KR" i="1" dirty="0"/>
              <a:t>="UTF-8" </a:t>
            </a:r>
            <a:r>
              <a:rPr lang="en-US" altLang="ko-KR" i="1" dirty="0" err="1"/>
              <a:t>errorPage</a:t>
            </a:r>
            <a:r>
              <a:rPr lang="en-US" altLang="ko-KR" i="1" dirty="0"/>
              <a:t>="</a:t>
            </a:r>
            <a:r>
              <a:rPr lang="en-US" altLang="ko-KR" i="1" dirty="0" err="1"/>
              <a:t>second.jsp</a:t>
            </a:r>
            <a:r>
              <a:rPr lang="en-US" altLang="ko-KR" i="1" dirty="0"/>
              <a:t>" %&gt;</a:t>
            </a:r>
          </a:p>
          <a:p>
            <a:pPr marL="0" indent="0">
              <a:buNone/>
            </a:pPr>
            <a:r>
              <a:rPr lang="en-US" altLang="ko-KR" dirty="0"/>
              <a:t>   &lt;!DOCTYPE html&gt;</a:t>
            </a:r>
          </a:p>
          <a:p>
            <a:pPr marL="0" indent="0">
              <a:buNone/>
            </a:pPr>
            <a:r>
              <a:rPr lang="en-US" altLang="ko-KR" dirty="0"/>
              <a:t> &lt;html&gt;</a:t>
            </a:r>
          </a:p>
          <a:p>
            <a:pPr marL="0" indent="0">
              <a:buNone/>
            </a:pPr>
            <a:r>
              <a:rPr lang="en-US" altLang="ko-KR" dirty="0"/>
              <a:t>    &lt;head&gt;</a:t>
            </a:r>
          </a:p>
          <a:p>
            <a:pPr marL="0" indent="0">
              <a:buNone/>
            </a:pPr>
            <a:r>
              <a:rPr lang="en-US" altLang="ko-KR" dirty="0"/>
              <a:t>      &lt;meta http-</a:t>
            </a:r>
            <a:r>
              <a:rPr lang="en-US" altLang="ko-KR" dirty="0" err="1"/>
              <a:t>equiv</a:t>
            </a:r>
            <a:r>
              <a:rPr lang="en-US" altLang="ko-KR" dirty="0"/>
              <a:t>=</a:t>
            </a:r>
            <a:r>
              <a:rPr lang="en-US" altLang="ko-KR" i="1" dirty="0"/>
              <a:t>"Content-Type" content="text/html; charset=UTF-8"&gt;</a:t>
            </a:r>
          </a:p>
          <a:p>
            <a:pPr marL="0" indent="0">
              <a:buNone/>
            </a:pPr>
            <a:r>
              <a:rPr lang="en-US" altLang="ko-KR" dirty="0"/>
              <a:t>     &lt;title&gt;JSP Page&lt;/title&gt;</a:t>
            </a:r>
          </a:p>
          <a:p>
            <a:pPr marL="0" indent="0">
              <a:buNone/>
            </a:pPr>
            <a:r>
              <a:rPr lang="en-US" altLang="ko-KR" dirty="0"/>
              <a:t>    &lt;/head&gt;</a:t>
            </a:r>
          </a:p>
          <a:p>
            <a:pPr marL="0" indent="0">
              <a:buNone/>
            </a:pPr>
            <a:r>
              <a:rPr lang="en-US" altLang="ko-KR" dirty="0"/>
              <a:t>  &lt;body&gt;</a:t>
            </a:r>
          </a:p>
          <a:p>
            <a:pPr marL="0" indent="0">
              <a:buNone/>
            </a:pPr>
            <a:r>
              <a:rPr lang="en-US" altLang="ko-KR" dirty="0"/>
              <a:t>      &lt;h1&gt;Hello World!&lt;/h1&gt;</a:t>
            </a:r>
          </a:p>
          <a:p>
            <a:pPr marL="0" indent="0">
              <a:buNone/>
            </a:pPr>
            <a:endParaRPr lang="ko-KR" altLang="en-US" dirty="0"/>
          </a:p>
          <a:p>
            <a:pPr marL="0" indent="0">
              <a:buNone/>
            </a:pPr>
            <a:r>
              <a:rPr lang="en-US" altLang="ko-KR" dirty="0"/>
              <a:t>      &lt;% </a:t>
            </a:r>
            <a:r>
              <a:rPr lang="en-US" altLang="ko-KR" b="1" dirty="0" err="1"/>
              <a:t>int</a:t>
            </a:r>
            <a:r>
              <a:rPr lang="en-US" altLang="ko-KR" b="1" dirty="0"/>
              <a:t> </a:t>
            </a:r>
            <a:r>
              <a:rPr lang="en-US" altLang="ko-KR" b="1" dirty="0" err="1"/>
              <a:t>i</a:t>
            </a:r>
            <a:r>
              <a:rPr lang="en-US" altLang="ko-KR" b="1" dirty="0"/>
              <a:t> = 3/0;%&gt;</a:t>
            </a:r>
          </a:p>
          <a:p>
            <a:pPr marL="0" indent="0">
              <a:buNone/>
            </a:pPr>
            <a:r>
              <a:rPr lang="en-US" altLang="ko-KR" dirty="0"/>
              <a:t>  &lt;/body&gt;</a:t>
            </a:r>
          </a:p>
          <a:p>
            <a:pPr marL="0" indent="0">
              <a:buNone/>
            </a:pPr>
            <a:r>
              <a:rPr lang="en-US" altLang="ko-KR" dirty="0"/>
              <a:t>&lt;/html&gt;</a:t>
            </a:r>
            <a:endParaRPr lang="ko-KR" altLang="en-US" dirty="0"/>
          </a:p>
        </p:txBody>
      </p:sp>
      <p:sp>
        <p:nvSpPr>
          <p:cNvPr id="10" name="Text Placeholder 9"/>
          <p:cNvSpPr>
            <a:spLocks noGrp="1"/>
          </p:cNvSpPr>
          <p:nvPr>
            <p:ph type="body" sz="quarter" idx="3"/>
          </p:nvPr>
        </p:nvSpPr>
        <p:spPr/>
        <p:txBody>
          <a:bodyPr/>
          <a:lstStyle/>
          <a:p>
            <a:r>
              <a:rPr lang="en-US" altLang="ko-KR" dirty="0" err="1" smtClean="0"/>
              <a:t>second.jsp</a:t>
            </a:r>
            <a:endParaRPr lang="ko-KR" altLang="en-US" dirty="0"/>
          </a:p>
        </p:txBody>
      </p:sp>
      <p:sp>
        <p:nvSpPr>
          <p:cNvPr id="11" name="Content Placeholder 10"/>
          <p:cNvSpPr>
            <a:spLocks noGrp="1"/>
          </p:cNvSpPr>
          <p:nvPr>
            <p:ph sz="quarter" idx="4"/>
          </p:nvPr>
        </p:nvSpPr>
        <p:spPr/>
        <p:txBody>
          <a:bodyPr>
            <a:normAutofit fontScale="55000" lnSpcReduction="20000"/>
          </a:bodyPr>
          <a:lstStyle/>
          <a:p>
            <a:pPr marL="0" indent="0">
              <a:buNone/>
            </a:pPr>
            <a:r>
              <a:rPr lang="en-US" altLang="ko-KR" dirty="0"/>
              <a:t>&lt;%@page </a:t>
            </a:r>
            <a:r>
              <a:rPr lang="en-US" altLang="ko-KR" dirty="0" err="1"/>
              <a:t>contentType</a:t>
            </a:r>
            <a:r>
              <a:rPr lang="en-US" altLang="ko-KR" dirty="0"/>
              <a:t>=</a:t>
            </a:r>
            <a:r>
              <a:rPr lang="en-US" altLang="ko-KR" i="1" dirty="0"/>
              <a:t>"text/html" </a:t>
            </a:r>
            <a:r>
              <a:rPr lang="en-US" altLang="ko-KR" i="1" dirty="0" err="1"/>
              <a:t>pageEncoding</a:t>
            </a:r>
            <a:r>
              <a:rPr lang="en-US" altLang="ko-KR" i="1" dirty="0"/>
              <a:t>="UTF-8" </a:t>
            </a:r>
            <a:r>
              <a:rPr lang="en-US" altLang="ko-KR" b="1" i="1" dirty="0" err="1"/>
              <a:t>isErrorPage</a:t>
            </a:r>
            <a:r>
              <a:rPr lang="en-US" altLang="ko-KR" b="1" i="1" dirty="0"/>
              <a:t>="true"</a:t>
            </a:r>
            <a:r>
              <a:rPr lang="en-US" altLang="ko-KR" i="1" dirty="0"/>
              <a:t>%&gt;</a:t>
            </a:r>
          </a:p>
          <a:p>
            <a:pPr marL="0" indent="0">
              <a:buNone/>
            </a:pPr>
            <a:r>
              <a:rPr lang="en-US" altLang="ko-KR" dirty="0"/>
              <a:t> &lt;!DOCTYPE html&gt;</a:t>
            </a:r>
          </a:p>
          <a:p>
            <a:pPr marL="0" indent="0">
              <a:buNone/>
            </a:pPr>
            <a:r>
              <a:rPr lang="en-US" altLang="ko-KR" dirty="0"/>
              <a:t> &lt;html&gt;</a:t>
            </a:r>
          </a:p>
          <a:p>
            <a:pPr marL="0" indent="0">
              <a:buNone/>
            </a:pPr>
            <a:r>
              <a:rPr lang="en-US" altLang="ko-KR" dirty="0"/>
              <a:t>    &lt;head&gt;</a:t>
            </a:r>
          </a:p>
          <a:p>
            <a:pPr marL="0" indent="0">
              <a:buNone/>
            </a:pPr>
            <a:r>
              <a:rPr lang="en-US" altLang="ko-KR" dirty="0"/>
              <a:t>        &lt;meta http-</a:t>
            </a:r>
            <a:r>
              <a:rPr lang="en-US" altLang="ko-KR" dirty="0" err="1"/>
              <a:t>equiv</a:t>
            </a:r>
            <a:r>
              <a:rPr lang="en-US" altLang="ko-KR" dirty="0"/>
              <a:t>=</a:t>
            </a:r>
            <a:r>
              <a:rPr lang="en-US" altLang="ko-KR" i="1" dirty="0"/>
              <a:t>"Content-Type" content="text/html; charset=UTF-8"&gt;</a:t>
            </a:r>
          </a:p>
          <a:p>
            <a:pPr marL="0" indent="0">
              <a:buNone/>
            </a:pPr>
            <a:r>
              <a:rPr lang="en-US" altLang="ko-KR" dirty="0"/>
              <a:t>    &lt;title&gt;JSP Page&lt;/title&gt;</a:t>
            </a:r>
          </a:p>
          <a:p>
            <a:pPr marL="0" indent="0">
              <a:buNone/>
            </a:pPr>
            <a:r>
              <a:rPr lang="en-US" altLang="ko-KR" dirty="0"/>
              <a:t>    &lt;/head&gt;</a:t>
            </a:r>
          </a:p>
          <a:p>
            <a:pPr marL="0" indent="0">
              <a:buNone/>
            </a:pPr>
            <a:r>
              <a:rPr lang="en-US" altLang="ko-KR" dirty="0"/>
              <a:t>      &lt;body&gt;</a:t>
            </a:r>
          </a:p>
          <a:p>
            <a:pPr marL="0" indent="0">
              <a:buNone/>
            </a:pPr>
            <a:r>
              <a:rPr lang="en-US" altLang="ko-KR" dirty="0"/>
              <a:t>       &lt;h1&gt;guess what ? this is supposed to be an error page&lt;/h1&gt;</a:t>
            </a:r>
          </a:p>
          <a:p>
            <a:pPr marL="0" indent="0">
              <a:buNone/>
            </a:pPr>
            <a:r>
              <a:rPr lang="en-US" altLang="ko-KR" dirty="0"/>
              <a:t>      </a:t>
            </a:r>
            <a:r>
              <a:rPr lang="en-US" altLang="ko-KR" b="1" dirty="0"/>
              <a:t>&lt;h2&gt; Name of Exception=&lt;%=exception%&gt; &lt;</a:t>
            </a:r>
            <a:r>
              <a:rPr lang="en-US" altLang="ko-KR" b="1" dirty="0" err="1"/>
              <a:t>br</a:t>
            </a:r>
            <a:r>
              <a:rPr lang="en-US" altLang="ko-KR" b="1" dirty="0"/>
              <a:t>/&gt;&lt;/h2&gt;</a:t>
            </a:r>
          </a:p>
          <a:p>
            <a:pPr marL="0" indent="0">
              <a:buNone/>
            </a:pPr>
            <a:r>
              <a:rPr lang="en-US" altLang="ko-KR" b="1" dirty="0"/>
              <a:t>      &lt;h3&gt;Name Of message= &lt;%= </a:t>
            </a:r>
            <a:r>
              <a:rPr lang="en-US" altLang="ko-KR" b="1" dirty="0" err="1"/>
              <a:t>exception.getMessage</a:t>
            </a:r>
            <a:r>
              <a:rPr lang="en-US" altLang="ko-KR" b="1" dirty="0"/>
              <a:t>()%&gt;&lt;/h3&gt;</a:t>
            </a:r>
          </a:p>
          <a:p>
            <a:pPr marL="0" indent="0">
              <a:buNone/>
            </a:pPr>
            <a:endParaRPr lang="ko-KR" altLang="en-US" dirty="0"/>
          </a:p>
          <a:p>
            <a:pPr marL="0" indent="0">
              <a:buNone/>
            </a:pPr>
            <a:r>
              <a:rPr lang="en-US" altLang="ko-KR" dirty="0"/>
              <a:t>     &lt;/body&gt;</a:t>
            </a:r>
          </a:p>
          <a:p>
            <a:pPr marL="0" indent="0">
              <a:buNone/>
            </a:pPr>
            <a:r>
              <a:rPr lang="en-US" altLang="ko-KR" dirty="0"/>
              <a:t>&lt;/html&gt;</a:t>
            </a:r>
            <a:endParaRPr lang="ko-KR" altLang="en-US" dirty="0"/>
          </a:p>
        </p:txBody>
      </p:sp>
    </p:spTree>
    <p:extLst>
      <p:ext uri="{BB962C8B-B14F-4D97-AF65-F5344CB8AC3E}">
        <p14:creationId xmlns:p14="http://schemas.microsoft.com/office/powerpoint/2010/main" val="222412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1143000"/>
          </a:xfrm>
        </p:spPr>
        <p:txBody>
          <a:bodyPr>
            <a:normAutofit fontScale="90000"/>
          </a:bodyPr>
          <a:lstStyle/>
          <a:p>
            <a:r>
              <a:rPr lang="en-US" altLang="ko-KR" dirty="0">
                <a:latin typeface="Times New Roman" panose="02020603050405020304" pitchFamily="18" charset="0"/>
                <a:cs typeface="Times New Roman" panose="02020603050405020304" pitchFamily="18" charset="0"/>
              </a:rPr>
              <a:t>JSP Elements (@</a:t>
            </a:r>
            <a:r>
              <a:rPr lang="en-US" altLang="ko-KR" dirty="0" err="1">
                <a:latin typeface="Times New Roman" panose="02020603050405020304" pitchFamily="18" charset="0"/>
                <a:cs typeface="Times New Roman" panose="02020603050405020304" pitchFamily="18" charset="0"/>
              </a:rPr>
              <a:t>errorPage</a:t>
            </a:r>
            <a:r>
              <a:rPr lang="en-US" altLang="ko-KR" dirty="0">
                <a:latin typeface="Times New Roman" panose="02020603050405020304" pitchFamily="18" charset="0"/>
                <a:cs typeface="Times New Roman" panose="02020603050405020304" pitchFamily="18" charset="0"/>
              </a:rPr>
              <a:t>) – Example </a:t>
            </a:r>
            <a:r>
              <a:rPr lang="en-US" altLang="ko-KR" dirty="0" smtClean="0">
                <a:latin typeface="Times New Roman" panose="02020603050405020304" pitchFamily="18" charset="0"/>
                <a:cs typeface="Times New Roman" panose="02020603050405020304" pitchFamily="18" charset="0"/>
              </a:rPr>
              <a:t>3</a:t>
            </a:r>
            <a:endParaRPr lang="ko-KR" altLang="en-US" dirty="0"/>
          </a:p>
        </p:txBody>
      </p:sp>
      <p:sp>
        <p:nvSpPr>
          <p:cNvPr id="3" name="Text Placeholder 2"/>
          <p:cNvSpPr>
            <a:spLocks noGrp="1"/>
          </p:cNvSpPr>
          <p:nvPr>
            <p:ph type="body" idx="1"/>
          </p:nvPr>
        </p:nvSpPr>
        <p:spPr/>
        <p:txBody>
          <a:bodyPr/>
          <a:lstStyle/>
          <a:p>
            <a:r>
              <a:rPr lang="en-US" altLang="ko-KR" dirty="0" err="1" smtClean="0"/>
              <a:t>Show.jsp</a:t>
            </a:r>
            <a:endParaRPr lang="ko-KR" altLang="en-US" dirty="0"/>
          </a:p>
        </p:txBody>
      </p:sp>
      <p:sp>
        <p:nvSpPr>
          <p:cNvPr id="4" name="Content Placeholder 3"/>
          <p:cNvSpPr>
            <a:spLocks noGrp="1"/>
          </p:cNvSpPr>
          <p:nvPr>
            <p:ph sz="half" idx="2"/>
          </p:nvPr>
        </p:nvSpPr>
        <p:spPr/>
        <p:txBody>
          <a:bodyPr>
            <a:normAutofit fontScale="55000" lnSpcReduction="20000"/>
          </a:bodyPr>
          <a:lstStyle/>
          <a:p>
            <a:pPr marL="0" indent="0">
              <a:buNone/>
            </a:pPr>
            <a:r>
              <a:rPr lang="en-US" altLang="ko-KR" dirty="0"/>
              <a:t>&lt;%@ page </a:t>
            </a:r>
            <a:r>
              <a:rPr lang="en-US" altLang="ko-KR" dirty="0" err="1"/>
              <a:t>errorPage</a:t>
            </a:r>
            <a:r>
              <a:rPr lang="en-US" altLang="ko-KR" dirty="0"/>
              <a:t>="</a:t>
            </a:r>
            <a:r>
              <a:rPr lang="en-US" altLang="ko-KR" dirty="0" err="1"/>
              <a:t>ShowError.jsp</a:t>
            </a:r>
            <a:r>
              <a:rPr lang="en-US" altLang="ko-KR" dirty="0"/>
              <a:t>" %&gt;</a:t>
            </a:r>
          </a:p>
          <a:p>
            <a:pPr marL="0" indent="0">
              <a:buNone/>
            </a:pPr>
            <a:endParaRPr lang="en-US" altLang="ko-KR" dirty="0"/>
          </a:p>
          <a:p>
            <a:pPr marL="0" indent="0">
              <a:buNone/>
            </a:pPr>
            <a:r>
              <a:rPr lang="en-US" altLang="ko-KR" dirty="0"/>
              <a:t>&lt;html&gt;</a:t>
            </a:r>
          </a:p>
          <a:p>
            <a:pPr marL="0" indent="0">
              <a:buNone/>
            </a:pPr>
            <a:r>
              <a:rPr lang="en-US" altLang="ko-KR" dirty="0"/>
              <a:t>&lt;head&gt;</a:t>
            </a:r>
          </a:p>
          <a:p>
            <a:pPr marL="0" indent="0">
              <a:buNone/>
            </a:pPr>
            <a:r>
              <a:rPr lang="en-US" altLang="ko-KR" dirty="0"/>
              <a:t>   &lt;title&gt;Error Handling Example&lt;/title&gt;</a:t>
            </a:r>
          </a:p>
          <a:p>
            <a:pPr marL="0" indent="0">
              <a:buNone/>
            </a:pPr>
            <a:r>
              <a:rPr lang="en-US" altLang="ko-KR" dirty="0"/>
              <a:t>&lt;/head&gt;</a:t>
            </a:r>
          </a:p>
          <a:p>
            <a:pPr marL="0" indent="0">
              <a:buNone/>
            </a:pPr>
            <a:r>
              <a:rPr lang="en-US" altLang="ko-KR" dirty="0"/>
              <a:t>&lt;body&gt;</a:t>
            </a:r>
          </a:p>
          <a:p>
            <a:pPr marL="0" indent="0">
              <a:buNone/>
            </a:pPr>
            <a:r>
              <a:rPr lang="en-US" altLang="ko-KR" dirty="0"/>
              <a:t>&lt;%</a:t>
            </a:r>
          </a:p>
          <a:p>
            <a:pPr marL="0" indent="0">
              <a:buNone/>
            </a:pPr>
            <a:r>
              <a:rPr lang="en-US" altLang="ko-KR" dirty="0"/>
              <a:t>   // Throw an exception to invoke the error page</a:t>
            </a:r>
          </a:p>
          <a:p>
            <a:pPr marL="0" indent="0">
              <a:buNone/>
            </a:pPr>
            <a:r>
              <a:rPr lang="en-US" altLang="ko-KR" dirty="0"/>
              <a:t>   </a:t>
            </a:r>
            <a:r>
              <a:rPr lang="en-US" altLang="ko-KR" dirty="0" err="1"/>
              <a:t>int</a:t>
            </a:r>
            <a:r>
              <a:rPr lang="en-US" altLang="ko-KR" dirty="0"/>
              <a:t> x = 1;</a:t>
            </a:r>
          </a:p>
          <a:p>
            <a:pPr marL="0" indent="0">
              <a:buNone/>
            </a:pPr>
            <a:r>
              <a:rPr lang="en-US" altLang="ko-KR" dirty="0"/>
              <a:t>   if (x == 1)</a:t>
            </a:r>
          </a:p>
          <a:p>
            <a:pPr marL="0" indent="0">
              <a:buNone/>
            </a:pPr>
            <a:r>
              <a:rPr lang="en-US" altLang="ko-KR" dirty="0"/>
              <a:t>   {</a:t>
            </a:r>
          </a:p>
          <a:p>
            <a:pPr marL="0" indent="0">
              <a:buNone/>
            </a:pPr>
            <a:r>
              <a:rPr lang="en-US" altLang="ko-KR" dirty="0"/>
              <a:t>      throw new </a:t>
            </a:r>
            <a:r>
              <a:rPr lang="en-US" altLang="ko-KR" dirty="0" err="1"/>
              <a:t>RuntimeException</a:t>
            </a:r>
            <a:r>
              <a:rPr lang="en-US" altLang="ko-KR" dirty="0"/>
              <a:t>("Error condition!!!");</a:t>
            </a:r>
          </a:p>
          <a:p>
            <a:pPr marL="0" indent="0">
              <a:buNone/>
            </a:pPr>
            <a:r>
              <a:rPr lang="en-US" altLang="ko-KR" dirty="0"/>
              <a:t>   }</a:t>
            </a:r>
          </a:p>
          <a:p>
            <a:pPr marL="0" indent="0">
              <a:buNone/>
            </a:pPr>
            <a:r>
              <a:rPr lang="en-US" altLang="ko-KR" dirty="0"/>
              <a:t>%&gt;</a:t>
            </a:r>
          </a:p>
          <a:p>
            <a:pPr marL="0" indent="0">
              <a:buNone/>
            </a:pPr>
            <a:r>
              <a:rPr lang="en-US" altLang="ko-KR" dirty="0"/>
              <a:t>&lt;/body&gt;</a:t>
            </a:r>
          </a:p>
          <a:p>
            <a:pPr marL="0" indent="0">
              <a:buNone/>
            </a:pPr>
            <a:r>
              <a:rPr lang="en-US" altLang="ko-KR" dirty="0"/>
              <a:t>&lt;/html&gt;</a:t>
            </a:r>
            <a:endParaRPr lang="ko-KR" altLang="en-US" dirty="0"/>
          </a:p>
        </p:txBody>
      </p:sp>
      <p:sp>
        <p:nvSpPr>
          <p:cNvPr id="5" name="Text Placeholder 4"/>
          <p:cNvSpPr>
            <a:spLocks noGrp="1"/>
          </p:cNvSpPr>
          <p:nvPr>
            <p:ph type="body" sz="quarter" idx="3"/>
          </p:nvPr>
        </p:nvSpPr>
        <p:spPr/>
        <p:txBody>
          <a:bodyPr/>
          <a:lstStyle/>
          <a:p>
            <a:r>
              <a:rPr lang="en-US" altLang="ko-KR" dirty="0" err="1" smtClean="0"/>
              <a:t>ShowError.jsp</a:t>
            </a:r>
            <a:endParaRPr lang="ko-KR" altLang="en-US" dirty="0"/>
          </a:p>
        </p:txBody>
      </p:sp>
      <p:sp>
        <p:nvSpPr>
          <p:cNvPr id="6" name="Content Placeholder 5"/>
          <p:cNvSpPr>
            <a:spLocks noGrp="1"/>
          </p:cNvSpPr>
          <p:nvPr>
            <p:ph sz="quarter" idx="4"/>
          </p:nvPr>
        </p:nvSpPr>
        <p:spPr/>
        <p:txBody>
          <a:bodyPr>
            <a:normAutofit fontScale="62500" lnSpcReduction="20000"/>
          </a:bodyPr>
          <a:lstStyle/>
          <a:p>
            <a:pPr marL="0" indent="0">
              <a:buNone/>
            </a:pPr>
            <a:r>
              <a:rPr lang="en-US" altLang="ko-KR" dirty="0"/>
              <a:t>&lt;%@ page </a:t>
            </a:r>
            <a:r>
              <a:rPr lang="en-US" altLang="ko-KR" dirty="0" err="1"/>
              <a:t>isErrorPage</a:t>
            </a:r>
            <a:r>
              <a:rPr lang="en-US" altLang="ko-KR" dirty="0"/>
              <a:t>="true" %&gt;</a:t>
            </a:r>
          </a:p>
          <a:p>
            <a:pPr marL="0" indent="0">
              <a:buNone/>
            </a:pPr>
            <a:r>
              <a:rPr lang="en-US" altLang="ko-KR" dirty="0"/>
              <a:t>&lt;html&gt;</a:t>
            </a:r>
          </a:p>
          <a:p>
            <a:pPr marL="0" indent="0">
              <a:buNone/>
            </a:pPr>
            <a:r>
              <a:rPr lang="en-US" altLang="ko-KR" dirty="0"/>
              <a:t>&lt;head&gt;</a:t>
            </a:r>
          </a:p>
          <a:p>
            <a:pPr marL="0" indent="0">
              <a:buNone/>
            </a:pPr>
            <a:r>
              <a:rPr lang="en-US" altLang="ko-KR" dirty="0"/>
              <a:t>&lt;title&gt;Show Error Page&lt;/title&gt;</a:t>
            </a:r>
          </a:p>
          <a:p>
            <a:pPr marL="0" indent="0">
              <a:buNone/>
            </a:pPr>
            <a:r>
              <a:rPr lang="en-US" altLang="ko-KR" dirty="0"/>
              <a:t>&lt;/head&gt;</a:t>
            </a:r>
          </a:p>
          <a:p>
            <a:pPr marL="0" indent="0">
              <a:buNone/>
            </a:pPr>
            <a:r>
              <a:rPr lang="en-US" altLang="ko-KR" dirty="0"/>
              <a:t>&lt;body&gt;</a:t>
            </a:r>
          </a:p>
          <a:p>
            <a:pPr marL="0" indent="0">
              <a:buNone/>
            </a:pPr>
            <a:r>
              <a:rPr lang="en-US" altLang="ko-KR" dirty="0"/>
              <a:t>&lt;h1&gt;</a:t>
            </a:r>
            <a:r>
              <a:rPr lang="en-US" altLang="ko-KR" dirty="0" err="1"/>
              <a:t>Opps</a:t>
            </a:r>
            <a:r>
              <a:rPr lang="en-US" altLang="ko-KR" dirty="0"/>
              <a:t>...&lt;/h1&gt;</a:t>
            </a:r>
          </a:p>
          <a:p>
            <a:pPr marL="0" indent="0">
              <a:buNone/>
            </a:pPr>
            <a:r>
              <a:rPr lang="en-US" altLang="ko-KR" dirty="0"/>
              <a:t>&lt;p&gt;Sorry, an error occurred.&lt;/p&gt;</a:t>
            </a:r>
          </a:p>
          <a:p>
            <a:pPr marL="0" indent="0">
              <a:buNone/>
            </a:pPr>
            <a:r>
              <a:rPr lang="en-US" altLang="ko-KR" dirty="0"/>
              <a:t>&lt;p&gt;Here is the exception stack trace: &lt;/p&gt;</a:t>
            </a:r>
          </a:p>
          <a:p>
            <a:pPr marL="0" indent="0">
              <a:buNone/>
            </a:pPr>
            <a:r>
              <a:rPr lang="en-US" altLang="ko-KR" dirty="0"/>
              <a:t>&lt;pre&gt;</a:t>
            </a:r>
          </a:p>
          <a:p>
            <a:pPr marL="0" indent="0">
              <a:buNone/>
            </a:pPr>
            <a:r>
              <a:rPr lang="en-US" altLang="ko-KR" dirty="0"/>
              <a:t>&lt;% </a:t>
            </a:r>
            <a:r>
              <a:rPr lang="en-US" altLang="ko-KR" dirty="0" err="1"/>
              <a:t>exception.printStackTrace</a:t>
            </a:r>
            <a:r>
              <a:rPr lang="en-US" altLang="ko-KR" dirty="0"/>
              <a:t>(</a:t>
            </a:r>
            <a:r>
              <a:rPr lang="en-US" altLang="ko-KR" dirty="0" err="1"/>
              <a:t>response.getWriter</a:t>
            </a:r>
            <a:r>
              <a:rPr lang="en-US" altLang="ko-KR" dirty="0"/>
              <a:t>()); %&gt;</a:t>
            </a:r>
          </a:p>
          <a:p>
            <a:pPr marL="0" indent="0">
              <a:buNone/>
            </a:pPr>
            <a:r>
              <a:rPr lang="en-US" altLang="ko-KR" dirty="0"/>
              <a:t>&lt;/pre&gt;</a:t>
            </a:r>
          </a:p>
          <a:p>
            <a:pPr marL="0" indent="0">
              <a:buNone/>
            </a:pPr>
            <a:r>
              <a:rPr lang="en-US" altLang="ko-KR" dirty="0"/>
              <a:t>&lt;/body&gt;</a:t>
            </a:r>
          </a:p>
          <a:p>
            <a:pPr marL="0" indent="0">
              <a:buNone/>
            </a:pPr>
            <a:r>
              <a:rPr lang="en-US" altLang="ko-KR" dirty="0"/>
              <a:t>&lt;/html&gt;</a:t>
            </a:r>
            <a:endParaRPr lang="ko-KR" altLang="en-US" dirty="0"/>
          </a:p>
        </p:txBody>
      </p:sp>
    </p:spTree>
    <p:extLst>
      <p:ext uri="{BB962C8B-B14F-4D97-AF65-F5344CB8AC3E}">
        <p14:creationId xmlns:p14="http://schemas.microsoft.com/office/powerpoint/2010/main" val="190165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JSP Elements </a:t>
            </a:r>
            <a:r>
              <a:rPr lang="en-US" altLang="ko-KR" dirty="0" smtClean="0"/>
              <a:t>(@buffer)</a:t>
            </a:r>
            <a:endParaRPr lang="ko-KR" altLang="en-US" dirty="0"/>
          </a:p>
        </p:txBody>
      </p:sp>
      <p:sp>
        <p:nvSpPr>
          <p:cNvPr id="3" name="Content Placeholder 2"/>
          <p:cNvSpPr>
            <a:spLocks noGrp="1"/>
          </p:cNvSpPr>
          <p:nvPr>
            <p:ph idx="1"/>
          </p:nvPr>
        </p:nvSpPr>
        <p:spPr/>
        <p:txBody>
          <a:bodyPr>
            <a:normAutofit fontScale="85000" lnSpcReduction="10000"/>
          </a:bodyPr>
          <a:lstStyle/>
          <a:p>
            <a:r>
              <a:rPr lang="en-US" altLang="ko-KR" dirty="0"/>
              <a:t>The </a:t>
            </a:r>
            <a:r>
              <a:rPr lang="en-US" altLang="ko-KR" b="1" dirty="0"/>
              <a:t>buffer</a:t>
            </a:r>
            <a:r>
              <a:rPr lang="en-US" altLang="ko-KR" dirty="0"/>
              <a:t> attribute specifies buffering characteristics for the server output response object.</a:t>
            </a:r>
            <a:endParaRPr lang="en-US" altLang="ko-KR" dirty="0" smtClean="0"/>
          </a:p>
          <a:p>
            <a:r>
              <a:rPr lang="en-US" altLang="ko-KR" dirty="0" smtClean="0"/>
              <a:t>&lt;%@ </a:t>
            </a:r>
            <a:r>
              <a:rPr lang="en-US" altLang="ko-KR" dirty="0"/>
              <a:t>page buffer="none" </a:t>
            </a:r>
            <a:r>
              <a:rPr lang="en-US" altLang="ko-KR" dirty="0" smtClean="0"/>
              <a:t>%&gt;</a:t>
            </a:r>
          </a:p>
          <a:p>
            <a:pPr lvl="1"/>
            <a:r>
              <a:rPr lang="en-US" altLang="ko-KR" dirty="0"/>
              <a:t>You may code a value of "none" to specify no buffering so that all servlet output is immediately directed to the response object or you may code a maximum buffer size in kilobytes, which directs the servlet to write to the buffer before writing to the response object.</a:t>
            </a:r>
            <a:endParaRPr lang="en-US" altLang="ko-KR" dirty="0" smtClean="0"/>
          </a:p>
          <a:p>
            <a:r>
              <a:rPr lang="en-US" altLang="ko-KR" dirty="0"/>
              <a:t>&lt;%@ page buffer="8kb" </a:t>
            </a:r>
            <a:r>
              <a:rPr lang="en-US" altLang="ko-KR" dirty="0" smtClean="0"/>
              <a:t>%&gt;</a:t>
            </a:r>
          </a:p>
          <a:p>
            <a:pPr lvl="1"/>
            <a:r>
              <a:rPr lang="en-US" altLang="ko-KR" dirty="0"/>
              <a:t>the following to direct the servlet to write output to a buffer of size not less than 8 kilobytes</a:t>
            </a:r>
            <a:endParaRPr lang="ko-KR" altLang="en-US" dirty="0"/>
          </a:p>
        </p:txBody>
      </p:sp>
    </p:spTree>
    <p:extLst>
      <p:ext uri="{BB962C8B-B14F-4D97-AF65-F5344CB8AC3E}">
        <p14:creationId xmlns:p14="http://schemas.microsoft.com/office/powerpoint/2010/main" val="347114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2738</TotalTime>
  <Words>1269</Words>
  <Application>Microsoft Office PowerPoint</Application>
  <PresentationFormat>화면 슬라이드 쇼(4:3)</PresentationFormat>
  <Paragraphs>201</Paragraphs>
  <Slides>17</Slides>
  <Notes>0</Notes>
  <HiddenSlides>0</HiddenSlides>
  <MMClips>0</MMClips>
  <ScaleCrop>false</ScaleCrop>
  <HeadingPairs>
    <vt:vector size="4" baseType="variant">
      <vt:variant>
        <vt:lpstr>테마</vt:lpstr>
      </vt:variant>
      <vt:variant>
        <vt:i4>1</vt:i4>
      </vt:variant>
      <vt:variant>
        <vt:lpstr>슬라이드 제목</vt:lpstr>
      </vt:variant>
      <vt:variant>
        <vt:i4>17</vt:i4>
      </vt:variant>
    </vt:vector>
  </HeadingPairs>
  <TitlesOfParts>
    <vt:vector size="18" baseType="lpstr">
      <vt:lpstr>Office Theme</vt:lpstr>
      <vt:lpstr>JSP Introduction (con’t)</vt:lpstr>
      <vt:lpstr>Agenda</vt:lpstr>
      <vt:lpstr>JSP Elements (@info)</vt:lpstr>
      <vt:lpstr>JSP Elements (@errorPage)★ ★ ★ ★</vt:lpstr>
      <vt:lpstr>JSP Elements (@errorPage)</vt:lpstr>
      <vt:lpstr>JSP Elements (@errorPage) – Example 1</vt:lpstr>
      <vt:lpstr>JSP Elements (@errorPage) – Example 2</vt:lpstr>
      <vt:lpstr>JSP Elements (@errorPage) – Example 3</vt:lpstr>
      <vt:lpstr>JSP Elements (@buffer)</vt:lpstr>
      <vt:lpstr>JSP Elements (@autoFlush)</vt:lpstr>
      <vt:lpstr>JSP Elements (@contentType)</vt:lpstr>
      <vt:lpstr>JSP Elements (@extends)</vt:lpstr>
      <vt:lpstr>JSP Elements (@isThreadSafe)</vt:lpstr>
      <vt:lpstr>JSP Elements (@isELIgnored)</vt:lpstr>
      <vt:lpstr>JSP Elements (@isScriptingEnabled)</vt:lpstr>
      <vt:lpstr>Review</vt:lpstr>
      <vt:lpstr>Practice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hp</dc:creator>
  <cp:lastModifiedBy>Sang In Lee</cp:lastModifiedBy>
  <cp:revision>200</cp:revision>
  <dcterms:created xsi:type="dcterms:W3CDTF">2014-03-01T11:20:48Z</dcterms:created>
  <dcterms:modified xsi:type="dcterms:W3CDTF">2016-04-20T13:06:23Z</dcterms:modified>
</cp:coreProperties>
</file>