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8" r:id="rId2"/>
    <p:sldId id="292" r:id="rId3"/>
    <p:sldId id="354" r:id="rId4"/>
    <p:sldId id="355" r:id="rId5"/>
    <p:sldId id="295" r:id="rId6"/>
    <p:sldId id="315" r:id="rId7"/>
    <p:sldId id="294" r:id="rId8"/>
    <p:sldId id="297" r:id="rId9"/>
    <p:sldId id="298" r:id="rId10"/>
    <p:sldId id="299" r:id="rId11"/>
    <p:sldId id="317" r:id="rId12"/>
    <p:sldId id="300" r:id="rId13"/>
    <p:sldId id="316" r:id="rId14"/>
    <p:sldId id="347" r:id="rId15"/>
    <p:sldId id="348" r:id="rId16"/>
    <p:sldId id="301" r:id="rId17"/>
    <p:sldId id="303" r:id="rId18"/>
    <p:sldId id="304" r:id="rId19"/>
    <p:sldId id="305" r:id="rId20"/>
    <p:sldId id="306" r:id="rId21"/>
    <p:sldId id="307" r:id="rId22"/>
    <p:sldId id="319" r:id="rId23"/>
    <p:sldId id="308" r:id="rId24"/>
    <p:sldId id="309" r:id="rId25"/>
    <p:sldId id="310" r:id="rId26"/>
    <p:sldId id="311" r:id="rId27"/>
    <p:sldId id="312" r:id="rId28"/>
    <p:sldId id="323" r:id="rId29"/>
    <p:sldId id="356" r:id="rId30"/>
    <p:sldId id="346" r:id="rId31"/>
    <p:sldId id="330" r:id="rId32"/>
    <p:sldId id="331" r:id="rId33"/>
    <p:sldId id="332" r:id="rId34"/>
    <p:sldId id="333" r:id="rId35"/>
    <p:sldId id="342" r:id="rId36"/>
    <p:sldId id="343" r:id="rId37"/>
    <p:sldId id="352" r:id="rId38"/>
    <p:sldId id="351" r:id="rId39"/>
    <p:sldId id="338" r:id="rId40"/>
    <p:sldId id="353" r:id="rId41"/>
    <p:sldId id="286" r:id="rId42"/>
    <p:sldId id="287" r:id="rId43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 In Lee" initials="SIL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6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4:04:59.741" idx="1">
    <p:pos x="3424" y="884"/>
    <p:text>deploy : run in the server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5:01:38.587" idx="17">
    <p:pos x="3935" y="2694"/>
    <p:text>&lt;% 이거안에 를 scriptlet 이라해용 %&gt;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5:02:59.101" idx="18">
    <p:pos x="2614" y="1772"/>
    <p:text>&lt;%= %&gt; : 안에 있는거를 해석하고 웹상에 출력할꺼임</p:text>
  </p:cm>
  <p:cm authorId="0" dt="2016-03-17T15:04:03.847" idx="19">
    <p:pos x="4050" y="3474"/>
    <p:text>&lt;% %&gt; 일경우에는 ; 붙여야함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5:09:23.558" idx="20">
    <p:pos x="2352" y="1017"/>
    <p:text>한국어알아먹을꺼임</p:text>
  </p:cm>
  <p:cm authorId="0" dt="2016-04-20T18:46:49.592" idx="21">
    <p:pos x="483" y="1783"/>
    <p:text>scriptlet
</p:text>
  </p:cm>
  <p:cm authorId="0" dt="2016-03-17T15:10:50.929" idx="22">
    <p:pos x="622" y="2155"/>
    <p:text>이거부터 html comment</p:text>
  </p:cm>
  <p:cm authorId="0" dt="2016-03-17T15:11:14.813" idx="23">
    <p:pos x="1148" y="2274"/>
    <p:text>expression </p:text>
  </p:cm>
  <p:cm authorId="0" dt="2016-03-17T15:16:54.956" idx="26">
    <p:pos x="773" y="1856"/>
    <p:text>dynaminc variable 정의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5:16:29.904" idx="25">
    <p:pos x="906" y="1251"/>
    <p:text>&lt;%! %&gt; : static variable 정의</p:text>
  </p:cm>
  <p:cm authorId="0" dt="2016-03-17T15:18:01.611" idx="27">
    <p:pos x="897" y="2556"/>
    <p:text>name과 age static 으로 정의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1T14:38:46.742" idx="28">
    <p:pos x="971" y="2235"/>
    <p:text>클릭하면 다음페이지 넘어감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1T14:46:19.011" idx="29">
    <p:pos x="3353" y="1625"/>
    <p:text>order list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1T15:02:22.403" idx="30">
    <p:pos x="2424" y="3000"/>
    <p:text>앞에 'The forward action Example'을 표시안함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4:43:06.963" idx="2">
    <p:pos x="2676" y="319"/>
    <p:text>servlets 가 좋은데 난 컴공이 아니니까 jsp를 쓰쟝</p:text>
  </p:cm>
  <p:cm authorId="0" dt="2016-03-17T14:44:33.361" idx="3">
    <p:pos x="2812" y="455"/>
    <p:text>JSP는 class 파일 저절로 생성함 짱좋음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4:45:54.248" idx="5">
    <p:pos x="2419" y="319"/>
    <p:text>왼쪽 servlet 오른쪽 jsp</p:text>
  </p:cm>
  <p:cm authorId="0" dt="2016-03-17T14:46:39.300" idx="6">
    <p:pos x="3359" y="3007"/>
    <p:text>&lt;%= 내용내용내용 %&gt; 요롷게하면 뾰료룡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4:48:16.389" idx="7">
    <p:pos x="776" y="2650"/>
    <p:text>로그인 : session on
로그아웃 : session off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4:50:37.254" idx="8">
    <p:pos x="1693" y="2331"/>
    <p:text>이런 표시있으면 DIRECTIVE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4:52:26.107" idx="9">
    <p:pos x="3952" y="319"/>
    <p:text>앞에 import 말고 여러개 다른거 &lt;%@ %&gt;에 들어가는 것들</p:text>
  </p:cm>
  <p:cm authorId="0" dt="2016-03-17T14:53:07.797" idx="10">
    <p:pos x="789" y="2029"/>
    <p:text>error가 있으면 이러이러한 행동을 하게하거나 중단시키거나</p:text>
  </p:cm>
  <p:cm authorId="0" dt="2016-03-17T14:53:53.040" idx="11">
    <p:pos x="860" y="3226"/>
    <p:text>링크 페이지들 넘어가는거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4:57:00.819" idx="12">
    <p:pos x="676" y="819"/>
    <p:text>=descriptive</p:text>
  </p:cm>
  <p:cm authorId="0" dt="2016-03-17T14:57:56.392" idx="13">
    <p:pos x="1533" y="2446"/>
    <p:text>다음줄 enter</p:text>
  </p:cm>
  <p:cm authorId="0" dt="2016-03-17T14:58:54.488" idx="14">
    <p:pos x="2632" y="1586"/>
    <p:text>앞에 system 써서 밑에 console 창에 뜸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5:00:25.781" idx="15">
    <p:pos x="5317" y="319"/>
    <p:text>true 면 access 할수있음 
false 면 access 할 수 없음
ex) 로그인, 로그아웃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17T15:00:41.126" idx="16">
    <p:pos x="5095" y="347"/>
    <p:text>난 지금 java 쓰고있음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아앙아아아아아앙ㄱ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집에가고싶아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287B-12A6-4BA3-A194-B69AA0243D9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4033012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3267833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hyperlink" Target="http://www.php.net/syste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5/jsp-tutorial-directives/" TargetMode="External"/><Relationship Id="rId2" Type="http://schemas.openxmlformats.org/officeDocument/2006/relationships/hyperlink" Target="http://javabeginnerstutorial.com/servlet-2/servlet-basi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Introduction</a:t>
            </a:r>
            <a:endParaRPr lang="ko-KR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Bernardo N. </a:t>
            </a:r>
            <a:r>
              <a:rPr lang="en-US" altLang="ko-KR" smtClean="0"/>
              <a:t>Yahya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2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Server page (JSP) is a template for a Web page that uses Java code to generate an HTML document dynamically.</a:t>
            </a:r>
          </a:p>
          <a:p>
            <a:r>
              <a:rPr lang="en-US" altLang="ko-KR" dirty="0" smtClean="0"/>
              <a:t>JSPs are run in a server-side component known as a JSP container, which translates them into equivalent Java servlets.</a:t>
            </a:r>
          </a:p>
          <a:p>
            <a:r>
              <a:rPr lang="en-US" altLang="ko-KR" dirty="0" smtClean="0"/>
              <a:t>For this reason, servlets and JSP pages are intimately related.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0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96752"/>
            <a:ext cx="7772400" cy="587152"/>
          </a:xfrm>
        </p:spPr>
        <p:txBody>
          <a:bodyPr/>
          <a:lstStyle/>
          <a:p>
            <a:r>
              <a:rPr lang="en-US" altLang="ko-KR" sz="2400" dirty="0"/>
              <a:t>Dynamic vs. Static Web Page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6553200" cy="533400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ko-KR" sz="2000" dirty="0"/>
              <a:t>Static Page                                     Dynamic Page: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3505200" cy="2203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None/>
            </a:pPr>
            <a:r>
              <a:rPr lang="en-US" altLang="ko-KR" sz="1400" b="0" dirty="0">
                <a:latin typeface="Arial" pitchFamily="34" charset="0"/>
                <a:ea typeface="고딕" charset="-127"/>
              </a:rPr>
              <a:t> &lt;html&gt;</a:t>
            </a:r>
          </a:p>
          <a:p>
            <a:pPr algn="l">
              <a:lnSpc>
                <a:spcPct val="120000"/>
              </a:lnSpc>
              <a:buNone/>
            </a:pPr>
            <a:r>
              <a:rPr lang="en-US" altLang="ko-KR" sz="1400" b="0" dirty="0">
                <a:latin typeface="Arial" pitchFamily="34" charset="0"/>
                <a:ea typeface="고딕" charset="-127"/>
              </a:rPr>
              <a:t>  &lt;head&gt;</a:t>
            </a:r>
          </a:p>
          <a:p>
            <a:pPr algn="l">
              <a:lnSpc>
                <a:spcPct val="120000"/>
              </a:lnSpc>
              <a:buNone/>
            </a:pPr>
            <a:r>
              <a:rPr lang="en-US" altLang="ko-KR" sz="1400" b="0" dirty="0">
                <a:latin typeface="Arial" pitchFamily="34" charset="0"/>
                <a:ea typeface="고딕" charset="-127"/>
              </a:rPr>
              <a:t>  &lt;</a:t>
            </a:r>
            <a:r>
              <a:rPr lang="en-US" altLang="ko-KR" sz="1400" b="0" dirty="0" smtClean="0">
                <a:latin typeface="Arial" pitchFamily="34" charset="0"/>
                <a:ea typeface="고딕" charset="-127"/>
              </a:rPr>
              <a:t>title&gt;Document Example&lt;/</a:t>
            </a:r>
            <a:r>
              <a:rPr lang="en-US" altLang="ko-KR" sz="1400" b="0" dirty="0">
                <a:latin typeface="Arial" pitchFamily="34" charset="0"/>
                <a:ea typeface="고딕" charset="-127"/>
              </a:rPr>
              <a:t>title&gt;</a:t>
            </a:r>
          </a:p>
          <a:p>
            <a:pPr algn="l">
              <a:lnSpc>
                <a:spcPct val="120000"/>
              </a:lnSpc>
              <a:buNone/>
            </a:pPr>
            <a:r>
              <a:rPr lang="en-US" altLang="ko-KR" sz="1400" b="0" dirty="0">
                <a:latin typeface="Arial" pitchFamily="34" charset="0"/>
                <a:ea typeface="고딕" charset="-127"/>
              </a:rPr>
              <a:t>  &lt;/head&gt;</a:t>
            </a:r>
          </a:p>
          <a:p>
            <a:r>
              <a:rPr lang="en-US" altLang="ko-KR" sz="1400" dirty="0" smtClean="0"/>
              <a:t>  &lt;body&gt;</a:t>
            </a:r>
            <a:endParaRPr lang="en-US" altLang="ko-KR" sz="1400" dirty="0"/>
          </a:p>
          <a:p>
            <a:r>
              <a:rPr lang="en-US" altLang="ko-KR" sz="1400" dirty="0" smtClean="0"/>
              <a:t>  Hello</a:t>
            </a:r>
            <a:r>
              <a:rPr lang="en-US" altLang="ko-KR" sz="1400" dirty="0"/>
              <a:t>!  The time is now </a:t>
            </a:r>
            <a:r>
              <a:rPr lang="en-US" altLang="ko-KR" sz="1400" dirty="0" smtClean="0"/>
              <a:t>16.00 Thursday, March 13</a:t>
            </a:r>
            <a:r>
              <a:rPr lang="en-US" altLang="ko-KR" sz="1400" baseline="30000" dirty="0" smtClean="0"/>
              <a:t>th</a:t>
            </a:r>
            <a:r>
              <a:rPr lang="en-US" altLang="ko-KR" sz="1400" dirty="0" smtClean="0"/>
              <a:t>, 2014</a:t>
            </a:r>
            <a:endParaRPr lang="en-US" altLang="ko-KR" sz="1400" b="1" dirty="0"/>
          </a:p>
          <a:p>
            <a:r>
              <a:rPr lang="en-US" altLang="ko-KR" sz="1400" dirty="0" smtClean="0"/>
              <a:t>  &lt;/body&gt;</a:t>
            </a:r>
            <a:endParaRPr lang="en-US" altLang="ko-KR" sz="1400" dirty="0"/>
          </a:p>
          <a:p>
            <a:r>
              <a:rPr lang="en-US" altLang="ko-KR" sz="1400" b="0" dirty="0" smtClean="0">
                <a:latin typeface="Arial" pitchFamily="34" charset="0"/>
                <a:ea typeface="고딕" charset="-127"/>
              </a:rPr>
              <a:t>&lt;/</a:t>
            </a:r>
            <a:r>
              <a:rPr lang="en-US" altLang="ko-KR" sz="1400" b="0" dirty="0">
                <a:latin typeface="Arial" pitchFamily="34" charset="0"/>
                <a:ea typeface="고딕" charset="-127"/>
              </a:rPr>
              <a:t>html&gt;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495800" y="2474913"/>
            <a:ext cx="3976345" cy="1945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/>
              <a:t> &lt;HTML</a:t>
            </a:r>
            <a:r>
              <a:rPr lang="en-US" altLang="ko-KR" sz="140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Arial" pitchFamily="34" charset="0"/>
                <a:ea typeface="고딕" charset="-127"/>
              </a:rPr>
              <a:t>&lt;head&gt;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Arial" pitchFamily="34" charset="0"/>
                <a:ea typeface="고딕" charset="-127"/>
              </a:rPr>
              <a:t>  &lt;title&gt;Document Example&lt;/title&gt;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Arial" pitchFamily="34" charset="0"/>
                <a:ea typeface="고딕" charset="-127"/>
              </a:rPr>
              <a:t>  &lt;/head&gt;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BODY&gt;</a:t>
            </a:r>
          </a:p>
          <a:p>
            <a:r>
              <a:rPr lang="en-US" altLang="ko-KR" sz="1400" dirty="0"/>
              <a:t>Hello!  The time is now &lt;%=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java.util.Date</a:t>
            </a:r>
            <a:r>
              <a:rPr lang="en-US" altLang="ko-KR" sz="1400" b="1" dirty="0"/>
              <a:t>() %&gt;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en-US" altLang="ko-KR" sz="1400" b="0" dirty="0">
              <a:latin typeface="Arial" pitchFamily="34" charset="0"/>
              <a:ea typeface="고딕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An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7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Servlets vs. 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have more advantages than servlets:</a:t>
            </a:r>
          </a:p>
          <a:p>
            <a:pPr lvl="1"/>
            <a:r>
              <a:rPr lang="en-US" altLang="ko-KR" dirty="0" smtClean="0"/>
              <a:t>They are automatically recompiled when necessary</a:t>
            </a:r>
          </a:p>
          <a:p>
            <a:pPr lvl="1"/>
            <a:r>
              <a:rPr lang="en-US" altLang="ko-KR" dirty="0" smtClean="0"/>
              <a:t>Because they exist in the ordinary Web server document space, no special URL mapping is required to address them. </a:t>
            </a:r>
          </a:p>
          <a:p>
            <a:pPr lvl="1"/>
            <a:r>
              <a:rPr lang="en-US" altLang="ko-KR" dirty="0" smtClean="0"/>
              <a:t>Because JSP pages are HTML-like, they have greater compatibility with Web development tools.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92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Servlet vs. JSP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Previous Hello.java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=1;i&lt;5;i++)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&lt;title&gt;Document Example&lt;/title&gt;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 Hello ! &lt;/H1&gt;  </a:t>
            </a:r>
          </a:p>
          <a:p>
            <a:pPr marL="0" indent="0">
              <a:buNone/>
            </a:pPr>
            <a:r>
              <a:rPr lang="en-US" dirty="0"/>
              <a:t>&lt;%=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=1;i&lt;5;i++)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 %&gt;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3035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Implicit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There </a:t>
            </a:r>
            <a:r>
              <a:rPr lang="en-US" altLang="ko-KR" dirty="0"/>
              <a:t>are some implicit object which container will provide to use directly in JSP these are called Implicit Object. There are 9 implicit Object in JSP</a:t>
            </a:r>
          </a:p>
          <a:p>
            <a:pPr lvl="1"/>
            <a:r>
              <a:rPr lang="en-US" altLang="ko-KR" dirty="0"/>
              <a:t>out</a:t>
            </a:r>
          </a:p>
          <a:p>
            <a:pPr lvl="1"/>
            <a:r>
              <a:rPr lang="en-US" altLang="ko-KR" dirty="0"/>
              <a:t>request</a:t>
            </a:r>
          </a:p>
          <a:p>
            <a:pPr lvl="1"/>
            <a:r>
              <a:rPr lang="en-US" altLang="ko-KR" dirty="0"/>
              <a:t>response</a:t>
            </a:r>
          </a:p>
          <a:p>
            <a:pPr lvl="1"/>
            <a:r>
              <a:rPr lang="en-US" altLang="ko-KR" dirty="0"/>
              <a:t>session</a:t>
            </a:r>
          </a:p>
          <a:p>
            <a:pPr lvl="1"/>
            <a:r>
              <a:rPr lang="en-US" altLang="ko-KR" dirty="0"/>
              <a:t>application</a:t>
            </a:r>
          </a:p>
          <a:p>
            <a:pPr lvl="1"/>
            <a:r>
              <a:rPr lang="en-US" altLang="ko-KR" dirty="0" err="1"/>
              <a:t>config</a:t>
            </a:r>
            <a:endParaRPr lang="en-US" altLang="ko-KR" dirty="0"/>
          </a:p>
          <a:p>
            <a:pPr lvl="1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pageContext</a:t>
            </a:r>
            <a:endParaRPr lang="en-US" altLang="ko-KR" dirty="0"/>
          </a:p>
          <a:p>
            <a:pPr lvl="1"/>
            <a:r>
              <a:rPr lang="en-US" altLang="ko-KR" dirty="0"/>
              <a:t>page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Implicit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implicit objects are map to Object from Servlet/JSP API.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5536" y="2708919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2174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Implicit 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JspWriter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request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HttpServletRequest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response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HttpServletResponse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HttpSession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ServletContext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config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ServletConfig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pageContext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PageContext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JSP works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source code</a:t>
            </a:r>
          </a:p>
          <a:p>
            <a:r>
              <a:rPr lang="en-US" altLang="ko-KR" dirty="0" smtClean="0"/>
              <a:t>Java source code</a:t>
            </a:r>
          </a:p>
          <a:p>
            <a:r>
              <a:rPr lang="en-US" altLang="ko-KR" dirty="0" smtClean="0"/>
              <a:t>Compiled java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91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</a:t>
            </a:r>
            <a:r>
              <a:rPr lang="en-US" altLang="ko-KR" dirty="0" smtClean="0"/>
              <a:t>3 </a:t>
            </a:r>
            <a:r>
              <a:rPr lang="en-US" altLang="ko-KR" dirty="0"/>
              <a:t>basic JSP elements.</a:t>
            </a:r>
          </a:p>
          <a:p>
            <a:pPr lvl="1"/>
            <a:r>
              <a:rPr lang="en-US" altLang="ko-KR" dirty="0" smtClean="0"/>
              <a:t>Directive</a:t>
            </a:r>
            <a:endParaRPr lang="en-US" altLang="ko-KR" dirty="0"/>
          </a:p>
          <a:p>
            <a:pPr lvl="1"/>
            <a:r>
              <a:rPr lang="en-US" altLang="ko-KR" dirty="0" smtClean="0"/>
              <a:t>Scripting elements, including expressions, </a:t>
            </a:r>
            <a:r>
              <a:rPr lang="en-US" altLang="ko-KR" dirty="0" err="1" smtClean="0"/>
              <a:t>scriptlets</a:t>
            </a:r>
            <a:r>
              <a:rPr lang="en-US" altLang="ko-KR" dirty="0" smtClean="0"/>
              <a:t>, and declarations</a:t>
            </a:r>
            <a:endParaRPr lang="en-US" altLang="ko-KR" dirty="0"/>
          </a:p>
          <a:p>
            <a:pPr lvl="1"/>
            <a:r>
              <a:rPr lang="en-US" altLang="ko-KR" dirty="0" smtClean="0"/>
              <a:t>Action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2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Elements - Directive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Its </a:t>
            </a:r>
            <a:r>
              <a:rPr lang="en-US" altLang="ko-KR" dirty="0"/>
              <a:t>a way to give instruction to Container on at page translation time. Type of Directive</a:t>
            </a:r>
          </a:p>
          <a:p>
            <a:pPr lvl="1"/>
            <a:r>
              <a:rPr lang="en-US" altLang="ko-KR" dirty="0"/>
              <a:t>page</a:t>
            </a:r>
          </a:p>
          <a:p>
            <a:pPr lvl="1"/>
            <a:r>
              <a:rPr lang="en-US" altLang="ko-KR" dirty="0"/>
              <a:t>include</a:t>
            </a:r>
          </a:p>
          <a:p>
            <a:pPr lvl="1"/>
            <a:r>
              <a:rPr lang="en-US" altLang="ko-KR" dirty="0" err="1"/>
              <a:t>taglib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4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Elements - Directive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Page Directive</a:t>
            </a:r>
          </a:p>
          <a:p>
            <a:pPr lvl="1"/>
            <a:r>
              <a:rPr lang="en-US" altLang="ko-KR" dirty="0"/>
              <a:t>There might be situation where you need to import some package in JSP like you do in java file. You can use directive for this purpose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b="1" dirty="0"/>
              <a:t>Syntax</a:t>
            </a:r>
          </a:p>
          <a:p>
            <a:pPr lvl="1"/>
            <a:r>
              <a:rPr lang="en-US" altLang="ko-KR" dirty="0"/>
              <a:t>&lt;%@ %&gt;</a:t>
            </a:r>
          </a:p>
          <a:p>
            <a:r>
              <a:rPr lang="en-US" altLang="ko-KR" b="1" dirty="0"/>
              <a:t>Single package import</a:t>
            </a:r>
          </a:p>
          <a:p>
            <a:pPr lvl="1"/>
            <a:r>
              <a:rPr lang="en-US" altLang="ko-KR" dirty="0"/>
              <a:t>&lt;%@ page import="</a:t>
            </a:r>
            <a:r>
              <a:rPr lang="en-US" altLang="ko-KR" dirty="0" err="1"/>
              <a:t>java.lang</a:t>
            </a:r>
            <a:r>
              <a:rPr lang="en-US" altLang="ko-KR" dirty="0"/>
              <a:t>.*" %&gt;</a:t>
            </a:r>
          </a:p>
          <a:p>
            <a:r>
              <a:rPr lang="en-US" altLang="ko-KR" b="1" dirty="0"/>
              <a:t>Multiple package Import</a:t>
            </a:r>
          </a:p>
          <a:p>
            <a:pPr lvl="1"/>
            <a:r>
              <a:rPr lang="en-US" altLang="ko-KR" dirty="0"/>
              <a:t>&lt;%@ page import="</a:t>
            </a:r>
            <a:r>
              <a:rPr lang="en-US" altLang="ko-KR" dirty="0" err="1"/>
              <a:t>java.lang</a:t>
            </a:r>
            <a:r>
              <a:rPr lang="en-US" altLang="ko-KR" dirty="0"/>
              <a:t>.*,</a:t>
            </a:r>
            <a:r>
              <a:rPr lang="en-US" altLang="ko-KR" dirty="0" err="1"/>
              <a:t>java.lang.util</a:t>
            </a:r>
            <a:r>
              <a:rPr lang="en-US" altLang="ko-KR" dirty="0"/>
              <a:t>.*" %&gt;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7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Development &amp; Deployment Environment </a:t>
            </a:r>
            <a:endParaRPr lang="en-US" altLang="ko-KR" dirty="0" smtClean="0"/>
          </a:p>
          <a:p>
            <a:r>
              <a:rPr lang="en-US" altLang="ko-KR" dirty="0" smtClean="0"/>
              <a:t>Servlet overview</a:t>
            </a:r>
          </a:p>
          <a:p>
            <a:r>
              <a:rPr lang="en-US" altLang="ko-KR" dirty="0" smtClean="0"/>
              <a:t>JSP overview</a:t>
            </a:r>
          </a:p>
          <a:p>
            <a:pPr lvl="1"/>
            <a:r>
              <a:rPr lang="en-US" altLang="ko-KR" dirty="0" smtClean="0"/>
              <a:t>JSP Directive</a:t>
            </a:r>
          </a:p>
          <a:p>
            <a:pPr lvl="1"/>
            <a:r>
              <a:rPr lang="en-US" altLang="ko-KR" dirty="0" smtClean="0"/>
              <a:t>JSP Scripting Elements</a:t>
            </a:r>
          </a:p>
          <a:p>
            <a:pPr lvl="1"/>
            <a:r>
              <a:rPr lang="en-US" altLang="ko-KR" dirty="0" smtClean="0"/>
              <a:t>JSP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52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Elements - Directive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483208"/>
          <a:ext cx="8712968" cy="5146768"/>
        </p:xfrm>
        <a:graphic>
          <a:graphicData uri="http://schemas.openxmlformats.org/drawingml/2006/table">
            <a:tbl>
              <a:tblPr/>
              <a:tblGrid>
                <a:gridCol w="2442743"/>
                <a:gridCol w="6270225"/>
              </a:tblGrid>
              <a:tr h="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Attribute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Purpose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buffer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Specifies a buffering model for the output stream.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autoFlush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Controls the behavior of the servlet output buffer.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749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contentType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Defines the character encoding scheme.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4565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errorPage</a:t>
                      </a:r>
                      <a:endParaRPr lang="en-US" sz="1600" dirty="0">
                        <a:effectLst/>
                      </a:endParaRP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Defines the URL of another JSP that reports on Java unchecked runtime exceptions.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4565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isErrorPage</a:t>
                      </a:r>
                      <a:endParaRPr lang="en-US" sz="1600" dirty="0">
                        <a:effectLst/>
                      </a:endParaRP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Indicates if this JSP page is a URL specified by another JSP page's errorPage attribute.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extends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Specifies a superclass that the generated servlet must extend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45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import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Specifies a list of packages or classes for use in the JSP as the Java import statement does for Java classes.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345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info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Defines a string that can be accessed with the servlet's getServletInfo() method.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isThreadSafe</a:t>
                      </a:r>
                      <a:endParaRPr lang="en-US" sz="1600" dirty="0">
                        <a:effectLst/>
                      </a:endParaRP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Defines the threading model for the generated servlet.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language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Defines the programming language used in the JSP page.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session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Specifies whether or not the JSP page participates in HTTP sessions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isELIgnored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Specifies whether or not EL expression within the JSP page will be ignored.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isScriptingEnabled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Determines if scripting elements are allowed for use.</a:t>
                      </a:r>
                    </a:p>
                  </a:txBody>
                  <a:tcPr marL="22540" marR="22540" marT="22540" marB="2254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Elements </a:t>
            </a:r>
            <a:r>
              <a:rPr lang="en-US" altLang="ko-KR" dirty="0" smtClean="0"/>
              <a:t>– Directive - 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This attribute is used to import packages. </a:t>
            </a:r>
          </a:p>
          <a:p>
            <a:r>
              <a:rPr lang="en-US" altLang="ko-KR" b="1" dirty="0"/>
              <a:t>Syntax of import attribute -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&lt;%@page import="value"%&gt;Here value is package name.</a:t>
            </a:r>
          </a:p>
          <a:p>
            <a:r>
              <a:rPr lang="en-US" altLang="ko-KR" b="1" dirty="0"/>
              <a:t>Example of import- </a:t>
            </a:r>
            <a:r>
              <a:rPr lang="en-US" altLang="ko-KR" dirty="0"/>
              <a:t>The following is an example of how to import more than one package using import attribute of page directive.</a:t>
            </a:r>
          </a:p>
          <a:p>
            <a:pPr marL="400050" lvl="1" indent="0">
              <a:buNone/>
            </a:pPr>
            <a:r>
              <a:rPr lang="en-US" altLang="ko-KR" dirty="0"/>
              <a:t>&lt;%@page import="java.io.*%&gt;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&lt;%@</a:t>
            </a:r>
            <a:r>
              <a:rPr lang="en-US" altLang="ko-KR" dirty="0"/>
              <a:t>page import="</a:t>
            </a:r>
            <a:r>
              <a:rPr lang="en-US" altLang="ko-KR" dirty="0" err="1"/>
              <a:t>java.lang</a:t>
            </a:r>
            <a:r>
              <a:rPr lang="en-US" altLang="ko-KR" dirty="0"/>
              <a:t>.*%&gt;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&lt;%--</a:t>
            </a:r>
            <a:r>
              <a:rPr lang="en-US" altLang="ko-KR" dirty="0"/>
              <a:t>Comment: OR Below Statement: Both are Same--%&gt; &lt;%@page import="java.io.*, </a:t>
            </a:r>
            <a:r>
              <a:rPr lang="en-US" altLang="ko-KR" dirty="0" err="1"/>
              <a:t>java.lang</a:t>
            </a:r>
            <a:r>
              <a:rPr lang="en-US" altLang="ko-KR" dirty="0"/>
              <a:t>.*"%&gt;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5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JSP directives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import="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 "Evaluating date now" );</a:t>
            </a:r>
          </a:p>
          <a:p>
            <a:pPr marL="0" indent="0">
              <a:buNone/>
            </a:pPr>
            <a:r>
              <a:rPr lang="en-US" altLang="ko-KR" dirty="0"/>
              <a:t>    Date </a:t>
            </a:r>
            <a:r>
              <a:rPr lang="en-US" altLang="ko-KR" dirty="0" err="1"/>
              <a:t>date</a:t>
            </a:r>
            <a:r>
              <a:rPr lang="en-US" altLang="ko-KR" dirty="0"/>
              <a:t> = new Date();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Hello!  The time is now &lt;%= date </a:t>
            </a: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/>
              <a:t>Hello!  The time is now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out.println</a:t>
            </a:r>
            <a:r>
              <a:rPr lang="en-US" altLang="ko-KR" dirty="0" smtClean="0"/>
              <a:t>("&lt;BR&gt;</a:t>
            </a:r>
            <a:r>
              <a:rPr lang="en-US" altLang="ko-KR" dirty="0"/>
              <a:t>"</a:t>
            </a:r>
            <a:r>
              <a:rPr lang="en-US" altLang="ko-KR" dirty="0" smtClean="0"/>
              <a:t> 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out.println</a:t>
            </a:r>
            <a:r>
              <a:rPr lang="en-US" altLang="ko-KR" dirty="0" smtClean="0"/>
              <a:t>(date);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out.println</a:t>
            </a:r>
            <a:r>
              <a:rPr lang="en-US" altLang="ko-KR" dirty="0"/>
              <a:t>( "&lt;BR&gt;Your machine's address is " 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out.println</a:t>
            </a:r>
            <a:r>
              <a:rPr lang="en-US" altLang="ko-KR" dirty="0"/>
              <a:t>( </a:t>
            </a:r>
            <a:r>
              <a:rPr lang="en-US" altLang="ko-KR" dirty="0" err="1"/>
              <a:t>request.getRemoteHost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6309320"/>
            <a:ext cx="36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http://www.jsptut.com/Directives.jsp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6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Elements – Directive - </a:t>
            </a:r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This attribute is to handle HTTP sessions for JSP pages. It can have two values: true or false. Default value for session attribute is true, which means if you do not mention this attribute, server may assume that HTTP session is required for this page.</a:t>
            </a:r>
          </a:p>
          <a:p>
            <a:r>
              <a:rPr lang="en-US" altLang="ko-KR" b="1" dirty="0"/>
              <a:t>Default value for this attribute: </a:t>
            </a:r>
            <a:r>
              <a:rPr lang="en-US" altLang="ko-KR" dirty="0"/>
              <a:t>true</a:t>
            </a:r>
          </a:p>
          <a:p>
            <a:r>
              <a:rPr lang="en-US" altLang="ko-KR" b="1" dirty="0"/>
              <a:t>Syntax of session attribute:</a:t>
            </a:r>
            <a:endParaRPr lang="en-US" altLang="ko-KR" dirty="0"/>
          </a:p>
          <a:p>
            <a:r>
              <a:rPr lang="en-US" altLang="ko-KR" dirty="0" smtClean="0"/>
              <a:t>&lt;%@ page session="value"%&gt;here value is </a:t>
            </a:r>
            <a:r>
              <a:rPr lang="en-US" altLang="ko-KR" b="1" dirty="0" smtClean="0"/>
              <a:t>either true OR false</a:t>
            </a:r>
            <a:endParaRPr lang="en-US" altLang="ko-KR" dirty="0" smtClean="0"/>
          </a:p>
          <a:p>
            <a:r>
              <a:rPr lang="en-US" altLang="ko-KR" b="1" dirty="0" smtClean="0"/>
              <a:t>Examples of session:</a:t>
            </a:r>
            <a:endParaRPr lang="en-US" altLang="ko-KR" dirty="0" smtClean="0"/>
          </a:p>
          <a:p>
            <a:r>
              <a:rPr lang="en-US" altLang="ko-KR" dirty="0" smtClean="0"/>
              <a:t>&lt;%@ </a:t>
            </a:r>
            <a:r>
              <a:rPr lang="en-US" altLang="ko-KR" dirty="0"/>
              <a:t>page session="true"%&gt;The above code would allow a page to have session implicit objects.</a:t>
            </a:r>
          </a:p>
          <a:p>
            <a:r>
              <a:rPr lang="en-US" altLang="ko-KR" dirty="0"/>
              <a:t>&lt;%@ page session="false"%&gt;If this code is specified in a JSP page, it means session objects will not be available for that page. Hence session cannot be maintained for that page.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0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JSP Elements – Directive - </a:t>
            </a:r>
            <a:r>
              <a:rPr lang="en-US" altLang="ko-KR" dirty="0" smtClean="0"/>
              <a:t>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specifies the scripting language( underlying language) being used in the page.</a:t>
            </a:r>
          </a:p>
          <a:p>
            <a:r>
              <a:rPr lang="en-US" altLang="ko-KR" b="1" dirty="0"/>
              <a:t>Syntax of language:</a:t>
            </a:r>
            <a:endParaRPr lang="en-US" altLang="ko-KR" dirty="0"/>
          </a:p>
          <a:p>
            <a:r>
              <a:rPr lang="en-US" altLang="ko-KR" dirty="0"/>
              <a:t>&lt;%@ page language="value"%&gt;value is scripting language here.</a:t>
            </a:r>
          </a:p>
          <a:p>
            <a:r>
              <a:rPr lang="en-US" altLang="ko-KR" b="1" dirty="0"/>
              <a:t>Example of language attribute:</a:t>
            </a:r>
            <a:endParaRPr lang="en-US" altLang="ko-KR" dirty="0"/>
          </a:p>
          <a:p>
            <a:r>
              <a:rPr lang="en-US" altLang="ko-KR" dirty="0"/>
              <a:t>&lt;%@ page language="java"%&gt;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en-US" altLang="ko-KR" dirty="0" smtClean="0"/>
              <a:t>Elements - </a:t>
            </a:r>
            <a:r>
              <a:rPr lang="en-US" altLang="ko-KR" dirty="0" err="1" smtClean="0"/>
              <a:t>Scriptlet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might face the situation where you have to add </a:t>
            </a:r>
            <a:r>
              <a:rPr lang="en-US" altLang="ko-KR" b="1" dirty="0"/>
              <a:t>Java code</a:t>
            </a:r>
            <a:r>
              <a:rPr lang="en-US" altLang="ko-KR" dirty="0"/>
              <a:t> in JSP. You can use </a:t>
            </a:r>
            <a:r>
              <a:rPr lang="en-US" altLang="ko-KR" b="1" i="1" dirty="0" err="1"/>
              <a:t>scriptlet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A </a:t>
            </a:r>
            <a:r>
              <a:rPr lang="en-US" altLang="ko-KR" dirty="0" err="1"/>
              <a:t>scriptlet</a:t>
            </a:r>
            <a:r>
              <a:rPr lang="en-US" altLang="ko-KR" dirty="0"/>
              <a:t> contains Java code that is executed every time the JSP is invoked. </a:t>
            </a:r>
            <a:endParaRPr lang="en-US" altLang="ko-KR" dirty="0" smtClean="0"/>
          </a:p>
          <a:p>
            <a:r>
              <a:rPr lang="en-US" altLang="ko-KR" dirty="0" smtClean="0"/>
              <a:t>For example:</a:t>
            </a:r>
          </a:p>
          <a:p>
            <a:pPr marL="457200" lvl="1" indent="0">
              <a:buNone/>
            </a:pPr>
            <a:r>
              <a:rPr lang="en-US" altLang="ko-KR" dirty="0"/>
              <a:t>&lt;% </a:t>
            </a:r>
            <a:r>
              <a:rPr lang="en-US" altLang="ko-KR" dirty="0" err="1">
                <a:hlinkClick r:id="rId2"/>
              </a:rPr>
              <a:t>system</a:t>
            </a:r>
            <a:r>
              <a:rPr lang="en-US" altLang="ko-KR" dirty="0" err="1"/>
              <a:t>.out.println</a:t>
            </a:r>
            <a:r>
              <a:rPr lang="en-US" altLang="ko-KR" dirty="0"/>
              <a:t>("Hello"); 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6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Elements - </a:t>
            </a:r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Expression </a:t>
            </a:r>
            <a:r>
              <a:rPr lang="en-US" altLang="ko-KR" dirty="0"/>
              <a:t>is used when you want to provide some argument to statement that prints to the implicit response </a:t>
            </a:r>
            <a:r>
              <a:rPr lang="en-US" altLang="ko-KR" dirty="0" err="1"/>
              <a:t>PrintWriter</a:t>
            </a:r>
            <a:r>
              <a:rPr lang="en-US" altLang="ko-KR" dirty="0"/>
              <a:t> out. Expression becomes the argument to an </a:t>
            </a:r>
            <a:r>
              <a:rPr lang="en-US" altLang="ko-KR" dirty="0" err="1"/>
              <a:t>out.print</a:t>
            </a:r>
            <a:r>
              <a:rPr lang="en-US" altLang="ko-KR" dirty="0"/>
              <a:t>().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Method parameter</a:t>
            </a:r>
          </a:p>
          <a:p>
            <a:pPr lvl="1"/>
            <a:r>
              <a:rPr lang="en-US" altLang="ko-KR" dirty="0"/>
              <a:t>&lt;%= </a:t>
            </a:r>
            <a:r>
              <a:rPr lang="en-US" altLang="ko-KR" dirty="0" err="1"/>
              <a:t>contact.getName</a:t>
            </a:r>
            <a:r>
              <a:rPr lang="en-US" altLang="ko-KR" dirty="0" smtClean="0"/>
              <a:t>()%&gt;</a:t>
            </a:r>
          </a:p>
          <a:p>
            <a:pPr lvl="1"/>
            <a:r>
              <a:rPr lang="en-US" altLang="ko-KR" dirty="0" smtClean="0"/>
              <a:t>variable </a:t>
            </a:r>
            <a:r>
              <a:rPr lang="en-US" altLang="ko-KR" dirty="0"/>
              <a:t>access</a:t>
            </a:r>
          </a:p>
          <a:p>
            <a:pPr lvl="1"/>
            <a:r>
              <a:rPr lang="en-US" altLang="ko-KR" dirty="0"/>
              <a:t>&lt;%= x </a:t>
            </a:r>
            <a:r>
              <a:rPr lang="en-US" altLang="ko-KR" dirty="0" smtClean="0"/>
              <a:t>%&gt;</a:t>
            </a:r>
          </a:p>
          <a:p>
            <a:r>
              <a:rPr lang="en-US" altLang="ko-KR" b="1" dirty="0" smtClean="0"/>
              <a:t>Note</a:t>
            </a:r>
            <a:r>
              <a:rPr lang="en-US" altLang="ko-KR" b="1" dirty="0"/>
              <a:t>:</a:t>
            </a:r>
            <a:r>
              <a:rPr lang="en-US" altLang="ko-KR" dirty="0"/>
              <a:t> If there are local variable as well as instance variable then above statement will print the value of local variable if you want to print the instance variable then use </a:t>
            </a:r>
            <a:r>
              <a:rPr lang="en-US" altLang="ko-KR" b="1" dirty="0"/>
              <a:t>this</a:t>
            </a:r>
            <a:r>
              <a:rPr lang="en-US" altLang="ko-KR" dirty="0"/>
              <a:t> like below.</a:t>
            </a:r>
          </a:p>
          <a:p>
            <a:pPr lvl="1"/>
            <a:r>
              <a:rPr lang="en-US" altLang="ko-KR" dirty="0"/>
              <a:t>&lt;%= </a:t>
            </a:r>
            <a:r>
              <a:rPr lang="en-US" altLang="ko-KR" dirty="0" err="1"/>
              <a:t>this.x</a:t>
            </a:r>
            <a:r>
              <a:rPr lang="en-US" altLang="ko-KR" dirty="0"/>
              <a:t> </a:t>
            </a:r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Here </a:t>
            </a:r>
            <a:r>
              <a:rPr lang="en-US" altLang="ko-KR" dirty="0" err="1"/>
              <a:t>contact.getName</a:t>
            </a:r>
            <a:r>
              <a:rPr lang="en-US" altLang="ko-KR" dirty="0"/>
              <a:t> will be provided as the argument to out implicit object as it is. </a:t>
            </a:r>
            <a:endParaRPr lang="en-US" altLang="ko-KR" dirty="0" smtClean="0"/>
          </a:p>
          <a:p>
            <a:r>
              <a:rPr lang="en-US" altLang="ko-KR" b="1" dirty="0" smtClean="0"/>
              <a:t>Note</a:t>
            </a:r>
            <a:r>
              <a:rPr lang="en-US" altLang="ko-KR" b="1" dirty="0"/>
              <a:t>:</a:t>
            </a:r>
            <a:r>
              <a:rPr lang="en-US" altLang="ko-KR" dirty="0"/>
              <a:t> DO not place </a:t>
            </a:r>
            <a:r>
              <a:rPr lang="en-US" altLang="ko-KR" b="1" i="1" dirty="0"/>
              <a:t>”;”</a:t>
            </a:r>
            <a:r>
              <a:rPr lang="en-US" altLang="ko-KR" dirty="0"/>
              <a:t> in the end of expression.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Elements - </a:t>
            </a:r>
            <a:r>
              <a:rPr lang="en-US" altLang="ko-KR" dirty="0" smtClean="0"/>
              <a:t>Declaration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JSP </a:t>
            </a:r>
            <a:r>
              <a:rPr lang="en-US" altLang="ko-KR" dirty="0"/>
              <a:t>declaration defined inside the class but outside the service method. It means declaration is for static and instance variable and methods.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 smtClean="0"/>
              <a:t>Variable declaration</a:t>
            </a:r>
          </a:p>
          <a:p>
            <a:pPr marL="457200" lvl="1" indent="0">
              <a:buNone/>
            </a:pPr>
            <a:r>
              <a:rPr lang="en-US" altLang="ko-KR" dirty="0" smtClean="0"/>
              <a:t>&lt;%!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=0;%&gt;</a:t>
            </a:r>
          </a:p>
          <a:p>
            <a:pPr lvl="1"/>
            <a:r>
              <a:rPr lang="en-US" altLang="ko-KR" dirty="0" smtClean="0"/>
              <a:t>Method Declaration</a:t>
            </a:r>
          </a:p>
          <a:p>
            <a:pPr marL="457200" lvl="1" indent="0">
              <a:buNone/>
            </a:pPr>
            <a:r>
              <a:rPr lang="en-US" altLang="ko-KR" dirty="0" smtClean="0"/>
              <a:t>&lt;%! String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{ </a:t>
            </a:r>
          </a:p>
          <a:p>
            <a:pPr marL="457200" lvl="1" indent="0">
              <a:buNone/>
            </a:pPr>
            <a:r>
              <a:rPr lang="en-US" altLang="ko-KR" dirty="0" smtClean="0"/>
              <a:t>	String name = "JBT"; </a:t>
            </a:r>
          </a:p>
          <a:p>
            <a:pPr marL="457200" lvl="1" indent="0">
              <a:buNone/>
            </a:pPr>
            <a:r>
              <a:rPr lang="en-US" altLang="ko-KR" dirty="0" smtClean="0"/>
              <a:t>return name; } %&gt;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57150" indent="0">
              <a:buNone/>
            </a:pPr>
            <a:r>
              <a:rPr lang="en-US" altLang="ko-KR" b="1" dirty="0" smtClean="0"/>
              <a:t>Note</a:t>
            </a:r>
            <a:r>
              <a:rPr lang="en-US" altLang="ko-KR" b="1" dirty="0"/>
              <a:t>:</a:t>
            </a:r>
            <a:r>
              <a:rPr lang="en-US" altLang="ko-KR" dirty="0"/>
              <a:t> Here we are using </a:t>
            </a:r>
            <a:r>
              <a:rPr lang="en-US" altLang="ko-KR" b="1" dirty="0"/>
              <a:t>”;”</a:t>
            </a:r>
            <a:r>
              <a:rPr lang="en-US" altLang="ko-KR" dirty="0"/>
              <a:t> in the end as it be </a:t>
            </a:r>
            <a:r>
              <a:rPr lang="en-US" altLang="ko-KR" dirty="0" smtClean="0"/>
              <a:t>statement </a:t>
            </a:r>
            <a:r>
              <a:rPr lang="en-US" altLang="ko-KR" dirty="0"/>
              <a:t>in generated java file. So it is required.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9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 (combination with html)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language=</a:t>
            </a:r>
            <a:r>
              <a:rPr lang="en-US" altLang="ko-KR" i="1" dirty="0"/>
              <a:t>"java" </a:t>
            </a:r>
            <a:r>
              <a:rPr lang="en-US" altLang="ko-KR" i="1" dirty="0" err="1"/>
              <a:t>contentType</a:t>
            </a:r>
            <a:r>
              <a:rPr lang="en-US" altLang="ko-KR" i="1" dirty="0"/>
              <a:t>="text/html; charset=EUC-KR"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"EUC-KR"%&gt;</a:t>
            </a:r>
          </a:p>
          <a:p>
            <a:pPr marL="0" indent="0">
              <a:buNone/>
            </a:pPr>
            <a:r>
              <a:rPr lang="en-US" altLang="ko-KR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fr-FR" altLang="ko-KR" dirty="0"/>
              <a:t>&lt;</a:t>
            </a:r>
            <a:r>
              <a:rPr lang="fr-FR" altLang="ko-KR" dirty="0" err="1"/>
              <a:t>meta</a:t>
            </a:r>
            <a:r>
              <a:rPr lang="fr-FR" altLang="ko-KR" dirty="0"/>
              <a:t> http-</a:t>
            </a:r>
            <a:r>
              <a:rPr lang="fr-FR" altLang="ko-KR" dirty="0" err="1"/>
              <a:t>equiv</a:t>
            </a:r>
            <a:r>
              <a:rPr lang="fr-FR" altLang="ko-KR" dirty="0"/>
              <a:t>=</a:t>
            </a:r>
            <a:r>
              <a:rPr lang="fr-FR" altLang="ko-KR" i="1" dirty="0"/>
              <a:t>"Content-Type" content="</a:t>
            </a:r>
            <a:r>
              <a:rPr lang="fr-FR" altLang="ko-KR" i="1" dirty="0" err="1"/>
              <a:t>text</a:t>
            </a:r>
            <a:r>
              <a:rPr lang="fr-FR" altLang="ko-KR" i="1" dirty="0"/>
              <a:t>/html; </a:t>
            </a:r>
            <a:r>
              <a:rPr lang="fr-FR" altLang="ko-KR" i="1" dirty="0" err="1"/>
              <a:t>charset</a:t>
            </a:r>
            <a:r>
              <a:rPr lang="fr-FR" altLang="ko-KR" i="1" dirty="0"/>
              <a:t>=EUC-KR"&gt;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title&gt;Testing JSP Elements with for loop&lt;/</a:t>
            </a:r>
            <a:r>
              <a:rPr lang="en-US" altLang="ko-KR" dirty="0"/>
              <a:t>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 </a:t>
            </a:r>
          </a:p>
          <a:p>
            <a:pPr marL="0" indent="0">
              <a:buNone/>
            </a:pPr>
            <a:r>
              <a:rPr lang="en-US" altLang="ko-KR" dirty="0"/>
              <a:t>&lt;TABLE BORDER=</a:t>
            </a:r>
            <a:r>
              <a:rPr lang="en-US" altLang="ko-KR" i="1" dirty="0"/>
              <a:t>2&gt;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n = 10;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 err="1"/>
              <a:t>boolean</a:t>
            </a:r>
            <a:r>
              <a:rPr lang="en-US" altLang="ko-KR" b="1" dirty="0"/>
              <a:t> even = true;</a:t>
            </a:r>
          </a:p>
          <a:p>
            <a:pPr marL="0" indent="0">
              <a:buNone/>
            </a:pPr>
            <a:r>
              <a:rPr lang="nn-NO" altLang="ko-KR" dirty="0"/>
              <a:t>    </a:t>
            </a:r>
            <a:r>
              <a:rPr lang="nn-NO" altLang="ko-KR" b="1" dirty="0"/>
              <a:t>for ( int i = 0; i &lt; n; i++ ) {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        &lt;TR&gt;</a:t>
            </a:r>
          </a:p>
          <a:p>
            <a:pPr marL="0" indent="0">
              <a:buNone/>
            </a:pPr>
            <a:r>
              <a:rPr lang="en-US" altLang="ko-KR" dirty="0"/>
              <a:t>        &lt;TD&gt;Number&lt;/TD&gt;</a:t>
            </a:r>
          </a:p>
          <a:p>
            <a:pPr marL="0" indent="0">
              <a:buNone/>
            </a:pPr>
            <a:r>
              <a:rPr lang="en-US" altLang="ko-KR" dirty="0"/>
              <a:t>        &lt;TD&gt;&lt;%= i+1 %&gt;&lt;/TD&gt;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/>
              <a:t>if(((i+1)%2==0))</a:t>
            </a:r>
          </a:p>
          <a:p>
            <a:pPr marL="0" indent="0">
              <a:buNone/>
            </a:pPr>
            <a:r>
              <a:rPr lang="en-US" altLang="ko-KR" dirty="0"/>
              <a:t>        even=</a:t>
            </a:r>
            <a:r>
              <a:rPr lang="en-US" altLang="ko-KR" b="1" dirty="0"/>
              <a:t>true;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        even = </a:t>
            </a:r>
            <a:r>
              <a:rPr lang="en-US" altLang="ko-KR" b="1" dirty="0"/>
              <a:t>false;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        &lt;TD&gt;&lt;%  </a:t>
            </a:r>
            <a:r>
              <a:rPr lang="en-US" altLang="ko-KR" b="1" dirty="0"/>
              <a:t>if (even)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{ 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        &lt;p&gt;Even&lt;/p&gt; &lt;% </a:t>
            </a:r>
          </a:p>
          <a:p>
            <a:pPr marL="0" indent="0">
              <a:buNone/>
            </a:pPr>
            <a:r>
              <a:rPr lang="en-US" altLang="ko-KR" dirty="0"/>
              <a:t>        } </a:t>
            </a:r>
            <a:r>
              <a:rPr lang="en-US" altLang="ko-KR" b="1" dirty="0"/>
              <a:t>else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{%&gt;</a:t>
            </a:r>
          </a:p>
          <a:p>
            <a:pPr marL="0" indent="0">
              <a:buNone/>
            </a:pPr>
            <a:r>
              <a:rPr lang="en-US" altLang="ko-KR" dirty="0"/>
              <a:t>        &lt;p&gt;Odd&lt;/p&gt;</a:t>
            </a:r>
          </a:p>
          <a:p>
            <a:pPr marL="0" indent="0">
              <a:buNone/>
            </a:pPr>
            <a:r>
              <a:rPr lang="en-US" altLang="ko-KR" dirty="0"/>
              <a:t>        &lt;/TR&gt;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&lt;%}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("Testing "+(i+1));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&lt;/TABLE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  <a:r>
              <a:rPr lang="en-US" altLang="ko-KR" dirty="0" err="1"/>
              <a:t>out.println</a:t>
            </a:r>
            <a:r>
              <a:rPr lang="en-US" altLang="ko-KR" dirty="0"/>
              <a:t>("&lt;BR&gt; End of Testing"); %&gt;</a:t>
            </a:r>
          </a:p>
          <a:p>
            <a:pPr marL="0" indent="0">
              <a:buNone/>
            </a:pPr>
            <a:r>
              <a:rPr lang="en-US" altLang="ko-KR" dirty="0"/>
              <a:t>&lt;/BODY&gt; 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717032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99970" y="3435047"/>
            <a:ext cx="152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Expression</a:t>
            </a:r>
            <a:endParaRPr lang="ko-KR" alt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51720" y="3068960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0282" y="2790820"/>
            <a:ext cx="16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Declaration</a:t>
            </a:r>
            <a:endParaRPr lang="ko-KR" alt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79912" y="1700808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8224" y="1469975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Directive - language</a:t>
            </a:r>
            <a:endParaRPr lang="ko-KR" alt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83768" y="583781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2018" y="5555829"/>
            <a:ext cx="121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Scriptlet</a:t>
            </a:r>
            <a:endParaRPr lang="ko-KR" alt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83768" y="5949280"/>
            <a:ext cx="4392488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763688" y="4200646"/>
            <a:ext cx="5111489" cy="1498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dirty="0" smtClean="0"/>
              <a:t>2 (combination </a:t>
            </a:r>
            <a:r>
              <a:rPr lang="en-US" altLang="ko-KR" dirty="0"/>
              <a:t>with html)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/>
              <a:t>&lt;%@ page language="java" contentType="text/html; charset=EUC-KR"</a:t>
            </a:r>
          </a:p>
          <a:p>
            <a:pPr marL="0" indent="0">
              <a:buNone/>
            </a:pPr>
            <a:r>
              <a:rPr lang="ko-KR" altLang="en-US" dirty="0"/>
              <a:t>    pageEncoding="EUC-KR"%&gt;</a:t>
            </a:r>
          </a:p>
          <a:p>
            <a:pPr marL="0" indent="0">
              <a:buNone/>
            </a:pPr>
            <a:r>
              <a:rPr lang="ko-KR" altLang="en-US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ko-KR" altLang="en-US" dirty="0"/>
              <a:t>&lt;%! int fontSize; %&gt;</a:t>
            </a:r>
          </a:p>
          <a:p>
            <a:pPr marL="0" indent="0">
              <a:buNone/>
            </a:pPr>
            <a:r>
              <a:rPr lang="ko-KR" altLang="en-US" dirty="0"/>
              <a:t>&lt;html&gt;</a:t>
            </a:r>
          </a:p>
          <a:p>
            <a:pPr marL="0" indent="0">
              <a:buNone/>
            </a:pPr>
            <a:r>
              <a:rPr lang="ko-KR" altLang="en-US" dirty="0"/>
              <a:t>&lt;head&gt;</a:t>
            </a:r>
          </a:p>
          <a:p>
            <a:pPr marL="0" indent="0">
              <a:buNone/>
            </a:pPr>
            <a:r>
              <a:rPr lang="ko-KR" altLang="en-US" dirty="0"/>
              <a:t>&lt;meta http-equiv="Content-Type" content="text/html; charset=EUC-KR"&gt;</a:t>
            </a:r>
          </a:p>
          <a:p>
            <a:pPr marL="0" indent="0">
              <a:buNone/>
            </a:pPr>
            <a:r>
              <a:rPr lang="ko-KR" altLang="en-US" dirty="0"/>
              <a:t>&lt;title&gt;Testing JSP Elements with While Loop&lt;/title&gt;</a:t>
            </a:r>
          </a:p>
          <a:p>
            <a:pPr marL="0" indent="0">
              <a:buNone/>
            </a:pPr>
            <a:r>
              <a:rPr lang="ko-KR" altLang="en-US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&lt;BODY&gt; </a:t>
            </a:r>
          </a:p>
          <a:p>
            <a:pPr marL="0" indent="0">
              <a:buNone/>
            </a:pPr>
            <a:r>
              <a:rPr lang="ko-KR" altLang="en-US" dirty="0"/>
              <a:t> &lt;%while ( fontSize &lt;= 3){ %&gt;</a:t>
            </a:r>
          </a:p>
          <a:p>
            <a:pPr marL="0" indent="0">
              <a:buNone/>
            </a:pPr>
            <a:r>
              <a:rPr lang="ko-KR" altLang="en-US" dirty="0"/>
              <a:t>   &lt;font color="green" size="&lt;%= fontSize %&gt;"&gt;</a:t>
            </a:r>
          </a:p>
          <a:p>
            <a:pPr marL="0" indent="0">
              <a:buNone/>
            </a:pPr>
            <a:r>
              <a:rPr lang="ko-KR" altLang="en-US" dirty="0"/>
              <a:t>    JSP Tutorial</a:t>
            </a:r>
          </a:p>
          <a:p>
            <a:pPr marL="0" indent="0">
              <a:buNone/>
            </a:pPr>
            <a:r>
              <a:rPr lang="ko-KR" altLang="en-US" dirty="0"/>
              <a:t>   &lt;/font&gt;&lt;br /&gt;</a:t>
            </a:r>
          </a:p>
          <a:p>
            <a:pPr marL="0" indent="0">
              <a:buNone/>
            </a:pPr>
            <a:r>
              <a:rPr lang="ko-KR" altLang="en-US" dirty="0"/>
              <a:t>&lt;%fontSize++;%&gt;</a:t>
            </a:r>
          </a:p>
          <a:p>
            <a:pPr marL="0" indent="0">
              <a:buNone/>
            </a:pPr>
            <a:r>
              <a:rPr lang="ko-KR" altLang="en-US" dirty="0"/>
              <a:t>&lt;%}%&gt;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&lt;% out.println("--  Variable Declaration---"); %&gt;</a:t>
            </a:r>
          </a:p>
          <a:p>
            <a:pPr marL="0" indent="0">
              <a:buNone/>
            </a:pPr>
            <a:r>
              <a:rPr lang="ko-KR" altLang="en-US" dirty="0"/>
              <a:t>&lt;% out.println();%&gt;</a:t>
            </a:r>
          </a:p>
          <a:p>
            <a:pPr marL="0" indent="0">
              <a:buNone/>
            </a:pPr>
            <a:r>
              <a:rPr lang="ko-KR" altLang="en-US" dirty="0"/>
              <a:t>&lt;%! String name="Bernardo"; %&gt; </a:t>
            </a:r>
          </a:p>
          <a:p>
            <a:pPr marL="0" indent="0">
              <a:buNone/>
            </a:pPr>
            <a:r>
              <a:rPr lang="ko-KR" altLang="en-US" dirty="0"/>
              <a:t>&lt;%! int age=20; %&gt; </a:t>
            </a:r>
          </a:p>
          <a:p>
            <a:pPr marL="0" indent="0">
              <a:buNone/>
            </a:pPr>
            <a:r>
              <a:rPr lang="ko-KR" altLang="en-US" dirty="0"/>
              <a:t>&lt;%= "Name is: "+ name %&gt;&lt;br&gt;</a:t>
            </a:r>
          </a:p>
          <a:p>
            <a:pPr marL="0" indent="0">
              <a:buNone/>
            </a:pPr>
            <a:r>
              <a:rPr lang="ko-KR" altLang="en-US" dirty="0"/>
              <a:t>&lt;%= "AGE: "+ age %&gt;</a:t>
            </a:r>
          </a:p>
          <a:p>
            <a:pPr marL="0" indent="0">
              <a:buNone/>
            </a:pPr>
            <a:r>
              <a:rPr lang="ko-KR" altLang="en-US" dirty="0"/>
              <a:t>&lt;% out.println("--  Method Declaration---"); %&gt;</a:t>
            </a:r>
          </a:p>
          <a:p>
            <a:pPr marL="0" indent="0">
              <a:buNone/>
            </a:pPr>
            <a:r>
              <a:rPr lang="ko-KR" altLang="en-US" dirty="0"/>
              <a:t>&lt;% out.println();%&gt;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&lt;%! </a:t>
            </a:r>
          </a:p>
          <a:p>
            <a:pPr marL="0" indent="0">
              <a:buNone/>
            </a:pPr>
            <a:r>
              <a:rPr lang="ko-KR" altLang="en-US" dirty="0"/>
              <a:t>  int sum(int num1, int num2, int num3){ </a:t>
            </a:r>
          </a:p>
          <a:p>
            <a:pPr marL="0" indent="0">
              <a:buNone/>
            </a:pPr>
            <a:r>
              <a:rPr lang="ko-KR" altLang="en-US" dirty="0"/>
              <a:t>  return num1+num2+num3; </a:t>
            </a:r>
          </a:p>
          <a:p>
            <a:pPr marL="0" indent="0">
              <a:buNone/>
            </a:pPr>
            <a:r>
              <a:rPr lang="ko-KR" altLang="en-US" dirty="0"/>
              <a:t>  } </a:t>
            </a:r>
          </a:p>
          <a:p>
            <a:pPr marL="0" indent="0">
              <a:buNone/>
            </a:pPr>
            <a:r>
              <a:rPr lang="ko-KR" altLang="en-US" dirty="0"/>
              <a:t>  %&gt; </a:t>
            </a:r>
          </a:p>
          <a:p>
            <a:pPr marL="0" indent="0">
              <a:buNone/>
            </a:pPr>
            <a:r>
              <a:rPr lang="ko-KR" altLang="en-US" dirty="0"/>
              <a:t>&lt;</a:t>
            </a:r>
          </a:p>
          <a:p>
            <a:pPr marL="0" indent="0">
              <a:buNone/>
            </a:pPr>
            <a:r>
              <a:rPr lang="ko-KR" altLang="en-US" dirty="0"/>
              <a:t>  &lt;%= "Result is: " + sum(10,40,50) %&gt;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&lt;/BODY&gt; </a:t>
            </a:r>
          </a:p>
          <a:p>
            <a:pPr marL="0" indent="0">
              <a:buNone/>
            </a:pPr>
            <a:r>
              <a:rPr lang="ko-KR" altLang="en-US" dirty="0"/>
              <a:t>&lt;/html&gt;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030" y="374829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92280" y="3466309"/>
            <a:ext cx="1618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Variable </a:t>
            </a:r>
          </a:p>
          <a:p>
            <a:r>
              <a:rPr lang="en-US" altLang="ko-KR" sz="2400" dirty="0" smtClean="0"/>
              <a:t>Declaration</a:t>
            </a:r>
            <a:endParaRPr lang="ko-KR" alt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27784" y="3068960"/>
            <a:ext cx="3816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90282" y="2790820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While Loop</a:t>
            </a:r>
            <a:endParaRPr lang="ko-KR" alt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79912" y="1700808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88224" y="1469975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Directive - language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1609" y="4249035"/>
            <a:ext cx="121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Scriptlet</a:t>
            </a:r>
            <a:endParaRPr lang="ko-KR" alt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11760" y="4297306"/>
            <a:ext cx="4680520" cy="130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627784" y="4581128"/>
            <a:ext cx="4385054" cy="342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8600" y="4641452"/>
            <a:ext cx="1618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Method</a:t>
            </a:r>
          </a:p>
          <a:p>
            <a:r>
              <a:rPr lang="en-US" altLang="ko-KR" sz="2400" dirty="0" smtClean="0"/>
              <a:t>Declaration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4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6" y="1600200"/>
            <a:ext cx="5627055" cy="50744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491880" y="1556792"/>
            <a:ext cx="295232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88224" y="1417638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Assumed to be </a:t>
            </a:r>
          </a:p>
          <a:p>
            <a:r>
              <a:rPr lang="en-US" altLang="ko-KR" dirty="0" smtClean="0"/>
              <a:t>your project name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80112" y="2596104"/>
            <a:ext cx="1093551" cy="40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17679" y="2456950"/>
            <a:ext cx="24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is the </a:t>
            </a:r>
            <a:r>
              <a:rPr lang="en-US" altLang="ko-KR" dirty="0" err="1" smtClean="0"/>
              <a:t>WebContents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20072" y="5301208"/>
            <a:ext cx="1236368" cy="16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1854" y="5301208"/>
            <a:ext cx="18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and class file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5835" y="1600200"/>
            <a:ext cx="383837" cy="132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1137892"/>
            <a:ext cx="303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library (3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party JAR files)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852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You can put comments in JSP and there are </a:t>
            </a:r>
            <a:r>
              <a:rPr lang="en-US" altLang="ko-KR" dirty="0" smtClean="0"/>
              <a:t>two type of comments in JSP.</a:t>
            </a:r>
          </a:p>
          <a:p>
            <a:pPr lvl="1"/>
            <a:r>
              <a:rPr lang="en-US" altLang="ko-KR" dirty="0"/>
              <a:t>HTML Comment</a:t>
            </a:r>
          </a:p>
          <a:p>
            <a:pPr lvl="2"/>
            <a:r>
              <a:rPr lang="en-US" altLang="ko-KR" dirty="0"/>
              <a:t>These comment will be the part of generated response means these comment will go to client side. </a:t>
            </a:r>
            <a:r>
              <a:rPr lang="en-US" altLang="ko-KR" b="1" dirty="0"/>
              <a:t>Syntax: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&lt;!-- Comment --&gt;</a:t>
            </a:r>
          </a:p>
          <a:p>
            <a:pPr lvl="1"/>
            <a:r>
              <a:rPr lang="en-US" altLang="ko-KR" dirty="0"/>
              <a:t>JSP Comment</a:t>
            </a:r>
          </a:p>
          <a:p>
            <a:pPr lvl="2"/>
            <a:r>
              <a:rPr lang="en-US" altLang="ko-KR" dirty="0"/>
              <a:t>These comments are for the developer only it will not be the part of translated page. </a:t>
            </a:r>
            <a:r>
              <a:rPr lang="en-US" altLang="ko-KR" b="1" dirty="0"/>
              <a:t>Syntax: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&lt;%-- Comment --%&gt;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actions use constructs in XML syntax to control the behavior of the servlet engine. You can dynamically insert a file, reuse JavaBeans components, forward the user to another page, or generate HTML for the Java plugin.</a:t>
            </a:r>
          </a:p>
          <a:p>
            <a:r>
              <a:rPr lang="en-US" altLang="ko-KR" dirty="0"/>
              <a:t>There is only one syntax for the Action element, as it conforms to the XML standard: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jsp:action_name</a:t>
            </a:r>
            <a:r>
              <a:rPr lang="en-US" altLang="ko-KR" dirty="0"/>
              <a:t> attribute="value"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Action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870430"/>
              </p:ext>
            </p:extLst>
          </p:nvPr>
        </p:nvGraphicFramePr>
        <p:xfrm>
          <a:off x="683568" y="1600202"/>
          <a:ext cx="7776863" cy="4525959"/>
        </p:xfrm>
        <a:graphic>
          <a:graphicData uri="http://schemas.openxmlformats.org/drawingml/2006/table">
            <a:tbl>
              <a:tblPr/>
              <a:tblGrid>
                <a:gridCol w="2180300"/>
                <a:gridCol w="5596563"/>
              </a:tblGrid>
              <a:tr h="267205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Syntax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Purpose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554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jsp:include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Includes a file at the time the page is requested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6720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jsp:useBean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Finds or instantiates a JavaBean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6554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jsp:setProperty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Sets the property of a JavaBean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6554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jsp:getProperty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Inserts the property of a JavaBean into the output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67205"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jsp:forward</a:t>
                      </a:r>
                      <a:endParaRPr lang="en-US" sz="1300" dirty="0">
                        <a:effectLst/>
                      </a:endParaRP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Forwards the requester to a new page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63881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jsp:plugin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Generates browser-specific code that makes an OBJECT or EMBED tag for the Java plugin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6720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jsp:element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Defines XML elements dynamically.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6554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jsp:attribute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Defines dynamically defined XML element's attribute.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6554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jsp:body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Defines dynamically defined XML element's body.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65543"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jsp:text</a:t>
                      </a:r>
                      <a:endParaRPr lang="en-US" sz="1300" dirty="0">
                        <a:effectLst/>
                      </a:endParaRP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Use to write template text in JSP pages and documents.</a:t>
                      </a:r>
                    </a:p>
                  </a:txBody>
                  <a:tcPr marL="34434" marR="34434" marT="34434" marB="34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This action lets you insert files into the page being generated. The syntax looks like this:</a:t>
            </a:r>
          </a:p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en-US" altLang="ko-KR" sz="2400" dirty="0" err="1"/>
              <a:t>jsp:include</a:t>
            </a:r>
            <a:r>
              <a:rPr lang="en-US" altLang="ko-KR" sz="2400" dirty="0"/>
              <a:t> page="relative URL" flush="true" </a:t>
            </a:r>
            <a:r>
              <a:rPr lang="en-US" altLang="ko-KR" sz="2400" dirty="0" smtClean="0"/>
              <a:t>/&gt;</a:t>
            </a:r>
          </a:p>
          <a:p>
            <a:r>
              <a:rPr lang="en-US" altLang="ko-KR" sz="2400" dirty="0" smtClean="0"/>
              <a:t>Unlike </a:t>
            </a:r>
            <a:r>
              <a:rPr lang="en-US" altLang="ko-KR" sz="2400" dirty="0"/>
              <a:t>the </a:t>
            </a:r>
            <a:r>
              <a:rPr lang="en-US" altLang="ko-KR" sz="2400" b="1" dirty="0"/>
              <a:t>include</a:t>
            </a:r>
            <a:r>
              <a:rPr lang="en-US" altLang="ko-KR" sz="2400" dirty="0"/>
              <a:t> directive, which inserts the file at the time the JSP page is translated into a servlet, this action inserts the file at the time the page is requested.</a:t>
            </a:r>
          </a:p>
          <a:p>
            <a:r>
              <a:rPr lang="en-US" altLang="ko-KR" sz="2400" dirty="0"/>
              <a:t>Following is the list of attributes associated with include action:</a:t>
            </a:r>
          </a:p>
          <a:p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3567" y="4725144"/>
          <a:ext cx="7854281" cy="1383030"/>
        </p:xfrm>
        <a:graphic>
          <a:graphicData uri="http://schemas.openxmlformats.org/drawingml/2006/table">
            <a:tbl>
              <a:tblPr/>
              <a:tblGrid>
                <a:gridCol w="2202004"/>
                <a:gridCol w="565227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Attribute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page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relative URL of the page to be included.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flush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attribute determines whether the included resource has its buffer flushed before it is included.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example, one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file and one html file.</a:t>
            </a:r>
          </a:p>
          <a:p>
            <a:r>
              <a:rPr lang="en-US" altLang="ko-KR" dirty="0" smtClean="0"/>
              <a:t>Let’s have two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files</a:t>
            </a:r>
          </a:p>
          <a:p>
            <a:pPr lvl="1"/>
            <a:r>
              <a:rPr lang="en-US" altLang="ko-KR" dirty="0" err="1" smtClean="0"/>
              <a:t>main.jsp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date.jsp</a:t>
            </a:r>
            <a:endParaRPr lang="en-US" altLang="ko-KR" dirty="0" smtClean="0"/>
          </a:p>
          <a:p>
            <a:r>
              <a:rPr lang="en-US" altLang="ko-KR" dirty="0" smtClean="0"/>
              <a:t>Second Example</a:t>
            </a:r>
          </a:p>
          <a:p>
            <a:pPr lvl="1"/>
            <a:r>
              <a:rPr lang="en-US" altLang="ko-KR" dirty="0" err="1" smtClean="0"/>
              <a:t>include_ex.jsp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copyright.jsp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2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(@include)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dirty="0" err="1" smtClean="0"/>
              <a:t>flavors.jsp</a:t>
            </a:r>
            <a:endParaRPr lang="ko-KR" alt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&lt;h3&gt; Flavors&lt;/h3&gt;</a:t>
            </a:r>
          </a:p>
          <a:p>
            <a:pPr marL="0" indent="0">
              <a:buNone/>
            </a:pPr>
            <a:r>
              <a:rPr lang="en-US" altLang="ko-KR" dirty="0"/>
              <a:t>our popular flavors are: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&lt;%@ include file=</a:t>
            </a:r>
            <a:r>
              <a:rPr lang="en-US" altLang="ko-KR" i="1" dirty="0"/>
              <a:t>"flavor_list.html" %&gt;</a:t>
            </a:r>
          </a:p>
          <a:p>
            <a:pPr marL="0" indent="0">
              <a:buNone/>
            </a:pPr>
            <a:r>
              <a:rPr lang="en-US" altLang="ko-KR" dirty="0"/>
              <a:t>Try them all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u="sng" dirty="0" smtClean="0"/>
              <a:t>flavor_list.html</a:t>
            </a:r>
            <a:endParaRPr lang="ko-KR" altLang="en-US" u="sng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&lt;li&gt; </a:t>
            </a:r>
            <a:r>
              <a:rPr lang="en-US" altLang="ko-KR" u="sng" dirty="0"/>
              <a:t>Choco&lt;/li&gt;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Strawberry&lt;/li&gt;</a:t>
            </a:r>
          </a:p>
          <a:p>
            <a:pPr marL="0" indent="0">
              <a:buNone/>
            </a:pPr>
            <a:r>
              <a:rPr lang="en-US" altLang="ko-KR" dirty="0" smtClean="0"/>
              <a:t>&lt;li&gt; Vanilla &lt;/li&gt;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97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Elements (@include) 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Assume that you write </a:t>
            </a:r>
            <a:r>
              <a:rPr lang="en-US" altLang="ko-KR" dirty="0" err="1" smtClean="0"/>
              <a:t>flavors.jsp</a:t>
            </a:r>
            <a:r>
              <a:rPr lang="en-US" altLang="ko-KR" dirty="0" smtClean="0"/>
              <a:t> in a folder named “course”. To include </a:t>
            </a:r>
            <a:r>
              <a:rPr lang="en-US" altLang="ko-KR" dirty="0" err="1" smtClean="0"/>
              <a:t>index.jsp</a:t>
            </a:r>
            <a:r>
              <a:rPr lang="en-US" altLang="ko-KR" dirty="0" smtClean="0"/>
              <a:t> which is located at the root, you can do as follows: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If the name begins with “/”, it refers to a path beginning at the top of the context; otherwise, it is interpreted as a path relative to the directory containing the calling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Rectangle 8"/>
          <p:cNvSpPr/>
          <p:nvPr/>
        </p:nvSpPr>
        <p:spPr>
          <a:xfrm>
            <a:off x="2123728" y="234888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&lt;h3&gt; Flavors&lt;/h3&gt;</a:t>
            </a:r>
          </a:p>
          <a:p>
            <a:r>
              <a:rPr lang="en-US" altLang="ko-KR" dirty="0"/>
              <a:t>our popular flavors are:</a:t>
            </a:r>
          </a:p>
          <a:p>
            <a:endParaRPr lang="ko-KR" altLang="en-US" dirty="0"/>
          </a:p>
          <a:p>
            <a:r>
              <a:rPr lang="en-US" altLang="ko-KR" dirty="0"/>
              <a:t>&lt;%@ include file=</a:t>
            </a:r>
            <a:r>
              <a:rPr lang="en-US" altLang="ko-KR" i="1" dirty="0"/>
              <a:t>"flavor_list.html" %&gt;</a:t>
            </a:r>
          </a:p>
          <a:p>
            <a:r>
              <a:rPr lang="en-US" altLang="ko-KR" dirty="0"/>
              <a:t>&lt;%@ include file=</a:t>
            </a:r>
            <a:r>
              <a:rPr lang="en-US" altLang="ko-KR" i="1" dirty="0"/>
              <a:t>"/</a:t>
            </a:r>
            <a:r>
              <a:rPr lang="en-US" altLang="ko-KR" i="1" dirty="0" err="1"/>
              <a:t>index.jsp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Try them all</a:t>
            </a:r>
          </a:p>
          <a:p>
            <a:r>
              <a:rPr lang="en-US" altLang="ko-KR" dirty="0"/>
              <a:t>&lt;/body&gt;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10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(@include)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&lt;title&gt;The include Action Example&lt;/title&gt;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&lt;center&gt;</a:t>
            </a:r>
          </a:p>
          <a:p>
            <a:pPr marL="0" indent="0">
              <a:buNone/>
            </a:pPr>
            <a:r>
              <a:rPr lang="en-US" altLang="ko-KR" dirty="0"/>
              <a:t>&lt;h2&gt;The include action Example&lt;/h2&gt;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date.jsp</a:t>
            </a:r>
            <a:r>
              <a:rPr lang="en-US" altLang="ko-KR" dirty="0"/>
              <a:t>" flush="true" /&gt;</a:t>
            </a:r>
          </a:p>
          <a:p>
            <a:pPr marL="0" indent="0">
              <a:buNone/>
            </a:pPr>
            <a:r>
              <a:rPr lang="en-US" altLang="ko-KR" dirty="0"/>
              <a:t>&lt;/center&gt;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 smtClean="0"/>
              <a:t>date.jsp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&lt;p&gt;</a:t>
            </a:r>
          </a:p>
          <a:p>
            <a:pPr marL="0" indent="0">
              <a:buNone/>
            </a:pPr>
            <a:r>
              <a:rPr lang="en-US" altLang="ko-KR" dirty="0"/>
              <a:t>   Today's date: &lt;%= (new </a:t>
            </a:r>
            <a:r>
              <a:rPr lang="en-US" altLang="ko-KR" dirty="0" err="1"/>
              <a:t>java.util.Date</a:t>
            </a:r>
            <a:r>
              <a:rPr lang="en-US" altLang="ko-KR" dirty="0"/>
              <a:t>()).</a:t>
            </a:r>
            <a:r>
              <a:rPr lang="en-US" altLang="ko-KR" dirty="0" err="1"/>
              <a:t>toLocaleString</a:t>
            </a:r>
            <a:r>
              <a:rPr lang="en-US" altLang="ko-KR" dirty="0"/>
              <a:t>()%&gt;</a:t>
            </a:r>
          </a:p>
          <a:p>
            <a:pPr marL="0" indent="0">
              <a:buNone/>
            </a:pPr>
            <a:r>
              <a:rPr lang="en-US" altLang="ko-KR" dirty="0"/>
              <a:t>&lt;/p&gt;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97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(@include)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include_ex.jsp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&lt;head&gt;&lt;TITLE&gt;Include Test&lt;/TITLE&gt;&lt;/head&gt;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&lt;table width=800&gt;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&lt;td&gt;</a:t>
            </a:r>
          </a:p>
          <a:p>
            <a:pPr marL="0" indent="0">
              <a:buNone/>
            </a:pPr>
            <a:r>
              <a:rPr lang="en-US" altLang="ko-KR" dirty="0"/>
              <a:t>    This page to show the example of INCLUDE</a:t>
            </a:r>
          </a:p>
          <a:p>
            <a:pPr marL="0" indent="0">
              <a:buNone/>
            </a:pPr>
            <a:r>
              <a:rPr lang="en-US" altLang="ko-KR" dirty="0"/>
              <a:t>   &lt;/td&gt;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&lt;/table&gt;&lt;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&lt;%@ include file="</a:t>
            </a:r>
            <a:r>
              <a:rPr lang="en-US" altLang="ko-KR" dirty="0" err="1"/>
              <a:t>copyright.jsp</a:t>
            </a:r>
            <a:r>
              <a:rPr lang="en-US" altLang="ko-KR" dirty="0"/>
              <a:t>" %&gt;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 smtClean="0"/>
              <a:t>copyright.jsp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&lt;div align="center"&gt;</a:t>
            </a:r>
          </a:p>
          <a:p>
            <a:pPr marL="0" indent="0">
              <a:buNone/>
            </a:pPr>
            <a:r>
              <a:rPr lang="en-US" altLang="ko-KR" dirty="0"/>
              <a:t>   &lt;font size="-1" face="</a:t>
            </a:r>
            <a:r>
              <a:rPr lang="ko-KR" altLang="en-US" dirty="0"/>
              <a:t>돋움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&amp;copy; 1995-2014 by Industrial &amp; Management Engineering (IME).  All rights reserved.&lt;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For any inquiries, please contact IME departments &lt;/font&gt; </a:t>
            </a:r>
          </a:p>
          <a:p>
            <a:pPr marL="0" indent="0">
              <a:buNone/>
            </a:pPr>
            <a:r>
              <a:rPr lang="en-US" altLang="ko-KR" dirty="0"/>
              <a:t>   &lt;a </a:t>
            </a:r>
            <a:r>
              <a:rPr lang="en-US" altLang="ko-KR" dirty="0" err="1"/>
              <a:t>href</a:t>
            </a:r>
            <a:r>
              <a:rPr lang="en-US" altLang="ko-KR" dirty="0"/>
              <a:t>=mailto:abc@hufs.ac.kr&gt;</a:t>
            </a:r>
          </a:p>
          <a:p>
            <a:pPr marL="0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="letter.gif" WIDTH="14" HEIGHT="11" border="0"&gt;&lt;/a&gt;</a:t>
            </a:r>
          </a:p>
          <a:p>
            <a:pPr marL="0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br</a:t>
            </a:r>
            <a:r>
              <a:rPr lang="en-US" altLang="ko-KR" dirty="0"/>
              <a:t>&gt;   </a:t>
            </a:r>
          </a:p>
          <a:p>
            <a:pPr marL="0" indent="0">
              <a:buNone/>
            </a:pPr>
            <a:r>
              <a:rPr lang="en-US" altLang="ko-KR" dirty="0"/>
              <a:t>   &lt;a </a:t>
            </a:r>
            <a:r>
              <a:rPr lang="en-US" altLang="ko-KR" dirty="0" err="1"/>
              <a:t>href</a:t>
            </a:r>
            <a:r>
              <a:rPr lang="en-US" altLang="ko-KR" dirty="0"/>
              <a:t>="http://ie.hufs.ac.kr/"&gt;[HOME]&lt;/a&gt;&amp;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&lt;a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include_ex.jsp</a:t>
            </a:r>
            <a:r>
              <a:rPr lang="en-US" altLang="ko-KR" dirty="0"/>
              <a:t>"&gt;[Main]&lt;/a&gt;</a:t>
            </a:r>
          </a:p>
          <a:p>
            <a:pPr marL="0" indent="0">
              <a:buNone/>
            </a:pPr>
            <a:r>
              <a:rPr lang="en-US" altLang="ko-KR" dirty="0"/>
              <a:t>   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&lt;/div&gt;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693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 </a:t>
            </a:r>
            <a:r>
              <a:rPr lang="en-US" altLang="ko-KR" b="1" dirty="0"/>
              <a:t>forward</a:t>
            </a:r>
            <a:r>
              <a:rPr lang="en-US" altLang="ko-KR" dirty="0"/>
              <a:t> action terminates the action of the current page and forwards the request to another resource such as a static page, another JSP page, or a Java Servlet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The simple syntax of this action is as follows: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page="Relative URL"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Deployment Environment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7638"/>
            <a:ext cx="4608512" cy="515809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3843377" y="6020736"/>
            <a:ext cx="2829927" cy="2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73304" y="583607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Only class files</a:t>
            </a:r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20072" y="3064098"/>
            <a:ext cx="1867209" cy="1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7233" y="2740932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Assumed to be </a:t>
            </a:r>
          </a:p>
          <a:p>
            <a:r>
              <a:rPr lang="en-US" altLang="ko-KR" dirty="0" smtClean="0"/>
              <a:t>your project name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16940" y="379023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and JSP file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1968" y="3996683"/>
            <a:ext cx="183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1311" y="4223313"/>
            <a:ext cx="219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 configuration </a:t>
            </a:r>
          </a:p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6339" y="4429759"/>
            <a:ext cx="183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16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(@forward)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main.jsp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&lt;title&gt;The include Action Example&lt;/title&gt;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&lt;center&gt;</a:t>
            </a:r>
          </a:p>
          <a:p>
            <a:pPr marL="0" indent="0">
              <a:buNone/>
            </a:pPr>
            <a:r>
              <a:rPr lang="en-US" altLang="ko-KR" dirty="0"/>
              <a:t>&lt;h2&gt;The forward action Example&lt;/h2&gt;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</a:t>
            </a:r>
            <a:r>
              <a:rPr lang="en-US" altLang="ko-KR" dirty="0" err="1"/>
              <a:t>date.jsp</a:t>
            </a:r>
            <a:r>
              <a:rPr lang="en-US" altLang="ko-KR" dirty="0"/>
              <a:t>"/&gt;</a:t>
            </a:r>
          </a:p>
          <a:p>
            <a:pPr marL="0" indent="0">
              <a:buNone/>
            </a:pPr>
            <a:r>
              <a:rPr lang="en-US" altLang="ko-KR" dirty="0"/>
              <a:t>&lt;/center&gt;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 smtClean="0"/>
              <a:t>date.jsp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&lt;p&gt;</a:t>
            </a:r>
          </a:p>
          <a:p>
            <a:pPr marL="0" indent="0">
              <a:buNone/>
            </a:pPr>
            <a:r>
              <a:rPr lang="en-US" altLang="ko-KR" dirty="0"/>
              <a:t>   Today's date: &lt;%= (new </a:t>
            </a:r>
            <a:r>
              <a:rPr lang="en-US" altLang="ko-KR" dirty="0" err="1"/>
              <a:t>java.util.Date</a:t>
            </a:r>
            <a:r>
              <a:rPr lang="en-US" altLang="ko-KR" dirty="0"/>
              <a:t>()).</a:t>
            </a:r>
            <a:r>
              <a:rPr lang="en-US" altLang="ko-KR" dirty="0" err="1"/>
              <a:t>toLocaleString</a:t>
            </a:r>
            <a:r>
              <a:rPr lang="en-US" altLang="ko-KR" dirty="0"/>
              <a:t>()%&gt;</a:t>
            </a:r>
          </a:p>
          <a:p>
            <a:pPr marL="0" indent="0">
              <a:buNone/>
            </a:pPr>
            <a:r>
              <a:rPr lang="en-US" altLang="ko-KR" dirty="0"/>
              <a:t>&lt;/p&gt;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28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10</a:t>
            </a:r>
          </a:p>
          <a:p>
            <a:r>
              <a:rPr lang="en-US" altLang="ko-KR" dirty="0" smtClean="0"/>
              <a:t>Output : print two columns with detail as follows:</a:t>
            </a:r>
          </a:p>
          <a:p>
            <a:pPr lvl="1"/>
            <a:r>
              <a:rPr lang="en-US" altLang="ko-KR" dirty="0" smtClean="0"/>
              <a:t>First column contains a number from 1 to 10</a:t>
            </a:r>
          </a:p>
          <a:p>
            <a:pPr lvl="1"/>
            <a:r>
              <a:rPr lang="en-US" altLang="ko-KR" dirty="0" smtClean="0"/>
              <a:t>Second column contains the square of its number.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2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[1].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://javabeginnerstutorial.com/servlet-2/servlet-basics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http://beginnersbook.com/2013/05/jsp-tutorial-directives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Servlet : Java classes that extend the functionality of a Web server by dynamically generating Web pages.</a:t>
            </a:r>
          </a:p>
          <a:p>
            <a:r>
              <a:rPr lang="en-US" altLang="ko-KR" dirty="0" smtClean="0"/>
              <a:t>A runtime environment known as a servlet container manages servlet loading and unloading, and works with the Web server to direct requests to servlets and to send output back to Web clients.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7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3670573" cy="3510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708920"/>
            <a:ext cx="3381375" cy="1447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995936" y="3261229"/>
            <a:ext cx="1547254" cy="2023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560" y="5438194"/>
            <a:ext cx="5805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Create Hello.java in this folder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331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Hello.java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import </a:t>
            </a:r>
            <a:r>
              <a:rPr lang="en-US" altLang="ko-KR" sz="1400" b="1" dirty="0" err="1"/>
              <a:t>java.io.IOException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java.io.PrintWriter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javax.servlet.ServletException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javax.servlet.annotation.WebServlet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javax.servlet.http.HttpServlet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javax.servlet.http.HttpServletRequest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javax.servlet.http.HttpServletResponse</a:t>
            </a:r>
            <a:r>
              <a:rPr lang="en-US" altLang="ko-KR" sz="1400" b="1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/**</a:t>
            </a:r>
          </a:p>
          <a:p>
            <a:pPr marL="0" indent="0">
              <a:buNone/>
            </a:pPr>
            <a:r>
              <a:rPr lang="en-US" altLang="ko-KR" sz="1400" dirty="0"/>
              <a:t> * </a:t>
            </a:r>
            <a:r>
              <a:rPr lang="en-US" altLang="ko-KR" sz="1400" u="sng" dirty="0"/>
              <a:t>Servlet implementation class Hello</a:t>
            </a:r>
          </a:p>
          <a:p>
            <a:pPr marL="0" indent="0">
              <a:buNone/>
            </a:pPr>
            <a:r>
              <a:rPr lang="ko-KR" altLang="en-US" sz="1400" dirty="0"/>
              <a:t> *</a:t>
            </a:r>
            <a:r>
              <a:rPr lang="en-US" altLang="ko-KR" sz="1400" dirty="0"/>
              <a:t>/</a:t>
            </a:r>
          </a:p>
          <a:p>
            <a:pPr marL="0" indent="0"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WebServlet</a:t>
            </a:r>
            <a:r>
              <a:rPr lang="en-US" altLang="ko-KR" sz="1400" dirty="0"/>
              <a:t>("/Hello")</a:t>
            </a:r>
          </a:p>
          <a:p>
            <a:pPr marL="0" indent="0">
              <a:buNone/>
            </a:pPr>
            <a:r>
              <a:rPr lang="en-US" altLang="ko-KR" sz="1400" b="1" dirty="0"/>
              <a:t>public class Hello extends </a:t>
            </a:r>
            <a:r>
              <a:rPr lang="en-US" altLang="ko-KR" sz="1400" b="1" dirty="0" err="1"/>
              <a:t>HttpServlet</a:t>
            </a:r>
            <a:r>
              <a:rPr lang="en-US" altLang="ko-KR" sz="1400" b="1" dirty="0"/>
              <a:t> {</a:t>
            </a:r>
          </a:p>
          <a:p>
            <a:pPr marL="0" indent="0">
              <a:buNone/>
            </a:pPr>
            <a:r>
              <a:rPr lang="en-US" altLang="ko-KR" sz="1400" b="1" dirty="0"/>
              <a:t>private static final long </a:t>
            </a:r>
            <a:r>
              <a:rPr lang="en-US" altLang="ko-KR" sz="1400" b="1" i="1" dirty="0" err="1"/>
              <a:t>serialVersionUID</a:t>
            </a:r>
            <a:r>
              <a:rPr lang="en-US" altLang="ko-KR" sz="1400" b="1" i="1" dirty="0"/>
              <a:t> = 1L;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b="1" dirty="0"/>
              <a:t>private String message;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/**</a:t>
            </a:r>
          </a:p>
          <a:p>
            <a:pPr marL="0" indent="0">
              <a:buNone/>
            </a:pPr>
            <a:r>
              <a:rPr lang="en-US" altLang="ko-KR" sz="1400" dirty="0"/>
              <a:t>     * Default constructor. </a:t>
            </a:r>
          </a:p>
          <a:p>
            <a:pPr marL="0" indent="0">
              <a:buNone/>
            </a:pPr>
            <a:r>
              <a:rPr lang="ko-KR" altLang="en-US" sz="1400" dirty="0"/>
              <a:t>     *</a:t>
            </a:r>
            <a:r>
              <a:rPr lang="en-US" altLang="ko-KR" sz="1400" dirty="0"/>
              <a:t>/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b="1" dirty="0"/>
              <a:t>public Hello() {</a:t>
            </a:r>
          </a:p>
          <a:p>
            <a:pPr marL="0" indent="0">
              <a:buNone/>
            </a:pPr>
            <a:r>
              <a:rPr lang="en-US" altLang="ko-KR" sz="1400" dirty="0"/>
              <a:t>        // </a:t>
            </a:r>
            <a:r>
              <a:rPr lang="en-US" altLang="ko-KR" sz="1400" b="1" dirty="0"/>
              <a:t>TODO Auto-generated constructor stub</a:t>
            </a:r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message = "Hello World";</a:t>
            </a:r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/**</a:t>
            </a:r>
          </a:p>
          <a:p>
            <a:pPr marL="0" indent="0">
              <a:buNone/>
            </a:pPr>
            <a:r>
              <a:rPr lang="en-US" altLang="ko-KR" sz="1400" dirty="0"/>
              <a:t> * </a:t>
            </a:r>
            <a:r>
              <a:rPr lang="en-US" altLang="ko-KR" sz="1400" b="1" dirty="0"/>
              <a:t>@see </a:t>
            </a:r>
            <a:r>
              <a:rPr lang="en-US" altLang="ko-KR" sz="1400" b="1" dirty="0" err="1"/>
              <a:t>HttpServlet#doGet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HttpServletRequest</a:t>
            </a:r>
            <a:r>
              <a:rPr lang="en-US" altLang="ko-KR" sz="1400" b="1" dirty="0"/>
              <a:t> request, </a:t>
            </a:r>
            <a:r>
              <a:rPr lang="en-US" altLang="ko-KR" sz="1400" b="1" dirty="0" err="1"/>
              <a:t>HttpServletResponse</a:t>
            </a:r>
            <a:r>
              <a:rPr lang="en-US" altLang="ko-KR" sz="1400" b="1" dirty="0"/>
              <a:t> response)</a:t>
            </a:r>
          </a:p>
          <a:p>
            <a:pPr marL="0" indent="0">
              <a:buNone/>
            </a:pPr>
            <a:r>
              <a:rPr lang="ko-KR" altLang="en-US" sz="1400" dirty="0"/>
              <a:t> *</a:t>
            </a:r>
            <a:r>
              <a:rPr lang="en-US" altLang="ko-KR" sz="1400" dirty="0"/>
              <a:t>/</a:t>
            </a:r>
          </a:p>
          <a:p>
            <a:pPr marL="0" indent="0">
              <a:buNone/>
            </a:pPr>
            <a:r>
              <a:rPr lang="en-US" altLang="ko-KR" sz="1400" b="1" dirty="0"/>
              <a:t>protected void </a:t>
            </a:r>
            <a:r>
              <a:rPr lang="en-US" altLang="ko-KR" sz="1400" b="1" dirty="0" err="1"/>
              <a:t>doGet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HttpServletRequest</a:t>
            </a:r>
            <a:r>
              <a:rPr lang="en-US" altLang="ko-KR" sz="1400" b="1" dirty="0"/>
              <a:t> request, </a:t>
            </a:r>
            <a:r>
              <a:rPr lang="en-US" altLang="ko-KR" sz="1400" b="1" dirty="0" err="1"/>
              <a:t>HttpServletResponse</a:t>
            </a:r>
            <a:r>
              <a:rPr lang="en-US" altLang="ko-KR" sz="1400" b="1" dirty="0"/>
              <a:t> response) throws </a:t>
            </a:r>
            <a:r>
              <a:rPr lang="en-US" altLang="ko-KR" sz="1400" b="1" dirty="0" err="1"/>
              <a:t>ServletException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IOException</a:t>
            </a:r>
            <a:r>
              <a:rPr lang="en-US" altLang="ko-KR" sz="1400" b="1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en-US" altLang="ko-KR" sz="1400" b="1" dirty="0"/>
              <a:t>TODO Auto-generated method stub</a:t>
            </a:r>
          </a:p>
          <a:p>
            <a:pPr marL="0" indent="0">
              <a:buNone/>
            </a:pPr>
            <a:r>
              <a:rPr lang="en-US" altLang="ko-KR" sz="1400" dirty="0"/>
              <a:t>// Set response content type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response.setContentType</a:t>
            </a:r>
            <a:r>
              <a:rPr lang="en-US" altLang="ko-KR" sz="1400" dirty="0"/>
              <a:t>("text/html");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      // Actual logic goes here.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PrintWriter</a:t>
            </a:r>
            <a:r>
              <a:rPr lang="en-US" altLang="ko-KR" sz="1400" dirty="0"/>
              <a:t> out = </a:t>
            </a:r>
            <a:r>
              <a:rPr lang="en-US" altLang="ko-KR" sz="1400" dirty="0" err="1"/>
              <a:t>response.getWriter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("&lt;h1&gt;" + message + "&lt;/h1&gt;");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139952" y="2564904"/>
            <a:ext cx="4644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6888063" cy="5559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528" y="846138"/>
            <a:ext cx="3168352" cy="12147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6660232" y="1835696"/>
            <a:ext cx="1752600" cy="432048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48912"/>
              <a:gd name="adj5" fmla="val 164324"/>
              <a:gd name="adj6" fmla="val -298912"/>
            </a:avLst>
          </a:prstGeom>
          <a:solidFill>
            <a:srgbClr val="DDDDDD"/>
          </a:solidFill>
          <a:ln w="38100" algn="ctr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Class name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6588224" y="2692971"/>
            <a:ext cx="1752600" cy="432048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48912"/>
              <a:gd name="adj5" fmla="val 164324"/>
              <a:gd name="adj6" fmla="val -298912"/>
            </a:avLst>
          </a:prstGeom>
          <a:solidFill>
            <a:srgbClr val="DDDDDD"/>
          </a:solidFill>
          <a:ln w="38100" algn="ctr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Constructor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7067511" y="3175943"/>
            <a:ext cx="1752600" cy="719929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48912"/>
              <a:gd name="adj5" fmla="val 164324"/>
              <a:gd name="adj6" fmla="val -298912"/>
            </a:avLst>
          </a:prstGeom>
          <a:solidFill>
            <a:srgbClr val="DDDDDD"/>
          </a:solidFill>
          <a:ln w="38100" algn="ctr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XHTML returned to the client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7211591" y="5082394"/>
            <a:ext cx="1752600" cy="432048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48912"/>
              <a:gd name="adj5" fmla="val 164324"/>
              <a:gd name="adj6" fmla="val -298912"/>
            </a:avLst>
          </a:prstGeom>
          <a:solidFill>
            <a:srgbClr val="DDDDDD"/>
          </a:solidFill>
          <a:ln w="38100" algn="ctr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Constructor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9581" y="988662"/>
            <a:ext cx="339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Libraries that are used in this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37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Advantages &amp; Disadvantages of using Servlets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Servlet Advantage</a:t>
            </a:r>
          </a:p>
          <a:p>
            <a:r>
              <a:rPr lang="en-US" altLang="ko-KR" dirty="0"/>
              <a:t>Servlets provide a way to generate dynamic documents that is both easier to write and faster to run.</a:t>
            </a:r>
          </a:p>
          <a:p>
            <a:r>
              <a:rPr lang="en-US" altLang="ko-KR" dirty="0"/>
              <a:t>provide all the </a:t>
            </a:r>
            <a:r>
              <a:rPr lang="en-US" altLang="ko-KR" dirty="0" smtClean="0"/>
              <a:t>powerful </a:t>
            </a:r>
            <a:r>
              <a:rPr lang="en-US" altLang="ko-KR" dirty="0"/>
              <a:t>features of JAVA, such as Exception handling and garbage collection.</a:t>
            </a:r>
          </a:p>
          <a:p>
            <a:r>
              <a:rPr lang="en-US" altLang="ko-KR" dirty="0"/>
              <a:t>Servlet enables easy portability across Web Servers.</a:t>
            </a:r>
          </a:p>
          <a:p>
            <a:r>
              <a:rPr lang="en-US" altLang="ko-KR" dirty="0"/>
              <a:t>Servlet can communicate with different servlet and servers.</a:t>
            </a:r>
          </a:p>
          <a:p>
            <a:r>
              <a:rPr lang="en-US" altLang="ko-KR" dirty="0"/>
              <a:t>Since all web applications are stateless protocol, servlet uses its own API to maintain  </a:t>
            </a:r>
            <a:r>
              <a:rPr lang="en-US" altLang="ko-KR" dirty="0" smtClean="0"/>
              <a:t>session</a:t>
            </a:r>
            <a:endParaRPr lang="en-US" altLang="ko-KR" sz="33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Servlet Disadvantage</a:t>
            </a:r>
          </a:p>
          <a:p>
            <a:r>
              <a:rPr lang="en-US" altLang="ko-KR" dirty="0"/>
              <a:t>Designing in servlet is difficult and slows down the application.</a:t>
            </a:r>
          </a:p>
          <a:p>
            <a:r>
              <a:rPr lang="en-US" altLang="ko-KR" dirty="0"/>
              <a:t>Writing complex business logic makes the application difficult to understand.</a:t>
            </a:r>
          </a:p>
          <a:p>
            <a:r>
              <a:rPr lang="en-US" altLang="ko-KR" dirty="0"/>
              <a:t>You need a Java Runtime Environment on the server to run servlets. CGI is a completely language independent protocol, so you can write CGIs in whatever languages you have available (including Java if you want to).                                  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8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2612</Words>
  <Application>Microsoft Office PowerPoint</Application>
  <PresentationFormat>화면 슬라이드 쇼(4:3)</PresentationFormat>
  <Paragraphs>548</Paragraphs>
  <Slides>42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Theme</vt:lpstr>
      <vt:lpstr>JSP Introduction</vt:lpstr>
      <vt:lpstr>Agenda</vt:lpstr>
      <vt:lpstr>Development environment</vt:lpstr>
      <vt:lpstr>Deployment Environment</vt:lpstr>
      <vt:lpstr>Servlet</vt:lpstr>
      <vt:lpstr>Servlet</vt:lpstr>
      <vt:lpstr>Hello.java </vt:lpstr>
      <vt:lpstr>PowerPoint 프레젠테이션</vt:lpstr>
      <vt:lpstr>Advantages &amp; Disadvantages of using Servlets</vt:lpstr>
      <vt:lpstr>JSP Introduction</vt:lpstr>
      <vt:lpstr>Dynamic vs. Static Web Page</vt:lpstr>
      <vt:lpstr>Servlets vs. JSP</vt:lpstr>
      <vt:lpstr>Servlet vs. JSP</vt:lpstr>
      <vt:lpstr>Implicit Object</vt:lpstr>
      <vt:lpstr>Implicit Object</vt:lpstr>
      <vt:lpstr>How JSP works</vt:lpstr>
      <vt:lpstr>JSP Elements</vt:lpstr>
      <vt:lpstr>JSP Elements - Directive</vt:lpstr>
      <vt:lpstr>JSP Elements - Directive</vt:lpstr>
      <vt:lpstr>JSP Elements - Directive</vt:lpstr>
      <vt:lpstr>JSP Elements – Directive - import</vt:lpstr>
      <vt:lpstr>Example of JSP directives</vt:lpstr>
      <vt:lpstr>JSP Elements – Directive - session</vt:lpstr>
      <vt:lpstr>JSP Elements – Directive - language</vt:lpstr>
      <vt:lpstr>JSP Elements - Scriptlet</vt:lpstr>
      <vt:lpstr>JSP Elements - Expression</vt:lpstr>
      <vt:lpstr>JSP Elements - Declaration</vt:lpstr>
      <vt:lpstr>Example 1 (combination with html)</vt:lpstr>
      <vt:lpstr>Example 2 (combination with html)</vt:lpstr>
      <vt:lpstr>JSP comments</vt:lpstr>
      <vt:lpstr>JSP Action</vt:lpstr>
      <vt:lpstr>JSP Action</vt:lpstr>
      <vt:lpstr>The &lt;jsp:include&gt; Action</vt:lpstr>
      <vt:lpstr>Example</vt:lpstr>
      <vt:lpstr>JSP Elements (@include)</vt:lpstr>
      <vt:lpstr>JSP Elements (@include) </vt:lpstr>
      <vt:lpstr>JSP Elements (@include)</vt:lpstr>
      <vt:lpstr>JSP Elements (@include)</vt:lpstr>
      <vt:lpstr>The &lt;jsp:forward&gt; Action</vt:lpstr>
      <vt:lpstr>JSP elements (@forward)</vt:lpstr>
      <vt:lpstr>Practice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Sang In Lee</cp:lastModifiedBy>
  <cp:revision>202</cp:revision>
  <dcterms:created xsi:type="dcterms:W3CDTF">2014-03-01T11:20:48Z</dcterms:created>
  <dcterms:modified xsi:type="dcterms:W3CDTF">2016-04-20T12:04:09Z</dcterms:modified>
</cp:coreProperties>
</file>