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88" r:id="rId2"/>
    <p:sldId id="381" r:id="rId3"/>
    <p:sldId id="382" r:id="rId4"/>
    <p:sldId id="383" r:id="rId5"/>
    <p:sldId id="384" r:id="rId6"/>
    <p:sldId id="385" r:id="rId7"/>
    <p:sldId id="386" r:id="rId8"/>
    <p:sldId id="387" r:id="rId9"/>
    <p:sldId id="417" r:id="rId10"/>
    <p:sldId id="418" r:id="rId11"/>
    <p:sldId id="419" r:id="rId12"/>
    <p:sldId id="420" r:id="rId13"/>
    <p:sldId id="450" r:id="rId14"/>
    <p:sldId id="421" r:id="rId15"/>
    <p:sldId id="459" r:id="rId16"/>
    <p:sldId id="422" r:id="rId17"/>
    <p:sldId id="392" r:id="rId18"/>
    <p:sldId id="439" r:id="rId19"/>
    <p:sldId id="395" r:id="rId20"/>
    <p:sldId id="440" r:id="rId21"/>
    <p:sldId id="398" r:id="rId22"/>
    <p:sldId id="441" r:id="rId23"/>
    <p:sldId id="401" r:id="rId24"/>
    <p:sldId id="442" r:id="rId25"/>
    <p:sldId id="430" r:id="rId26"/>
    <p:sldId id="431" r:id="rId27"/>
    <p:sldId id="432" r:id="rId28"/>
    <p:sldId id="433" r:id="rId29"/>
    <p:sldId id="434" r:id="rId30"/>
    <p:sldId id="435" r:id="rId31"/>
    <p:sldId id="436" r:id="rId32"/>
    <p:sldId id="437" r:id="rId33"/>
    <p:sldId id="458" r:id="rId34"/>
    <p:sldId id="443" r:id="rId35"/>
    <p:sldId id="444" r:id="rId36"/>
    <p:sldId id="445" r:id="rId37"/>
    <p:sldId id="451" r:id="rId38"/>
    <p:sldId id="448" r:id="rId39"/>
    <p:sldId id="449" r:id="rId40"/>
    <p:sldId id="452" r:id="rId41"/>
    <p:sldId id="454" r:id="rId42"/>
    <p:sldId id="455" r:id="rId43"/>
    <p:sldId id="456" r:id="rId44"/>
    <p:sldId id="457" r:id="rId45"/>
    <p:sldId id="453" r:id="rId46"/>
    <p:sldId id="438" r:id="rId47"/>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g In Lee" initials="SIL"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60" d="100"/>
          <a:sy n="60" d="100"/>
        </p:scale>
        <p:origin x="-72" y="204"/>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99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3-24T13:47:45.752" idx="2">
    <p:pos x="1480" y="2880"/>
    <p:text>웹을 접속하기위한 두가지 방법 : get과 post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6-03-24T15:08:34.246" idx="17">
    <p:pos x="1072" y="1488"/>
    <p:text>function 이름 write()</p:text>
  </p:cm>
  <p:cm authorId="0" dt="2016-03-24T15:09:12.636" idx="18">
    <p:pos x="1872" y="1816"/>
    <p:text>이거 설명x 건너뜀</p:text>
  </p:cm>
  <p:cm authorId="0" dt="2016-03-24T15:10:20.647" idx="19">
    <p:pos x="2280" y="2296"/>
    <p:text>제목 입력안하고 submit하면 Please input the title 뜸</p:text>
  </p:cm>
  <p:cm authorId="0" dt="2016-03-24T15:11:33.364" idx="20">
    <p:pos x="1744" y="2456"/>
    <p:text>안해서 제목 입력하라고 창 나온다음에 제목입력창에 커서(깜빡이)나옴</p:text>
  </p:cm>
  <p:cm authorId="0" dt="2016-03-24T15:19:24.300" idx="24">
    <p:pos x="2080" y="2784"/>
    <p:text>form.content.value:form명(write_form).content(description).value</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6-03-24T15:15:48.922" idx="22">
    <p:pos x="2032" y="1722"/>
    <p:text>form name은 항상 명시를 해주어야함 이 write_form은 28쪽의 head 부분에 있던 write_form에서 나옴</p:text>
  </p:cm>
  <p:cm authorId="0" dt="2016-03-24T15:17:29.768" idx="23">
    <p:pos x="4384" y="2168"/>
    <p:text>28쪽에 있던 title과 동일한 애</p:text>
  </p:cm>
  <p:cm authorId="0" dt="2016-03-24T15:20:06.579" idx="25">
    <p:pos x="2768" y="4408"/>
    <p:text>javascript write()를 실행시키고 싶음 28쪽에 있는거</p:text>
  </p:cm>
  <p:cm authorId="0" dt="2016-03-24T15:20:24.651" idx="26">
    <p:pos x="3138" y="4402"/>
    <p:text>submit 버튼으로 실행</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6-03-28T15:05:13.658" idx="27">
    <p:pos x="5144" y="2376"/>
    <p:text>은행같은 곳 로그인하고 10분만 이용할 수 있게 하는 기능</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6-03-28T15:10:41.462" idx="28">
    <p:pos x="2240" y="3080"/>
    <p:text>초단위(60초*60분*24시)</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6-03-28T15:15:37.858" idx="29">
    <p:pos x="2360" y="3378"/>
    <p:text>system에 있는 쿠키 다가져오기</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6-03-31T13:46:13.458" idx="30">
    <p:pos x="3968" y="1720"/>
    <p:text>=GetName.html의 username</p:text>
  </p:cm>
  <p:cm authorId="0" dt="2016-03-31T13:46:27.937" idx="31">
    <p:pos x="5128" y="1864"/>
    <p:text>이 이름은 아무거나</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6-03-31T13:48:28.677" idx="32">
    <p:pos x="1536" y="2128"/>
    <p:text>SaveName.jsp의 theName</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6-03-31T13:56:14.443" idx="33">
    <p:pos x="2520" y="2000"/>
    <p:text>Date function : session을 만드는데 getCreationTime() : 만들어진 시간
getLastAccessedTime() : 마지막 접속시간을 알려줌</p:text>
  </p:cm>
  <p:cm authorId="0" dt="2016-03-31T13:56:56.834" idx="34">
    <p:pos x="1656" y="5456"/>
    <p:text>이 웹페이지를 들어오는 사람이 새로운 사람인지 파악함 : session.isNew()</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3-24T13:45:22.053" idx="1">
    <p:pos x="4647" y="1496"/>
    <p:text>? : info that i want to pass to the web server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3-24T13:56:55.556" idx="3">
    <p:pos x="2448" y="2816"/>
    <p:text>user가 first name을 web server에 요청함
정보가 없으면 null</p:text>
  </p:cm>
  <p:cm authorId="0" dt="2016-03-24T14:04:29.530" idx="4">
    <p:pos x="4984" y="1648"/>
    <p:text>action : 내가 밑에 있는 이런저런 행동을 하면 main.jsp로 감</p:text>
  </p:cm>
  <p:cm authorId="0" dt="2016-03-24T14:05:15.606" idx="5">
    <p:pos x="4704" y="2336"/>
    <p:text>value: 웹서버상에 나타나는 버튼</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3-24T14:09:23.493" idx="6">
    <p:pos x="5360" y="1728"/>
    <p:text>post : 주소창에 정보가 안나타남
보안 good
카드나 인터넷뱅킹 등등</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3-24T15:12:45.153" idx="21">
    <p:pos x="1872" y="2968"/>
    <p:text>이건 form에 기초한 submit임 밑에 textarea의 submit()과는 다름</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3-24T14:39:16.188" idx="7">
    <p:pos x="1344" y="2360"/>
    <p:text>checked="checked" 되어있으면 체크표시ok</p:text>
  </p:cm>
  <p:cm authorId="0" dt="2016-03-24T14:40:03.188" idx="8">
    <p:pos x="1216" y="1848"/>
    <p:text>_blank : show in the next page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6-03-24T14:46:17.186" idx="9">
    <p:pos x="2360" y="2568"/>
    <p:text>course 동일 주의</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6-03-24T14:51:21.671" idx="10">
    <p:pos x="1544" y="2856"/>
    <p:text>이 목록중에서 선택하는 것</p:text>
  </p:cm>
  <p:cm authorId="0" dt="2016-03-24T14:51:27.788" idx="11">
    <p:pos x="2698" y="2932"/>
    <p:text>다중선택 가능</p:text>
  </p:cm>
  <p:cm authorId="0" dt="2016-03-24T14:52:36.893" idx="12">
    <p:pos x="1352" y="4568"/>
    <p:text>return the page into first setting</p:text>
  </p:cm>
  <p:cm authorId="0" dt="2016-03-24T14:53:39.983" idx="13">
    <p:pos x="3936" y="2704"/>
    <p:text>string[]:array임 근데 arraylist 같은거</p:text>
  </p:cm>
  <p:cm authorId="0" dt="2016-03-24T14:54:58.854" idx="14">
    <p:pos x="5088" y="2848"/>
    <p:text>mainSelect.jsp에서
select name="national"여기에서 parameter값들을 받아올꺼임</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6-03-24T15:00:05.178" idx="15">
    <p:pos x="1632" y="2552"/>
    <p:text>selected : value 중에서 하나만 지정할 수 있고 처음에 선택되어있는 값</p:text>
  </p:cm>
  <p:cm authorId="0" dt="2016-03-24T15:00:19.961" idx="16">
    <p:pos x="1448" y="2416"/>
    <p:text>multiple 안됑</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EA2FA8D5-6785-45DC-85CD-30CC6FFD3DEB}" type="datetimeFigureOut">
              <a:rPr lang="en-US" smtClean="0"/>
              <a:pPr/>
              <a:t>4/20/2016</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EBDEA7E3-FE1A-4C9C-846A-774E9FEF42F6}" type="slidenum">
              <a:rPr lang="en-US" smtClean="0"/>
              <a:pPr/>
              <a:t>‹#›</a:t>
            </a:fld>
            <a:endParaRPr lang="en-US"/>
          </a:p>
        </p:txBody>
      </p:sp>
    </p:spTree>
    <p:extLst>
      <p:ext uri="{BB962C8B-B14F-4D97-AF65-F5344CB8AC3E}">
        <p14:creationId xmlns:p14="http://schemas.microsoft.com/office/powerpoint/2010/main" val="236245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A63290CB-442A-4B02-94EC-83CD63E56A9C}" type="datetimeFigureOut">
              <a:rPr lang="en-US" smtClean="0"/>
              <a:pPr/>
              <a:t>4/20/2016</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E429287B-12A6-4BA3-A194-B69AA0243D95}" type="slidenum">
              <a:rPr lang="en-US" smtClean="0"/>
              <a:pPr/>
              <a:t>‹#›</a:t>
            </a:fld>
            <a:endParaRPr lang="en-US"/>
          </a:p>
        </p:txBody>
      </p:sp>
    </p:spTree>
    <p:extLst>
      <p:ext uri="{BB962C8B-B14F-4D97-AF65-F5344CB8AC3E}">
        <p14:creationId xmlns:p14="http://schemas.microsoft.com/office/powerpoint/2010/main" val="299149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1027" name="Picture 3"/>
          <p:cNvPicPr>
            <a:picLocks noChangeAspect="1" noChangeArrowheads="1"/>
          </p:cNvPicPr>
          <p:nvPr userDrawn="1"/>
        </p:nvPicPr>
        <p:blipFill>
          <a:blip r:embed="rId2"/>
          <a:srcRect/>
          <a:stretch>
            <a:fillRect/>
          </a:stretch>
        </p:blipFill>
        <p:spPr bwMode="auto">
          <a:xfrm>
            <a:off x="71406" y="6643710"/>
            <a:ext cx="8715404" cy="71438"/>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451452984"/>
              </p:ext>
            </p:extLst>
          </p:nvPr>
        </p:nvGraphicFramePr>
        <p:xfrm>
          <a:off x="29072" y="23747"/>
          <a:ext cx="9114928" cy="741680"/>
        </p:xfrm>
        <a:graphic>
          <a:graphicData uri="http://schemas.openxmlformats.org/drawingml/2006/table">
            <a:tbl>
              <a:tblPr firstRow="1" bandRow="1">
                <a:tableStyleId>{35758FB7-9AC5-4552-8A53-C91805E547FA}</a:tableStyleId>
              </a:tblPr>
              <a:tblGrid>
                <a:gridCol w="1446584"/>
                <a:gridCol w="3384376"/>
                <a:gridCol w="4283968"/>
              </a:tblGrid>
              <a:tr h="370840">
                <a:tc>
                  <a:txBody>
                    <a:bodyPr/>
                    <a:lstStyle/>
                    <a:p>
                      <a:pPr algn="ctr" latinLnBrk="1"/>
                      <a:r>
                        <a:rPr lang="en-US" altLang="ko-KR" dirty="0" smtClean="0"/>
                        <a:t>Dept. of IME</a:t>
                      </a:r>
                      <a:endParaRPr lang="ko-KR" altLang="en-US" dirty="0"/>
                    </a:p>
                  </a:txBody>
                  <a:tcPr/>
                </a:tc>
                <a:tc>
                  <a:txBody>
                    <a:bodyPr/>
                    <a:lstStyle/>
                    <a:p>
                      <a:pPr algn="ctr" latinLnBrk="1"/>
                      <a:r>
                        <a:rPr lang="en-US" altLang="ko-KR" dirty="0" smtClean="0"/>
                        <a:t>Industrial Software Programming</a:t>
                      </a:r>
                      <a:endParaRPr lang="ko-KR" altLang="en-US" dirty="0"/>
                    </a:p>
                  </a:txBody>
                  <a:tcPr/>
                </a:tc>
                <a:tc>
                  <a:txBody>
                    <a:bodyPr/>
                    <a:lstStyle/>
                    <a:p>
                      <a:pPr latinLnBrk="1"/>
                      <a:endParaRPr lang="ko-KR" altLang="en-US" dirty="0"/>
                    </a:p>
                  </a:txBody>
                  <a:tcPr/>
                </a:tc>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r>
            </a:tbl>
          </a:graphicData>
        </a:graphic>
      </p:graphicFrame>
      <p:pic>
        <p:nvPicPr>
          <p:cNvPr id="12" name="Picture 2"/>
          <p:cNvPicPr>
            <a:picLocks noChangeAspect="1" noChangeArrowheads="1"/>
          </p:cNvPicPr>
          <p:nvPr userDrawn="1"/>
        </p:nvPicPr>
        <p:blipFill rotWithShape="1">
          <a:blip r:embed="rId3"/>
          <a:srcRect l="1" r="-1"/>
          <a:stretch/>
        </p:blipFill>
        <p:spPr bwMode="auto">
          <a:xfrm>
            <a:off x="4860032" y="31557"/>
            <a:ext cx="4283968" cy="720918"/>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r>
              <a:rPr lang="en-US" dirty="0" smtClean="0"/>
              <a:t>2015-1</a:t>
            </a:r>
            <a:endParaRPr lang="en-US" dirty="0"/>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8" name="Table 7"/>
          <p:cNvGraphicFramePr>
            <a:graphicFrameLocks noGrp="1"/>
          </p:cNvGraphicFramePr>
          <p:nvPr userDrawn="1">
            <p:extLst>
              <p:ext uri="{D42A27DB-BD31-4B8C-83A1-F6EECF244321}">
                <p14:modId xmlns:p14="http://schemas.microsoft.com/office/powerpoint/2010/main" val="3721338744"/>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EF235-930C-40D1-B798-DAC9B87E1A25}"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pic>
        <p:nvPicPr>
          <p:cNvPr id="8"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344033012"/>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EF235-930C-40D1-B798-DAC9B87E1A25}"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F112B-EB5F-4CD6-A7CE-0803345D36B2}" type="slidenum">
              <a:rPr lang="en-US" smtClean="0"/>
              <a:pPr/>
              <a:t>‹#›</a:t>
            </a:fld>
            <a:endParaRPr lang="en-US"/>
          </a:p>
        </p:txBody>
      </p:sp>
      <p:pic>
        <p:nvPicPr>
          <p:cNvPr id="1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11" name="Table 10"/>
          <p:cNvGraphicFramePr>
            <a:graphicFrameLocks noGrp="1"/>
          </p:cNvGraphicFramePr>
          <p:nvPr userDrawn="1">
            <p:extLst>
              <p:ext uri="{D42A27DB-BD31-4B8C-83A1-F6EECF244321}">
                <p14:modId xmlns:p14="http://schemas.microsoft.com/office/powerpoint/2010/main" val="573267833"/>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EF235-930C-40D1-B798-DAC9B87E1A25}"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EF235-930C-40D1-B798-DAC9B87E1A25}"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EF235-930C-40D1-B798-DAC9B87E1A25}"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F112B-EB5F-4CD6-A7CE-0803345D36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www.test.com/hello?key1=value1&amp;key2=value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ko-KR" dirty="0" smtClean="0"/>
              <a:t>JSP User Interface</a:t>
            </a:r>
            <a:endParaRPr lang="ko-KR" altLang="en-US" dirty="0"/>
          </a:p>
        </p:txBody>
      </p:sp>
      <p:sp>
        <p:nvSpPr>
          <p:cNvPr id="5" name="Subtitle 4"/>
          <p:cNvSpPr>
            <a:spLocks noGrp="1"/>
          </p:cNvSpPr>
          <p:nvPr>
            <p:ph type="subTitle" idx="1"/>
          </p:nvPr>
        </p:nvSpPr>
        <p:spPr/>
        <p:txBody>
          <a:bodyPr/>
          <a:lstStyle/>
          <a:p>
            <a:r>
              <a:rPr lang="en-US" altLang="ko-KR" dirty="0" smtClean="0"/>
              <a:t>Bernardo N. </a:t>
            </a:r>
            <a:r>
              <a:rPr lang="en-US" altLang="ko-KR" smtClean="0"/>
              <a:t>Yahya</a:t>
            </a:r>
            <a:endParaRPr lang="ko-KR" altLang="en-US"/>
          </a:p>
        </p:txBody>
      </p:sp>
    </p:spTree>
    <p:extLst>
      <p:ext uri="{BB962C8B-B14F-4D97-AF65-F5344CB8AC3E}">
        <p14:creationId xmlns:p14="http://schemas.microsoft.com/office/powerpoint/2010/main" val="174282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altLang="ko-KR" dirty="0" smtClean="0">
                <a:latin typeface="Times New Roman" panose="02020603050405020304" pitchFamily="18" charset="0"/>
                <a:cs typeface="Times New Roman" panose="02020603050405020304" pitchFamily="18" charset="0"/>
              </a:rPr>
              <a:t>Second Example</a:t>
            </a:r>
            <a:endParaRPr lang="ko-KR" altLang="en-US"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p:txBody>
          <a:bodyPr/>
          <a:lstStyle/>
          <a:p>
            <a:r>
              <a:rPr lang="en-US" altLang="ko-KR" dirty="0" smtClean="0"/>
              <a:t>Hello.html</a:t>
            </a:r>
            <a:endParaRPr lang="ko-KR" altLang="en-US" dirty="0"/>
          </a:p>
        </p:txBody>
      </p:sp>
      <p:sp>
        <p:nvSpPr>
          <p:cNvPr id="8" name="Content Placeholder 7"/>
          <p:cNvSpPr>
            <a:spLocks noGrp="1"/>
          </p:cNvSpPr>
          <p:nvPr>
            <p:ph sz="quarter" idx="4"/>
          </p:nvPr>
        </p:nvSpPr>
        <p:spPr/>
        <p:txBody>
          <a:bodyPr>
            <a:normAutofit/>
          </a:bodyPr>
          <a:lstStyle/>
          <a:p>
            <a:pPr marL="0" indent="0">
              <a:buNone/>
            </a:pPr>
            <a:r>
              <a:rPr lang="en-US" altLang="ko-KR" sz="1400" dirty="0">
                <a:latin typeface="Times New Roman" panose="02020603050405020304" pitchFamily="18" charset="0"/>
                <a:cs typeface="Times New Roman" panose="02020603050405020304" pitchFamily="18" charset="0"/>
              </a:rPr>
              <a:t>&lt;html&gt;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&lt;form action="</a:t>
            </a:r>
            <a:r>
              <a:rPr lang="en-US" altLang="ko-KR" sz="1400" dirty="0" err="1">
                <a:latin typeface="Times New Roman" panose="02020603050405020304" pitchFamily="18" charset="0"/>
                <a:cs typeface="Times New Roman" panose="02020603050405020304" pitchFamily="18" charset="0"/>
              </a:rPr>
              <a:t>main.jsp</a:t>
            </a:r>
            <a:r>
              <a:rPr lang="en-US" altLang="ko-KR" sz="1400" dirty="0">
                <a:latin typeface="Times New Roman" panose="02020603050405020304" pitchFamily="18" charset="0"/>
                <a:cs typeface="Times New Roman" panose="02020603050405020304" pitchFamily="18" charset="0"/>
              </a:rPr>
              <a:t>" </a:t>
            </a:r>
            <a:r>
              <a:rPr lang="en-US" altLang="ko-KR" sz="1400" b="1" dirty="0">
                <a:latin typeface="Times New Roman" panose="02020603050405020304" pitchFamily="18" charset="0"/>
                <a:cs typeface="Times New Roman" panose="02020603050405020304" pitchFamily="18" charset="0"/>
              </a:rPr>
              <a:t>method="GET"</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First Name: &lt;input type="text" name="</a:t>
            </a:r>
            <a:r>
              <a:rPr lang="en-US" altLang="ko-KR" sz="1400" dirty="0" err="1">
                <a:latin typeface="Times New Roman" panose="02020603050405020304" pitchFamily="18" charset="0"/>
                <a:cs typeface="Times New Roman" panose="02020603050405020304" pitchFamily="18" charset="0"/>
              </a:rPr>
              <a:t>first_name</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a:t>
            </a:r>
            <a:r>
              <a:rPr lang="en-US" altLang="ko-KR" sz="1400" dirty="0" err="1">
                <a:latin typeface="Times New Roman" panose="02020603050405020304" pitchFamily="18" charset="0"/>
                <a:cs typeface="Times New Roman" panose="02020603050405020304" pitchFamily="18" charset="0"/>
              </a:rPr>
              <a:t>br</a:t>
            </a:r>
            <a:r>
              <a:rPr lang="en-US" altLang="ko-KR" sz="1400" dirty="0">
                <a:latin typeface="Times New Roman" panose="02020603050405020304" pitchFamily="18" charset="0"/>
                <a:cs typeface="Times New Roman" panose="02020603050405020304" pitchFamily="18" charset="0"/>
              </a:rPr>
              <a:t> /&gt;</a:t>
            </a:r>
          </a:p>
          <a:p>
            <a:pPr marL="0" indent="0">
              <a:buNone/>
            </a:pPr>
            <a:r>
              <a:rPr lang="en-US" altLang="ko-KR" sz="1400" dirty="0">
                <a:latin typeface="Times New Roman" panose="02020603050405020304" pitchFamily="18" charset="0"/>
                <a:cs typeface="Times New Roman" panose="02020603050405020304" pitchFamily="18" charset="0"/>
              </a:rPr>
              <a:t>Last Name: &lt;input type="text" name="</a:t>
            </a:r>
            <a:r>
              <a:rPr lang="en-US" altLang="ko-KR" sz="1400" dirty="0" err="1">
                <a:latin typeface="Times New Roman" panose="02020603050405020304" pitchFamily="18" charset="0"/>
                <a:cs typeface="Times New Roman" panose="02020603050405020304" pitchFamily="18" charset="0"/>
              </a:rPr>
              <a:t>last_name</a:t>
            </a:r>
            <a:r>
              <a:rPr lang="en-US" altLang="ko-KR" sz="1400" dirty="0">
                <a:latin typeface="Times New Roman" panose="02020603050405020304" pitchFamily="18" charset="0"/>
                <a:cs typeface="Times New Roman" panose="02020603050405020304" pitchFamily="18" charset="0"/>
              </a:rPr>
              <a:t>" /&gt;</a:t>
            </a:r>
          </a:p>
          <a:p>
            <a:pPr marL="0" indent="0">
              <a:buNone/>
            </a:pPr>
            <a:r>
              <a:rPr lang="en-US" altLang="ko-KR" sz="1400" dirty="0">
                <a:latin typeface="Times New Roman" panose="02020603050405020304" pitchFamily="18" charset="0"/>
                <a:cs typeface="Times New Roman" panose="02020603050405020304" pitchFamily="18" charset="0"/>
              </a:rPr>
              <a:t>&lt;input type="submit" value="Submit" /&gt;</a:t>
            </a:r>
          </a:p>
          <a:p>
            <a:pPr marL="0" indent="0">
              <a:buNone/>
            </a:pPr>
            <a:r>
              <a:rPr lang="en-US" altLang="ko-KR" sz="1400" dirty="0">
                <a:latin typeface="Times New Roman" panose="02020603050405020304" pitchFamily="18" charset="0"/>
                <a:cs typeface="Times New Roman" panose="02020603050405020304" pitchFamily="18" charset="0"/>
              </a:rPr>
              <a:t>&lt;/form&gt;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&lt;/html&gt;</a:t>
            </a:r>
            <a:endParaRPr lang="ko-KR" altLang="en-US" sz="1400" dirty="0">
              <a:latin typeface="Times New Roman" panose="02020603050405020304" pitchFamily="18" charset="0"/>
              <a:cs typeface="Times New Roman" panose="02020603050405020304" pitchFamily="18" charset="0"/>
            </a:endParaRPr>
          </a:p>
        </p:txBody>
      </p:sp>
      <p:sp>
        <p:nvSpPr>
          <p:cNvPr id="9" name="Text Placeholder 3"/>
          <p:cNvSpPr>
            <a:spLocks noGrp="1"/>
          </p:cNvSpPr>
          <p:nvPr>
            <p:ph type="body" idx="1"/>
          </p:nvPr>
        </p:nvSpPr>
        <p:spPr>
          <a:xfrm>
            <a:off x="457200" y="1535113"/>
            <a:ext cx="4040188" cy="639762"/>
          </a:xfrm>
        </p:spPr>
        <p:txBody>
          <a:bodyPr/>
          <a:lstStyle/>
          <a:p>
            <a:r>
              <a:rPr lang="en-US" altLang="ko-KR" dirty="0" err="1" smtClean="0"/>
              <a:t>main.jsp</a:t>
            </a:r>
            <a:endParaRPr lang="ko-KR" altLang="en-US" dirty="0"/>
          </a:p>
        </p:txBody>
      </p:sp>
      <p:sp>
        <p:nvSpPr>
          <p:cNvPr id="10" name="내용 개체 틀 2"/>
          <p:cNvSpPr>
            <a:spLocks noGrp="1"/>
          </p:cNvSpPr>
          <p:nvPr>
            <p:ph sz="half" idx="2"/>
          </p:nvPr>
        </p:nvSpPr>
        <p:spPr>
          <a:xfrm>
            <a:off x="457200" y="2174875"/>
            <a:ext cx="4040188" cy="3951288"/>
          </a:xfrm>
        </p:spPr>
        <p:txBody>
          <a:bodyPr>
            <a:noAutofit/>
          </a:bodyPr>
          <a:lstStyle/>
          <a:p>
            <a:pPr marL="0" indent="0">
              <a:buNone/>
            </a:pPr>
            <a:r>
              <a:rPr lang="en-US" altLang="ko-KR" sz="1400" dirty="0">
                <a:latin typeface="Times New Roman" panose="02020603050405020304" pitchFamily="18" charset="0"/>
                <a:cs typeface="Times New Roman" panose="02020603050405020304" pitchFamily="18" charset="0"/>
              </a:rPr>
              <a:t>&lt;html&gt;</a:t>
            </a:r>
          </a:p>
          <a:p>
            <a:pPr marL="0" indent="0">
              <a:buNone/>
            </a:pPr>
            <a:r>
              <a:rPr lang="en-US" altLang="ko-KR" sz="1400" dirty="0">
                <a:latin typeface="Times New Roman" panose="02020603050405020304" pitchFamily="18" charset="0"/>
                <a:cs typeface="Times New Roman" panose="02020603050405020304" pitchFamily="18" charset="0"/>
              </a:rPr>
              <a:t>&lt;head&gt;</a:t>
            </a:r>
          </a:p>
          <a:p>
            <a:pPr marL="0" indent="0">
              <a:buNone/>
            </a:pPr>
            <a:r>
              <a:rPr lang="en-US" altLang="ko-KR" sz="1400" dirty="0">
                <a:latin typeface="Times New Roman" panose="02020603050405020304" pitchFamily="18" charset="0"/>
                <a:cs typeface="Times New Roman" panose="02020603050405020304" pitchFamily="18" charset="0"/>
              </a:rPr>
              <a:t>&lt;title&gt;Using GET Method to Read Form Data&lt;/title&gt;</a:t>
            </a:r>
          </a:p>
          <a:p>
            <a:pPr marL="0" indent="0">
              <a:buNone/>
            </a:pPr>
            <a:r>
              <a:rPr lang="en-US" altLang="ko-KR" sz="1400" dirty="0">
                <a:latin typeface="Times New Roman" panose="02020603050405020304" pitchFamily="18" charset="0"/>
                <a:cs typeface="Times New Roman" panose="02020603050405020304" pitchFamily="18" charset="0"/>
              </a:rPr>
              <a:t>&lt;/head&gt;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&lt;center&gt;</a:t>
            </a:r>
          </a:p>
          <a:p>
            <a:pPr marL="0" indent="0">
              <a:buNone/>
            </a:pPr>
            <a:r>
              <a:rPr lang="en-US" altLang="ko-KR" sz="1400" dirty="0">
                <a:latin typeface="Times New Roman" panose="02020603050405020304" pitchFamily="18" charset="0"/>
                <a:cs typeface="Times New Roman" panose="02020603050405020304" pitchFamily="18" charset="0"/>
              </a:rPr>
              <a:t>&lt;h1&gt;Using GET Method to Read Form Data&lt;/h1&gt;</a:t>
            </a:r>
          </a:p>
          <a:p>
            <a:pPr marL="0" indent="0">
              <a:buNone/>
            </a:pPr>
            <a:r>
              <a:rPr lang="en-US" altLang="ko-KR" sz="1400" dirty="0">
                <a:latin typeface="Times New Roman" panose="02020603050405020304" pitchFamily="18" charset="0"/>
                <a:cs typeface="Times New Roman" panose="02020603050405020304" pitchFamily="18" charset="0"/>
              </a:rPr>
              <a:t>&lt;</a:t>
            </a:r>
            <a:r>
              <a:rPr lang="en-US" altLang="ko-KR" sz="1400" dirty="0" err="1">
                <a:latin typeface="Times New Roman" panose="02020603050405020304" pitchFamily="18" charset="0"/>
                <a:cs typeface="Times New Roman" panose="02020603050405020304" pitchFamily="18" charset="0"/>
              </a:rPr>
              <a:t>ul</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&lt;li&gt;&lt;p&gt;&lt;b&gt;First Name:&lt;/b&gt;</a:t>
            </a:r>
          </a:p>
          <a:p>
            <a:pPr marL="0" indent="0">
              <a:buNone/>
            </a:pPr>
            <a:r>
              <a:rPr lang="en-US" altLang="ko-KR" sz="1400" dirty="0">
                <a:latin typeface="Times New Roman" panose="02020603050405020304" pitchFamily="18" charset="0"/>
                <a:cs typeface="Times New Roman" panose="02020603050405020304" pitchFamily="18" charset="0"/>
              </a:rPr>
              <a:t>   &lt;%= </a:t>
            </a:r>
            <a:r>
              <a:rPr lang="en-US" altLang="ko-KR" sz="1400" dirty="0" err="1">
                <a:latin typeface="Times New Roman" panose="02020603050405020304" pitchFamily="18" charset="0"/>
                <a:cs typeface="Times New Roman" panose="02020603050405020304" pitchFamily="18" charset="0"/>
              </a:rPr>
              <a:t>request.getParameter</a:t>
            </a:r>
            <a:r>
              <a:rPr lang="en-US" altLang="ko-KR" sz="1400" dirty="0">
                <a:latin typeface="Times New Roman" panose="02020603050405020304" pitchFamily="18" charset="0"/>
                <a:cs typeface="Times New Roman" panose="02020603050405020304" pitchFamily="18" charset="0"/>
              </a:rPr>
              <a:t>("</a:t>
            </a:r>
            <a:r>
              <a:rPr lang="en-US" altLang="ko-KR" sz="1400" dirty="0" err="1">
                <a:latin typeface="Times New Roman" panose="02020603050405020304" pitchFamily="18" charset="0"/>
                <a:cs typeface="Times New Roman" panose="02020603050405020304" pitchFamily="18" charset="0"/>
              </a:rPr>
              <a:t>first_name</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&lt;/p&gt;&lt;/li&gt;</a:t>
            </a:r>
          </a:p>
          <a:p>
            <a:pPr marL="0" indent="0">
              <a:buNone/>
            </a:pPr>
            <a:r>
              <a:rPr lang="en-US" altLang="ko-KR" sz="1400" dirty="0">
                <a:latin typeface="Times New Roman" panose="02020603050405020304" pitchFamily="18" charset="0"/>
                <a:cs typeface="Times New Roman" panose="02020603050405020304" pitchFamily="18" charset="0"/>
              </a:rPr>
              <a:t>&lt;li&gt;&lt;p&gt;&lt;b&gt;Last  Name:&lt;/b&gt;</a:t>
            </a:r>
          </a:p>
          <a:p>
            <a:pPr marL="0" indent="0">
              <a:buNone/>
            </a:pPr>
            <a:r>
              <a:rPr lang="en-US" altLang="ko-KR" sz="1400" dirty="0">
                <a:latin typeface="Times New Roman" panose="02020603050405020304" pitchFamily="18" charset="0"/>
                <a:cs typeface="Times New Roman" panose="02020603050405020304" pitchFamily="18" charset="0"/>
              </a:rPr>
              <a:t>   &lt;%= </a:t>
            </a:r>
            <a:r>
              <a:rPr lang="en-US" altLang="ko-KR" sz="1400" dirty="0" err="1">
                <a:latin typeface="Times New Roman" panose="02020603050405020304" pitchFamily="18" charset="0"/>
                <a:cs typeface="Times New Roman" panose="02020603050405020304" pitchFamily="18" charset="0"/>
              </a:rPr>
              <a:t>request.getParameter</a:t>
            </a:r>
            <a:r>
              <a:rPr lang="en-US" altLang="ko-KR" sz="1400" dirty="0">
                <a:latin typeface="Times New Roman" panose="02020603050405020304" pitchFamily="18" charset="0"/>
                <a:cs typeface="Times New Roman" panose="02020603050405020304" pitchFamily="18" charset="0"/>
              </a:rPr>
              <a:t>("</a:t>
            </a:r>
            <a:r>
              <a:rPr lang="en-US" altLang="ko-KR" sz="1400" dirty="0" err="1">
                <a:latin typeface="Times New Roman" panose="02020603050405020304" pitchFamily="18" charset="0"/>
                <a:cs typeface="Times New Roman" panose="02020603050405020304" pitchFamily="18" charset="0"/>
              </a:rPr>
              <a:t>last_name</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&lt;/p&gt;&lt;/li&gt;</a:t>
            </a:r>
          </a:p>
          <a:p>
            <a:pPr marL="0" indent="0">
              <a:buNone/>
            </a:pPr>
            <a:r>
              <a:rPr lang="en-US" altLang="ko-KR" sz="1400" dirty="0">
                <a:latin typeface="Times New Roman" panose="02020603050405020304" pitchFamily="18" charset="0"/>
                <a:cs typeface="Times New Roman" panose="02020603050405020304" pitchFamily="18" charset="0"/>
              </a:rPr>
              <a:t>&lt;/</a:t>
            </a:r>
            <a:r>
              <a:rPr lang="en-US" altLang="ko-KR" sz="1400" dirty="0" err="1">
                <a:latin typeface="Times New Roman" panose="02020603050405020304" pitchFamily="18" charset="0"/>
                <a:cs typeface="Times New Roman" panose="02020603050405020304" pitchFamily="18" charset="0"/>
              </a:rPr>
              <a:t>ul</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&lt;/html&gt;</a:t>
            </a:r>
            <a:endParaRPr lang="ko-KR" altLang="en-US" sz="1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5230167"/>
            <a:ext cx="68199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60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ko-KR" dirty="0" smtClean="0">
                <a:latin typeface="Times New Roman" panose="02020603050405020304" pitchFamily="18" charset="0"/>
                <a:cs typeface="Times New Roman" panose="02020603050405020304" pitchFamily="18" charset="0"/>
              </a:rPr>
              <a:t>POST Method example using </a:t>
            </a:r>
            <a:r>
              <a:rPr lang="en-US" altLang="ko-KR" b="1" dirty="0" smtClean="0">
                <a:latin typeface="Times New Roman" panose="02020603050405020304" pitchFamily="18" charset="0"/>
                <a:cs typeface="Times New Roman" panose="02020603050405020304" pitchFamily="18" charset="0"/>
              </a:rPr>
              <a:t>Form</a:t>
            </a:r>
            <a:endParaRPr lang="ko-KR" altLang="en-US"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altLang="ko-KR" dirty="0" smtClean="0"/>
              <a:t>Hello.html</a:t>
            </a:r>
            <a:endParaRPr lang="ko-KR" altLang="en-US" dirty="0"/>
          </a:p>
        </p:txBody>
      </p:sp>
      <p:sp>
        <p:nvSpPr>
          <p:cNvPr id="6" name="Content Placeholder 5"/>
          <p:cNvSpPr>
            <a:spLocks noGrp="1"/>
          </p:cNvSpPr>
          <p:nvPr>
            <p:ph sz="quarter" idx="4"/>
          </p:nvPr>
        </p:nvSpPr>
        <p:spPr/>
        <p:txBody>
          <a:bodyPr>
            <a:normAutofit/>
          </a:bodyPr>
          <a:lstStyle/>
          <a:p>
            <a:pPr marL="0" indent="0">
              <a:buNone/>
            </a:pPr>
            <a:r>
              <a:rPr lang="en-US" altLang="ko-KR" sz="1600" dirty="0">
                <a:latin typeface="Times New Roman" panose="02020603050405020304" pitchFamily="18" charset="0"/>
                <a:cs typeface="Times New Roman" panose="02020603050405020304" pitchFamily="18" charset="0"/>
              </a:rPr>
              <a:t>&lt;html&gt;</a:t>
            </a:r>
          </a:p>
          <a:p>
            <a:pPr marL="0" indent="0">
              <a:buNone/>
            </a:pPr>
            <a:r>
              <a:rPr lang="en-US" altLang="ko-KR" sz="1600" dirty="0">
                <a:latin typeface="Times New Roman" panose="02020603050405020304" pitchFamily="18" charset="0"/>
                <a:cs typeface="Times New Roman" panose="02020603050405020304" pitchFamily="18" charset="0"/>
              </a:rPr>
              <a:t>&lt;body&gt;</a:t>
            </a:r>
          </a:p>
          <a:p>
            <a:pPr marL="0" indent="0">
              <a:buNone/>
            </a:pPr>
            <a:r>
              <a:rPr lang="en-US" altLang="ko-KR" sz="1600" dirty="0">
                <a:latin typeface="Times New Roman" panose="02020603050405020304" pitchFamily="18" charset="0"/>
                <a:cs typeface="Times New Roman" panose="02020603050405020304" pitchFamily="18" charset="0"/>
              </a:rPr>
              <a:t>&lt;form action="</a:t>
            </a:r>
            <a:r>
              <a:rPr lang="en-US" altLang="ko-KR" sz="1600" dirty="0" err="1">
                <a:latin typeface="Times New Roman" panose="02020603050405020304" pitchFamily="18" charset="0"/>
                <a:cs typeface="Times New Roman" panose="02020603050405020304" pitchFamily="18" charset="0"/>
              </a:rPr>
              <a:t>main.jsp</a:t>
            </a:r>
            <a:r>
              <a:rPr lang="en-US" altLang="ko-KR" sz="1600" dirty="0">
                <a:latin typeface="Times New Roman" panose="02020603050405020304" pitchFamily="18" charset="0"/>
                <a:cs typeface="Times New Roman" panose="02020603050405020304" pitchFamily="18" charset="0"/>
              </a:rPr>
              <a:t>" </a:t>
            </a:r>
            <a:r>
              <a:rPr lang="en-US" altLang="ko-KR" sz="1600" b="1" dirty="0">
                <a:latin typeface="Times New Roman" panose="02020603050405020304" pitchFamily="18" charset="0"/>
                <a:cs typeface="Times New Roman" panose="02020603050405020304" pitchFamily="18" charset="0"/>
              </a:rPr>
              <a:t>method="POST"</a:t>
            </a:r>
            <a:r>
              <a:rPr lang="en-US" altLang="ko-KR" sz="1600" dirty="0">
                <a:latin typeface="Times New Roman" panose="02020603050405020304" pitchFamily="18" charset="0"/>
                <a:cs typeface="Times New Roman" panose="02020603050405020304" pitchFamily="18" charset="0"/>
              </a:rPr>
              <a:t>&gt;</a:t>
            </a:r>
          </a:p>
          <a:p>
            <a:pPr marL="0" indent="0">
              <a:buNone/>
            </a:pPr>
            <a:r>
              <a:rPr lang="en-US" altLang="ko-KR" sz="1600" dirty="0">
                <a:latin typeface="Times New Roman" panose="02020603050405020304" pitchFamily="18" charset="0"/>
                <a:cs typeface="Times New Roman" panose="02020603050405020304" pitchFamily="18" charset="0"/>
              </a:rPr>
              <a:t>First Name: &lt;input type="text" name="</a:t>
            </a:r>
            <a:r>
              <a:rPr lang="en-US" altLang="ko-KR" sz="1600" dirty="0" err="1">
                <a:latin typeface="Times New Roman" panose="02020603050405020304" pitchFamily="18" charset="0"/>
                <a:cs typeface="Times New Roman" panose="02020603050405020304" pitchFamily="18" charset="0"/>
              </a:rPr>
              <a:t>first_name</a:t>
            </a:r>
            <a:r>
              <a:rPr lang="en-US" altLang="ko-KR" sz="1600" dirty="0">
                <a:latin typeface="Times New Roman" panose="02020603050405020304" pitchFamily="18" charset="0"/>
                <a:cs typeface="Times New Roman" panose="02020603050405020304" pitchFamily="18" charset="0"/>
              </a:rPr>
              <a:t>"&gt;</a:t>
            </a:r>
          </a:p>
          <a:p>
            <a:pPr marL="0" indent="0">
              <a:buNone/>
            </a:pPr>
            <a:r>
              <a:rPr lang="en-US" altLang="ko-KR" sz="1600" dirty="0">
                <a:latin typeface="Times New Roman" panose="02020603050405020304" pitchFamily="18" charset="0"/>
                <a:cs typeface="Times New Roman" panose="02020603050405020304" pitchFamily="18" charset="0"/>
              </a:rPr>
              <a:t>&lt;</a:t>
            </a:r>
            <a:r>
              <a:rPr lang="en-US" altLang="ko-KR" sz="1600" dirty="0" err="1">
                <a:latin typeface="Times New Roman" panose="02020603050405020304" pitchFamily="18" charset="0"/>
                <a:cs typeface="Times New Roman" panose="02020603050405020304" pitchFamily="18" charset="0"/>
              </a:rPr>
              <a:t>br</a:t>
            </a:r>
            <a:r>
              <a:rPr lang="en-US" altLang="ko-KR" sz="1600" dirty="0">
                <a:latin typeface="Times New Roman" panose="02020603050405020304" pitchFamily="18" charset="0"/>
                <a:cs typeface="Times New Roman" panose="02020603050405020304" pitchFamily="18" charset="0"/>
              </a:rPr>
              <a:t> /&gt;</a:t>
            </a:r>
          </a:p>
          <a:p>
            <a:pPr marL="0" indent="0">
              <a:buNone/>
            </a:pPr>
            <a:r>
              <a:rPr lang="en-US" altLang="ko-KR" sz="1600" dirty="0">
                <a:latin typeface="Times New Roman" panose="02020603050405020304" pitchFamily="18" charset="0"/>
                <a:cs typeface="Times New Roman" panose="02020603050405020304" pitchFamily="18" charset="0"/>
              </a:rPr>
              <a:t>Last Name: &lt;input type="text" name="</a:t>
            </a:r>
            <a:r>
              <a:rPr lang="en-US" altLang="ko-KR" sz="1600" dirty="0" err="1">
                <a:latin typeface="Times New Roman" panose="02020603050405020304" pitchFamily="18" charset="0"/>
                <a:cs typeface="Times New Roman" panose="02020603050405020304" pitchFamily="18" charset="0"/>
              </a:rPr>
              <a:t>last_name</a:t>
            </a:r>
            <a:r>
              <a:rPr lang="en-US" altLang="ko-KR" sz="1600" dirty="0">
                <a:latin typeface="Times New Roman" panose="02020603050405020304" pitchFamily="18" charset="0"/>
                <a:cs typeface="Times New Roman" panose="02020603050405020304" pitchFamily="18" charset="0"/>
              </a:rPr>
              <a:t>" /&gt;</a:t>
            </a:r>
          </a:p>
          <a:p>
            <a:pPr marL="0" indent="0">
              <a:buNone/>
            </a:pPr>
            <a:r>
              <a:rPr lang="en-US" altLang="ko-KR" sz="1600" dirty="0">
                <a:latin typeface="Times New Roman" panose="02020603050405020304" pitchFamily="18" charset="0"/>
                <a:cs typeface="Times New Roman" panose="02020603050405020304" pitchFamily="18" charset="0"/>
              </a:rPr>
              <a:t>&lt;input type="submit" value="Submit" /&gt;</a:t>
            </a:r>
          </a:p>
          <a:p>
            <a:pPr marL="0" indent="0">
              <a:buNone/>
            </a:pPr>
            <a:r>
              <a:rPr lang="en-US" altLang="ko-KR" sz="1600" dirty="0">
                <a:latin typeface="Times New Roman" panose="02020603050405020304" pitchFamily="18" charset="0"/>
                <a:cs typeface="Times New Roman" panose="02020603050405020304" pitchFamily="18" charset="0"/>
              </a:rPr>
              <a:t>&lt;/form&gt;</a:t>
            </a:r>
          </a:p>
          <a:p>
            <a:pPr marL="0" indent="0">
              <a:buNone/>
            </a:pPr>
            <a:r>
              <a:rPr lang="en-US" altLang="ko-KR" sz="1600" dirty="0">
                <a:latin typeface="Times New Roman" panose="02020603050405020304" pitchFamily="18" charset="0"/>
                <a:cs typeface="Times New Roman" panose="02020603050405020304" pitchFamily="18" charset="0"/>
              </a:rPr>
              <a:t>&lt;/body&gt;</a:t>
            </a:r>
          </a:p>
          <a:p>
            <a:pPr marL="0" indent="0">
              <a:buNone/>
            </a:pPr>
            <a:r>
              <a:rPr lang="en-US" altLang="ko-KR" sz="1600" dirty="0">
                <a:latin typeface="Times New Roman" panose="02020603050405020304" pitchFamily="18" charset="0"/>
                <a:cs typeface="Times New Roman" panose="02020603050405020304" pitchFamily="18" charset="0"/>
              </a:rPr>
              <a:t>&lt;/html&gt;</a:t>
            </a:r>
            <a:endParaRPr lang="ko-KR" altLang="en-US" sz="1600" dirty="0">
              <a:latin typeface="Times New Roman" panose="02020603050405020304" pitchFamily="18" charset="0"/>
              <a:cs typeface="Times New Roman" panose="02020603050405020304" pitchFamily="18" charset="0"/>
            </a:endParaRPr>
          </a:p>
        </p:txBody>
      </p:sp>
      <p:sp>
        <p:nvSpPr>
          <p:cNvPr id="7" name="Text Placeholder 3"/>
          <p:cNvSpPr>
            <a:spLocks noGrp="1"/>
          </p:cNvSpPr>
          <p:nvPr>
            <p:ph type="body" idx="1"/>
          </p:nvPr>
        </p:nvSpPr>
        <p:spPr>
          <a:xfrm>
            <a:off x="457200" y="1535113"/>
            <a:ext cx="4040188" cy="639762"/>
          </a:xfrm>
        </p:spPr>
        <p:txBody>
          <a:bodyPr/>
          <a:lstStyle/>
          <a:p>
            <a:r>
              <a:rPr lang="en-US" altLang="ko-KR" dirty="0" err="1" smtClean="0"/>
              <a:t>main.jsp</a:t>
            </a:r>
            <a:endParaRPr lang="ko-KR" altLang="en-US" dirty="0"/>
          </a:p>
        </p:txBody>
      </p:sp>
      <p:sp>
        <p:nvSpPr>
          <p:cNvPr id="8" name="내용 개체 틀 2"/>
          <p:cNvSpPr>
            <a:spLocks noGrp="1"/>
          </p:cNvSpPr>
          <p:nvPr>
            <p:ph sz="half" idx="2"/>
          </p:nvPr>
        </p:nvSpPr>
        <p:spPr>
          <a:xfrm>
            <a:off x="457200" y="2174875"/>
            <a:ext cx="4040188" cy="3951288"/>
          </a:xfrm>
        </p:spPr>
        <p:txBody>
          <a:bodyPr>
            <a:noAutofit/>
          </a:bodyPr>
          <a:lstStyle/>
          <a:p>
            <a:pPr marL="0" indent="0">
              <a:buNone/>
            </a:pPr>
            <a:r>
              <a:rPr lang="en-US" altLang="ko-KR" sz="1400" dirty="0">
                <a:latin typeface="Times New Roman" panose="02020603050405020304" pitchFamily="18" charset="0"/>
                <a:cs typeface="Times New Roman" panose="02020603050405020304" pitchFamily="18" charset="0"/>
              </a:rPr>
              <a:t>&lt;html&gt;</a:t>
            </a:r>
          </a:p>
          <a:p>
            <a:pPr marL="0" indent="0">
              <a:buNone/>
            </a:pPr>
            <a:r>
              <a:rPr lang="en-US" altLang="ko-KR" sz="1400" dirty="0">
                <a:latin typeface="Times New Roman" panose="02020603050405020304" pitchFamily="18" charset="0"/>
                <a:cs typeface="Times New Roman" panose="02020603050405020304" pitchFamily="18" charset="0"/>
              </a:rPr>
              <a:t>&lt;head&gt;</a:t>
            </a:r>
          </a:p>
          <a:p>
            <a:pPr marL="0" indent="0">
              <a:buNone/>
            </a:pPr>
            <a:r>
              <a:rPr lang="en-US" altLang="ko-KR" sz="1400" dirty="0">
                <a:latin typeface="Times New Roman" panose="02020603050405020304" pitchFamily="18" charset="0"/>
                <a:cs typeface="Times New Roman" panose="02020603050405020304" pitchFamily="18" charset="0"/>
              </a:rPr>
              <a:t>&lt;title&gt;Using GET Method to Read Form Data&lt;/title&gt;</a:t>
            </a:r>
          </a:p>
          <a:p>
            <a:pPr marL="0" indent="0">
              <a:buNone/>
            </a:pPr>
            <a:r>
              <a:rPr lang="en-US" altLang="ko-KR" sz="1400" dirty="0">
                <a:latin typeface="Times New Roman" panose="02020603050405020304" pitchFamily="18" charset="0"/>
                <a:cs typeface="Times New Roman" panose="02020603050405020304" pitchFamily="18" charset="0"/>
              </a:rPr>
              <a:t>&lt;/head&gt;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&lt;center&gt;</a:t>
            </a:r>
          </a:p>
          <a:p>
            <a:pPr marL="0" indent="0">
              <a:buNone/>
            </a:pPr>
            <a:r>
              <a:rPr lang="en-US" altLang="ko-KR" sz="1400" dirty="0">
                <a:latin typeface="Times New Roman" panose="02020603050405020304" pitchFamily="18" charset="0"/>
                <a:cs typeface="Times New Roman" panose="02020603050405020304" pitchFamily="18" charset="0"/>
              </a:rPr>
              <a:t>&lt;h1&gt;Using GET Method to Read Form Data&lt;/h1&gt;</a:t>
            </a:r>
          </a:p>
          <a:p>
            <a:pPr marL="0" indent="0">
              <a:buNone/>
            </a:pPr>
            <a:r>
              <a:rPr lang="en-US" altLang="ko-KR" sz="1400" dirty="0">
                <a:latin typeface="Times New Roman" panose="02020603050405020304" pitchFamily="18" charset="0"/>
                <a:cs typeface="Times New Roman" panose="02020603050405020304" pitchFamily="18" charset="0"/>
              </a:rPr>
              <a:t>&lt;</a:t>
            </a:r>
            <a:r>
              <a:rPr lang="en-US" altLang="ko-KR" sz="1400" dirty="0" err="1">
                <a:latin typeface="Times New Roman" panose="02020603050405020304" pitchFamily="18" charset="0"/>
                <a:cs typeface="Times New Roman" panose="02020603050405020304" pitchFamily="18" charset="0"/>
              </a:rPr>
              <a:t>ul</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&lt;li&gt;&lt;p&gt;&lt;b&gt;First Name:&lt;/b&gt;</a:t>
            </a:r>
          </a:p>
          <a:p>
            <a:pPr marL="0" indent="0">
              <a:buNone/>
            </a:pPr>
            <a:r>
              <a:rPr lang="en-US" altLang="ko-KR" sz="1400" dirty="0">
                <a:latin typeface="Times New Roman" panose="02020603050405020304" pitchFamily="18" charset="0"/>
                <a:cs typeface="Times New Roman" panose="02020603050405020304" pitchFamily="18" charset="0"/>
              </a:rPr>
              <a:t>   &lt;%= </a:t>
            </a:r>
            <a:r>
              <a:rPr lang="en-US" altLang="ko-KR" sz="1400" dirty="0" err="1">
                <a:latin typeface="Times New Roman" panose="02020603050405020304" pitchFamily="18" charset="0"/>
                <a:cs typeface="Times New Roman" panose="02020603050405020304" pitchFamily="18" charset="0"/>
              </a:rPr>
              <a:t>request.getParameter</a:t>
            </a:r>
            <a:r>
              <a:rPr lang="en-US" altLang="ko-KR" sz="1400" dirty="0">
                <a:latin typeface="Times New Roman" panose="02020603050405020304" pitchFamily="18" charset="0"/>
                <a:cs typeface="Times New Roman" panose="02020603050405020304" pitchFamily="18" charset="0"/>
              </a:rPr>
              <a:t>("</a:t>
            </a:r>
            <a:r>
              <a:rPr lang="en-US" altLang="ko-KR" sz="1400" dirty="0" err="1">
                <a:latin typeface="Times New Roman" panose="02020603050405020304" pitchFamily="18" charset="0"/>
                <a:cs typeface="Times New Roman" panose="02020603050405020304" pitchFamily="18" charset="0"/>
              </a:rPr>
              <a:t>first_name</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&lt;/p&gt;&lt;/li&gt;</a:t>
            </a:r>
          </a:p>
          <a:p>
            <a:pPr marL="0" indent="0">
              <a:buNone/>
            </a:pPr>
            <a:r>
              <a:rPr lang="en-US" altLang="ko-KR" sz="1400" dirty="0">
                <a:latin typeface="Times New Roman" panose="02020603050405020304" pitchFamily="18" charset="0"/>
                <a:cs typeface="Times New Roman" panose="02020603050405020304" pitchFamily="18" charset="0"/>
              </a:rPr>
              <a:t>&lt;li&gt;&lt;p&gt;&lt;b&gt;Last  Name:&lt;/b&gt;</a:t>
            </a:r>
          </a:p>
          <a:p>
            <a:pPr marL="0" indent="0">
              <a:buNone/>
            </a:pPr>
            <a:r>
              <a:rPr lang="en-US" altLang="ko-KR" sz="1400" dirty="0">
                <a:latin typeface="Times New Roman" panose="02020603050405020304" pitchFamily="18" charset="0"/>
                <a:cs typeface="Times New Roman" panose="02020603050405020304" pitchFamily="18" charset="0"/>
              </a:rPr>
              <a:t>   &lt;%= </a:t>
            </a:r>
            <a:r>
              <a:rPr lang="en-US" altLang="ko-KR" sz="1400" dirty="0" err="1">
                <a:latin typeface="Times New Roman" panose="02020603050405020304" pitchFamily="18" charset="0"/>
                <a:cs typeface="Times New Roman" panose="02020603050405020304" pitchFamily="18" charset="0"/>
              </a:rPr>
              <a:t>request.getParameter</a:t>
            </a:r>
            <a:r>
              <a:rPr lang="en-US" altLang="ko-KR" sz="1400" dirty="0">
                <a:latin typeface="Times New Roman" panose="02020603050405020304" pitchFamily="18" charset="0"/>
                <a:cs typeface="Times New Roman" panose="02020603050405020304" pitchFamily="18" charset="0"/>
              </a:rPr>
              <a:t>("</a:t>
            </a:r>
            <a:r>
              <a:rPr lang="en-US" altLang="ko-KR" sz="1400" dirty="0" err="1">
                <a:latin typeface="Times New Roman" panose="02020603050405020304" pitchFamily="18" charset="0"/>
                <a:cs typeface="Times New Roman" panose="02020603050405020304" pitchFamily="18" charset="0"/>
              </a:rPr>
              <a:t>last_name</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&lt;/p&gt;&lt;/li&gt;</a:t>
            </a:r>
          </a:p>
          <a:p>
            <a:pPr marL="0" indent="0">
              <a:buNone/>
            </a:pPr>
            <a:r>
              <a:rPr lang="en-US" altLang="ko-KR" sz="1400" dirty="0">
                <a:latin typeface="Times New Roman" panose="02020603050405020304" pitchFamily="18" charset="0"/>
                <a:cs typeface="Times New Roman" panose="02020603050405020304" pitchFamily="18" charset="0"/>
              </a:rPr>
              <a:t>&lt;/</a:t>
            </a:r>
            <a:r>
              <a:rPr lang="en-US" altLang="ko-KR" sz="1400" dirty="0" err="1">
                <a:latin typeface="Times New Roman" panose="02020603050405020304" pitchFamily="18" charset="0"/>
                <a:cs typeface="Times New Roman" panose="02020603050405020304" pitchFamily="18" charset="0"/>
              </a:rPr>
              <a:t>ul</a:t>
            </a:r>
            <a:r>
              <a:rPr lang="en-US" altLang="ko-KR" sz="1400" dirty="0">
                <a:latin typeface="Times New Roman" panose="02020603050405020304" pitchFamily="18" charset="0"/>
                <a:cs typeface="Times New Roman" panose="02020603050405020304" pitchFamily="18" charset="0"/>
              </a:rPr>
              <a:t>&gt;</a:t>
            </a:r>
          </a:p>
          <a:p>
            <a:pPr marL="0" indent="0">
              <a:buNone/>
            </a:pPr>
            <a:r>
              <a:rPr lang="en-US" altLang="ko-KR" sz="1400" dirty="0">
                <a:latin typeface="Times New Roman" panose="02020603050405020304" pitchFamily="18" charset="0"/>
                <a:cs typeface="Times New Roman" panose="02020603050405020304" pitchFamily="18" charset="0"/>
              </a:rPr>
              <a:t>&lt;/body&gt;</a:t>
            </a:r>
          </a:p>
          <a:p>
            <a:pPr marL="0" indent="0">
              <a:buNone/>
            </a:pPr>
            <a:r>
              <a:rPr lang="en-US" altLang="ko-KR" sz="1400" dirty="0">
                <a:latin typeface="Times New Roman" panose="02020603050405020304" pitchFamily="18" charset="0"/>
                <a:cs typeface="Times New Roman" panose="02020603050405020304" pitchFamily="18" charset="0"/>
              </a:rPr>
              <a:t>&lt;/html&gt;</a:t>
            </a:r>
            <a:endParaRPr lang="ko-KR" altLang="en-US" sz="1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682"/>
          <a:stretch/>
        </p:blipFill>
        <p:spPr bwMode="auto">
          <a:xfrm>
            <a:off x="6156176" y="404664"/>
            <a:ext cx="4378424" cy="2238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2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GET vs POST</a:t>
            </a:r>
            <a:endParaRPr lang="ko-KR"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1834303"/>
              </p:ext>
            </p:extLst>
          </p:nvPr>
        </p:nvGraphicFramePr>
        <p:xfrm>
          <a:off x="179511" y="1646238"/>
          <a:ext cx="8895391" cy="5177236"/>
        </p:xfrm>
        <a:graphic>
          <a:graphicData uri="http://schemas.openxmlformats.org/drawingml/2006/table">
            <a:tbl>
              <a:tblPr/>
              <a:tblGrid>
                <a:gridCol w="2177703"/>
                <a:gridCol w="3323232"/>
                <a:gridCol w="3394456"/>
              </a:tblGrid>
              <a:tr h="151225">
                <a:tc>
                  <a:txBody>
                    <a:bodyPr/>
                    <a:lstStyle/>
                    <a:p>
                      <a:pPr algn="l" fontAlgn="t"/>
                      <a:r>
                        <a:rPr lang="ko-KR" altLang="en-US" sz="1400" dirty="0">
                          <a:effectLst/>
                        </a:rPr>
                        <a:t> </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GET</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POST</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7307">
                <a:tc>
                  <a:txBody>
                    <a:bodyPr/>
                    <a:lstStyle/>
                    <a:p>
                      <a:pPr fontAlgn="t"/>
                      <a:r>
                        <a:rPr lang="en-US" sz="1400">
                          <a:effectLst/>
                        </a:rPr>
                        <a:t>BACK button/Reload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Harmless</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dirty="0">
                          <a:effectLst/>
                        </a:rPr>
                        <a:t>Data will be re-submitted (the browser should alert the user that the data are about to be re-submitted)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48442">
                <a:tc>
                  <a:txBody>
                    <a:bodyPr/>
                    <a:lstStyle/>
                    <a:p>
                      <a:pPr fontAlgn="t"/>
                      <a:r>
                        <a:rPr lang="en-US" sz="1400">
                          <a:effectLst/>
                        </a:rPr>
                        <a:t>Bookmarked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Can be bookmarked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Cannot be bookmarked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1225">
                <a:tc>
                  <a:txBody>
                    <a:bodyPr/>
                    <a:lstStyle/>
                    <a:p>
                      <a:pPr fontAlgn="t"/>
                      <a:r>
                        <a:rPr lang="en-US" sz="1400">
                          <a:effectLst/>
                        </a:rPr>
                        <a:t>Cached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Can be cached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Not cached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37307">
                <a:tc>
                  <a:txBody>
                    <a:bodyPr/>
                    <a:lstStyle/>
                    <a:p>
                      <a:pPr fontAlgn="t"/>
                      <a:r>
                        <a:rPr lang="en-US" sz="1400">
                          <a:effectLst/>
                        </a:rPr>
                        <a:t>Encoding type</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application/x-www-form-urlencoded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application/x-www-form-</a:t>
                      </a:r>
                      <a:r>
                        <a:rPr lang="en-US" sz="1400" dirty="0" err="1">
                          <a:effectLst/>
                        </a:rPr>
                        <a:t>urlencoded</a:t>
                      </a:r>
                      <a:r>
                        <a:rPr lang="en-US" sz="1400" dirty="0">
                          <a:effectLst/>
                        </a:rPr>
                        <a:t> or multipart/form-data. Use multipart encoding for binary data</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5658">
                <a:tc>
                  <a:txBody>
                    <a:bodyPr/>
                    <a:lstStyle/>
                    <a:p>
                      <a:pPr fontAlgn="t"/>
                      <a:r>
                        <a:rPr lang="en-US" sz="1400">
                          <a:effectLst/>
                        </a:rPr>
                        <a:t>History</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Parameters remain in browser history</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Parameters are not saved in browser history</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831740">
                <a:tc>
                  <a:txBody>
                    <a:bodyPr/>
                    <a:lstStyle/>
                    <a:p>
                      <a:pPr fontAlgn="t"/>
                      <a:r>
                        <a:rPr lang="en-US" sz="1400">
                          <a:effectLst/>
                        </a:rPr>
                        <a:t>Restrictions on data length</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effectLst/>
                        </a:rPr>
                        <a:t>Yes, when sending data, the GET method adds the data to the URL; and the length of a URL is limited (maximum URL length is 2048 characters)</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No restrictions</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5658">
                <a:tc>
                  <a:txBody>
                    <a:bodyPr/>
                    <a:lstStyle/>
                    <a:p>
                      <a:pPr fontAlgn="t"/>
                      <a:r>
                        <a:rPr lang="en-US" sz="1400">
                          <a:effectLst/>
                        </a:rPr>
                        <a:t>Restrictions on data type</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Only ASCII characters allowed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No restrictions. Binary data is also allowed</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928957">
                <a:tc>
                  <a:txBody>
                    <a:bodyPr/>
                    <a:lstStyle/>
                    <a:p>
                      <a:pPr fontAlgn="t"/>
                      <a:r>
                        <a:rPr lang="en-US" sz="1400">
                          <a:effectLst/>
                        </a:rPr>
                        <a:t>Security</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GET is less secure compared to POST because data sent is part of the URL</a:t>
                      </a:r>
                      <a:br>
                        <a:rPr lang="en-US" sz="1400">
                          <a:effectLst/>
                        </a:rPr>
                      </a:br>
                      <a:r>
                        <a:rPr lang="en-US" sz="1400">
                          <a:effectLst/>
                        </a:rPr>
                        <a:t/>
                      </a:r>
                      <a:br>
                        <a:rPr lang="en-US" sz="1400">
                          <a:effectLst/>
                        </a:rPr>
                      </a:br>
                      <a:r>
                        <a:rPr lang="en-US" sz="1400">
                          <a:effectLst/>
                        </a:rPr>
                        <a:t>Never use GET when sending passwords or other sensitive information!</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POST is a little safer than GET because the parameters are not stored in browser history or in web server logs</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8442">
                <a:tc>
                  <a:txBody>
                    <a:bodyPr/>
                    <a:lstStyle/>
                    <a:p>
                      <a:pPr fontAlgn="t"/>
                      <a:r>
                        <a:rPr lang="en-US" sz="1400">
                          <a:effectLst/>
                        </a:rPr>
                        <a:t>Visibility</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a:effectLst/>
                        </a:rPr>
                        <a:t>Data is visible to everyone in the URL</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400" dirty="0">
                          <a:effectLst/>
                        </a:rPr>
                        <a:t>Data is not displayed in the URL</a:t>
                      </a:r>
                    </a:p>
                  </a:txBody>
                  <a:tcPr marL="27005" marR="27005" marT="27005" marB="270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7" name="Rectangle 1"/>
          <p:cNvSpPr>
            <a:spLocks noChangeArrowheads="1"/>
          </p:cNvSpPr>
          <p:nvPr/>
        </p:nvSpPr>
        <p:spPr bwMode="auto">
          <a:xfrm>
            <a:off x="179512" y="12687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dirty="0" smtClean="0">
                <a:ln>
                  <a:noFill/>
                </a:ln>
                <a:solidFill>
                  <a:srgbClr val="333333"/>
                </a:solidFill>
                <a:effectLst/>
                <a:latin typeface="Verdana" panose="020B0604030504040204" pitchFamily="34" charset="0"/>
              </a:rPr>
              <a:t>The following table compares the two HTTP methods: GET and POST.</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52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Reading all form parameters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t>main.jsp</a:t>
            </a:r>
            <a:endParaRPr lang="en-US" dirty="0"/>
          </a:p>
        </p:txBody>
      </p:sp>
      <p:sp>
        <p:nvSpPr>
          <p:cNvPr id="4" name="Content Placeholder 3"/>
          <p:cNvSpPr>
            <a:spLocks noGrp="1"/>
          </p:cNvSpPr>
          <p:nvPr>
            <p:ph sz="half" idx="2"/>
          </p:nvPr>
        </p:nvSpPr>
        <p:spPr/>
        <p:txBody>
          <a:bodyPr>
            <a:noAutofit/>
          </a:bodyPr>
          <a:lstStyle/>
          <a:p>
            <a:pPr>
              <a:buNone/>
            </a:pPr>
            <a:r>
              <a:rPr lang="en-US" sz="1200" dirty="0" smtClean="0"/>
              <a:t>&lt;%@ page import="java.io.*,</a:t>
            </a:r>
            <a:r>
              <a:rPr lang="en-US" sz="1200" dirty="0" err="1" smtClean="0"/>
              <a:t>java.util</a:t>
            </a:r>
            <a:r>
              <a:rPr lang="en-US" sz="1200" dirty="0" smtClean="0"/>
              <a:t>.*" %&gt;</a:t>
            </a:r>
          </a:p>
          <a:p>
            <a:pPr>
              <a:buNone/>
            </a:pPr>
            <a:r>
              <a:rPr lang="en-US" sz="1200" dirty="0" smtClean="0"/>
              <a:t>&lt;html&gt;</a:t>
            </a:r>
          </a:p>
          <a:p>
            <a:pPr>
              <a:buNone/>
            </a:pPr>
            <a:r>
              <a:rPr lang="en-US" sz="1200" dirty="0" smtClean="0"/>
              <a:t>&lt;head&gt;</a:t>
            </a:r>
          </a:p>
          <a:p>
            <a:pPr>
              <a:buNone/>
            </a:pPr>
            <a:r>
              <a:rPr lang="en-US" sz="1200" dirty="0" smtClean="0"/>
              <a:t>&lt;title&gt;HTTP Header Request Example&lt;/title&gt;</a:t>
            </a:r>
          </a:p>
          <a:p>
            <a:pPr>
              <a:buNone/>
            </a:pPr>
            <a:r>
              <a:rPr lang="en-US" sz="1200" dirty="0" smtClean="0"/>
              <a:t>&lt;/head&gt;</a:t>
            </a:r>
          </a:p>
          <a:p>
            <a:pPr>
              <a:buNone/>
            </a:pPr>
            <a:r>
              <a:rPr lang="en-US" sz="1200" dirty="0" smtClean="0"/>
              <a:t>&lt;body&gt;</a:t>
            </a:r>
          </a:p>
          <a:p>
            <a:pPr>
              <a:buNone/>
            </a:pPr>
            <a:r>
              <a:rPr lang="en-US" sz="1200" dirty="0" smtClean="0"/>
              <a:t>&lt;center&gt;</a:t>
            </a:r>
          </a:p>
          <a:p>
            <a:pPr>
              <a:buNone/>
            </a:pPr>
            <a:r>
              <a:rPr lang="en-US" sz="1200" dirty="0" smtClean="0"/>
              <a:t>&lt;h2&gt;HTTP Header Request Example&lt;/h2&gt;</a:t>
            </a:r>
          </a:p>
          <a:p>
            <a:pPr>
              <a:buNone/>
            </a:pPr>
            <a:r>
              <a:rPr lang="en-US" sz="1200" dirty="0" smtClean="0"/>
              <a:t>&lt;table width="100%" border="1" align="center"&gt;</a:t>
            </a:r>
          </a:p>
          <a:p>
            <a:pPr>
              <a:buNone/>
            </a:pPr>
            <a:r>
              <a:rPr lang="en-US" sz="1200" dirty="0" smtClean="0"/>
              <a:t>&lt;</a:t>
            </a:r>
            <a:r>
              <a:rPr lang="en-US" sz="1200" dirty="0" err="1" smtClean="0"/>
              <a:t>tr</a:t>
            </a:r>
            <a:r>
              <a:rPr lang="en-US" sz="1200" dirty="0" smtClean="0"/>
              <a:t> </a:t>
            </a:r>
            <a:r>
              <a:rPr lang="en-US" sz="1200" dirty="0" err="1" smtClean="0"/>
              <a:t>bgcolor</a:t>
            </a:r>
            <a:r>
              <a:rPr lang="en-US" sz="1200" dirty="0" smtClean="0"/>
              <a:t>="#949494"&gt;</a:t>
            </a:r>
          </a:p>
          <a:p>
            <a:pPr>
              <a:buNone/>
            </a:pPr>
            <a:r>
              <a:rPr lang="en-US" sz="1200" dirty="0" smtClean="0"/>
              <a:t>&lt;</a:t>
            </a:r>
            <a:r>
              <a:rPr lang="en-US" sz="1200" dirty="0" err="1" smtClean="0"/>
              <a:t>th</a:t>
            </a:r>
            <a:r>
              <a:rPr lang="en-US" sz="1200" dirty="0" smtClean="0"/>
              <a:t>&gt;</a:t>
            </a:r>
            <a:r>
              <a:rPr lang="en-US" sz="1200" dirty="0" err="1" smtClean="0"/>
              <a:t>Param</a:t>
            </a:r>
            <a:r>
              <a:rPr lang="en-US" sz="1200" dirty="0" smtClean="0"/>
              <a:t> Name&lt;/</a:t>
            </a:r>
            <a:r>
              <a:rPr lang="en-US" sz="1200" dirty="0" err="1" smtClean="0"/>
              <a:t>th</a:t>
            </a:r>
            <a:r>
              <a:rPr lang="en-US" sz="1200" dirty="0" smtClean="0"/>
              <a:t>&gt;&lt;</a:t>
            </a:r>
            <a:r>
              <a:rPr lang="en-US" sz="1200" dirty="0" err="1" smtClean="0"/>
              <a:t>th</a:t>
            </a:r>
            <a:r>
              <a:rPr lang="en-US" sz="1200" dirty="0" smtClean="0"/>
              <a:t>&gt;</a:t>
            </a:r>
            <a:r>
              <a:rPr lang="en-US" sz="1200" dirty="0" err="1" smtClean="0"/>
              <a:t>Param</a:t>
            </a:r>
            <a:r>
              <a:rPr lang="en-US" sz="1200" dirty="0" smtClean="0"/>
              <a:t> Value(s)&lt;/</a:t>
            </a:r>
            <a:r>
              <a:rPr lang="en-US" sz="1200" dirty="0" err="1" smtClean="0"/>
              <a:t>th</a:t>
            </a:r>
            <a:r>
              <a:rPr lang="en-US" sz="1200" dirty="0" smtClean="0"/>
              <a:t>&gt;</a:t>
            </a:r>
          </a:p>
          <a:p>
            <a:pPr>
              <a:buNone/>
            </a:pPr>
            <a:r>
              <a:rPr lang="en-US" sz="1200" dirty="0" smtClean="0"/>
              <a:t>&lt;/</a:t>
            </a:r>
            <a:r>
              <a:rPr lang="en-US" sz="1200" dirty="0" err="1" smtClean="0"/>
              <a:t>tr</a:t>
            </a:r>
            <a:r>
              <a:rPr lang="en-US" sz="1200" dirty="0" smtClean="0"/>
              <a:t>&gt;</a:t>
            </a:r>
          </a:p>
          <a:p>
            <a:pPr>
              <a:buNone/>
            </a:pPr>
            <a:r>
              <a:rPr lang="en-US" sz="1200" dirty="0" smtClean="0"/>
              <a:t>&lt;%</a:t>
            </a:r>
          </a:p>
          <a:p>
            <a:pPr>
              <a:buNone/>
            </a:pPr>
            <a:r>
              <a:rPr lang="en-US" sz="1200" dirty="0" smtClean="0"/>
              <a:t>   Enumeration </a:t>
            </a:r>
            <a:r>
              <a:rPr lang="en-US" sz="1200" dirty="0" err="1" smtClean="0"/>
              <a:t>paramNames</a:t>
            </a:r>
            <a:r>
              <a:rPr lang="en-US" sz="1200" dirty="0" smtClean="0"/>
              <a:t> = </a:t>
            </a:r>
            <a:r>
              <a:rPr lang="en-US" sz="1200" dirty="0" err="1" smtClean="0"/>
              <a:t>request.getParameterNames</a:t>
            </a:r>
            <a:r>
              <a:rPr lang="en-US" sz="1200" dirty="0" smtClean="0"/>
              <a:t>();</a:t>
            </a:r>
          </a:p>
          <a:p>
            <a:pPr>
              <a:buNone/>
            </a:pPr>
            <a:endParaRPr lang="en-US" sz="1200" dirty="0" smtClean="0"/>
          </a:p>
          <a:p>
            <a:pPr>
              <a:buNone/>
            </a:pPr>
            <a:r>
              <a:rPr lang="en-US" sz="1200" dirty="0" smtClean="0"/>
              <a:t>   while(</a:t>
            </a:r>
            <a:r>
              <a:rPr lang="en-US" sz="1200" dirty="0" err="1" smtClean="0"/>
              <a:t>paramNames.hasMoreElements</a:t>
            </a:r>
            <a:r>
              <a:rPr lang="en-US" sz="1200" dirty="0" smtClean="0"/>
              <a:t>()) {</a:t>
            </a:r>
          </a:p>
          <a:p>
            <a:pPr>
              <a:buNone/>
            </a:pPr>
            <a:r>
              <a:rPr lang="en-US" sz="1200" dirty="0" smtClean="0"/>
              <a:t>      String </a:t>
            </a:r>
            <a:r>
              <a:rPr lang="en-US" sz="1200" dirty="0" err="1" smtClean="0"/>
              <a:t>paramName</a:t>
            </a:r>
            <a:r>
              <a:rPr lang="en-US" sz="1200" dirty="0" smtClean="0"/>
              <a:t> = (String)</a:t>
            </a:r>
            <a:r>
              <a:rPr lang="en-US" sz="1200" dirty="0" err="1" smtClean="0"/>
              <a:t>paramNames.nextElement</a:t>
            </a:r>
            <a:r>
              <a:rPr lang="en-US" sz="1200" dirty="0" smtClean="0"/>
              <a:t>();</a:t>
            </a:r>
          </a:p>
          <a:p>
            <a:pPr>
              <a:buNone/>
            </a:pPr>
            <a:r>
              <a:rPr lang="en-US" sz="1200" dirty="0" smtClean="0"/>
              <a:t>      </a:t>
            </a:r>
            <a:r>
              <a:rPr lang="en-US" sz="1200" dirty="0" err="1" smtClean="0"/>
              <a:t>out.print</a:t>
            </a:r>
            <a:r>
              <a:rPr lang="en-US" sz="1200" dirty="0" smtClean="0"/>
              <a:t>("&lt;</a:t>
            </a:r>
            <a:r>
              <a:rPr lang="en-US" sz="1200" dirty="0" err="1" smtClean="0"/>
              <a:t>tr</a:t>
            </a:r>
            <a:r>
              <a:rPr lang="en-US" sz="1200" dirty="0" smtClean="0"/>
              <a:t>&gt;&lt;td&gt;" + </a:t>
            </a:r>
            <a:r>
              <a:rPr lang="en-US" sz="1200" dirty="0" err="1" smtClean="0"/>
              <a:t>paramName</a:t>
            </a:r>
            <a:r>
              <a:rPr lang="en-US" sz="1200" dirty="0" smtClean="0"/>
              <a:t> + "&lt;/td&gt;\n");</a:t>
            </a:r>
          </a:p>
          <a:p>
            <a:pPr>
              <a:buNone/>
            </a:pPr>
            <a:r>
              <a:rPr lang="en-US" sz="1200" dirty="0" smtClean="0"/>
              <a:t>      String </a:t>
            </a:r>
            <a:r>
              <a:rPr lang="en-US" sz="1200" dirty="0" err="1" smtClean="0"/>
              <a:t>paramValue</a:t>
            </a:r>
            <a:r>
              <a:rPr lang="en-US" sz="1200" dirty="0" smtClean="0"/>
              <a:t> = </a:t>
            </a:r>
            <a:r>
              <a:rPr lang="en-US" sz="1200" dirty="0" err="1" smtClean="0"/>
              <a:t>request.getParameter</a:t>
            </a:r>
            <a:r>
              <a:rPr lang="en-US" sz="1200" dirty="0" smtClean="0"/>
              <a:t>(</a:t>
            </a:r>
            <a:r>
              <a:rPr lang="en-US" sz="1200" dirty="0" err="1" smtClean="0"/>
              <a:t>paramName</a:t>
            </a:r>
            <a:r>
              <a:rPr lang="en-US" sz="1200" dirty="0" smtClean="0"/>
              <a:t>);</a:t>
            </a:r>
          </a:p>
          <a:p>
            <a:pPr>
              <a:buNone/>
            </a:pPr>
            <a:r>
              <a:rPr lang="en-US" sz="1200" dirty="0" smtClean="0"/>
              <a:t>      </a:t>
            </a:r>
            <a:r>
              <a:rPr lang="en-US" sz="1200" dirty="0" err="1" smtClean="0"/>
              <a:t>out.println</a:t>
            </a:r>
            <a:r>
              <a:rPr lang="en-US" sz="1200" dirty="0" smtClean="0"/>
              <a:t>("&lt;td&gt; " + </a:t>
            </a:r>
            <a:r>
              <a:rPr lang="en-US" sz="1200" dirty="0" err="1" smtClean="0"/>
              <a:t>paramValue</a:t>
            </a:r>
            <a:r>
              <a:rPr lang="en-US" sz="1200" dirty="0" smtClean="0"/>
              <a:t> + "&lt;/td&gt;&lt;/</a:t>
            </a:r>
            <a:r>
              <a:rPr lang="en-US" sz="1200" dirty="0" err="1" smtClean="0"/>
              <a:t>tr</a:t>
            </a:r>
            <a:r>
              <a:rPr lang="en-US" sz="1200" dirty="0" smtClean="0"/>
              <a:t>&gt;\n");</a:t>
            </a:r>
          </a:p>
          <a:p>
            <a:pPr>
              <a:buNone/>
            </a:pPr>
            <a:r>
              <a:rPr lang="en-US" sz="1200" dirty="0" smtClean="0"/>
              <a:t>   }</a:t>
            </a:r>
          </a:p>
          <a:p>
            <a:pPr>
              <a:buNone/>
            </a:pPr>
            <a:r>
              <a:rPr lang="en-US" sz="1200" dirty="0" smtClean="0"/>
              <a:t>%&gt;</a:t>
            </a:r>
          </a:p>
          <a:p>
            <a:pPr>
              <a:buNone/>
            </a:pPr>
            <a:r>
              <a:rPr lang="en-US" sz="1200" dirty="0" smtClean="0"/>
              <a:t>&lt;/table&gt;</a:t>
            </a:r>
          </a:p>
          <a:p>
            <a:pPr>
              <a:buNone/>
            </a:pPr>
            <a:r>
              <a:rPr lang="en-US" sz="1200" dirty="0" smtClean="0"/>
              <a:t>&lt;/center&gt;</a:t>
            </a:r>
          </a:p>
          <a:p>
            <a:pPr>
              <a:buNone/>
            </a:pPr>
            <a:r>
              <a:rPr lang="en-US" sz="1200" dirty="0" smtClean="0"/>
              <a:t>&lt;/body&gt;</a:t>
            </a:r>
          </a:p>
          <a:p>
            <a:pPr>
              <a:buNone/>
            </a:pPr>
            <a:r>
              <a:rPr lang="en-US" sz="1200" dirty="0" smtClean="0"/>
              <a:t>&lt;/html&gt;</a:t>
            </a:r>
            <a:endParaRPr lang="en-US" sz="1200" dirty="0"/>
          </a:p>
        </p:txBody>
      </p:sp>
      <p:sp>
        <p:nvSpPr>
          <p:cNvPr id="5" name="Text Placeholder 4"/>
          <p:cNvSpPr>
            <a:spLocks noGrp="1"/>
          </p:cNvSpPr>
          <p:nvPr>
            <p:ph type="body" sz="quarter" idx="3"/>
          </p:nvPr>
        </p:nvSpPr>
        <p:spPr/>
        <p:txBody>
          <a:bodyPr/>
          <a:lstStyle/>
          <a:p>
            <a:r>
              <a:rPr lang="en-US" dirty="0" smtClean="0"/>
              <a:t>Hello.html</a:t>
            </a:r>
            <a:endParaRPr lang="en-US" dirty="0"/>
          </a:p>
        </p:txBody>
      </p:sp>
      <p:sp>
        <p:nvSpPr>
          <p:cNvPr id="6" name="Content Placeholder 5"/>
          <p:cNvSpPr>
            <a:spLocks noGrp="1"/>
          </p:cNvSpPr>
          <p:nvPr>
            <p:ph sz="quarter" idx="4"/>
          </p:nvPr>
        </p:nvSpPr>
        <p:spPr/>
        <p:txBody>
          <a:bodyPr>
            <a:normAutofit fontScale="77500" lnSpcReduction="20000"/>
          </a:bodyPr>
          <a:lstStyle/>
          <a:p>
            <a:pPr marL="0" indent="0">
              <a:buNone/>
            </a:pPr>
            <a:r>
              <a:rPr lang="en-US" altLang="ko-KR" dirty="0" smtClean="0">
                <a:latin typeface="Times New Roman" panose="02020603050405020304" pitchFamily="18" charset="0"/>
                <a:cs typeface="Times New Roman" panose="02020603050405020304" pitchFamily="18" charset="0"/>
              </a:rPr>
              <a:t>&lt;html&gt;</a:t>
            </a:r>
          </a:p>
          <a:p>
            <a:pPr marL="0" indent="0">
              <a:buNone/>
            </a:pPr>
            <a:r>
              <a:rPr lang="en-US" altLang="ko-KR" dirty="0" smtClean="0">
                <a:latin typeface="Times New Roman" panose="02020603050405020304" pitchFamily="18" charset="0"/>
                <a:cs typeface="Times New Roman" panose="02020603050405020304" pitchFamily="18" charset="0"/>
              </a:rPr>
              <a:t>&lt;body&gt;</a:t>
            </a:r>
          </a:p>
          <a:p>
            <a:pPr marL="0" indent="0">
              <a:buNone/>
            </a:pPr>
            <a:r>
              <a:rPr lang="en-US" altLang="ko-KR" dirty="0" smtClean="0">
                <a:latin typeface="Times New Roman" panose="02020603050405020304" pitchFamily="18" charset="0"/>
                <a:cs typeface="Times New Roman" panose="02020603050405020304" pitchFamily="18" charset="0"/>
              </a:rPr>
              <a:t>&lt;form action="main.jsp" </a:t>
            </a:r>
            <a:r>
              <a:rPr lang="en-US" altLang="ko-KR" b="1" dirty="0" smtClean="0">
                <a:latin typeface="Times New Roman" panose="02020603050405020304" pitchFamily="18" charset="0"/>
                <a:cs typeface="Times New Roman" panose="02020603050405020304" pitchFamily="18" charset="0"/>
              </a:rPr>
              <a:t>method="GET"</a:t>
            </a:r>
            <a:r>
              <a:rPr lang="en-US" altLang="ko-KR" dirty="0" smtClean="0">
                <a:latin typeface="Times New Roman" panose="02020603050405020304" pitchFamily="18" charset="0"/>
                <a:cs typeface="Times New Roman" panose="02020603050405020304" pitchFamily="18" charset="0"/>
              </a:rPr>
              <a:t>&gt;</a:t>
            </a:r>
          </a:p>
          <a:p>
            <a:pPr marL="0" indent="0">
              <a:buNone/>
            </a:pPr>
            <a:r>
              <a:rPr lang="en-US" altLang="ko-KR" dirty="0" smtClean="0">
                <a:latin typeface="Times New Roman" panose="02020603050405020304" pitchFamily="18" charset="0"/>
                <a:cs typeface="Times New Roman" panose="02020603050405020304" pitchFamily="18" charset="0"/>
              </a:rPr>
              <a:t>First Name: &lt;input type="text" name="</a:t>
            </a:r>
            <a:r>
              <a:rPr lang="en-US" altLang="ko-KR" dirty="0" err="1" smtClean="0">
                <a:latin typeface="Times New Roman" panose="02020603050405020304" pitchFamily="18" charset="0"/>
                <a:cs typeface="Times New Roman" panose="02020603050405020304" pitchFamily="18" charset="0"/>
              </a:rPr>
              <a:t>first_name</a:t>
            </a:r>
            <a:r>
              <a:rPr lang="en-US" altLang="ko-KR" dirty="0" smtClean="0">
                <a:latin typeface="Times New Roman" panose="02020603050405020304" pitchFamily="18" charset="0"/>
                <a:cs typeface="Times New Roman" panose="02020603050405020304" pitchFamily="18" charset="0"/>
              </a:rPr>
              <a:t>"&gt;</a:t>
            </a:r>
          </a:p>
          <a:p>
            <a:pPr marL="0" indent="0">
              <a:buNone/>
            </a:pPr>
            <a:r>
              <a:rPr lang="en-US" altLang="ko-KR" dirty="0" smtClean="0">
                <a:latin typeface="Times New Roman" panose="02020603050405020304" pitchFamily="18" charset="0"/>
                <a:cs typeface="Times New Roman" panose="02020603050405020304" pitchFamily="18" charset="0"/>
              </a:rPr>
              <a:t>&lt;</a:t>
            </a:r>
            <a:r>
              <a:rPr lang="en-US" altLang="ko-KR" dirty="0" err="1" smtClean="0">
                <a:latin typeface="Times New Roman" panose="02020603050405020304" pitchFamily="18" charset="0"/>
                <a:cs typeface="Times New Roman" panose="02020603050405020304" pitchFamily="18" charset="0"/>
              </a:rPr>
              <a:t>br</a:t>
            </a:r>
            <a:r>
              <a:rPr lang="en-US" altLang="ko-KR" dirty="0" smtClean="0">
                <a:latin typeface="Times New Roman" panose="02020603050405020304" pitchFamily="18" charset="0"/>
                <a:cs typeface="Times New Roman" panose="02020603050405020304" pitchFamily="18" charset="0"/>
              </a:rPr>
              <a:t> /&gt;</a:t>
            </a:r>
          </a:p>
          <a:p>
            <a:pPr marL="0" indent="0">
              <a:buNone/>
            </a:pPr>
            <a:r>
              <a:rPr lang="en-US" altLang="ko-KR" dirty="0" smtClean="0">
                <a:latin typeface="Times New Roman" panose="02020603050405020304" pitchFamily="18" charset="0"/>
                <a:cs typeface="Times New Roman" panose="02020603050405020304" pitchFamily="18" charset="0"/>
              </a:rPr>
              <a:t>Last Name: &lt;input type="text" name="</a:t>
            </a:r>
            <a:r>
              <a:rPr lang="en-US" altLang="ko-KR" dirty="0" err="1" smtClean="0">
                <a:latin typeface="Times New Roman" panose="02020603050405020304" pitchFamily="18" charset="0"/>
                <a:cs typeface="Times New Roman" panose="02020603050405020304" pitchFamily="18" charset="0"/>
              </a:rPr>
              <a:t>last_name</a:t>
            </a:r>
            <a:r>
              <a:rPr lang="en-US" altLang="ko-KR" dirty="0" smtClean="0">
                <a:latin typeface="Times New Roman" panose="02020603050405020304" pitchFamily="18" charset="0"/>
                <a:cs typeface="Times New Roman" panose="02020603050405020304" pitchFamily="18" charset="0"/>
              </a:rPr>
              <a:t>" /&gt;</a:t>
            </a:r>
          </a:p>
          <a:p>
            <a:pPr marL="0" indent="0">
              <a:buNone/>
            </a:pPr>
            <a:r>
              <a:rPr lang="en-US" altLang="ko-KR" dirty="0" smtClean="0">
                <a:latin typeface="Times New Roman" panose="02020603050405020304" pitchFamily="18" charset="0"/>
                <a:cs typeface="Times New Roman" panose="02020603050405020304" pitchFamily="18" charset="0"/>
              </a:rPr>
              <a:t>&lt;input type="submit" value="Submit" /&gt;</a:t>
            </a:r>
          </a:p>
          <a:p>
            <a:pPr marL="0" indent="0">
              <a:buNone/>
            </a:pPr>
            <a:r>
              <a:rPr lang="en-US" altLang="ko-KR" dirty="0" smtClean="0">
                <a:latin typeface="Times New Roman" panose="02020603050405020304" pitchFamily="18" charset="0"/>
                <a:cs typeface="Times New Roman" panose="02020603050405020304" pitchFamily="18" charset="0"/>
              </a:rPr>
              <a:t>&lt;/form&gt;</a:t>
            </a:r>
          </a:p>
          <a:p>
            <a:pPr marL="0" indent="0">
              <a:buNone/>
            </a:pPr>
            <a:r>
              <a:rPr lang="en-US" altLang="ko-KR" dirty="0" smtClean="0">
                <a:latin typeface="Times New Roman" panose="02020603050405020304" pitchFamily="18" charset="0"/>
                <a:cs typeface="Times New Roman" panose="02020603050405020304" pitchFamily="18" charset="0"/>
              </a:rPr>
              <a:t>&lt;/body&gt;</a:t>
            </a:r>
          </a:p>
          <a:p>
            <a:pPr marL="0" indent="0">
              <a:buNone/>
            </a:pPr>
            <a:r>
              <a:rPr lang="en-US" altLang="ko-KR" dirty="0" smtClean="0">
                <a:latin typeface="Times New Roman" panose="02020603050405020304" pitchFamily="18" charset="0"/>
                <a:cs typeface="Times New Roman" panose="02020603050405020304" pitchFamily="18" charset="0"/>
              </a:rPr>
              <a:t>&lt;/html&gt;</a:t>
            </a:r>
            <a:endParaRPr lang="ko-KR"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gn="l"/>
            <a:r>
              <a:rPr lang="en-US" altLang="ko-KR" dirty="0" smtClean="0">
                <a:latin typeface="Times New Roman" panose="02020603050405020304" pitchFamily="18" charset="0"/>
                <a:cs typeface="Times New Roman" panose="02020603050405020304" pitchFamily="18" charset="0"/>
              </a:rPr>
              <a:t>POST </a:t>
            </a:r>
            <a:r>
              <a:rPr lang="en-US" altLang="ko-KR" dirty="0">
                <a:latin typeface="Times New Roman" panose="02020603050405020304" pitchFamily="18" charset="0"/>
                <a:cs typeface="Times New Roman" panose="02020603050405020304" pitchFamily="18" charset="0"/>
              </a:rPr>
              <a:t>Method Example Using </a:t>
            </a:r>
            <a:r>
              <a:rPr lang="en-US" altLang="ko-KR" dirty="0" smtClean="0">
                <a:latin typeface="Times New Roman" panose="02020603050405020304" pitchFamily="18" charset="0"/>
                <a:cs typeface="Times New Roman" panose="02020603050405020304" pitchFamily="18" charset="0"/>
              </a:rPr>
              <a:t>Form with password</a:t>
            </a:r>
            <a:endParaRPr lang="ko-KR" alt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r>
              <a:rPr lang="en-US" altLang="ko-KR" dirty="0" err="1" smtClean="0"/>
              <a:t>login.jsp</a:t>
            </a:r>
            <a:endParaRPr lang="ko-KR" altLang="en-US" dirty="0"/>
          </a:p>
        </p:txBody>
      </p:sp>
      <p:sp>
        <p:nvSpPr>
          <p:cNvPr id="3" name="내용 개체 틀 2"/>
          <p:cNvSpPr>
            <a:spLocks noGrp="1"/>
          </p:cNvSpPr>
          <p:nvPr>
            <p:ph sz="half" idx="2"/>
          </p:nvPr>
        </p:nvSpPr>
        <p:spPr/>
        <p:txBody>
          <a:bodyPr>
            <a:normAutofit fontScale="85000" lnSpcReduction="10000"/>
          </a:bodyPr>
          <a:lstStyle/>
          <a:p>
            <a:pPr>
              <a:buNone/>
            </a:pPr>
            <a:r>
              <a:rPr lang="en-US" altLang="ko-KR" dirty="0"/>
              <a:t>&lt;%@ page import="</a:t>
            </a:r>
            <a:r>
              <a:rPr lang="en-US" altLang="ko-KR" dirty="0" err="1"/>
              <a:t>java.util</a:t>
            </a:r>
            <a:r>
              <a:rPr lang="en-US" altLang="ko-KR" dirty="0"/>
              <a:t>.*" %&gt;</a:t>
            </a:r>
          </a:p>
          <a:p>
            <a:pPr>
              <a:buNone/>
            </a:pPr>
            <a:r>
              <a:rPr lang="en-US" altLang="ko-KR" dirty="0"/>
              <a:t>&lt;HTML&gt;</a:t>
            </a:r>
          </a:p>
          <a:p>
            <a:pPr>
              <a:buNone/>
            </a:pPr>
            <a:r>
              <a:rPr lang="en-US" altLang="ko-KR" dirty="0"/>
              <a:t>&lt;BODY&gt;</a:t>
            </a:r>
          </a:p>
          <a:p>
            <a:pPr>
              <a:buNone/>
            </a:pPr>
            <a:r>
              <a:rPr lang="en-US" altLang="ko-KR" dirty="0"/>
              <a:t>&lt;form name="form" method="post" action="test2.jsp"&gt;</a:t>
            </a:r>
          </a:p>
          <a:p>
            <a:pPr>
              <a:buNone/>
            </a:pPr>
            <a:r>
              <a:rPr lang="en-US" altLang="ko-KR" dirty="0"/>
              <a:t>&lt;INPUT TYPE="text" NAME="id"&gt;</a:t>
            </a:r>
          </a:p>
          <a:p>
            <a:pPr>
              <a:buNone/>
            </a:pPr>
            <a:r>
              <a:rPr lang="en-US" altLang="ko-KR" dirty="0"/>
              <a:t>&lt;INPUT TYPE="password" NAME="pw"&gt;</a:t>
            </a:r>
          </a:p>
          <a:p>
            <a:pPr>
              <a:buNone/>
            </a:pPr>
            <a:r>
              <a:rPr lang="en-US" altLang="ko-KR" dirty="0"/>
              <a:t>&lt;INPUT TYPE="submit" value="OK"&gt;</a:t>
            </a:r>
          </a:p>
          <a:p>
            <a:pPr>
              <a:buNone/>
            </a:pPr>
            <a:r>
              <a:rPr lang="en-US" altLang="ko-KR" dirty="0"/>
              <a:t>&lt;/form&gt;</a:t>
            </a:r>
          </a:p>
          <a:p>
            <a:pPr>
              <a:buNone/>
            </a:pPr>
            <a:r>
              <a:rPr lang="en-US" altLang="ko-KR" dirty="0"/>
              <a:t>&lt;/BODY&gt;</a:t>
            </a:r>
          </a:p>
          <a:p>
            <a:pPr>
              <a:buNone/>
            </a:pPr>
            <a:r>
              <a:rPr lang="en-US" altLang="ko-KR" dirty="0"/>
              <a:t>&lt;/HTML&gt;</a:t>
            </a:r>
          </a:p>
        </p:txBody>
      </p:sp>
      <p:sp>
        <p:nvSpPr>
          <p:cNvPr id="6" name="Text Placeholder 5"/>
          <p:cNvSpPr>
            <a:spLocks noGrp="1"/>
          </p:cNvSpPr>
          <p:nvPr>
            <p:ph type="body" sz="quarter" idx="3"/>
          </p:nvPr>
        </p:nvSpPr>
        <p:spPr/>
        <p:txBody>
          <a:bodyPr/>
          <a:lstStyle/>
          <a:p>
            <a:r>
              <a:rPr lang="en-US" altLang="ko-KR" dirty="0" smtClean="0"/>
              <a:t>test2.jsp</a:t>
            </a:r>
            <a:endParaRPr lang="ko-KR" altLang="en-US" dirty="0"/>
          </a:p>
        </p:txBody>
      </p:sp>
      <p:sp>
        <p:nvSpPr>
          <p:cNvPr id="7" name="Content Placeholder 6"/>
          <p:cNvSpPr>
            <a:spLocks noGrp="1"/>
          </p:cNvSpPr>
          <p:nvPr>
            <p:ph sz="quarter" idx="4"/>
          </p:nvPr>
        </p:nvSpPr>
        <p:spPr>
          <a:xfrm>
            <a:off x="4716016" y="2348880"/>
            <a:ext cx="4041775" cy="3951288"/>
          </a:xfrm>
        </p:spPr>
        <p:txBody>
          <a:bodyPr>
            <a:normAutofit fontScale="25000" lnSpcReduction="20000"/>
          </a:bodyPr>
          <a:lstStyle/>
          <a:p>
            <a:pPr marL="0" indent="0">
              <a:buNone/>
            </a:pPr>
            <a:r>
              <a:rPr lang="en-US" altLang="ko-KR" sz="6400" dirty="0">
                <a:latin typeface="Times New Roman" panose="02020603050405020304" pitchFamily="18" charset="0"/>
                <a:cs typeface="Times New Roman" panose="02020603050405020304" pitchFamily="18" charset="0"/>
              </a:rPr>
              <a:t>&lt;%@ page language="java" </a:t>
            </a:r>
            <a:r>
              <a:rPr lang="en-US" altLang="ko-KR" sz="6400" dirty="0" err="1">
                <a:latin typeface="Times New Roman" panose="02020603050405020304" pitchFamily="18" charset="0"/>
                <a:cs typeface="Times New Roman" panose="02020603050405020304" pitchFamily="18" charset="0"/>
              </a:rPr>
              <a:t>contentType</a:t>
            </a:r>
            <a:r>
              <a:rPr lang="en-US" altLang="ko-KR" sz="6400" dirty="0">
                <a:latin typeface="Times New Roman" panose="02020603050405020304" pitchFamily="18" charset="0"/>
                <a:cs typeface="Times New Roman" panose="02020603050405020304" pitchFamily="18" charset="0"/>
              </a:rPr>
              <a:t>="text/html; charset=</a:t>
            </a:r>
            <a:r>
              <a:rPr lang="en-US" altLang="ko-KR" sz="6400" dirty="0" err="1">
                <a:latin typeface="Times New Roman" panose="02020603050405020304" pitchFamily="18" charset="0"/>
                <a:cs typeface="Times New Roman" panose="02020603050405020304" pitchFamily="18" charset="0"/>
              </a:rPr>
              <a:t>euc-kr</a:t>
            </a:r>
            <a:r>
              <a:rPr lang="en-US" altLang="ko-KR" sz="6400" dirty="0">
                <a:latin typeface="Times New Roman" panose="02020603050405020304" pitchFamily="18" charset="0"/>
                <a:cs typeface="Times New Roman" panose="02020603050405020304" pitchFamily="18" charset="0"/>
              </a:rPr>
              <a:t>" %&gt;</a:t>
            </a:r>
          </a:p>
          <a:p>
            <a:pPr marL="0" indent="0">
              <a:buNone/>
            </a:pPr>
            <a:r>
              <a:rPr lang="en-US" altLang="ko-KR" sz="6400" dirty="0">
                <a:latin typeface="Times New Roman" panose="02020603050405020304" pitchFamily="18" charset="0"/>
                <a:cs typeface="Times New Roman" panose="02020603050405020304" pitchFamily="18" charset="0"/>
              </a:rPr>
              <a:t>&lt;%</a:t>
            </a:r>
          </a:p>
          <a:p>
            <a:pPr marL="0" indent="0">
              <a:buNone/>
            </a:pPr>
            <a:r>
              <a:rPr lang="en-US" altLang="ko-KR" sz="6400" dirty="0" err="1">
                <a:latin typeface="Times New Roman" panose="02020603050405020304" pitchFamily="18" charset="0"/>
                <a:cs typeface="Times New Roman" panose="02020603050405020304" pitchFamily="18" charset="0"/>
              </a:rPr>
              <a:t>request.setCharacterEncoding</a:t>
            </a:r>
            <a:r>
              <a:rPr lang="en-US" altLang="ko-KR" sz="6400" dirty="0">
                <a:latin typeface="Times New Roman" panose="02020603050405020304" pitchFamily="18" charset="0"/>
                <a:cs typeface="Times New Roman" panose="02020603050405020304" pitchFamily="18" charset="0"/>
              </a:rPr>
              <a:t>("</a:t>
            </a:r>
            <a:r>
              <a:rPr lang="en-US" altLang="ko-KR" sz="6400" dirty="0" err="1">
                <a:latin typeface="Times New Roman" panose="02020603050405020304" pitchFamily="18" charset="0"/>
                <a:cs typeface="Times New Roman" panose="02020603050405020304" pitchFamily="18" charset="0"/>
              </a:rPr>
              <a:t>euc-kr</a:t>
            </a:r>
            <a:r>
              <a:rPr lang="en-US" altLang="ko-KR" sz="6400" dirty="0">
                <a:latin typeface="Times New Roman" panose="02020603050405020304" pitchFamily="18" charset="0"/>
                <a:cs typeface="Times New Roman" panose="02020603050405020304" pitchFamily="18" charset="0"/>
              </a:rPr>
              <a:t>");</a:t>
            </a:r>
          </a:p>
          <a:p>
            <a:pPr marL="0" indent="0">
              <a:buNone/>
            </a:pPr>
            <a:r>
              <a:rPr lang="en-US" altLang="ko-KR" sz="6400" dirty="0">
                <a:latin typeface="Times New Roman" panose="02020603050405020304" pitchFamily="18" charset="0"/>
                <a:cs typeface="Times New Roman" panose="02020603050405020304" pitchFamily="18" charset="0"/>
              </a:rPr>
              <a:t>String id=</a:t>
            </a:r>
            <a:r>
              <a:rPr lang="en-US" altLang="ko-KR" sz="6400" dirty="0" err="1">
                <a:latin typeface="Times New Roman" panose="02020603050405020304" pitchFamily="18" charset="0"/>
                <a:cs typeface="Times New Roman" panose="02020603050405020304" pitchFamily="18" charset="0"/>
              </a:rPr>
              <a:t>request.getParameter</a:t>
            </a:r>
            <a:r>
              <a:rPr lang="en-US" altLang="ko-KR" sz="6400" dirty="0">
                <a:latin typeface="Times New Roman" panose="02020603050405020304" pitchFamily="18" charset="0"/>
                <a:cs typeface="Times New Roman" panose="02020603050405020304" pitchFamily="18" charset="0"/>
              </a:rPr>
              <a:t>("id");</a:t>
            </a:r>
          </a:p>
          <a:p>
            <a:pPr marL="0" indent="0">
              <a:buNone/>
            </a:pPr>
            <a:r>
              <a:rPr lang="en-US" altLang="ko-KR" sz="6400" dirty="0">
                <a:latin typeface="Times New Roman" panose="02020603050405020304" pitchFamily="18" charset="0"/>
                <a:cs typeface="Times New Roman" panose="02020603050405020304" pitchFamily="18" charset="0"/>
              </a:rPr>
              <a:t>String pw=</a:t>
            </a:r>
            <a:r>
              <a:rPr lang="en-US" altLang="ko-KR" sz="6400" dirty="0" err="1">
                <a:latin typeface="Times New Roman" panose="02020603050405020304" pitchFamily="18" charset="0"/>
                <a:cs typeface="Times New Roman" panose="02020603050405020304" pitchFamily="18" charset="0"/>
              </a:rPr>
              <a:t>request.getParameter</a:t>
            </a:r>
            <a:r>
              <a:rPr lang="en-US" altLang="ko-KR" sz="6400" dirty="0">
                <a:latin typeface="Times New Roman" panose="02020603050405020304" pitchFamily="18" charset="0"/>
                <a:cs typeface="Times New Roman" panose="02020603050405020304" pitchFamily="18" charset="0"/>
              </a:rPr>
              <a:t>("pw");</a:t>
            </a:r>
          </a:p>
          <a:p>
            <a:pPr marL="0" indent="0">
              <a:buNone/>
            </a:pPr>
            <a:r>
              <a:rPr lang="en-US" altLang="ko-KR" sz="6400" dirty="0">
                <a:latin typeface="Times New Roman" panose="02020603050405020304" pitchFamily="18" charset="0"/>
                <a:cs typeface="Times New Roman" panose="02020603050405020304" pitchFamily="18" charset="0"/>
              </a:rPr>
              <a:t>if(!"</a:t>
            </a:r>
            <a:r>
              <a:rPr lang="en-US" altLang="ko-KR" sz="6400" dirty="0" err="1">
                <a:latin typeface="Times New Roman" panose="02020603050405020304" pitchFamily="18" charset="0"/>
                <a:cs typeface="Times New Roman" panose="02020603050405020304" pitchFamily="18" charset="0"/>
              </a:rPr>
              <a:t>bernardo</a:t>
            </a:r>
            <a:r>
              <a:rPr lang="en-US" altLang="ko-KR" sz="6400" dirty="0">
                <a:latin typeface="Times New Roman" panose="02020603050405020304" pitchFamily="18" charset="0"/>
                <a:cs typeface="Times New Roman" panose="02020603050405020304" pitchFamily="18" charset="0"/>
              </a:rPr>
              <a:t>".equals(id))</a:t>
            </a:r>
          </a:p>
          <a:p>
            <a:pPr marL="0" indent="0">
              <a:buNone/>
            </a:pPr>
            <a:r>
              <a:rPr lang="en-US" altLang="ko-KR" sz="6400" dirty="0">
                <a:latin typeface="Times New Roman" panose="02020603050405020304" pitchFamily="18" charset="0"/>
                <a:cs typeface="Times New Roman" panose="02020603050405020304" pitchFamily="18" charset="0"/>
              </a:rPr>
              <a:t>{ </a:t>
            </a:r>
          </a:p>
          <a:p>
            <a:pPr marL="0" indent="0">
              <a:buNone/>
            </a:pPr>
            <a:r>
              <a:rPr lang="en-US" altLang="ko-KR" sz="6400" dirty="0">
                <a:latin typeface="Times New Roman" panose="02020603050405020304" pitchFamily="18" charset="0"/>
                <a:cs typeface="Times New Roman" panose="02020603050405020304" pitchFamily="18" charset="0"/>
              </a:rPr>
              <a:t>   </a:t>
            </a:r>
            <a:r>
              <a:rPr lang="en-US" altLang="ko-KR" sz="6400" dirty="0" err="1">
                <a:latin typeface="Times New Roman" panose="02020603050405020304" pitchFamily="18" charset="0"/>
                <a:cs typeface="Times New Roman" panose="02020603050405020304" pitchFamily="18" charset="0"/>
              </a:rPr>
              <a:t>out.println</a:t>
            </a:r>
            <a:r>
              <a:rPr lang="en-US" altLang="ko-KR" sz="6400" dirty="0">
                <a:latin typeface="Times New Roman" panose="02020603050405020304" pitchFamily="18" charset="0"/>
                <a:cs typeface="Times New Roman" panose="02020603050405020304" pitchFamily="18" charset="0"/>
              </a:rPr>
              <a:t>("ID is wrong");</a:t>
            </a:r>
          </a:p>
          <a:p>
            <a:pPr marL="0" indent="0">
              <a:buNone/>
            </a:pPr>
            <a:r>
              <a:rPr lang="en-US" altLang="ko-KR" sz="6400" dirty="0">
                <a:latin typeface="Times New Roman" panose="02020603050405020304" pitchFamily="18" charset="0"/>
                <a:cs typeface="Times New Roman" panose="02020603050405020304" pitchFamily="18" charset="0"/>
              </a:rPr>
              <a:t>}</a:t>
            </a:r>
          </a:p>
          <a:p>
            <a:pPr marL="0" indent="0">
              <a:buNone/>
            </a:pPr>
            <a:r>
              <a:rPr lang="en-US" altLang="ko-KR" sz="6400" dirty="0">
                <a:latin typeface="Times New Roman" panose="02020603050405020304" pitchFamily="18" charset="0"/>
                <a:cs typeface="Times New Roman" panose="02020603050405020304" pitchFamily="18" charset="0"/>
              </a:rPr>
              <a:t>if (!"</a:t>
            </a:r>
            <a:r>
              <a:rPr lang="en-US" altLang="ko-KR" sz="6400" dirty="0" err="1">
                <a:latin typeface="Times New Roman" panose="02020603050405020304" pitchFamily="18" charset="0"/>
                <a:cs typeface="Times New Roman" panose="02020603050405020304" pitchFamily="18" charset="0"/>
              </a:rPr>
              <a:t>hufs</a:t>
            </a:r>
            <a:r>
              <a:rPr lang="en-US" altLang="ko-KR" sz="6400" dirty="0">
                <a:latin typeface="Times New Roman" panose="02020603050405020304" pitchFamily="18" charset="0"/>
                <a:cs typeface="Times New Roman" panose="02020603050405020304" pitchFamily="18" charset="0"/>
              </a:rPr>
              <a:t>".equals(pw))</a:t>
            </a:r>
          </a:p>
          <a:p>
            <a:pPr marL="0" indent="0">
              <a:buNone/>
            </a:pPr>
            <a:r>
              <a:rPr lang="en-US" altLang="ko-KR" sz="6400" dirty="0">
                <a:latin typeface="Times New Roman" panose="02020603050405020304" pitchFamily="18" charset="0"/>
                <a:cs typeface="Times New Roman" panose="02020603050405020304" pitchFamily="18" charset="0"/>
              </a:rPr>
              <a:t>{  </a:t>
            </a:r>
          </a:p>
          <a:p>
            <a:pPr marL="0" indent="0">
              <a:buNone/>
            </a:pPr>
            <a:r>
              <a:rPr lang="en-US" altLang="ko-KR" sz="6400" dirty="0">
                <a:latin typeface="Times New Roman" panose="02020603050405020304" pitchFamily="18" charset="0"/>
                <a:cs typeface="Times New Roman" panose="02020603050405020304" pitchFamily="18" charset="0"/>
              </a:rPr>
              <a:t>   </a:t>
            </a:r>
            <a:r>
              <a:rPr lang="en-US" altLang="ko-KR" sz="6400" dirty="0" err="1">
                <a:latin typeface="Times New Roman" panose="02020603050405020304" pitchFamily="18" charset="0"/>
                <a:cs typeface="Times New Roman" panose="02020603050405020304" pitchFamily="18" charset="0"/>
              </a:rPr>
              <a:t>out.println</a:t>
            </a:r>
            <a:r>
              <a:rPr lang="en-US" altLang="ko-KR" sz="6400" dirty="0">
                <a:latin typeface="Times New Roman" panose="02020603050405020304" pitchFamily="18" charset="0"/>
                <a:cs typeface="Times New Roman" panose="02020603050405020304" pitchFamily="18" charset="0"/>
              </a:rPr>
              <a:t>("password is wrong");</a:t>
            </a:r>
          </a:p>
          <a:p>
            <a:pPr marL="0" indent="0">
              <a:buNone/>
            </a:pPr>
            <a:r>
              <a:rPr lang="en-US" altLang="ko-KR" sz="6400" dirty="0">
                <a:latin typeface="Times New Roman" panose="02020603050405020304" pitchFamily="18" charset="0"/>
                <a:cs typeface="Times New Roman" panose="02020603050405020304" pitchFamily="18" charset="0"/>
              </a:rPr>
              <a:t>}</a:t>
            </a:r>
          </a:p>
          <a:p>
            <a:pPr marL="0" indent="0">
              <a:buNone/>
            </a:pPr>
            <a:r>
              <a:rPr lang="en-US" altLang="ko-KR" sz="6400" dirty="0">
                <a:latin typeface="Times New Roman" panose="02020603050405020304" pitchFamily="18" charset="0"/>
                <a:cs typeface="Times New Roman" panose="02020603050405020304" pitchFamily="18" charset="0"/>
              </a:rPr>
              <a:t>if ("</a:t>
            </a:r>
            <a:r>
              <a:rPr lang="en-US" altLang="ko-KR" sz="6400" dirty="0" err="1">
                <a:latin typeface="Times New Roman" panose="02020603050405020304" pitchFamily="18" charset="0"/>
                <a:cs typeface="Times New Roman" panose="02020603050405020304" pitchFamily="18" charset="0"/>
              </a:rPr>
              <a:t>bernardo</a:t>
            </a:r>
            <a:r>
              <a:rPr lang="en-US" altLang="ko-KR" sz="6400" dirty="0">
                <a:latin typeface="Times New Roman" panose="02020603050405020304" pitchFamily="18" charset="0"/>
                <a:cs typeface="Times New Roman" panose="02020603050405020304" pitchFamily="18" charset="0"/>
              </a:rPr>
              <a:t>".equals(id) &amp;&amp; "</a:t>
            </a:r>
            <a:r>
              <a:rPr lang="en-US" altLang="ko-KR" sz="6400" dirty="0" err="1">
                <a:latin typeface="Times New Roman" panose="02020603050405020304" pitchFamily="18" charset="0"/>
                <a:cs typeface="Times New Roman" panose="02020603050405020304" pitchFamily="18" charset="0"/>
              </a:rPr>
              <a:t>hufs</a:t>
            </a:r>
            <a:r>
              <a:rPr lang="en-US" altLang="ko-KR" sz="6400" dirty="0">
                <a:latin typeface="Times New Roman" panose="02020603050405020304" pitchFamily="18" charset="0"/>
                <a:cs typeface="Times New Roman" panose="02020603050405020304" pitchFamily="18" charset="0"/>
              </a:rPr>
              <a:t>".equals(pw))</a:t>
            </a:r>
          </a:p>
          <a:p>
            <a:pPr marL="0" indent="0">
              <a:buNone/>
            </a:pPr>
            <a:r>
              <a:rPr lang="en-US" altLang="ko-KR" sz="6400" dirty="0">
                <a:latin typeface="Times New Roman" panose="02020603050405020304" pitchFamily="18" charset="0"/>
                <a:cs typeface="Times New Roman" panose="02020603050405020304" pitchFamily="18" charset="0"/>
              </a:rPr>
              <a:t>{ %&gt;</a:t>
            </a:r>
          </a:p>
          <a:p>
            <a:pPr marL="0" indent="0">
              <a:buNone/>
            </a:pPr>
            <a:r>
              <a:rPr lang="en-US" altLang="ko-KR" sz="6400" dirty="0">
                <a:latin typeface="Times New Roman" panose="02020603050405020304" pitchFamily="18" charset="0"/>
                <a:cs typeface="Times New Roman" panose="02020603050405020304" pitchFamily="18" charset="0"/>
              </a:rPr>
              <a:t>&lt;</a:t>
            </a:r>
            <a:r>
              <a:rPr lang="en-US" altLang="ko-KR" sz="6400" dirty="0" err="1">
                <a:latin typeface="Times New Roman" panose="02020603050405020304" pitchFamily="18" charset="0"/>
                <a:cs typeface="Times New Roman" panose="02020603050405020304" pitchFamily="18" charset="0"/>
              </a:rPr>
              <a:t>ul</a:t>
            </a:r>
            <a:r>
              <a:rPr lang="en-US" altLang="ko-KR" sz="6400" dirty="0">
                <a:latin typeface="Times New Roman" panose="02020603050405020304" pitchFamily="18" charset="0"/>
                <a:cs typeface="Times New Roman" panose="02020603050405020304" pitchFamily="18" charset="0"/>
              </a:rPr>
              <a:t>&gt;</a:t>
            </a:r>
          </a:p>
          <a:p>
            <a:pPr marL="0" indent="0">
              <a:buNone/>
            </a:pPr>
            <a:r>
              <a:rPr lang="en-US" altLang="ko-KR" sz="6400" dirty="0">
                <a:latin typeface="Times New Roman" panose="02020603050405020304" pitchFamily="18" charset="0"/>
                <a:cs typeface="Times New Roman" panose="02020603050405020304" pitchFamily="18" charset="0"/>
              </a:rPr>
              <a:t>&lt;li&gt;&lt;p&gt;&lt;b&gt;Welcome:&lt;/b&gt;</a:t>
            </a:r>
          </a:p>
          <a:p>
            <a:pPr marL="0" indent="0">
              <a:buNone/>
            </a:pPr>
            <a:r>
              <a:rPr lang="en-US" altLang="ko-KR" sz="6400" dirty="0">
                <a:latin typeface="Times New Roman" panose="02020603050405020304" pitchFamily="18" charset="0"/>
                <a:cs typeface="Times New Roman" panose="02020603050405020304" pitchFamily="18" charset="0"/>
              </a:rPr>
              <a:t>   &lt;%= </a:t>
            </a:r>
            <a:r>
              <a:rPr lang="en-US" altLang="ko-KR" sz="6400" dirty="0" err="1">
                <a:latin typeface="Times New Roman" panose="02020603050405020304" pitchFamily="18" charset="0"/>
                <a:cs typeface="Times New Roman" panose="02020603050405020304" pitchFamily="18" charset="0"/>
              </a:rPr>
              <a:t>request.getParameter</a:t>
            </a:r>
            <a:r>
              <a:rPr lang="en-US" altLang="ko-KR" sz="6400" dirty="0">
                <a:latin typeface="Times New Roman" panose="02020603050405020304" pitchFamily="18" charset="0"/>
                <a:cs typeface="Times New Roman" panose="02020603050405020304" pitchFamily="18" charset="0"/>
              </a:rPr>
              <a:t>("id")%&gt;</a:t>
            </a:r>
          </a:p>
          <a:p>
            <a:pPr marL="0" indent="0">
              <a:buNone/>
            </a:pPr>
            <a:r>
              <a:rPr lang="en-US" altLang="ko-KR" sz="6400" dirty="0">
                <a:latin typeface="Times New Roman" panose="02020603050405020304" pitchFamily="18" charset="0"/>
                <a:cs typeface="Times New Roman" panose="02020603050405020304" pitchFamily="18" charset="0"/>
              </a:rPr>
              <a:t>&lt;/p&gt;&lt;/li&gt;</a:t>
            </a:r>
          </a:p>
          <a:p>
            <a:pPr marL="0" indent="0">
              <a:buNone/>
            </a:pPr>
            <a:r>
              <a:rPr lang="en-US" altLang="ko-KR" sz="6400" dirty="0">
                <a:latin typeface="Times New Roman" panose="02020603050405020304" pitchFamily="18" charset="0"/>
                <a:cs typeface="Times New Roman" panose="02020603050405020304" pitchFamily="18" charset="0"/>
              </a:rPr>
              <a:t>&lt;li&gt;&lt;p&gt;&lt;b&gt;You success to login.&lt;/b&gt;</a:t>
            </a:r>
          </a:p>
          <a:p>
            <a:pPr marL="0" indent="0">
              <a:buNone/>
            </a:pPr>
            <a:r>
              <a:rPr lang="en-US" altLang="ko-KR" sz="6400" dirty="0">
                <a:latin typeface="Times New Roman" panose="02020603050405020304" pitchFamily="18" charset="0"/>
                <a:cs typeface="Times New Roman" panose="02020603050405020304" pitchFamily="18" charset="0"/>
              </a:rPr>
              <a:t>&lt;/p&gt;&lt;/li&gt;</a:t>
            </a:r>
          </a:p>
          <a:p>
            <a:pPr marL="0" indent="0">
              <a:buNone/>
            </a:pPr>
            <a:r>
              <a:rPr lang="en-US" altLang="ko-KR" sz="6400" dirty="0">
                <a:latin typeface="Times New Roman" panose="02020603050405020304" pitchFamily="18" charset="0"/>
                <a:cs typeface="Times New Roman" panose="02020603050405020304" pitchFamily="18" charset="0"/>
              </a:rPr>
              <a:t>&lt;/</a:t>
            </a:r>
            <a:r>
              <a:rPr lang="en-US" altLang="ko-KR" sz="6400" dirty="0" err="1">
                <a:latin typeface="Times New Roman" panose="02020603050405020304" pitchFamily="18" charset="0"/>
                <a:cs typeface="Times New Roman" panose="02020603050405020304" pitchFamily="18" charset="0"/>
              </a:rPr>
              <a:t>ul</a:t>
            </a:r>
            <a:r>
              <a:rPr lang="en-US" altLang="ko-KR" sz="6400" dirty="0">
                <a:latin typeface="Times New Roman" panose="02020603050405020304" pitchFamily="18" charset="0"/>
                <a:cs typeface="Times New Roman" panose="02020603050405020304" pitchFamily="18" charset="0"/>
              </a:rPr>
              <a:t>&gt; &lt;%</a:t>
            </a:r>
          </a:p>
          <a:p>
            <a:pPr marL="0" indent="0">
              <a:buNone/>
            </a:pPr>
            <a:r>
              <a:rPr lang="en-US" altLang="ko-KR" sz="6400" dirty="0">
                <a:latin typeface="Times New Roman" panose="02020603050405020304" pitchFamily="18" charset="0"/>
                <a:cs typeface="Times New Roman" panose="02020603050405020304" pitchFamily="18" charset="0"/>
              </a:rPr>
              <a:t>}</a:t>
            </a:r>
          </a:p>
          <a:p>
            <a:pPr marL="0" indent="0">
              <a:buNone/>
            </a:pPr>
            <a:r>
              <a:rPr lang="en-US" altLang="ko-KR" sz="6400" dirty="0">
                <a:latin typeface="Times New Roman" panose="02020603050405020304" pitchFamily="18" charset="0"/>
                <a:cs typeface="Times New Roman" panose="02020603050405020304" pitchFamily="18" charset="0"/>
              </a:rPr>
              <a:t>%&gt;</a:t>
            </a:r>
          </a:p>
          <a:p>
            <a:pPr marL="0" indent="0">
              <a:buNone/>
            </a:pPr>
            <a:endParaRPr lang="ko-KR" altLang="en-US" dirty="0">
              <a:latin typeface="Times New Roman" panose="02020603050405020304" pitchFamily="18" charset="0"/>
              <a:cs typeface="Times New Roman" panose="02020603050405020304" pitchFamily="18" charset="0"/>
            </a:endParaRPr>
          </a:p>
          <a:p>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556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ltLang="ko-KR" dirty="0" smtClean="0"/>
              <a:t>User Interface</a:t>
            </a:r>
            <a:endParaRPr lang="ko-KR" altLang="en-US" dirty="0"/>
          </a:p>
        </p:txBody>
      </p:sp>
      <p:sp>
        <p:nvSpPr>
          <p:cNvPr id="8" name="Subtitle 7"/>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72196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t>User Interfaces (UI)</a:t>
            </a:r>
            <a:endParaRPr lang="ko-KR" altLang="en-US" dirty="0"/>
          </a:p>
        </p:txBody>
      </p:sp>
      <p:sp>
        <p:nvSpPr>
          <p:cNvPr id="9" name="Content Placeholder 8"/>
          <p:cNvSpPr>
            <a:spLocks noGrp="1"/>
          </p:cNvSpPr>
          <p:nvPr>
            <p:ph idx="1"/>
          </p:nvPr>
        </p:nvSpPr>
        <p:spPr/>
        <p:txBody>
          <a:bodyPr/>
          <a:lstStyle/>
          <a:p>
            <a:r>
              <a:rPr lang="en-US" altLang="ko-KR" dirty="0" smtClean="0"/>
              <a:t>Main components of UI</a:t>
            </a:r>
          </a:p>
          <a:p>
            <a:pPr lvl="1"/>
            <a:r>
              <a:rPr lang="en-US" altLang="ko-KR" dirty="0" smtClean="0"/>
              <a:t>Checkbox</a:t>
            </a:r>
          </a:p>
          <a:p>
            <a:pPr lvl="1"/>
            <a:r>
              <a:rPr lang="en-US" altLang="ko-KR" dirty="0" err="1" smtClean="0"/>
              <a:t>RadioBox</a:t>
            </a:r>
            <a:endParaRPr lang="en-US" altLang="ko-KR" dirty="0" smtClean="0"/>
          </a:p>
          <a:p>
            <a:pPr lvl="1"/>
            <a:r>
              <a:rPr lang="en-US" altLang="ko-KR" dirty="0" smtClean="0"/>
              <a:t>Select Tag</a:t>
            </a:r>
          </a:p>
          <a:p>
            <a:pPr lvl="1"/>
            <a:r>
              <a:rPr lang="en-US" altLang="ko-KR" dirty="0" err="1" smtClean="0"/>
              <a:t>ComboBox</a:t>
            </a:r>
            <a:endParaRPr lang="en-US" altLang="ko-KR" dirty="0" smtClean="0"/>
          </a:p>
          <a:p>
            <a:pPr lvl="1"/>
            <a:r>
              <a:rPr lang="en-US" altLang="ko-KR" dirty="0" err="1" smtClean="0"/>
              <a:t>TextArea</a:t>
            </a:r>
            <a:endParaRPr lang="ko-KR" altLang="en-US" dirty="0"/>
          </a:p>
        </p:txBody>
      </p:sp>
    </p:spTree>
    <p:extLst>
      <p:ext uri="{BB962C8B-B14F-4D97-AF65-F5344CB8AC3E}">
        <p14:creationId xmlns:p14="http://schemas.microsoft.com/office/powerpoint/2010/main" val="41197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Checkbox</a:t>
            </a:r>
            <a:endParaRPr lang="ko-KR" altLang="en-US" dirty="0"/>
          </a:p>
        </p:txBody>
      </p:sp>
      <p:sp>
        <p:nvSpPr>
          <p:cNvPr id="3" name="내용 개체 틀 2"/>
          <p:cNvSpPr>
            <a:spLocks noGrp="1"/>
          </p:cNvSpPr>
          <p:nvPr>
            <p:ph idx="1"/>
          </p:nvPr>
        </p:nvSpPr>
        <p:spPr/>
        <p:txBody>
          <a:bodyPr/>
          <a:lstStyle/>
          <a:p>
            <a:r>
              <a:rPr lang="en-US" altLang="ko-KR" dirty="0"/>
              <a:t>Checkboxes are used when more than one option is required to be selected.</a:t>
            </a:r>
            <a:endParaRPr lang="ko-KR" altLang="en-US" dirty="0"/>
          </a:p>
        </p:txBody>
      </p:sp>
      <p:pic>
        <p:nvPicPr>
          <p:cNvPr id="4" name="Picture 3"/>
          <p:cNvPicPr>
            <a:picLocks noChangeAspect="1"/>
          </p:cNvPicPr>
          <p:nvPr/>
        </p:nvPicPr>
        <p:blipFill>
          <a:blip r:embed="rId2"/>
          <a:stretch>
            <a:fillRect/>
          </a:stretch>
        </p:blipFill>
        <p:spPr>
          <a:xfrm>
            <a:off x="827584" y="2708920"/>
            <a:ext cx="2304256" cy="2547663"/>
          </a:xfrm>
          <a:prstGeom prst="rect">
            <a:avLst/>
          </a:prstGeom>
        </p:spPr>
      </p:pic>
    </p:spTree>
    <p:extLst>
      <p:ext uri="{BB962C8B-B14F-4D97-AF65-F5344CB8AC3E}">
        <p14:creationId xmlns:p14="http://schemas.microsoft.com/office/powerpoint/2010/main" val="2230578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altLang="ko-KR" dirty="0" err="1" smtClean="0">
                <a:latin typeface="Times New Roman" panose="02020603050405020304" pitchFamily="18" charset="0"/>
                <a:cs typeface="Times New Roman" panose="02020603050405020304" pitchFamily="18" charset="0"/>
              </a:rPr>
              <a:t>CheckBox</a:t>
            </a:r>
            <a:r>
              <a:rPr lang="en-US" altLang="ko-KR" dirty="0" smtClean="0">
                <a:latin typeface="Times New Roman" panose="02020603050405020304" pitchFamily="18" charset="0"/>
                <a:cs typeface="Times New Roman" panose="02020603050405020304" pitchFamily="18" charset="0"/>
              </a:rPr>
              <a:t> example</a:t>
            </a:r>
            <a:endParaRPr lang="ko-KR" alt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r>
              <a:rPr lang="en-US" altLang="ko-KR" dirty="0" err="1" smtClean="0"/>
              <a:t>mainCheck.jsp</a:t>
            </a:r>
            <a:endParaRPr lang="ko-KR" alt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altLang="ko-KR" dirty="0"/>
              <a:t>&lt;html&gt;</a:t>
            </a:r>
          </a:p>
          <a:p>
            <a:pPr marL="0" indent="0">
              <a:buNone/>
            </a:pPr>
            <a:r>
              <a:rPr lang="en-US" altLang="ko-KR" dirty="0"/>
              <a:t>&lt;body&gt;</a:t>
            </a:r>
          </a:p>
          <a:p>
            <a:pPr marL="0" indent="0">
              <a:buNone/>
            </a:pPr>
            <a:r>
              <a:rPr lang="en-US" altLang="ko-KR" dirty="0"/>
              <a:t>&lt;form action="</a:t>
            </a:r>
            <a:r>
              <a:rPr lang="en-US" altLang="ko-KR" dirty="0" err="1"/>
              <a:t>check.jsp</a:t>
            </a:r>
            <a:r>
              <a:rPr lang="en-US" altLang="ko-KR" dirty="0"/>
              <a:t>" method="POST" target="_blank</a:t>
            </a:r>
            <a:r>
              <a:rPr lang="en-US" altLang="ko-KR" dirty="0" smtClean="0"/>
              <a:t>"&gt;</a:t>
            </a:r>
          </a:p>
          <a:p>
            <a:pPr marL="0" indent="0">
              <a:buNone/>
            </a:pPr>
            <a:r>
              <a:rPr lang="en-US" altLang="ko-KR" dirty="0" smtClean="0"/>
              <a:t>&lt;h1&gt;Your Hobby &lt;/h1&gt;</a:t>
            </a:r>
            <a:endParaRPr lang="en-US" altLang="ko-KR" dirty="0"/>
          </a:p>
          <a:p>
            <a:pPr marL="0" indent="0">
              <a:buNone/>
            </a:pPr>
            <a:r>
              <a:rPr lang="en-US" altLang="ko-KR" dirty="0"/>
              <a:t>&lt;input type="checkbox" name</a:t>
            </a:r>
            <a:r>
              <a:rPr lang="en-US" altLang="ko-KR" dirty="0" smtClean="0"/>
              <a:t>="music" </a:t>
            </a:r>
            <a:r>
              <a:rPr lang="en-US" altLang="ko-KR" dirty="0"/>
              <a:t>checked="checked" /&gt; </a:t>
            </a:r>
            <a:r>
              <a:rPr lang="en-US" altLang="ko-KR" dirty="0" smtClean="0"/>
              <a:t>Playing Music</a:t>
            </a:r>
            <a:endParaRPr lang="en-US" altLang="ko-KR" dirty="0"/>
          </a:p>
          <a:p>
            <a:pPr marL="0" indent="0">
              <a:buNone/>
            </a:pPr>
            <a:r>
              <a:rPr lang="en-US" altLang="ko-KR" dirty="0"/>
              <a:t>&lt;input type="checkbox" name</a:t>
            </a:r>
            <a:r>
              <a:rPr lang="en-US" altLang="ko-KR" dirty="0" smtClean="0"/>
              <a:t>="sport"  </a:t>
            </a:r>
            <a:r>
              <a:rPr lang="en-US" altLang="ko-KR" dirty="0"/>
              <a:t>/&gt; </a:t>
            </a:r>
            <a:r>
              <a:rPr lang="en-US" altLang="ko-KR" dirty="0" smtClean="0"/>
              <a:t>Sport</a:t>
            </a:r>
            <a:endParaRPr lang="en-US" altLang="ko-KR" dirty="0"/>
          </a:p>
          <a:p>
            <a:pPr marL="0" indent="0">
              <a:buNone/>
            </a:pPr>
            <a:r>
              <a:rPr lang="en-US" altLang="ko-KR" dirty="0"/>
              <a:t>&lt;input type="checkbox" name</a:t>
            </a:r>
            <a:r>
              <a:rPr lang="en-US" altLang="ko-KR" dirty="0" smtClean="0"/>
              <a:t>="book" </a:t>
            </a:r>
            <a:r>
              <a:rPr lang="en-US" altLang="ko-KR" dirty="0"/>
              <a:t>checked="checked" /&gt; </a:t>
            </a:r>
            <a:r>
              <a:rPr lang="en-US" altLang="ko-KR" dirty="0" smtClean="0"/>
              <a:t>Reading Books</a:t>
            </a:r>
            <a:endParaRPr lang="en-US" altLang="ko-KR" dirty="0"/>
          </a:p>
          <a:p>
            <a:pPr marL="0" indent="0">
              <a:buNone/>
            </a:pPr>
            <a:r>
              <a:rPr lang="en-US" altLang="ko-KR" dirty="0"/>
              <a:t>&lt;input type="submit" value="Select Subject" /&gt;</a:t>
            </a:r>
          </a:p>
          <a:p>
            <a:pPr marL="0" indent="0">
              <a:buNone/>
            </a:pPr>
            <a:r>
              <a:rPr lang="en-US" altLang="ko-KR" dirty="0"/>
              <a:t>&lt;/form&gt;</a:t>
            </a:r>
          </a:p>
          <a:p>
            <a:pPr marL="0" indent="0">
              <a:buNone/>
            </a:pPr>
            <a:r>
              <a:rPr lang="en-US" altLang="ko-KR" dirty="0"/>
              <a:t>&lt;/body&gt;</a:t>
            </a:r>
          </a:p>
          <a:p>
            <a:pPr marL="0" indent="0">
              <a:buNone/>
            </a:pPr>
            <a:r>
              <a:rPr lang="en-US" altLang="ko-KR" dirty="0"/>
              <a:t>&lt;/html&gt;</a:t>
            </a:r>
            <a:endParaRPr lang="ko-KR" altLang="en-US" dirty="0"/>
          </a:p>
          <a:p>
            <a:endParaRPr lang="ko-KR" altLang="en-US" dirty="0"/>
          </a:p>
        </p:txBody>
      </p:sp>
      <p:sp>
        <p:nvSpPr>
          <p:cNvPr id="7" name="Text Placeholder 6"/>
          <p:cNvSpPr>
            <a:spLocks noGrp="1"/>
          </p:cNvSpPr>
          <p:nvPr>
            <p:ph type="body" sz="quarter" idx="3"/>
          </p:nvPr>
        </p:nvSpPr>
        <p:spPr/>
        <p:txBody>
          <a:bodyPr/>
          <a:lstStyle/>
          <a:p>
            <a:r>
              <a:rPr lang="en-US" altLang="ko-KR" dirty="0" err="1" smtClean="0"/>
              <a:t>check.jsp</a:t>
            </a:r>
            <a:endParaRPr lang="ko-KR" altLang="en-US" dirty="0"/>
          </a:p>
        </p:txBody>
      </p:sp>
      <p:sp>
        <p:nvSpPr>
          <p:cNvPr id="8" name="Content Placeholder 7"/>
          <p:cNvSpPr>
            <a:spLocks noGrp="1"/>
          </p:cNvSpPr>
          <p:nvPr>
            <p:ph sz="quarter" idx="4"/>
          </p:nvPr>
        </p:nvSpPr>
        <p:spPr/>
        <p:txBody>
          <a:bodyPr>
            <a:normAutofit fontScale="25000" lnSpcReduction="20000"/>
          </a:bodyPr>
          <a:lstStyle/>
          <a:p>
            <a:pPr marL="0" indent="0">
              <a:buNone/>
            </a:pPr>
            <a:r>
              <a:rPr lang="en-US" altLang="ko-KR" sz="5600" dirty="0"/>
              <a:t>&lt;html&gt;</a:t>
            </a:r>
          </a:p>
          <a:p>
            <a:pPr marL="0" indent="0">
              <a:buNone/>
            </a:pPr>
            <a:r>
              <a:rPr lang="en-US" altLang="ko-KR" sz="5600" dirty="0"/>
              <a:t>&lt;head&gt;</a:t>
            </a:r>
          </a:p>
          <a:p>
            <a:pPr marL="0" indent="0">
              <a:buNone/>
            </a:pPr>
            <a:r>
              <a:rPr lang="en-US" altLang="ko-KR" sz="5600" dirty="0"/>
              <a:t>&lt;title&gt;Reading Checkbox Data&lt;/title&gt;</a:t>
            </a:r>
          </a:p>
          <a:p>
            <a:pPr marL="0" indent="0">
              <a:buNone/>
            </a:pPr>
            <a:r>
              <a:rPr lang="en-US" altLang="ko-KR" sz="5600" dirty="0"/>
              <a:t>&lt;/head&gt;</a:t>
            </a:r>
          </a:p>
          <a:p>
            <a:pPr marL="0" indent="0">
              <a:buNone/>
            </a:pPr>
            <a:r>
              <a:rPr lang="en-US" altLang="ko-KR" sz="5600" dirty="0"/>
              <a:t>&lt;body&gt;</a:t>
            </a:r>
          </a:p>
          <a:p>
            <a:pPr marL="0" indent="0">
              <a:buNone/>
            </a:pPr>
            <a:r>
              <a:rPr lang="en-US" altLang="ko-KR" sz="5600" dirty="0"/>
              <a:t>&lt;center&gt;</a:t>
            </a:r>
          </a:p>
          <a:p>
            <a:pPr marL="0" indent="0">
              <a:buNone/>
            </a:pPr>
            <a:r>
              <a:rPr lang="en-US" altLang="ko-KR" sz="5600" dirty="0"/>
              <a:t>&lt;h1&gt;Reading Checkbox Data&lt;/h1&gt;</a:t>
            </a:r>
          </a:p>
          <a:p>
            <a:pPr marL="0" indent="0">
              <a:buNone/>
            </a:pPr>
            <a:r>
              <a:rPr lang="en-US" altLang="ko-KR" sz="5600" dirty="0"/>
              <a:t>&lt;</a:t>
            </a:r>
            <a:r>
              <a:rPr lang="en-US" altLang="ko-KR" sz="5600" dirty="0" err="1"/>
              <a:t>ul</a:t>
            </a:r>
            <a:r>
              <a:rPr lang="en-US" altLang="ko-KR" sz="5600" dirty="0"/>
              <a:t>&gt;</a:t>
            </a:r>
          </a:p>
          <a:p>
            <a:pPr marL="0" indent="0">
              <a:buNone/>
            </a:pPr>
            <a:r>
              <a:rPr lang="en-US" altLang="ko-KR" sz="5600" dirty="0"/>
              <a:t>&lt;li&gt;&lt;p&gt;&lt;</a:t>
            </a:r>
            <a:r>
              <a:rPr lang="en-US" altLang="ko-KR" sz="5600" dirty="0" smtClean="0"/>
              <a:t>b&gt;Music </a:t>
            </a:r>
            <a:r>
              <a:rPr lang="en-US" altLang="ko-KR" sz="5600" dirty="0"/>
              <a:t>Flag:&lt;/b&gt;</a:t>
            </a:r>
          </a:p>
          <a:p>
            <a:pPr marL="0" indent="0">
              <a:buNone/>
            </a:pPr>
            <a:r>
              <a:rPr lang="en-US" altLang="ko-KR" sz="5600" dirty="0"/>
              <a:t>   &lt;%= </a:t>
            </a:r>
            <a:r>
              <a:rPr lang="en-US" altLang="ko-KR" sz="5600" dirty="0" err="1"/>
              <a:t>request.getParameter</a:t>
            </a:r>
            <a:r>
              <a:rPr lang="en-US" altLang="ko-KR" sz="5600" dirty="0" smtClean="0"/>
              <a:t>("music")%&gt;</a:t>
            </a:r>
            <a:endParaRPr lang="en-US" altLang="ko-KR" sz="5600" dirty="0"/>
          </a:p>
          <a:p>
            <a:pPr marL="0" indent="0">
              <a:buNone/>
            </a:pPr>
            <a:r>
              <a:rPr lang="en-US" altLang="ko-KR" sz="5600" dirty="0"/>
              <a:t>&lt;/p&gt;&lt;/li&gt;</a:t>
            </a:r>
          </a:p>
          <a:p>
            <a:pPr marL="0" indent="0">
              <a:buNone/>
            </a:pPr>
            <a:r>
              <a:rPr lang="en-US" altLang="ko-KR" sz="5600" dirty="0"/>
              <a:t>&lt;li&gt;&lt;p&gt;&lt;</a:t>
            </a:r>
            <a:r>
              <a:rPr lang="en-US" altLang="ko-KR" sz="5600" dirty="0" smtClean="0"/>
              <a:t>b&gt;Sport </a:t>
            </a:r>
            <a:r>
              <a:rPr lang="en-US" altLang="ko-KR" sz="5600" dirty="0"/>
              <a:t>Flag:&lt;/b&gt;</a:t>
            </a:r>
          </a:p>
          <a:p>
            <a:pPr marL="0" indent="0">
              <a:buNone/>
            </a:pPr>
            <a:r>
              <a:rPr lang="en-US" altLang="ko-KR" sz="5600" dirty="0"/>
              <a:t>   &lt;%= </a:t>
            </a:r>
            <a:r>
              <a:rPr lang="en-US" altLang="ko-KR" sz="5600" dirty="0" err="1"/>
              <a:t>request.getParameter</a:t>
            </a:r>
            <a:r>
              <a:rPr lang="en-US" altLang="ko-KR" sz="5600" dirty="0" smtClean="0"/>
              <a:t>("sport")%&gt;</a:t>
            </a:r>
            <a:endParaRPr lang="en-US" altLang="ko-KR" sz="5600" dirty="0"/>
          </a:p>
          <a:p>
            <a:pPr marL="0" indent="0">
              <a:buNone/>
            </a:pPr>
            <a:r>
              <a:rPr lang="en-US" altLang="ko-KR" sz="5600" dirty="0"/>
              <a:t>&lt;/p&gt;&lt;/li&gt;</a:t>
            </a:r>
          </a:p>
          <a:p>
            <a:pPr marL="0" indent="0">
              <a:buNone/>
            </a:pPr>
            <a:r>
              <a:rPr lang="en-US" altLang="ko-KR" sz="5600" dirty="0"/>
              <a:t>&lt;li&gt;&lt;p&gt;&lt;</a:t>
            </a:r>
            <a:r>
              <a:rPr lang="en-US" altLang="ko-KR" sz="5600" dirty="0" smtClean="0"/>
              <a:t>b&gt;Book </a:t>
            </a:r>
            <a:r>
              <a:rPr lang="en-US" altLang="ko-KR" sz="5600" dirty="0"/>
              <a:t>Flag:&lt;/b&gt;</a:t>
            </a:r>
          </a:p>
          <a:p>
            <a:pPr marL="0" indent="0">
              <a:buNone/>
            </a:pPr>
            <a:r>
              <a:rPr lang="en-US" altLang="ko-KR" sz="5600" dirty="0"/>
              <a:t>   &lt;%= </a:t>
            </a:r>
            <a:r>
              <a:rPr lang="en-US" altLang="ko-KR" sz="5600" dirty="0" err="1"/>
              <a:t>request.getParameter</a:t>
            </a:r>
            <a:r>
              <a:rPr lang="en-US" altLang="ko-KR" sz="5600" dirty="0" smtClean="0"/>
              <a:t>("book")%&gt;</a:t>
            </a:r>
            <a:endParaRPr lang="en-US" altLang="ko-KR" sz="5600" dirty="0"/>
          </a:p>
          <a:p>
            <a:pPr marL="0" indent="0">
              <a:buNone/>
            </a:pPr>
            <a:r>
              <a:rPr lang="en-US" altLang="ko-KR" sz="5600" dirty="0"/>
              <a:t>&lt;/p&gt;&lt;/li&gt;</a:t>
            </a:r>
          </a:p>
          <a:p>
            <a:pPr marL="0" indent="0">
              <a:buNone/>
            </a:pPr>
            <a:r>
              <a:rPr lang="en-US" altLang="ko-KR" sz="5600" dirty="0"/>
              <a:t>&lt;/</a:t>
            </a:r>
            <a:r>
              <a:rPr lang="en-US" altLang="ko-KR" sz="5600" dirty="0" err="1"/>
              <a:t>ul</a:t>
            </a:r>
            <a:r>
              <a:rPr lang="en-US" altLang="ko-KR" sz="5600" dirty="0"/>
              <a:t>&gt;</a:t>
            </a:r>
          </a:p>
          <a:p>
            <a:pPr marL="0" indent="0">
              <a:buNone/>
            </a:pPr>
            <a:r>
              <a:rPr lang="en-US" altLang="ko-KR" sz="5600" dirty="0"/>
              <a:t>&lt;/body&gt;</a:t>
            </a:r>
          </a:p>
          <a:p>
            <a:pPr marL="0" indent="0">
              <a:buNone/>
            </a:pPr>
            <a:r>
              <a:rPr lang="en-US" altLang="ko-KR" sz="5600" dirty="0"/>
              <a:t>&lt;/html&gt;</a:t>
            </a:r>
            <a:endParaRPr lang="ko-KR" altLang="en-US" sz="5600" dirty="0"/>
          </a:p>
          <a:p>
            <a:pPr marL="0" indent="0">
              <a:buNone/>
            </a:pPr>
            <a:endParaRPr lang="ko-KR" altLang="en-US" dirty="0"/>
          </a:p>
        </p:txBody>
      </p:sp>
    </p:spTree>
    <p:extLst>
      <p:ext uri="{BB962C8B-B14F-4D97-AF65-F5344CB8AC3E}">
        <p14:creationId xmlns:p14="http://schemas.microsoft.com/office/powerpoint/2010/main" val="121368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Radio</a:t>
            </a:r>
            <a:endParaRPr lang="ko-KR" altLang="en-US" dirty="0"/>
          </a:p>
        </p:txBody>
      </p:sp>
      <p:sp>
        <p:nvSpPr>
          <p:cNvPr id="3" name="내용 개체 틀 2"/>
          <p:cNvSpPr>
            <a:spLocks noGrp="1"/>
          </p:cNvSpPr>
          <p:nvPr>
            <p:ph idx="1"/>
          </p:nvPr>
        </p:nvSpPr>
        <p:spPr/>
        <p:txBody>
          <a:bodyPr/>
          <a:lstStyle/>
          <a:p>
            <a:r>
              <a:rPr lang="en-US" altLang="ko-KR" dirty="0" smtClean="0"/>
              <a:t>Radios </a:t>
            </a:r>
            <a:r>
              <a:rPr lang="en-US" altLang="ko-KR" dirty="0"/>
              <a:t>are used when </a:t>
            </a:r>
            <a:r>
              <a:rPr lang="en-US" altLang="ko-KR" dirty="0" smtClean="0"/>
              <a:t>one should be selected among several options. </a:t>
            </a:r>
            <a:endParaRPr lang="ko-KR" altLang="en-US" dirty="0"/>
          </a:p>
          <a:p>
            <a:endParaRPr lang="ko-KR" altLang="en-US" dirty="0"/>
          </a:p>
        </p:txBody>
      </p:sp>
      <p:pic>
        <p:nvPicPr>
          <p:cNvPr id="5" name="Picture 4"/>
          <p:cNvPicPr>
            <a:picLocks noChangeAspect="1"/>
          </p:cNvPicPr>
          <p:nvPr/>
        </p:nvPicPr>
        <p:blipFill>
          <a:blip r:embed="rId2"/>
          <a:stretch>
            <a:fillRect/>
          </a:stretch>
        </p:blipFill>
        <p:spPr>
          <a:xfrm>
            <a:off x="1403648" y="2780928"/>
            <a:ext cx="2592288" cy="2592288"/>
          </a:xfrm>
          <a:prstGeom prst="rect">
            <a:avLst/>
          </a:prstGeom>
        </p:spPr>
      </p:pic>
    </p:spTree>
    <p:extLst>
      <p:ext uri="{BB962C8B-B14F-4D97-AF65-F5344CB8AC3E}">
        <p14:creationId xmlns:p14="http://schemas.microsoft.com/office/powerpoint/2010/main" val="2304260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Agenda</a:t>
            </a:r>
            <a:endParaRPr lang="ko-KR" altLang="en-US" dirty="0"/>
          </a:p>
        </p:txBody>
      </p:sp>
      <p:sp>
        <p:nvSpPr>
          <p:cNvPr id="3" name="내용 개체 틀 2"/>
          <p:cNvSpPr>
            <a:spLocks noGrp="1"/>
          </p:cNvSpPr>
          <p:nvPr>
            <p:ph idx="1"/>
          </p:nvPr>
        </p:nvSpPr>
        <p:spPr/>
        <p:txBody>
          <a:bodyPr/>
          <a:lstStyle/>
          <a:p>
            <a:r>
              <a:rPr lang="en-US" altLang="ko-KR" dirty="0" smtClean="0"/>
              <a:t>Form Processing</a:t>
            </a:r>
          </a:p>
          <a:p>
            <a:r>
              <a:rPr lang="en-US" altLang="ko-KR" dirty="0" smtClean="0"/>
              <a:t>User Interface (text, password, button, radio button, check box, selection, text area)</a:t>
            </a:r>
          </a:p>
          <a:p>
            <a:r>
              <a:rPr lang="en-US" altLang="ko-KR" dirty="0" smtClean="0"/>
              <a:t>Cookies</a:t>
            </a:r>
          </a:p>
          <a:p>
            <a:r>
              <a:rPr lang="en-US" altLang="ko-KR" smtClean="0"/>
              <a:t>Session</a:t>
            </a:r>
            <a:endParaRPr lang="en-US" altLang="ko-KR" dirty="0"/>
          </a:p>
          <a:p>
            <a:endParaRPr lang="en-US" altLang="ko-KR" dirty="0" smtClean="0"/>
          </a:p>
          <a:p>
            <a:endParaRPr lang="en-US" altLang="ko-KR" dirty="0" smtClean="0"/>
          </a:p>
          <a:p>
            <a:endParaRPr lang="en-US" altLang="ko-KR" dirty="0" smtClean="0"/>
          </a:p>
        </p:txBody>
      </p:sp>
    </p:spTree>
    <p:extLst>
      <p:ext uri="{BB962C8B-B14F-4D97-AF65-F5344CB8AC3E}">
        <p14:creationId xmlns:p14="http://schemas.microsoft.com/office/powerpoint/2010/main" val="1625633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ko-KR" dirty="0" err="1" smtClean="0">
                <a:latin typeface="Times New Roman" pitchFamily="18" charset="0"/>
                <a:cs typeface="Times New Roman" pitchFamily="18" charset="0"/>
              </a:rPr>
              <a:t>RadioBox</a:t>
            </a:r>
            <a:r>
              <a:rPr lang="en-US" altLang="ko-KR" dirty="0" smtClean="0">
                <a:latin typeface="Times New Roman" pitchFamily="18" charset="0"/>
                <a:cs typeface="Times New Roman" pitchFamily="18" charset="0"/>
              </a:rPr>
              <a:t> example</a:t>
            </a:r>
            <a:endParaRPr lang="ko-KR" altLang="en-US"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r>
              <a:rPr lang="en-US" altLang="ko-KR" dirty="0" smtClean="0"/>
              <a:t>mainRadio.html</a:t>
            </a:r>
            <a:endParaRPr lang="ko-KR" altLang="en-US" dirty="0"/>
          </a:p>
        </p:txBody>
      </p:sp>
      <p:sp>
        <p:nvSpPr>
          <p:cNvPr id="5" name="Content Placeholder 4"/>
          <p:cNvSpPr>
            <a:spLocks noGrp="1"/>
          </p:cNvSpPr>
          <p:nvPr>
            <p:ph sz="half" idx="2"/>
          </p:nvPr>
        </p:nvSpPr>
        <p:spPr/>
        <p:txBody>
          <a:bodyPr>
            <a:normAutofit fontScale="70000" lnSpcReduction="20000"/>
          </a:bodyPr>
          <a:lstStyle/>
          <a:p>
            <a:pPr marL="0" indent="0">
              <a:buNone/>
            </a:pPr>
            <a:r>
              <a:rPr lang="en-US" altLang="ko-KR" dirty="0"/>
              <a:t>&lt;html&gt;</a:t>
            </a:r>
          </a:p>
          <a:p>
            <a:pPr marL="0" indent="0">
              <a:buNone/>
            </a:pPr>
            <a:r>
              <a:rPr lang="en-US" altLang="ko-KR" dirty="0"/>
              <a:t>&lt;body&gt;</a:t>
            </a:r>
          </a:p>
          <a:p>
            <a:pPr marL="0" indent="0">
              <a:buNone/>
            </a:pPr>
            <a:r>
              <a:rPr lang="en-US" altLang="ko-KR" dirty="0"/>
              <a:t>&lt;form action="</a:t>
            </a:r>
            <a:r>
              <a:rPr lang="en-US" altLang="ko-KR" dirty="0" err="1"/>
              <a:t>radio.jsp</a:t>
            </a:r>
            <a:r>
              <a:rPr lang="en-US" altLang="ko-KR" dirty="0"/>
              <a:t>" method="POST" target="_blank"&gt;</a:t>
            </a:r>
          </a:p>
          <a:p>
            <a:pPr marL="0" indent="0">
              <a:buNone/>
            </a:pPr>
            <a:r>
              <a:rPr lang="en-US" altLang="ko-KR" dirty="0"/>
              <a:t>&lt;input type="radio" name="course" value="</a:t>
            </a:r>
            <a:r>
              <a:rPr lang="en-US" altLang="ko-KR" dirty="0" err="1"/>
              <a:t>Maths</a:t>
            </a:r>
            <a:r>
              <a:rPr lang="en-US" altLang="ko-KR" dirty="0"/>
              <a:t>"/&gt; </a:t>
            </a:r>
            <a:r>
              <a:rPr lang="en-US" altLang="ko-KR" dirty="0" err="1"/>
              <a:t>Maths</a:t>
            </a:r>
            <a:endParaRPr lang="en-US" altLang="ko-KR" dirty="0"/>
          </a:p>
          <a:p>
            <a:pPr marL="0" indent="0">
              <a:buNone/>
            </a:pPr>
            <a:r>
              <a:rPr lang="en-US" altLang="ko-KR" dirty="0"/>
              <a:t>&lt;input type="radio" name="course" value="Physics"/&gt; Physics</a:t>
            </a:r>
          </a:p>
          <a:p>
            <a:pPr marL="0" indent="0">
              <a:buNone/>
            </a:pPr>
            <a:r>
              <a:rPr lang="en-US" altLang="ko-KR" dirty="0"/>
              <a:t>&lt;input type="radio" name="course" value="</a:t>
            </a:r>
            <a:r>
              <a:rPr lang="en-US" altLang="ko-KR" dirty="0" err="1"/>
              <a:t>Chem</a:t>
            </a:r>
            <a:r>
              <a:rPr lang="en-US" altLang="ko-KR" dirty="0"/>
              <a:t>"/&gt; </a:t>
            </a:r>
            <a:r>
              <a:rPr lang="en-US" altLang="ko-KR" dirty="0" err="1"/>
              <a:t>Chem</a:t>
            </a:r>
            <a:endParaRPr lang="en-US" altLang="ko-KR" dirty="0"/>
          </a:p>
          <a:p>
            <a:pPr marL="0" indent="0">
              <a:buNone/>
            </a:pPr>
            <a:r>
              <a:rPr lang="en-US" altLang="ko-KR" dirty="0"/>
              <a:t>&lt;input type="submit" value="Select Subject" /&gt;</a:t>
            </a:r>
          </a:p>
          <a:p>
            <a:pPr marL="0" indent="0">
              <a:buNone/>
            </a:pPr>
            <a:r>
              <a:rPr lang="en-US" altLang="ko-KR" dirty="0"/>
              <a:t>&lt;/form&gt;</a:t>
            </a:r>
          </a:p>
          <a:p>
            <a:pPr marL="0" indent="0">
              <a:buNone/>
            </a:pPr>
            <a:r>
              <a:rPr lang="en-US" altLang="ko-KR" dirty="0"/>
              <a:t>&lt;/body&gt;</a:t>
            </a:r>
          </a:p>
          <a:p>
            <a:pPr marL="0" indent="0">
              <a:buNone/>
            </a:pPr>
            <a:r>
              <a:rPr lang="en-US" altLang="ko-KR" dirty="0"/>
              <a:t>&lt;/html&gt;</a:t>
            </a:r>
            <a:endParaRPr lang="ko-KR" altLang="en-US" dirty="0"/>
          </a:p>
          <a:p>
            <a:endParaRPr lang="ko-KR" altLang="en-US" dirty="0"/>
          </a:p>
        </p:txBody>
      </p:sp>
      <p:sp>
        <p:nvSpPr>
          <p:cNvPr id="6" name="Text Placeholder 5"/>
          <p:cNvSpPr>
            <a:spLocks noGrp="1"/>
          </p:cNvSpPr>
          <p:nvPr>
            <p:ph type="body" sz="quarter" idx="3"/>
          </p:nvPr>
        </p:nvSpPr>
        <p:spPr/>
        <p:txBody>
          <a:bodyPr/>
          <a:lstStyle/>
          <a:p>
            <a:r>
              <a:rPr lang="en-US" altLang="ko-KR" dirty="0" err="1"/>
              <a:t>radio.jsp</a:t>
            </a:r>
            <a:endParaRPr lang="ko-KR" altLang="en-US" dirty="0"/>
          </a:p>
        </p:txBody>
      </p:sp>
      <p:sp>
        <p:nvSpPr>
          <p:cNvPr id="7" name="Content Placeholder 6"/>
          <p:cNvSpPr>
            <a:spLocks noGrp="1"/>
          </p:cNvSpPr>
          <p:nvPr>
            <p:ph sz="quarter" idx="4"/>
          </p:nvPr>
        </p:nvSpPr>
        <p:spPr/>
        <p:txBody>
          <a:bodyPr>
            <a:normAutofit fontScale="62500" lnSpcReduction="20000"/>
          </a:bodyPr>
          <a:lstStyle/>
          <a:p>
            <a:pPr marL="0" indent="0">
              <a:buNone/>
            </a:pPr>
            <a:r>
              <a:rPr lang="en-US" altLang="ko-KR" dirty="0"/>
              <a:t>&lt;html&gt;</a:t>
            </a:r>
          </a:p>
          <a:p>
            <a:pPr marL="0" indent="0">
              <a:buNone/>
            </a:pPr>
            <a:r>
              <a:rPr lang="en-US" altLang="ko-KR" dirty="0"/>
              <a:t>&lt;head&gt;</a:t>
            </a:r>
          </a:p>
          <a:p>
            <a:pPr marL="0" indent="0">
              <a:buNone/>
            </a:pPr>
            <a:r>
              <a:rPr lang="en-US" altLang="ko-KR" dirty="0"/>
              <a:t>&lt;title&gt;Reading Radio Data&lt;/title&gt;</a:t>
            </a:r>
          </a:p>
          <a:p>
            <a:pPr marL="0" indent="0">
              <a:buNone/>
            </a:pPr>
            <a:r>
              <a:rPr lang="en-US" altLang="ko-KR" dirty="0"/>
              <a:t>&lt;/head&gt;</a:t>
            </a:r>
          </a:p>
          <a:p>
            <a:pPr marL="0" indent="0">
              <a:buNone/>
            </a:pPr>
            <a:r>
              <a:rPr lang="en-US" altLang="ko-KR" dirty="0"/>
              <a:t>&lt;body&gt;</a:t>
            </a:r>
          </a:p>
          <a:p>
            <a:pPr marL="0" indent="0">
              <a:buNone/>
            </a:pPr>
            <a:r>
              <a:rPr lang="en-US" altLang="ko-KR" dirty="0"/>
              <a:t>&lt;center&gt;</a:t>
            </a:r>
          </a:p>
          <a:p>
            <a:pPr marL="0" indent="0">
              <a:buNone/>
            </a:pPr>
            <a:r>
              <a:rPr lang="en-US" altLang="ko-KR" dirty="0"/>
              <a:t>&lt;h1&gt;Reading Radio Data&lt;/h1&gt;</a:t>
            </a:r>
          </a:p>
          <a:p>
            <a:pPr marL="0" indent="0">
              <a:buNone/>
            </a:pPr>
            <a:r>
              <a:rPr lang="en-US" altLang="ko-KR" dirty="0"/>
              <a:t>The selected course is:</a:t>
            </a:r>
          </a:p>
          <a:p>
            <a:pPr marL="0" indent="0">
              <a:buNone/>
            </a:pPr>
            <a:r>
              <a:rPr lang="en-US" altLang="ko-KR" dirty="0"/>
              <a:t>&lt;%String </a:t>
            </a:r>
            <a:r>
              <a:rPr lang="en-US" altLang="ko-KR" dirty="0" err="1"/>
              <a:t>crs</a:t>
            </a:r>
            <a:r>
              <a:rPr lang="en-US" altLang="ko-KR" dirty="0"/>
              <a:t>=</a:t>
            </a:r>
            <a:r>
              <a:rPr lang="en-US" altLang="ko-KR" dirty="0" err="1"/>
              <a:t>request.getParameter</a:t>
            </a:r>
            <a:r>
              <a:rPr lang="en-US" altLang="ko-KR" dirty="0"/>
              <a:t>("course");</a:t>
            </a:r>
          </a:p>
          <a:p>
            <a:pPr marL="0" indent="0">
              <a:buNone/>
            </a:pPr>
            <a:r>
              <a:rPr lang="en-US" altLang="ko-KR" dirty="0"/>
              <a:t>	   </a:t>
            </a:r>
            <a:r>
              <a:rPr lang="en-US" altLang="ko-KR" dirty="0" err="1"/>
              <a:t>out.print</a:t>
            </a:r>
            <a:r>
              <a:rPr lang="en-US" altLang="ko-KR" dirty="0"/>
              <a:t>(</a:t>
            </a:r>
            <a:r>
              <a:rPr lang="en-US" altLang="ko-KR" dirty="0" err="1"/>
              <a:t>crs</a:t>
            </a:r>
            <a:r>
              <a:rPr lang="en-US" altLang="ko-KR" dirty="0"/>
              <a:t>);</a:t>
            </a:r>
          </a:p>
          <a:p>
            <a:pPr marL="0" indent="0">
              <a:buNone/>
            </a:pPr>
            <a:r>
              <a:rPr lang="en-US" altLang="ko-KR" dirty="0"/>
              <a:t>	   </a:t>
            </a:r>
            <a:r>
              <a:rPr lang="en-US" altLang="ko-KR" dirty="0" err="1"/>
              <a:t>out.println</a:t>
            </a:r>
            <a:r>
              <a:rPr lang="en-US" altLang="ko-KR" dirty="0"/>
              <a:t>(". Good luck..");</a:t>
            </a:r>
          </a:p>
          <a:p>
            <a:pPr marL="0" indent="0">
              <a:buNone/>
            </a:pPr>
            <a:endParaRPr lang="en-US" altLang="ko-KR" dirty="0"/>
          </a:p>
          <a:p>
            <a:pPr marL="0" indent="0">
              <a:buNone/>
            </a:pPr>
            <a:r>
              <a:rPr lang="en-US" altLang="ko-KR" dirty="0"/>
              <a:t>%&gt;</a:t>
            </a:r>
          </a:p>
          <a:p>
            <a:pPr marL="0" indent="0">
              <a:buNone/>
            </a:pPr>
            <a:r>
              <a:rPr lang="en-US" altLang="ko-KR" dirty="0"/>
              <a:t>&lt;/body&gt;</a:t>
            </a:r>
          </a:p>
          <a:p>
            <a:pPr marL="0" indent="0">
              <a:buNone/>
            </a:pPr>
            <a:r>
              <a:rPr lang="en-US" altLang="ko-KR" dirty="0"/>
              <a:t>&lt;/html&gt;</a:t>
            </a:r>
            <a:endParaRPr lang="ko-KR" altLang="en-US" dirty="0"/>
          </a:p>
          <a:p>
            <a:endParaRPr lang="ko-KR" altLang="en-US" dirty="0"/>
          </a:p>
          <a:p>
            <a:endParaRPr lang="ko-KR" altLang="en-US" dirty="0"/>
          </a:p>
        </p:txBody>
      </p:sp>
    </p:spTree>
    <p:extLst>
      <p:ext uri="{BB962C8B-B14F-4D97-AF65-F5344CB8AC3E}">
        <p14:creationId xmlns:p14="http://schemas.microsoft.com/office/powerpoint/2010/main" val="228239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SELECT TAG</a:t>
            </a:r>
            <a:endParaRPr lang="ko-KR" altLang="en-US" dirty="0"/>
          </a:p>
        </p:txBody>
      </p:sp>
      <p:sp>
        <p:nvSpPr>
          <p:cNvPr id="3" name="내용 개체 틀 2"/>
          <p:cNvSpPr>
            <a:spLocks noGrp="1"/>
          </p:cNvSpPr>
          <p:nvPr>
            <p:ph idx="1"/>
          </p:nvPr>
        </p:nvSpPr>
        <p:spPr/>
        <p:txBody>
          <a:bodyPr/>
          <a:lstStyle/>
          <a:p>
            <a:r>
              <a:rPr lang="en-US" altLang="ko-KR" dirty="0" smtClean="0"/>
              <a:t>It</a:t>
            </a:r>
            <a:r>
              <a:rPr lang="ko-KR" altLang="en-US" dirty="0"/>
              <a:t> </a:t>
            </a:r>
            <a:r>
              <a:rPr lang="en-US" altLang="ko-KR" dirty="0" smtClean="0"/>
              <a:t>is </a:t>
            </a:r>
            <a:r>
              <a:rPr lang="en-US" altLang="ko-KR" dirty="0"/>
              <a:t>to populate a dropdown box in the </a:t>
            </a:r>
            <a:r>
              <a:rPr lang="en-US" altLang="ko-KR" dirty="0" err="1"/>
              <a:t>jsp</a:t>
            </a:r>
            <a:r>
              <a:rPr lang="en-US" altLang="ko-KR" dirty="0"/>
              <a:t> </a:t>
            </a:r>
            <a:r>
              <a:rPr lang="en-US" altLang="ko-KR" dirty="0" smtClean="0"/>
              <a:t>page.</a:t>
            </a:r>
          </a:p>
          <a:p>
            <a:r>
              <a:rPr lang="en-US" altLang="ko-KR" dirty="0" smtClean="0"/>
              <a:t>User can choose multiple selection from the list</a:t>
            </a:r>
            <a:endParaRPr lang="ko-KR" altLang="en-US" dirty="0"/>
          </a:p>
        </p:txBody>
      </p:sp>
    </p:spTree>
    <p:extLst>
      <p:ext uri="{BB962C8B-B14F-4D97-AF65-F5344CB8AC3E}">
        <p14:creationId xmlns:p14="http://schemas.microsoft.com/office/powerpoint/2010/main" val="2199977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ko-KR" dirty="0" smtClean="0">
                <a:latin typeface="Times New Roman" pitchFamily="18" charset="0"/>
                <a:cs typeface="Times New Roman" pitchFamily="18" charset="0"/>
              </a:rPr>
              <a:t>SELECT TAG example</a:t>
            </a:r>
            <a:endParaRPr lang="ko-KR" altLang="en-US"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r>
              <a:rPr lang="en-US" altLang="ko-KR" dirty="0" err="1" smtClean="0"/>
              <a:t>mainSelect.jsp</a:t>
            </a:r>
            <a:endParaRPr lang="ko-KR" altLang="en-US" dirty="0"/>
          </a:p>
        </p:txBody>
      </p:sp>
      <p:sp>
        <p:nvSpPr>
          <p:cNvPr id="5" name="Content Placeholder 4"/>
          <p:cNvSpPr>
            <a:spLocks noGrp="1"/>
          </p:cNvSpPr>
          <p:nvPr>
            <p:ph sz="half" idx="2"/>
          </p:nvPr>
        </p:nvSpPr>
        <p:spPr/>
        <p:txBody>
          <a:bodyPr>
            <a:normAutofit fontScale="25000" lnSpcReduction="20000"/>
          </a:bodyPr>
          <a:lstStyle/>
          <a:p>
            <a:pPr marL="0" indent="0">
              <a:buNone/>
            </a:pPr>
            <a:r>
              <a:rPr lang="en-US" altLang="ko-KR" sz="5600" dirty="0"/>
              <a:t>&lt;html&gt;</a:t>
            </a:r>
          </a:p>
          <a:p>
            <a:pPr marL="0" indent="0">
              <a:buNone/>
            </a:pPr>
            <a:r>
              <a:rPr lang="en-US" altLang="ko-KR" sz="5600" dirty="0"/>
              <a:t>   &lt;head&gt;</a:t>
            </a:r>
          </a:p>
          <a:p>
            <a:pPr marL="0" indent="0">
              <a:buNone/>
            </a:pPr>
            <a:r>
              <a:rPr lang="en-US" altLang="ko-KR" sz="5600" dirty="0"/>
              <a:t>      &lt;title&gt;</a:t>
            </a:r>
          </a:p>
          <a:p>
            <a:pPr marL="0" indent="0">
              <a:buNone/>
            </a:pPr>
            <a:r>
              <a:rPr lang="en-US" altLang="ko-KR" sz="5600" dirty="0"/>
              <a:t>           Example of SELECT Tag</a:t>
            </a:r>
          </a:p>
          <a:p>
            <a:pPr marL="0" indent="0">
              <a:buNone/>
            </a:pPr>
            <a:r>
              <a:rPr lang="en-US" altLang="ko-KR" sz="5600" dirty="0"/>
              <a:t>      &lt;/title&gt;</a:t>
            </a:r>
          </a:p>
          <a:p>
            <a:pPr marL="0" indent="0">
              <a:buNone/>
            </a:pPr>
            <a:r>
              <a:rPr lang="en-US" altLang="ko-KR" sz="5600" dirty="0"/>
              <a:t>   &lt;/head&gt;</a:t>
            </a:r>
          </a:p>
          <a:p>
            <a:pPr marL="0" indent="0">
              <a:buNone/>
            </a:pPr>
            <a:r>
              <a:rPr lang="en-US" altLang="ko-KR" sz="5600" dirty="0"/>
              <a:t>   &lt;body&gt;</a:t>
            </a:r>
          </a:p>
          <a:p>
            <a:pPr marL="0" indent="0">
              <a:buNone/>
            </a:pPr>
            <a:r>
              <a:rPr lang="en-US" altLang="ko-KR" sz="5600" dirty="0"/>
              <a:t>    &lt;h2&gt;SELECT TAG INPUT&lt;/h2&gt;</a:t>
            </a:r>
          </a:p>
          <a:p>
            <a:pPr marL="0" indent="0">
              <a:buNone/>
            </a:pPr>
            <a:r>
              <a:rPr lang="en-US" altLang="ko-KR" sz="5600" dirty="0"/>
              <a:t>     &lt;form method=post action=</a:t>
            </a:r>
            <a:r>
              <a:rPr lang="en-US" altLang="ko-KR" sz="5600" dirty="0" err="1"/>
              <a:t>select.jsp</a:t>
            </a:r>
            <a:r>
              <a:rPr lang="en-US" altLang="ko-KR" sz="5600" dirty="0"/>
              <a:t>&gt;</a:t>
            </a:r>
          </a:p>
          <a:p>
            <a:pPr marL="0" indent="0">
              <a:buNone/>
            </a:pPr>
            <a:r>
              <a:rPr lang="en-US" altLang="ko-KR" sz="5600" dirty="0"/>
              <a:t>      &lt;center&gt;</a:t>
            </a:r>
          </a:p>
          <a:p>
            <a:pPr marL="0" indent="0">
              <a:buNone/>
            </a:pPr>
            <a:r>
              <a:rPr lang="en-US" altLang="ko-KR" sz="5600" dirty="0"/>
              <a:t>       &lt;h4&gt;Please choose your </a:t>
            </a:r>
            <a:r>
              <a:rPr lang="en-US" altLang="ko-KR" sz="5600" dirty="0" err="1"/>
              <a:t>favourite</a:t>
            </a:r>
            <a:r>
              <a:rPr lang="en-US" altLang="ko-KR" sz="5600" dirty="0"/>
              <a:t> nations...&lt;/h4&gt;</a:t>
            </a:r>
          </a:p>
          <a:p>
            <a:pPr marL="0" indent="0">
              <a:buNone/>
            </a:pPr>
            <a:r>
              <a:rPr lang="en-US" altLang="ko-KR" sz="5600" dirty="0"/>
              <a:t>	 &lt;select name="national" multiple&gt;</a:t>
            </a:r>
          </a:p>
          <a:p>
            <a:pPr marL="0" indent="0">
              <a:buNone/>
            </a:pPr>
            <a:r>
              <a:rPr lang="en-US" altLang="ko-KR" sz="5600" dirty="0"/>
              <a:t>	   &lt;option value="Korea"&gt;Korea</a:t>
            </a:r>
          </a:p>
          <a:p>
            <a:pPr marL="0" indent="0">
              <a:buNone/>
            </a:pPr>
            <a:r>
              <a:rPr lang="en-US" altLang="ko-KR" sz="5600" dirty="0"/>
              <a:t>	   &lt;option value="USA"&gt;USA</a:t>
            </a:r>
          </a:p>
          <a:p>
            <a:pPr marL="0" indent="0">
              <a:buNone/>
            </a:pPr>
            <a:r>
              <a:rPr lang="en-US" altLang="ko-KR" sz="5600" dirty="0"/>
              <a:t>	   &lt;option value="China"&gt;China</a:t>
            </a:r>
          </a:p>
          <a:p>
            <a:pPr marL="0" indent="0">
              <a:buNone/>
            </a:pPr>
            <a:r>
              <a:rPr lang="en-US" altLang="ko-KR" sz="5600" dirty="0"/>
              <a:t>	   &lt;option value="Australia"&gt;Australia</a:t>
            </a:r>
          </a:p>
          <a:p>
            <a:pPr marL="0" indent="0">
              <a:buNone/>
            </a:pPr>
            <a:r>
              <a:rPr lang="en-US" altLang="ko-KR" sz="5600" dirty="0"/>
              <a:t>	   &lt;option value="Japan"&gt;Japan</a:t>
            </a:r>
          </a:p>
          <a:p>
            <a:pPr marL="0" indent="0">
              <a:buNone/>
            </a:pPr>
            <a:r>
              <a:rPr lang="en-US" altLang="ko-KR" sz="5600" dirty="0"/>
              <a:t>	   &lt;option value="Brazil"&gt;Brazil</a:t>
            </a:r>
          </a:p>
          <a:p>
            <a:pPr marL="0" indent="0">
              <a:buNone/>
            </a:pPr>
            <a:r>
              <a:rPr lang="en-US" altLang="ko-KR" sz="5600" dirty="0"/>
              <a:t>	   &lt;option value="Indonesia"&gt;Indonesia</a:t>
            </a:r>
          </a:p>
          <a:p>
            <a:pPr marL="0" indent="0">
              <a:buNone/>
            </a:pPr>
            <a:r>
              <a:rPr lang="en-US" altLang="ko-KR" sz="5600" dirty="0"/>
              <a:t>	   &lt;option value="Germany"&gt;Germany</a:t>
            </a:r>
          </a:p>
          <a:p>
            <a:pPr marL="0" indent="0">
              <a:buNone/>
            </a:pPr>
            <a:r>
              <a:rPr lang="en-US" altLang="ko-KR" sz="5600" dirty="0"/>
              <a:t>	   &lt;option value="Others"&gt;Others</a:t>
            </a:r>
          </a:p>
          <a:p>
            <a:pPr marL="0" indent="0">
              <a:buNone/>
            </a:pPr>
            <a:r>
              <a:rPr lang="en-US" altLang="ko-KR" sz="5600" dirty="0"/>
              <a:t>	 &lt;/select&gt;&lt;p&gt;</a:t>
            </a:r>
          </a:p>
          <a:p>
            <a:pPr marL="0" indent="0">
              <a:buNone/>
            </a:pPr>
            <a:r>
              <a:rPr lang="en-US" altLang="ko-KR" sz="5600" dirty="0"/>
              <a:t>       &lt;input type=submit value=OK&gt;</a:t>
            </a:r>
          </a:p>
          <a:p>
            <a:pPr marL="0" indent="0">
              <a:buNone/>
            </a:pPr>
            <a:r>
              <a:rPr lang="en-US" altLang="ko-KR" sz="5600" dirty="0"/>
              <a:t>       &lt;input type=reset value="</a:t>
            </a:r>
            <a:r>
              <a:rPr lang="ko-KR" altLang="en-US" sz="5600" dirty="0"/>
              <a:t>취소</a:t>
            </a:r>
            <a:r>
              <a:rPr lang="en-US" altLang="ko-KR" sz="5600" dirty="0"/>
              <a:t>"&gt;</a:t>
            </a:r>
          </a:p>
          <a:p>
            <a:pPr marL="0" indent="0">
              <a:buNone/>
            </a:pPr>
            <a:r>
              <a:rPr lang="en-US" altLang="ko-KR" sz="5600" dirty="0"/>
              <a:t>      &lt;/center&gt;</a:t>
            </a:r>
          </a:p>
          <a:p>
            <a:pPr marL="0" indent="0">
              <a:buNone/>
            </a:pPr>
            <a:r>
              <a:rPr lang="en-US" altLang="ko-KR" sz="5600" dirty="0"/>
              <a:t>     &lt;/form&gt;</a:t>
            </a:r>
          </a:p>
          <a:p>
            <a:pPr marL="0" indent="0">
              <a:buNone/>
            </a:pPr>
            <a:r>
              <a:rPr lang="en-US" altLang="ko-KR" sz="5600" dirty="0"/>
              <a:t>   &lt;/body&gt;</a:t>
            </a:r>
          </a:p>
          <a:p>
            <a:pPr marL="0" indent="0">
              <a:buNone/>
            </a:pPr>
            <a:r>
              <a:rPr lang="en-US" altLang="ko-KR" sz="5600" dirty="0"/>
              <a:t>&lt;/html&gt;</a:t>
            </a:r>
          </a:p>
          <a:p>
            <a:pPr marL="0" indent="0">
              <a:buNone/>
            </a:pPr>
            <a:endParaRPr lang="en-US" altLang="ko-KR" sz="5600" dirty="0"/>
          </a:p>
          <a:p>
            <a:endParaRPr lang="ko-KR" altLang="en-US" dirty="0"/>
          </a:p>
        </p:txBody>
      </p:sp>
      <p:sp>
        <p:nvSpPr>
          <p:cNvPr id="6" name="Text Placeholder 5"/>
          <p:cNvSpPr>
            <a:spLocks noGrp="1"/>
          </p:cNvSpPr>
          <p:nvPr>
            <p:ph type="body" sz="quarter" idx="3"/>
          </p:nvPr>
        </p:nvSpPr>
        <p:spPr/>
        <p:txBody>
          <a:bodyPr/>
          <a:lstStyle/>
          <a:p>
            <a:r>
              <a:rPr lang="en-US" altLang="ko-KR" dirty="0" err="1"/>
              <a:t>select.jsp</a:t>
            </a:r>
            <a:endParaRPr lang="ko-KR" altLang="en-US" dirty="0"/>
          </a:p>
        </p:txBody>
      </p:sp>
      <p:sp>
        <p:nvSpPr>
          <p:cNvPr id="7" name="Content Placeholder 6"/>
          <p:cNvSpPr>
            <a:spLocks noGrp="1"/>
          </p:cNvSpPr>
          <p:nvPr>
            <p:ph sz="quarter" idx="4"/>
          </p:nvPr>
        </p:nvSpPr>
        <p:spPr/>
        <p:txBody>
          <a:bodyPr>
            <a:normAutofit fontScale="25000" lnSpcReduction="20000"/>
          </a:bodyPr>
          <a:lstStyle/>
          <a:p>
            <a:pPr marL="0" indent="0">
              <a:buNone/>
            </a:pPr>
            <a:r>
              <a:rPr lang="en-US" altLang="ko-KR" sz="5600" dirty="0"/>
              <a:t>&lt;html&gt;</a:t>
            </a:r>
          </a:p>
          <a:p>
            <a:pPr marL="0" indent="0">
              <a:buNone/>
            </a:pPr>
            <a:r>
              <a:rPr lang="en-US" altLang="ko-KR" sz="5600" dirty="0"/>
              <a:t>   &lt;head&gt;</a:t>
            </a:r>
          </a:p>
          <a:p>
            <a:pPr marL="0" indent="0">
              <a:buNone/>
            </a:pPr>
            <a:r>
              <a:rPr lang="en-US" altLang="ko-KR" sz="5600" dirty="0"/>
              <a:t>      &lt;title&gt;</a:t>
            </a:r>
          </a:p>
          <a:p>
            <a:pPr marL="0" indent="0">
              <a:buNone/>
            </a:pPr>
            <a:r>
              <a:rPr lang="en-US" altLang="ko-KR" sz="5600" dirty="0"/>
              <a:t>	Example of SELECT Tag</a:t>
            </a:r>
          </a:p>
          <a:p>
            <a:pPr marL="0" indent="0">
              <a:buNone/>
            </a:pPr>
            <a:r>
              <a:rPr lang="en-US" altLang="ko-KR" sz="5600" dirty="0"/>
              <a:t>      &lt;/title&gt;</a:t>
            </a:r>
          </a:p>
          <a:p>
            <a:pPr marL="0" indent="0">
              <a:buNone/>
            </a:pPr>
            <a:r>
              <a:rPr lang="en-US" altLang="ko-KR" sz="5600" dirty="0"/>
              <a:t>   &lt;/head&gt;</a:t>
            </a:r>
          </a:p>
          <a:p>
            <a:pPr marL="0" indent="0">
              <a:buNone/>
            </a:pPr>
            <a:r>
              <a:rPr lang="en-US" altLang="ko-KR" sz="5600" dirty="0"/>
              <a:t>   &lt;body&gt;</a:t>
            </a:r>
          </a:p>
          <a:p>
            <a:pPr marL="0" indent="0">
              <a:buNone/>
            </a:pPr>
            <a:r>
              <a:rPr lang="en-US" altLang="ko-KR" sz="5600" dirty="0"/>
              <a:t>     &lt;h2&gt;SELECT TAG RESULT&lt;/h2&gt;</a:t>
            </a:r>
          </a:p>
          <a:p>
            <a:pPr marL="0" indent="0">
              <a:buNone/>
            </a:pPr>
            <a:r>
              <a:rPr lang="en-US" altLang="ko-KR" sz="5600" dirty="0"/>
              <a:t>      &lt;h4&gt;This is your selection..&lt;/h4&gt;</a:t>
            </a:r>
          </a:p>
          <a:p>
            <a:pPr marL="0" indent="0">
              <a:buNone/>
            </a:pPr>
            <a:r>
              <a:rPr lang="en-US" altLang="ko-KR" sz="5600" dirty="0"/>
              <a:t>      &lt;%</a:t>
            </a:r>
          </a:p>
          <a:p>
            <a:pPr marL="0" indent="0">
              <a:buNone/>
            </a:pPr>
            <a:r>
              <a:rPr lang="en-US" altLang="ko-KR" sz="5600" dirty="0"/>
              <a:t>	String[] state=</a:t>
            </a:r>
            <a:r>
              <a:rPr lang="en-US" altLang="ko-KR" sz="5600" dirty="0" err="1"/>
              <a:t>request.getParameterValues</a:t>
            </a:r>
            <a:r>
              <a:rPr lang="en-US" altLang="ko-KR" sz="5600" dirty="0"/>
              <a:t>("national");</a:t>
            </a:r>
          </a:p>
          <a:p>
            <a:pPr marL="0" indent="0">
              <a:buNone/>
            </a:pPr>
            <a:r>
              <a:rPr lang="en-US" altLang="ko-KR" sz="5600" dirty="0"/>
              <a:t>	for(</a:t>
            </a:r>
            <a:r>
              <a:rPr lang="en-US" altLang="ko-KR" sz="5600" dirty="0" err="1"/>
              <a:t>int</a:t>
            </a:r>
            <a:r>
              <a:rPr lang="en-US" altLang="ko-KR" sz="5600" dirty="0"/>
              <a:t> </a:t>
            </a:r>
            <a:r>
              <a:rPr lang="en-US" altLang="ko-KR" sz="5600" dirty="0" err="1"/>
              <a:t>i</a:t>
            </a:r>
            <a:r>
              <a:rPr lang="en-US" altLang="ko-KR" sz="5600" dirty="0"/>
              <a:t>=0; </a:t>
            </a:r>
            <a:r>
              <a:rPr lang="en-US" altLang="ko-KR" sz="5600" dirty="0" err="1"/>
              <a:t>i</a:t>
            </a:r>
            <a:r>
              <a:rPr lang="en-US" altLang="ko-KR" sz="5600" dirty="0"/>
              <a:t>&lt; </a:t>
            </a:r>
            <a:r>
              <a:rPr lang="en-US" altLang="ko-KR" sz="5600" dirty="0" err="1"/>
              <a:t>state.length</a:t>
            </a:r>
            <a:r>
              <a:rPr lang="en-US" altLang="ko-KR" sz="5600" dirty="0"/>
              <a:t>; </a:t>
            </a:r>
            <a:r>
              <a:rPr lang="en-US" altLang="ko-KR" sz="5600" dirty="0" err="1"/>
              <a:t>i</a:t>
            </a:r>
            <a:r>
              <a:rPr lang="en-US" altLang="ko-KR" sz="5600" dirty="0"/>
              <a:t>++) {</a:t>
            </a:r>
          </a:p>
          <a:p>
            <a:pPr marL="0" indent="0">
              <a:buNone/>
            </a:pPr>
            <a:r>
              <a:rPr lang="en-US" altLang="ko-KR" sz="5600" dirty="0"/>
              <a:t>		</a:t>
            </a:r>
            <a:r>
              <a:rPr lang="en-US" altLang="ko-KR" sz="5600" dirty="0" err="1"/>
              <a:t>out.println</a:t>
            </a:r>
            <a:r>
              <a:rPr lang="en-US" altLang="ko-KR" sz="5600" dirty="0"/>
              <a:t>(state[</a:t>
            </a:r>
            <a:r>
              <a:rPr lang="en-US" altLang="ko-KR" sz="5600" dirty="0" err="1"/>
              <a:t>i</a:t>
            </a:r>
            <a:r>
              <a:rPr lang="en-US" altLang="ko-KR" sz="5600" dirty="0"/>
              <a:t>]);</a:t>
            </a:r>
          </a:p>
          <a:p>
            <a:pPr marL="0" indent="0">
              <a:buNone/>
            </a:pPr>
            <a:r>
              <a:rPr lang="en-US" altLang="ko-KR" sz="5600" dirty="0"/>
              <a:t>		</a:t>
            </a:r>
            <a:r>
              <a:rPr lang="en-US" altLang="ko-KR" sz="5600" dirty="0" err="1"/>
              <a:t>out.println</a:t>
            </a:r>
            <a:r>
              <a:rPr lang="en-US" altLang="ko-KR" sz="5600" dirty="0"/>
              <a:t>("&lt;</a:t>
            </a:r>
            <a:r>
              <a:rPr lang="en-US" altLang="ko-KR" sz="5600" dirty="0" err="1"/>
              <a:t>br</a:t>
            </a:r>
            <a:r>
              <a:rPr lang="en-US" altLang="ko-KR" sz="5600" dirty="0"/>
              <a:t>&gt;");</a:t>
            </a:r>
          </a:p>
          <a:p>
            <a:pPr marL="0" indent="0">
              <a:buNone/>
            </a:pPr>
            <a:r>
              <a:rPr lang="en-US" altLang="ko-KR" sz="5600" dirty="0"/>
              <a:t>	  }</a:t>
            </a:r>
          </a:p>
          <a:p>
            <a:pPr marL="0" indent="0">
              <a:buNone/>
            </a:pPr>
            <a:r>
              <a:rPr lang="en-US" altLang="ko-KR" sz="5600" dirty="0"/>
              <a:t>      %&gt;</a:t>
            </a:r>
          </a:p>
          <a:p>
            <a:pPr marL="0" indent="0">
              <a:buNone/>
            </a:pPr>
            <a:r>
              <a:rPr lang="en-US" altLang="ko-KR" sz="5600" dirty="0"/>
              <a:t>	&lt;p&gt;Welcome to this class</a:t>
            </a:r>
          </a:p>
          <a:p>
            <a:pPr marL="0" indent="0">
              <a:buNone/>
            </a:pPr>
            <a:r>
              <a:rPr lang="en-US" altLang="ko-KR" sz="5600" dirty="0"/>
              <a:t>   &lt;/body&gt;</a:t>
            </a:r>
          </a:p>
          <a:p>
            <a:pPr marL="0" indent="0">
              <a:buNone/>
            </a:pPr>
            <a:r>
              <a:rPr lang="en-US" altLang="ko-KR" sz="5600" dirty="0"/>
              <a:t>&lt;/html&gt;</a:t>
            </a:r>
          </a:p>
          <a:p>
            <a:pPr marL="0" indent="0">
              <a:buNone/>
            </a:pPr>
            <a:endParaRPr lang="en-US" altLang="ko-KR" dirty="0"/>
          </a:p>
          <a:p>
            <a:endParaRPr lang="ko-KR" altLang="en-US" dirty="0"/>
          </a:p>
        </p:txBody>
      </p:sp>
    </p:spTree>
    <p:extLst>
      <p:ext uri="{BB962C8B-B14F-4D97-AF65-F5344CB8AC3E}">
        <p14:creationId xmlns:p14="http://schemas.microsoft.com/office/powerpoint/2010/main" val="3632625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Combo Box</a:t>
            </a:r>
            <a:endParaRPr lang="ko-KR" altLang="en-US" dirty="0"/>
          </a:p>
        </p:txBody>
      </p:sp>
      <p:sp>
        <p:nvSpPr>
          <p:cNvPr id="3" name="내용 개체 틀 2"/>
          <p:cNvSpPr>
            <a:spLocks noGrp="1"/>
          </p:cNvSpPr>
          <p:nvPr>
            <p:ph idx="1"/>
          </p:nvPr>
        </p:nvSpPr>
        <p:spPr/>
        <p:txBody>
          <a:bodyPr/>
          <a:lstStyle/>
          <a:p>
            <a:r>
              <a:rPr lang="en-US" altLang="ko-KR" dirty="0"/>
              <a:t>There is no such thing as a Combo box in HTML. </a:t>
            </a:r>
            <a:endParaRPr lang="en-US" altLang="ko-KR" dirty="0" smtClean="0"/>
          </a:p>
          <a:p>
            <a:r>
              <a:rPr lang="en-US" altLang="ko-KR" dirty="0" smtClean="0"/>
              <a:t>However, we can do selection using the dropdown (select element). </a:t>
            </a:r>
            <a:endParaRPr lang="ko-KR" altLang="en-US" dirty="0"/>
          </a:p>
        </p:txBody>
      </p:sp>
      <p:pic>
        <p:nvPicPr>
          <p:cNvPr id="1026" name="Picture 2" descr="http://www.codeproject.com/KB/custom-controls/CustomComboBox/ComboBox.gif"/>
          <p:cNvPicPr>
            <a:picLocks noChangeAspect="1" noChangeArrowheads="1"/>
          </p:cNvPicPr>
          <p:nvPr/>
        </p:nvPicPr>
        <p:blipFill rotWithShape="1">
          <a:blip r:embed="rId2">
            <a:extLst>
              <a:ext uri="{28A0092B-C50C-407E-A947-70E740481C1C}">
                <a14:useLocalDpi xmlns:a14="http://schemas.microsoft.com/office/drawing/2010/main" val="0"/>
              </a:ext>
            </a:extLst>
          </a:blip>
          <a:srcRect l="1890" t="32685" r="45191"/>
          <a:stretch/>
        </p:blipFill>
        <p:spPr bwMode="auto">
          <a:xfrm>
            <a:off x="1331640" y="4005064"/>
            <a:ext cx="2016224" cy="192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29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ko-KR" dirty="0" err="1" smtClean="0"/>
              <a:t>ComboBox</a:t>
            </a:r>
            <a:r>
              <a:rPr lang="en-US" altLang="ko-KR" dirty="0" smtClean="0"/>
              <a:t> example</a:t>
            </a:r>
            <a:endParaRPr lang="ko-KR" altLang="en-US" dirty="0"/>
          </a:p>
        </p:txBody>
      </p:sp>
      <p:sp>
        <p:nvSpPr>
          <p:cNvPr id="4" name="Text Placeholder 3"/>
          <p:cNvSpPr>
            <a:spLocks noGrp="1"/>
          </p:cNvSpPr>
          <p:nvPr>
            <p:ph type="body" idx="1"/>
          </p:nvPr>
        </p:nvSpPr>
        <p:spPr/>
        <p:txBody>
          <a:bodyPr/>
          <a:lstStyle/>
          <a:p>
            <a:r>
              <a:rPr lang="en-US" altLang="ko-KR" dirty="0" err="1" smtClean="0"/>
              <a:t>mainCombo.jsp</a:t>
            </a:r>
            <a:endParaRPr lang="ko-KR" altLang="en-US" dirty="0"/>
          </a:p>
        </p:txBody>
      </p:sp>
      <p:sp>
        <p:nvSpPr>
          <p:cNvPr id="5" name="Content Placeholder 4"/>
          <p:cNvSpPr>
            <a:spLocks noGrp="1"/>
          </p:cNvSpPr>
          <p:nvPr>
            <p:ph sz="half" idx="2"/>
          </p:nvPr>
        </p:nvSpPr>
        <p:spPr/>
        <p:txBody>
          <a:bodyPr>
            <a:normAutofit fontScale="25000" lnSpcReduction="20000"/>
          </a:bodyPr>
          <a:lstStyle/>
          <a:p>
            <a:pPr marL="0" indent="0">
              <a:buNone/>
            </a:pPr>
            <a:r>
              <a:rPr lang="en-US" altLang="ko-KR" sz="5600" dirty="0"/>
              <a:t>&lt;html&gt;</a:t>
            </a:r>
          </a:p>
          <a:p>
            <a:pPr marL="0" indent="0">
              <a:buNone/>
            </a:pPr>
            <a:r>
              <a:rPr lang="en-US" altLang="ko-KR" sz="5600" dirty="0"/>
              <a:t>&lt;head&gt;</a:t>
            </a:r>
          </a:p>
          <a:p>
            <a:pPr marL="0" indent="0">
              <a:buNone/>
            </a:pPr>
            <a:r>
              <a:rPr lang="en-US" altLang="ko-KR" sz="5600" dirty="0"/>
              <a:t>&lt;title&gt;The combo box (option) example&lt;/title&gt;</a:t>
            </a:r>
          </a:p>
          <a:p>
            <a:pPr marL="0" indent="0">
              <a:buNone/>
            </a:pPr>
            <a:r>
              <a:rPr lang="en-US" altLang="ko-KR" sz="5600" dirty="0"/>
              <a:t>&lt;/head&gt;</a:t>
            </a:r>
          </a:p>
          <a:p>
            <a:pPr marL="0" indent="0">
              <a:buNone/>
            </a:pPr>
            <a:r>
              <a:rPr lang="en-US" altLang="ko-KR" sz="5600" dirty="0"/>
              <a:t>&lt;body&gt;</a:t>
            </a:r>
          </a:p>
          <a:p>
            <a:pPr marL="0" indent="0">
              <a:buNone/>
            </a:pPr>
            <a:r>
              <a:rPr lang="en-US" altLang="ko-KR" sz="5600" dirty="0"/>
              <a:t>&lt;form name="form1" method="get" action="</a:t>
            </a:r>
            <a:r>
              <a:rPr lang="en-US" altLang="ko-KR" sz="5600" dirty="0" err="1"/>
              <a:t>combo.jsp</a:t>
            </a:r>
            <a:r>
              <a:rPr lang="en-US" altLang="ko-KR" sz="5600" dirty="0"/>
              <a:t>"&gt;   </a:t>
            </a:r>
          </a:p>
          <a:p>
            <a:pPr marL="0" indent="0">
              <a:buNone/>
            </a:pPr>
            <a:r>
              <a:rPr lang="en-US" altLang="ko-KR" sz="5600" dirty="0"/>
              <a:t>  </a:t>
            </a:r>
          </a:p>
          <a:p>
            <a:pPr marL="0" indent="0">
              <a:buNone/>
            </a:pPr>
            <a:r>
              <a:rPr lang="en-US" altLang="ko-KR" sz="5600" dirty="0"/>
              <a:t>&lt;select name="Events"&gt;  </a:t>
            </a:r>
          </a:p>
          <a:p>
            <a:pPr marL="0" indent="0">
              <a:buNone/>
            </a:pPr>
            <a:r>
              <a:rPr lang="en-US" altLang="ko-KR" sz="5600" dirty="0"/>
              <a:t>&lt;option value="0" selected&gt;(please select:)&lt;/option&gt;  </a:t>
            </a:r>
          </a:p>
          <a:p>
            <a:pPr marL="0" indent="0">
              <a:buNone/>
            </a:pPr>
            <a:r>
              <a:rPr lang="en-US" altLang="ko-KR" sz="5600" dirty="0"/>
              <a:t>&lt;option value="100M Run"&gt;100M Run&lt;/option&gt;  </a:t>
            </a:r>
          </a:p>
          <a:p>
            <a:pPr marL="0" indent="0">
              <a:buNone/>
            </a:pPr>
            <a:r>
              <a:rPr lang="en-US" altLang="ko-KR" sz="5600" dirty="0"/>
              <a:t>&lt;option value="200M Run"&gt;200M Run&lt;/option&gt;  </a:t>
            </a:r>
          </a:p>
          <a:p>
            <a:pPr marL="0" indent="0">
              <a:buNone/>
            </a:pPr>
            <a:r>
              <a:rPr lang="en-US" altLang="ko-KR" sz="5600" dirty="0"/>
              <a:t>&lt;option value="400M Run"&gt;400M Run&lt;/option&gt;  </a:t>
            </a:r>
          </a:p>
          <a:p>
            <a:pPr marL="0" indent="0">
              <a:buNone/>
            </a:pPr>
            <a:r>
              <a:rPr lang="en-US" altLang="ko-KR" sz="5600" dirty="0"/>
              <a:t>&lt;option value="800M Run"&gt;800M Run&lt;/option&gt;  </a:t>
            </a:r>
          </a:p>
          <a:p>
            <a:pPr marL="0" indent="0">
              <a:buNone/>
            </a:pPr>
            <a:r>
              <a:rPr lang="en-US" altLang="ko-KR" sz="5600" dirty="0"/>
              <a:t>&lt;/select&gt;  </a:t>
            </a:r>
          </a:p>
          <a:p>
            <a:pPr marL="0" indent="0">
              <a:buNone/>
            </a:pPr>
            <a:r>
              <a:rPr lang="en-US" altLang="ko-KR" sz="5600" dirty="0"/>
              <a:t>&lt;input type="text" name="</a:t>
            </a:r>
            <a:r>
              <a:rPr lang="en-US" altLang="ko-KR" sz="5600" dirty="0" err="1"/>
              <a:t>choicetext</a:t>
            </a:r>
            <a:r>
              <a:rPr lang="en-US" altLang="ko-KR" sz="5600" dirty="0"/>
              <a:t>"&gt;&lt;/div&gt;  </a:t>
            </a:r>
          </a:p>
          <a:p>
            <a:pPr marL="0" indent="0">
              <a:buNone/>
            </a:pPr>
            <a:r>
              <a:rPr lang="en-US" altLang="ko-KR" sz="5600" dirty="0"/>
              <a:t>   &lt;p align="center"&gt;  </a:t>
            </a:r>
          </a:p>
          <a:p>
            <a:pPr marL="0" indent="0">
              <a:buNone/>
            </a:pPr>
            <a:r>
              <a:rPr lang="en-US" altLang="ko-KR" sz="5600" dirty="0"/>
              <a:t>    &lt;input type="submit" name="Submit" value="Search"&gt;  </a:t>
            </a:r>
          </a:p>
          <a:p>
            <a:pPr marL="0" indent="0">
              <a:buNone/>
            </a:pPr>
            <a:r>
              <a:rPr lang="en-US" altLang="ko-KR" sz="5600" dirty="0"/>
              <a:t>  &lt;/p&gt;  </a:t>
            </a:r>
          </a:p>
          <a:p>
            <a:pPr marL="0" indent="0">
              <a:buNone/>
            </a:pPr>
            <a:r>
              <a:rPr lang="en-US" altLang="ko-KR" sz="5600" dirty="0"/>
              <a:t>        &lt;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&gt;&lt;</a:t>
            </a:r>
            <a:r>
              <a:rPr lang="en-US" altLang="ko-KR" sz="5600" dirty="0" err="1"/>
              <a:t>br</a:t>
            </a:r>
            <a:r>
              <a:rPr lang="en-US" altLang="ko-KR" sz="5600" dirty="0"/>
              <a:t>&gt;  </a:t>
            </a:r>
          </a:p>
          <a:p>
            <a:pPr marL="0" indent="0">
              <a:buNone/>
            </a:pPr>
            <a:r>
              <a:rPr lang="en-US" altLang="ko-KR" sz="5600" dirty="0"/>
              <a:t>      </a:t>
            </a:r>
          </a:p>
          <a:p>
            <a:pPr marL="0" indent="0">
              <a:buNone/>
            </a:pPr>
            <a:r>
              <a:rPr lang="en-US" altLang="ko-KR" sz="5600" dirty="0"/>
              <a:t>&lt;/form&gt;  </a:t>
            </a:r>
          </a:p>
          <a:p>
            <a:pPr marL="0" indent="0">
              <a:buNone/>
            </a:pPr>
            <a:r>
              <a:rPr lang="en-US" altLang="ko-KR" sz="5600" dirty="0"/>
              <a:t>&lt;/body&gt;</a:t>
            </a:r>
          </a:p>
          <a:p>
            <a:pPr marL="0" indent="0">
              <a:buNone/>
            </a:pPr>
            <a:r>
              <a:rPr lang="en-US" altLang="ko-KR" sz="5600" dirty="0"/>
              <a:t>&lt;/html&gt;</a:t>
            </a:r>
            <a:endParaRPr lang="ko-KR" altLang="en-US" sz="5600" dirty="0"/>
          </a:p>
          <a:p>
            <a:endParaRPr lang="ko-KR" altLang="en-US" dirty="0"/>
          </a:p>
        </p:txBody>
      </p:sp>
      <p:sp>
        <p:nvSpPr>
          <p:cNvPr id="6" name="Text Placeholder 5"/>
          <p:cNvSpPr>
            <a:spLocks noGrp="1"/>
          </p:cNvSpPr>
          <p:nvPr>
            <p:ph type="body" sz="quarter" idx="3"/>
          </p:nvPr>
        </p:nvSpPr>
        <p:spPr/>
        <p:txBody>
          <a:bodyPr/>
          <a:lstStyle/>
          <a:p>
            <a:r>
              <a:rPr lang="en-US" altLang="ko-KR" dirty="0" err="1" smtClean="0"/>
              <a:t>combo.jsp</a:t>
            </a:r>
            <a:endParaRPr lang="ko-KR" altLang="en-US" dirty="0"/>
          </a:p>
        </p:txBody>
      </p:sp>
      <p:sp>
        <p:nvSpPr>
          <p:cNvPr id="7" name="Content Placeholder 6"/>
          <p:cNvSpPr>
            <a:spLocks noGrp="1"/>
          </p:cNvSpPr>
          <p:nvPr>
            <p:ph sz="quarter" idx="4"/>
          </p:nvPr>
        </p:nvSpPr>
        <p:spPr/>
        <p:txBody>
          <a:bodyPr/>
          <a:lstStyle/>
          <a:p>
            <a:pPr marL="0" indent="0">
              <a:buNone/>
            </a:pPr>
            <a:r>
              <a:rPr lang="en-US" altLang="ko-KR" dirty="0"/>
              <a:t>&lt;% String event = ((String)</a:t>
            </a:r>
            <a:r>
              <a:rPr lang="en-US" altLang="ko-KR" dirty="0" err="1"/>
              <a:t>request.getParameter</a:t>
            </a:r>
            <a:r>
              <a:rPr lang="en-US" altLang="ko-KR" dirty="0"/>
              <a:t>("Events")); </a:t>
            </a:r>
          </a:p>
          <a:p>
            <a:pPr marL="0" indent="0">
              <a:buNone/>
            </a:pPr>
            <a:r>
              <a:rPr lang="en-US" altLang="ko-KR" dirty="0" err="1"/>
              <a:t>out.print</a:t>
            </a:r>
            <a:r>
              <a:rPr lang="en-US" altLang="ko-KR" dirty="0"/>
              <a:t>(event);%&gt; </a:t>
            </a:r>
            <a:endParaRPr lang="ko-KR" altLang="en-US" dirty="0"/>
          </a:p>
          <a:p>
            <a:pPr marL="0" indent="0">
              <a:buNone/>
            </a:pPr>
            <a:endParaRPr lang="ko-KR" altLang="en-US" dirty="0"/>
          </a:p>
        </p:txBody>
      </p:sp>
    </p:spTree>
    <p:extLst>
      <p:ext uri="{BB962C8B-B14F-4D97-AF65-F5344CB8AC3E}">
        <p14:creationId xmlns:p14="http://schemas.microsoft.com/office/powerpoint/2010/main" val="15707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Text </a:t>
            </a:r>
            <a:r>
              <a:rPr lang="en-US" altLang="ko-KR" dirty="0" smtClean="0"/>
              <a:t>Area</a:t>
            </a:r>
            <a:endParaRPr lang="ko-KR" altLang="en-US" dirty="0"/>
          </a:p>
        </p:txBody>
      </p:sp>
      <p:sp>
        <p:nvSpPr>
          <p:cNvPr id="3" name="내용 개체 틀 2"/>
          <p:cNvSpPr>
            <a:spLocks noGrp="1"/>
          </p:cNvSpPr>
          <p:nvPr>
            <p:ph idx="1"/>
          </p:nvPr>
        </p:nvSpPr>
        <p:spPr/>
        <p:txBody>
          <a:bodyPr/>
          <a:lstStyle/>
          <a:p>
            <a:r>
              <a:rPr lang="en-US" altLang="ko-KR" dirty="0"/>
              <a:t>The &lt;</a:t>
            </a:r>
            <a:r>
              <a:rPr lang="en-US" altLang="ko-KR" dirty="0" err="1"/>
              <a:t>textarea</a:t>
            </a:r>
            <a:r>
              <a:rPr lang="en-US" altLang="ko-KR" dirty="0"/>
              <a:t>&gt; tag defines a multi-line text input control.</a:t>
            </a:r>
          </a:p>
          <a:p>
            <a:r>
              <a:rPr lang="en-US" altLang="ko-KR" dirty="0"/>
              <a:t>A text area can hold an unlimited number of characters, and the text renders in a fixed-width font (usually Courier).</a:t>
            </a:r>
          </a:p>
          <a:p>
            <a:r>
              <a:rPr lang="en-US" altLang="ko-KR" dirty="0"/>
              <a:t>The size of a text area can be specified by the cols and rows attributes, or even better; through CSS' height and width properties.</a:t>
            </a:r>
          </a:p>
          <a:p>
            <a:endParaRPr lang="ko-KR" altLang="en-US" dirty="0"/>
          </a:p>
        </p:txBody>
      </p:sp>
    </p:spTree>
    <p:extLst>
      <p:ext uri="{BB962C8B-B14F-4D97-AF65-F5344CB8AC3E}">
        <p14:creationId xmlns:p14="http://schemas.microsoft.com/office/powerpoint/2010/main" val="63866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69925"/>
            <a:ext cx="8382000" cy="854075"/>
          </a:xfrm>
        </p:spPr>
        <p:txBody>
          <a:bodyPr/>
          <a:lstStyle/>
          <a:p>
            <a:r>
              <a:rPr lang="en-US" altLang="ko-KR" sz="2400" dirty="0">
                <a:solidFill>
                  <a:srgbClr val="A50021"/>
                </a:solidFill>
              </a:rPr>
              <a:t>Problem. </a:t>
            </a:r>
            <a:r>
              <a:rPr lang="en-US" altLang="ko-KR" sz="2400" dirty="0" smtClean="0">
                <a:solidFill>
                  <a:srgbClr val="A50021"/>
                </a:solidFill>
              </a:rPr>
              <a:t>Make a text area based on the figure below.</a:t>
            </a:r>
            <a:endParaRPr lang="en-US" altLang="ko-KR" sz="2400" dirty="0">
              <a:solidFill>
                <a:schemeClr val="accent2"/>
              </a:solidFill>
            </a:endParaRPr>
          </a:p>
        </p:txBody>
      </p:sp>
      <p:sp>
        <p:nvSpPr>
          <p:cNvPr id="75779" name="Text Box 3"/>
          <p:cNvSpPr txBox="1">
            <a:spLocks noChangeArrowheads="1"/>
          </p:cNvSpPr>
          <p:nvPr/>
        </p:nvSpPr>
        <p:spPr bwMode="auto">
          <a:xfrm>
            <a:off x="1828800" y="1246188"/>
            <a:ext cx="184150" cy="304800"/>
          </a:xfrm>
          <a:prstGeom prst="rect">
            <a:avLst/>
          </a:prstGeom>
          <a:noFill/>
          <a:ln w="9525">
            <a:noFill/>
            <a:miter lim="800000"/>
            <a:headEnd/>
            <a:tailEnd/>
          </a:ln>
          <a:effectLst/>
        </p:spPr>
        <p:txBody>
          <a:bodyPr wrap="none">
            <a:spAutoFit/>
          </a:bodyPr>
          <a:lstStyle/>
          <a:p>
            <a:endParaRPr lang="en-US" sz="140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97" y="2420888"/>
            <a:ext cx="71437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09600" y="838200"/>
            <a:ext cx="7772400" cy="609600"/>
          </a:xfrm>
        </p:spPr>
        <p:txBody>
          <a:bodyPr>
            <a:normAutofit fontScale="90000"/>
          </a:bodyPr>
          <a:lstStyle/>
          <a:p>
            <a:r>
              <a:rPr lang="en-US" altLang="ko-KR" dirty="0" smtClean="0">
                <a:solidFill>
                  <a:srgbClr val="A50021"/>
                </a:solidFill>
              </a:rPr>
              <a:t>Content Confirmation</a:t>
            </a:r>
            <a:endParaRPr lang="ko-KR" altLang="en-US" dirty="0">
              <a:solidFill>
                <a:srgbClr val="A50021"/>
              </a:solidFill>
            </a:endParaRPr>
          </a:p>
        </p:txBody>
      </p:sp>
      <p:sp>
        <p:nvSpPr>
          <p:cNvPr id="76803" name="Text Box 3"/>
          <p:cNvSpPr txBox="1">
            <a:spLocks noChangeArrowheads="1"/>
          </p:cNvSpPr>
          <p:nvPr/>
        </p:nvSpPr>
        <p:spPr bwMode="auto">
          <a:xfrm>
            <a:off x="1828800" y="1246188"/>
            <a:ext cx="184150" cy="304800"/>
          </a:xfrm>
          <a:prstGeom prst="rect">
            <a:avLst/>
          </a:prstGeom>
          <a:noFill/>
          <a:ln w="9525">
            <a:noFill/>
            <a:miter lim="800000"/>
            <a:headEnd/>
            <a:tailEnd/>
          </a:ln>
          <a:effectLst/>
        </p:spPr>
        <p:txBody>
          <a:bodyPr wrap="none">
            <a:spAutoFit/>
          </a:bodyPr>
          <a:lstStyle/>
          <a:p>
            <a:endParaRPr lang="en-US" sz="14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1923033"/>
            <a:ext cx="58769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39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textarea.jsp</a:t>
            </a:r>
            <a:endParaRPr lang="en-US" dirty="0"/>
          </a:p>
        </p:txBody>
      </p:sp>
      <p:sp>
        <p:nvSpPr>
          <p:cNvPr id="3" name="Content Placeholder 2"/>
          <p:cNvSpPr>
            <a:spLocks noGrp="1"/>
          </p:cNvSpPr>
          <p:nvPr>
            <p:ph idx="1"/>
          </p:nvPr>
        </p:nvSpPr>
        <p:spPr/>
        <p:txBody>
          <a:bodyPr>
            <a:noAutofit/>
          </a:bodyPr>
          <a:lstStyle/>
          <a:p>
            <a:pPr>
              <a:buNone/>
            </a:pPr>
            <a:r>
              <a:rPr lang="en-US" sz="1400" dirty="0" smtClean="0"/>
              <a:t>&lt;HTML&gt;</a:t>
            </a:r>
          </a:p>
          <a:p>
            <a:pPr>
              <a:buNone/>
            </a:pPr>
            <a:r>
              <a:rPr lang="en-US" sz="1400" dirty="0" smtClean="0"/>
              <a:t>&lt;HEAD&gt;</a:t>
            </a:r>
          </a:p>
          <a:p>
            <a:pPr>
              <a:buNone/>
            </a:pPr>
            <a:r>
              <a:rPr lang="en-US" sz="1400" dirty="0" smtClean="0"/>
              <a:t>&lt;SCRIPT LANGUAGE="</a:t>
            </a:r>
            <a:r>
              <a:rPr lang="en-US" sz="1400" dirty="0" err="1" smtClean="0"/>
              <a:t>javascript</a:t>
            </a:r>
            <a:r>
              <a:rPr lang="en-US" sz="1400" dirty="0" smtClean="0"/>
              <a:t>"&gt;</a:t>
            </a:r>
          </a:p>
          <a:p>
            <a:pPr>
              <a:buNone/>
            </a:pPr>
            <a:r>
              <a:rPr lang="en-US" sz="1400" dirty="0" smtClean="0"/>
              <a:t>function write()</a:t>
            </a:r>
          </a:p>
          <a:p>
            <a:pPr>
              <a:buNone/>
            </a:pPr>
            <a:r>
              <a:rPr lang="en-US" sz="1400" dirty="0" smtClean="0"/>
              <a:t>{</a:t>
            </a:r>
          </a:p>
          <a:p>
            <a:pPr>
              <a:buNone/>
            </a:pPr>
            <a:r>
              <a:rPr lang="en-US" sz="1400" dirty="0" smtClean="0"/>
              <a:t>	form=</a:t>
            </a:r>
            <a:r>
              <a:rPr lang="en-US" sz="1400" dirty="0" err="1" smtClean="0"/>
              <a:t>document.write_form</a:t>
            </a:r>
            <a:r>
              <a:rPr lang="en-US" sz="1400" dirty="0" smtClean="0"/>
              <a:t>;</a:t>
            </a:r>
          </a:p>
          <a:p>
            <a:pPr>
              <a:buNone/>
            </a:pPr>
            <a:r>
              <a:rPr lang="en-US" sz="1400" dirty="0" smtClean="0"/>
              <a:t>		if (</a:t>
            </a:r>
            <a:r>
              <a:rPr lang="en-US" sz="1400" dirty="0" err="1" smtClean="0"/>
              <a:t>form.title.value</a:t>
            </a:r>
            <a:r>
              <a:rPr lang="en-US" sz="1400" dirty="0" smtClean="0"/>
              <a:t> == "")</a:t>
            </a:r>
          </a:p>
          <a:p>
            <a:pPr>
              <a:buNone/>
            </a:pPr>
            <a:r>
              <a:rPr lang="en-US" sz="1400" dirty="0" smtClean="0"/>
              <a:t>	{</a:t>
            </a:r>
          </a:p>
          <a:p>
            <a:pPr>
              <a:buNone/>
            </a:pPr>
            <a:r>
              <a:rPr lang="en-US" sz="1400" dirty="0" smtClean="0"/>
              <a:t>		alert("Please input the title.");</a:t>
            </a:r>
          </a:p>
          <a:p>
            <a:pPr>
              <a:buNone/>
            </a:pPr>
            <a:r>
              <a:rPr lang="en-US" sz="1400" dirty="0" smtClean="0"/>
              <a:t>		</a:t>
            </a:r>
            <a:r>
              <a:rPr lang="en-US" sz="1400" dirty="0" err="1" smtClean="0"/>
              <a:t>form.title.focus</a:t>
            </a:r>
            <a:r>
              <a:rPr lang="en-US" sz="1400" dirty="0" smtClean="0"/>
              <a:t>();</a:t>
            </a:r>
          </a:p>
          <a:p>
            <a:pPr>
              <a:buNone/>
            </a:pPr>
            <a:r>
              <a:rPr lang="en-US" sz="1400" dirty="0" smtClean="0"/>
              <a:t>	}</a:t>
            </a:r>
          </a:p>
          <a:p>
            <a:pPr>
              <a:buNone/>
            </a:pPr>
            <a:r>
              <a:rPr lang="en-US" sz="1400" dirty="0" smtClean="0"/>
              <a:t>	else if (</a:t>
            </a:r>
            <a:r>
              <a:rPr lang="en-US" sz="1400" dirty="0" err="1" smtClean="0"/>
              <a:t>form.content.value</a:t>
            </a:r>
            <a:r>
              <a:rPr lang="en-US" sz="1400" dirty="0" smtClean="0"/>
              <a:t> == "")</a:t>
            </a:r>
          </a:p>
          <a:p>
            <a:pPr>
              <a:buNone/>
            </a:pPr>
            <a:r>
              <a:rPr lang="en-US" sz="1400" dirty="0" smtClean="0"/>
              <a:t>	{</a:t>
            </a:r>
          </a:p>
          <a:p>
            <a:pPr>
              <a:buNone/>
            </a:pPr>
            <a:r>
              <a:rPr lang="en-US" sz="1400" dirty="0" smtClean="0"/>
              <a:t>		alert("Please input the description.");</a:t>
            </a:r>
          </a:p>
          <a:p>
            <a:pPr>
              <a:buNone/>
            </a:pPr>
            <a:r>
              <a:rPr lang="en-US" sz="1400" dirty="0" smtClean="0"/>
              <a:t>		</a:t>
            </a:r>
            <a:r>
              <a:rPr lang="en-US" sz="1400" dirty="0" err="1" smtClean="0"/>
              <a:t>document.write_form.content.focus</a:t>
            </a:r>
            <a:r>
              <a:rPr lang="en-US" sz="1400" dirty="0" smtClean="0"/>
              <a:t>();</a:t>
            </a:r>
          </a:p>
          <a:p>
            <a:pPr>
              <a:buNone/>
            </a:pPr>
            <a:r>
              <a:rPr lang="en-US" sz="1400" dirty="0" smtClean="0"/>
              <a:t>	}</a:t>
            </a:r>
          </a:p>
          <a:p>
            <a:pPr>
              <a:buNone/>
            </a:pPr>
            <a:r>
              <a:rPr lang="en-US" sz="1400" dirty="0" smtClean="0"/>
              <a:t>	else</a:t>
            </a:r>
          </a:p>
          <a:p>
            <a:pPr>
              <a:buNone/>
            </a:pPr>
            <a:r>
              <a:rPr lang="en-US" sz="1400" dirty="0" smtClean="0"/>
              <a:t>	{</a:t>
            </a:r>
          </a:p>
          <a:p>
            <a:pPr>
              <a:buNone/>
            </a:pPr>
            <a:r>
              <a:rPr lang="en-US" sz="1400" dirty="0" smtClean="0"/>
              <a:t>	 </a:t>
            </a:r>
            <a:r>
              <a:rPr lang="en-US" sz="1400" dirty="0" err="1" smtClean="0"/>
              <a:t>document.write_form.submit</a:t>
            </a:r>
            <a:r>
              <a:rPr lang="en-US" sz="1400" dirty="0" smtClean="0"/>
              <a:t>();</a:t>
            </a:r>
          </a:p>
          <a:p>
            <a:pPr>
              <a:buNone/>
            </a:pPr>
            <a:r>
              <a:rPr lang="en-US" sz="1400" dirty="0" smtClean="0"/>
              <a:t>	 }</a:t>
            </a:r>
          </a:p>
          <a:p>
            <a:pPr>
              <a:buNone/>
            </a:pPr>
            <a:r>
              <a:rPr lang="en-US" sz="1400" dirty="0" smtClean="0"/>
              <a:t>}</a:t>
            </a:r>
          </a:p>
          <a:p>
            <a:pPr>
              <a:buNone/>
            </a:pPr>
            <a:r>
              <a:rPr lang="en-US" sz="1400" dirty="0" smtClean="0"/>
              <a:t>&lt;/SCRIPT&gt;</a:t>
            </a:r>
          </a:p>
          <a:p>
            <a:pPr>
              <a:buNone/>
            </a:pPr>
            <a:r>
              <a:rPr lang="en-US" sz="1400" dirty="0" smtClean="0"/>
              <a:t>&lt;/HEAD&gt;</a:t>
            </a:r>
            <a:endParaRPr lang="en-US" sz="1400" dirty="0"/>
          </a:p>
        </p:txBody>
      </p:sp>
    </p:spTree>
    <p:extLst>
      <p:ext uri="{BB962C8B-B14F-4D97-AF65-F5344CB8AC3E}">
        <p14:creationId xmlns:p14="http://schemas.microsoft.com/office/powerpoint/2010/main" val="3251436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textarea.jsp</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&lt;BODY&gt;</a:t>
            </a:r>
          </a:p>
          <a:p>
            <a:pPr>
              <a:buNone/>
            </a:pPr>
            <a:r>
              <a:rPr lang="en-US" dirty="0" smtClean="0"/>
              <a:t>&lt;TABLE BORDER="0" WIDTH="650" CELLPADDING="0" CELLSPACING="0" ALIGN="CENTER"&gt;</a:t>
            </a:r>
          </a:p>
          <a:p>
            <a:pPr>
              <a:buNone/>
            </a:pPr>
            <a:r>
              <a:rPr lang="en-US" dirty="0" smtClean="0"/>
              <a:t>    &lt;TR BGCOLOR="#D4A15A"&gt;</a:t>
            </a:r>
          </a:p>
          <a:p>
            <a:pPr>
              <a:buNone/>
            </a:pPr>
            <a:r>
              <a:rPr lang="en-US" dirty="0" smtClean="0"/>
              <a:t>     &lt;TD COLSPAN=4&gt;</a:t>
            </a:r>
          </a:p>
          <a:p>
            <a:pPr>
              <a:buNone/>
            </a:pPr>
            <a:r>
              <a:rPr lang="en-US" dirty="0" smtClean="0"/>
              <a:t>     &lt;TABLE border=0 align=center&gt;&lt;TR&gt;&lt;TD&gt;</a:t>
            </a:r>
          </a:p>
          <a:p>
            <a:pPr>
              <a:buNone/>
            </a:pPr>
            <a:r>
              <a:rPr lang="en-US" dirty="0" smtClean="0"/>
              <a:t>     &lt;FONT COLOR="#000000"&gt;</a:t>
            </a:r>
          </a:p>
          <a:p>
            <a:pPr>
              <a:buNone/>
            </a:pPr>
            <a:r>
              <a:rPr lang="en-US" dirty="0" smtClean="0"/>
              <a:t>     &lt;B&gt;View&lt;/B&gt;&lt;/FONT&gt;</a:t>
            </a:r>
          </a:p>
          <a:p>
            <a:pPr>
              <a:buNone/>
            </a:pPr>
            <a:r>
              <a:rPr lang="en-US" dirty="0" smtClean="0"/>
              <a:t>     &lt;/TD&gt;&lt;/TR&gt;&lt;/TABLE&gt;</a:t>
            </a:r>
          </a:p>
          <a:p>
            <a:pPr>
              <a:buNone/>
            </a:pPr>
            <a:r>
              <a:rPr lang="en-US" dirty="0" smtClean="0"/>
              <a:t>     &lt;/td&gt;</a:t>
            </a:r>
          </a:p>
          <a:p>
            <a:pPr>
              <a:buNone/>
            </a:pPr>
            <a:r>
              <a:rPr lang="en-US" dirty="0" smtClean="0"/>
              <a:t>    &lt;/TR&gt;</a:t>
            </a:r>
          </a:p>
          <a:p>
            <a:pPr>
              <a:buNone/>
            </a:pPr>
            <a:r>
              <a:rPr lang="en-US" dirty="0" smtClean="0"/>
              <a:t>&lt;/TABLE&gt;</a:t>
            </a:r>
            <a:endParaRPr lang="en-US" dirty="0"/>
          </a:p>
        </p:txBody>
      </p:sp>
    </p:spTree>
    <p:extLst>
      <p:ext uri="{BB962C8B-B14F-4D97-AF65-F5344CB8AC3E}">
        <p14:creationId xmlns:p14="http://schemas.microsoft.com/office/powerpoint/2010/main" val="904867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Form Processing</a:t>
            </a:r>
            <a:endParaRPr lang="ko-KR" altLang="en-US" dirty="0"/>
          </a:p>
        </p:txBody>
      </p:sp>
      <p:sp>
        <p:nvSpPr>
          <p:cNvPr id="3" name="내용 개체 틀 2"/>
          <p:cNvSpPr>
            <a:spLocks noGrp="1"/>
          </p:cNvSpPr>
          <p:nvPr>
            <p:ph idx="1"/>
          </p:nvPr>
        </p:nvSpPr>
        <p:spPr/>
        <p:txBody>
          <a:bodyPr/>
          <a:lstStyle/>
          <a:p>
            <a:r>
              <a:rPr lang="en-US" altLang="ko-KR" dirty="0"/>
              <a:t>You must have come across many situations when you need to pass some information from your browser to web server and ultimately to your backend program. The browser uses two methods to pass this information to web server. These methods are GET Method and POST Method.</a:t>
            </a:r>
            <a:endParaRPr lang="ko-KR" altLang="en-US" dirty="0"/>
          </a:p>
        </p:txBody>
      </p:sp>
    </p:spTree>
    <p:extLst>
      <p:ext uri="{BB962C8B-B14F-4D97-AF65-F5344CB8AC3E}">
        <p14:creationId xmlns:p14="http://schemas.microsoft.com/office/powerpoint/2010/main" val="705649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textarea.jsp</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6400" dirty="0" smtClean="0"/>
              <a:t>&lt;TABLE BORDER="0" WIDTH="650" CELLPADDING="0" CELLSPACING="0" ALIGN="CENTER" BGCOLOR="#D4A15A"&gt;</a:t>
            </a:r>
          </a:p>
          <a:p>
            <a:pPr>
              <a:buNone/>
            </a:pPr>
            <a:r>
              <a:rPr lang="en-US" sz="6400" dirty="0" smtClean="0"/>
              <a:t> &lt;TR&gt;&lt;TD&gt;</a:t>
            </a:r>
          </a:p>
          <a:p>
            <a:pPr>
              <a:buNone/>
            </a:pPr>
            <a:r>
              <a:rPr lang="en-US" sz="6400" dirty="0" smtClean="0"/>
              <a:t>  &lt;TABLE BORDER="0" WIDTH="650" CELLPADDING="0" CELLSPACING="1" ALIGN="CENTER"&gt;</a:t>
            </a:r>
          </a:p>
          <a:p>
            <a:pPr>
              <a:buNone/>
            </a:pPr>
            <a:r>
              <a:rPr lang="en-US" sz="6400" dirty="0" smtClean="0"/>
              <a:t>  &lt;FORM NAME="</a:t>
            </a:r>
            <a:r>
              <a:rPr lang="en-US" sz="6400" dirty="0" err="1" smtClean="0"/>
              <a:t>write_form</a:t>
            </a:r>
            <a:r>
              <a:rPr lang="en-US" sz="6400" dirty="0" smtClean="0"/>
              <a:t>" METHOD="post" ACTION="textarea_view.jsp"&gt;</a:t>
            </a:r>
          </a:p>
          <a:p>
            <a:pPr>
              <a:buNone/>
            </a:pPr>
            <a:r>
              <a:rPr lang="en-US" sz="6400" dirty="0" smtClean="0"/>
              <a:t>    &lt;TR&gt;</a:t>
            </a:r>
          </a:p>
          <a:p>
            <a:pPr>
              <a:buNone/>
            </a:pPr>
            <a:r>
              <a:rPr lang="en-US" sz="6400" dirty="0" smtClean="0"/>
              <a:t>     &lt;TD BGCOLOR="#FDF5EA" ALIGN="CENTER" width=60&gt;Title&lt;/TD&gt;</a:t>
            </a:r>
          </a:p>
          <a:p>
            <a:pPr>
              <a:buNone/>
            </a:pPr>
            <a:r>
              <a:rPr lang="en-US" sz="6400" dirty="0" smtClean="0"/>
              <a:t>     &lt;TD BGCOLOR="#FFFFFF"&gt;&amp;</a:t>
            </a:r>
            <a:r>
              <a:rPr lang="en-US" sz="6400" dirty="0" err="1" smtClean="0"/>
              <a:t>nbsp</a:t>
            </a:r>
            <a:r>
              <a:rPr lang="en-US" sz="6400" dirty="0" smtClean="0"/>
              <a:t>;&lt;INPUT type="text" NAME="title" MAXLENGTH=100 STYLE="WIDTH:98%"&gt;&lt;/TD&gt;</a:t>
            </a:r>
          </a:p>
          <a:p>
            <a:pPr>
              <a:buNone/>
            </a:pPr>
            <a:r>
              <a:rPr lang="en-US" sz="6400" dirty="0" smtClean="0"/>
              <a:t>    &lt;/TR&gt;</a:t>
            </a:r>
          </a:p>
          <a:p>
            <a:pPr>
              <a:buNone/>
            </a:pPr>
            <a:r>
              <a:rPr lang="en-US" sz="6400" dirty="0" smtClean="0"/>
              <a:t>    &lt;TR&gt;</a:t>
            </a:r>
          </a:p>
          <a:p>
            <a:pPr>
              <a:buNone/>
            </a:pPr>
            <a:r>
              <a:rPr lang="en-US" sz="6400" dirty="0" smtClean="0"/>
              <a:t>     &lt;TD BGCOLOR="#FDF5EA" ALIGN="CENTER"&gt;Description&lt;/TD&gt;</a:t>
            </a:r>
          </a:p>
          <a:p>
            <a:pPr>
              <a:buNone/>
            </a:pPr>
            <a:r>
              <a:rPr lang="en-US" sz="6400" dirty="0" smtClean="0"/>
              <a:t>     &lt;TD BGCOLOR="#FFFFFF"&gt;</a:t>
            </a:r>
          </a:p>
          <a:p>
            <a:pPr>
              <a:buNone/>
            </a:pPr>
            <a:r>
              <a:rPr lang="en-US" sz="6400" dirty="0" smtClean="0"/>
              <a:t>     &amp;</a:t>
            </a:r>
            <a:r>
              <a:rPr lang="en-US" sz="6400" dirty="0" err="1" smtClean="0"/>
              <a:t>nbsp</a:t>
            </a:r>
            <a:r>
              <a:rPr lang="en-US" sz="6400" dirty="0" smtClean="0"/>
              <a:t>;&lt;TEXTAREA NAME="content" ROWS="15" STYLE="WIDTH:99%"&gt;&lt;/TEXTAREA&gt;</a:t>
            </a:r>
          </a:p>
          <a:p>
            <a:pPr>
              <a:buNone/>
            </a:pPr>
            <a:r>
              <a:rPr lang="en-US" sz="6400" dirty="0" smtClean="0"/>
              <a:t>     &lt;/TD&gt;</a:t>
            </a:r>
          </a:p>
          <a:p>
            <a:pPr>
              <a:buNone/>
            </a:pPr>
            <a:r>
              <a:rPr lang="en-US" sz="6400" dirty="0" smtClean="0"/>
              <a:t>    &lt;/TR&gt;</a:t>
            </a:r>
          </a:p>
          <a:p>
            <a:pPr>
              <a:buNone/>
            </a:pPr>
            <a:r>
              <a:rPr lang="en-US" sz="6400" dirty="0" smtClean="0"/>
              <a:t>    &lt;/FORM&gt;</a:t>
            </a:r>
          </a:p>
          <a:p>
            <a:pPr>
              <a:buNone/>
            </a:pPr>
            <a:r>
              <a:rPr lang="en-US" sz="6400" dirty="0" smtClean="0"/>
              <a:t>  &lt;/TABLE&gt;&lt;/TD&gt;&lt;/TR&gt;</a:t>
            </a:r>
          </a:p>
          <a:p>
            <a:pPr>
              <a:buNone/>
            </a:pPr>
            <a:r>
              <a:rPr lang="en-US" sz="6400" dirty="0" smtClean="0"/>
              <a:t> &lt;/TABLE&gt;</a:t>
            </a:r>
          </a:p>
          <a:p>
            <a:pPr>
              <a:buNone/>
            </a:pPr>
            <a:r>
              <a:rPr lang="en-US" sz="6400" dirty="0" smtClean="0"/>
              <a:t> &lt;TABLE width=650&gt;</a:t>
            </a:r>
          </a:p>
          <a:p>
            <a:pPr>
              <a:buNone/>
            </a:pPr>
            <a:r>
              <a:rPr lang="en-US" sz="6400" dirty="0" smtClean="0"/>
              <a:t> &lt;TR&gt;&lt;TD align=center&gt;</a:t>
            </a:r>
          </a:p>
          <a:p>
            <a:pPr>
              <a:buNone/>
            </a:pPr>
            <a:r>
              <a:rPr lang="en-US" sz="6400" dirty="0" smtClean="0"/>
              <a:t> 	&lt;a </a:t>
            </a:r>
            <a:r>
              <a:rPr lang="en-US" sz="6400" dirty="0" err="1" smtClean="0"/>
              <a:t>href</a:t>
            </a:r>
            <a:r>
              <a:rPr lang="en-US" sz="6400" dirty="0" smtClean="0"/>
              <a:t>="</a:t>
            </a:r>
            <a:r>
              <a:rPr lang="en-US" sz="6400" dirty="0" err="1" smtClean="0"/>
              <a:t>javascript:write</a:t>
            </a:r>
            <a:r>
              <a:rPr lang="en-US" sz="6400" dirty="0" smtClean="0"/>
              <a:t>();"&gt;[Submit]&lt;/a&gt;</a:t>
            </a:r>
          </a:p>
          <a:p>
            <a:pPr>
              <a:buNone/>
            </a:pPr>
            <a:r>
              <a:rPr lang="en-US" sz="6400" dirty="0" smtClean="0"/>
              <a:t> &lt;/TD&gt;&lt;/TR&gt;</a:t>
            </a:r>
          </a:p>
          <a:p>
            <a:pPr>
              <a:buNone/>
            </a:pPr>
            <a:r>
              <a:rPr lang="en-US" sz="6400" dirty="0" smtClean="0"/>
              <a:t> &lt;/TABLE&gt;</a:t>
            </a:r>
          </a:p>
          <a:p>
            <a:pPr>
              <a:buNone/>
            </a:pPr>
            <a:r>
              <a:rPr lang="en-US" sz="6400" dirty="0" smtClean="0"/>
              <a:t> &lt;/BODY&gt;</a:t>
            </a:r>
          </a:p>
          <a:p>
            <a:pPr>
              <a:buNone/>
            </a:pPr>
            <a:r>
              <a:rPr lang="en-US" sz="6400" dirty="0" smtClean="0"/>
              <a:t>&lt;/HTML&gt;</a:t>
            </a:r>
          </a:p>
          <a:p>
            <a:pPr>
              <a:buNone/>
            </a:pPr>
            <a:endParaRPr lang="en-US" dirty="0"/>
          </a:p>
        </p:txBody>
      </p:sp>
    </p:spTree>
    <p:extLst>
      <p:ext uri="{BB962C8B-B14F-4D97-AF65-F5344CB8AC3E}">
        <p14:creationId xmlns:p14="http://schemas.microsoft.com/office/powerpoint/2010/main" val="492994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textarea_view.jsp</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&lt;HTML&gt;</a:t>
            </a:r>
          </a:p>
          <a:p>
            <a:pPr>
              <a:buNone/>
            </a:pPr>
            <a:r>
              <a:rPr lang="en-US" dirty="0" smtClean="0"/>
              <a:t>&lt;HEAD&gt;</a:t>
            </a:r>
          </a:p>
          <a:p>
            <a:pPr>
              <a:buNone/>
            </a:pPr>
            <a:r>
              <a:rPr lang="en-US" dirty="0" smtClean="0"/>
              <a:t>&lt;/HEAD&gt;</a:t>
            </a:r>
          </a:p>
          <a:p>
            <a:pPr>
              <a:buNone/>
            </a:pPr>
            <a:r>
              <a:rPr lang="en-US" dirty="0" smtClean="0"/>
              <a:t>&lt;%@ page language="java" import="</a:t>
            </a:r>
            <a:r>
              <a:rPr lang="en-US" dirty="0" err="1" smtClean="0"/>
              <a:t>java.util</a:t>
            </a:r>
            <a:r>
              <a:rPr lang="en-US" dirty="0" smtClean="0"/>
              <a:t>.*" %&gt;</a:t>
            </a:r>
          </a:p>
          <a:p>
            <a:pPr>
              <a:buNone/>
            </a:pPr>
            <a:r>
              <a:rPr lang="en-US" dirty="0" smtClean="0"/>
              <a:t>&lt;%</a:t>
            </a:r>
          </a:p>
          <a:p>
            <a:pPr>
              <a:buNone/>
            </a:pPr>
            <a:r>
              <a:rPr lang="en-US" dirty="0" smtClean="0"/>
              <a:t>	String title=</a:t>
            </a:r>
            <a:r>
              <a:rPr lang="en-US" dirty="0" err="1" smtClean="0"/>
              <a:t>request.getParameter</a:t>
            </a:r>
            <a:r>
              <a:rPr lang="en-US" dirty="0" smtClean="0"/>
              <a:t>("title");</a:t>
            </a:r>
          </a:p>
          <a:p>
            <a:pPr>
              <a:buNone/>
            </a:pPr>
            <a:r>
              <a:rPr lang="en-US" dirty="0" smtClean="0"/>
              <a:t>	String content=</a:t>
            </a:r>
            <a:r>
              <a:rPr lang="en-US" dirty="0" err="1" smtClean="0"/>
              <a:t>request.getParameter</a:t>
            </a:r>
            <a:r>
              <a:rPr lang="en-US" dirty="0" smtClean="0"/>
              <a:t>("content");</a:t>
            </a:r>
          </a:p>
          <a:p>
            <a:pPr>
              <a:buNone/>
            </a:pPr>
            <a:r>
              <a:rPr lang="en-US" dirty="0" smtClean="0"/>
              <a:t>%&gt;</a:t>
            </a:r>
          </a:p>
          <a:p>
            <a:pPr>
              <a:buNone/>
            </a:pPr>
            <a:r>
              <a:rPr lang="en-US" dirty="0" smtClean="0"/>
              <a:t>&lt;BODY&gt;</a:t>
            </a:r>
          </a:p>
          <a:p>
            <a:pPr>
              <a:buNone/>
            </a:pPr>
            <a:r>
              <a:rPr lang="en-US" dirty="0" smtClean="0"/>
              <a:t>&lt;TABLE BORDER="0" WIDTH="600" CELLPADDING="0" CELLSPACING="0" ALIGN="CENTER"&gt;</a:t>
            </a:r>
          </a:p>
          <a:p>
            <a:pPr>
              <a:buNone/>
            </a:pPr>
            <a:r>
              <a:rPr lang="en-US" dirty="0" smtClean="0"/>
              <a:t>    &lt;TR BGCOLOR="#D4A15A"&gt;</a:t>
            </a:r>
          </a:p>
          <a:p>
            <a:pPr>
              <a:buNone/>
            </a:pPr>
            <a:r>
              <a:rPr lang="en-US" dirty="0" smtClean="0"/>
              <a:t>     &lt;TD&gt;</a:t>
            </a:r>
          </a:p>
          <a:p>
            <a:pPr>
              <a:buNone/>
            </a:pPr>
            <a:r>
              <a:rPr lang="en-US" dirty="0" smtClean="0"/>
              <a:t>     &lt;TABLE border=0 align=center&gt;&lt;TR&gt;&lt;TD&gt;</a:t>
            </a:r>
          </a:p>
          <a:p>
            <a:pPr>
              <a:buNone/>
            </a:pPr>
            <a:r>
              <a:rPr lang="en-US" dirty="0" smtClean="0"/>
              <a:t>     &lt;FONT COLOR="#000000"&gt;</a:t>
            </a:r>
          </a:p>
          <a:p>
            <a:pPr>
              <a:buNone/>
            </a:pPr>
            <a:r>
              <a:rPr lang="en-US" dirty="0" smtClean="0"/>
              <a:t>     &lt;B&gt;Content Confirmation&lt;/B&gt;&lt;/FONT&gt;</a:t>
            </a:r>
          </a:p>
          <a:p>
            <a:pPr>
              <a:buNone/>
            </a:pPr>
            <a:r>
              <a:rPr lang="en-US" dirty="0" smtClean="0"/>
              <a:t>     &lt;/TD&gt;&lt;/TR&gt;&lt;/TABLE&gt;</a:t>
            </a:r>
          </a:p>
          <a:p>
            <a:pPr>
              <a:buNone/>
            </a:pPr>
            <a:r>
              <a:rPr lang="en-US" dirty="0" smtClean="0"/>
              <a:t>     &lt;/td&gt;</a:t>
            </a:r>
          </a:p>
          <a:p>
            <a:pPr>
              <a:buNone/>
            </a:pPr>
            <a:r>
              <a:rPr lang="en-US" dirty="0" smtClean="0"/>
              <a:t>    &lt;/TR&gt;</a:t>
            </a:r>
          </a:p>
          <a:p>
            <a:pPr>
              <a:buNone/>
            </a:pPr>
            <a:r>
              <a:rPr lang="en-US" dirty="0" smtClean="0"/>
              <a:t>&lt;/TABLE&gt;</a:t>
            </a:r>
            <a:endParaRPr lang="en-US" dirty="0"/>
          </a:p>
        </p:txBody>
      </p:sp>
    </p:spTree>
    <p:extLst>
      <p:ext uri="{BB962C8B-B14F-4D97-AF65-F5344CB8AC3E}">
        <p14:creationId xmlns:p14="http://schemas.microsoft.com/office/powerpoint/2010/main" val="2217094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textarea_view.jsp</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&lt;TABLE BORDER="0" WIDTH="600" CELLPADDING="0" CELLSPACING="0" ALIGN="CENTER" BGCOLOR="#D4A15A"&gt;</a:t>
            </a:r>
          </a:p>
          <a:p>
            <a:pPr>
              <a:buNone/>
            </a:pPr>
            <a:r>
              <a:rPr lang="en-US" dirty="0" smtClean="0"/>
              <a:t> &lt;TR&gt;&lt;TD&gt;</a:t>
            </a:r>
          </a:p>
          <a:p>
            <a:pPr>
              <a:buNone/>
            </a:pPr>
            <a:r>
              <a:rPr lang="en-US" dirty="0" smtClean="0"/>
              <a:t>  &lt;TABLE BORDER="0" WIDTH="600" CELLPADDING="3" CELLSPACING="1" ALIGN="CENTER"&gt;</a:t>
            </a:r>
          </a:p>
          <a:p>
            <a:pPr>
              <a:buNone/>
            </a:pPr>
            <a:r>
              <a:rPr lang="en-US" dirty="0" smtClean="0"/>
              <a:t>    &lt;TR&gt;</a:t>
            </a:r>
          </a:p>
          <a:p>
            <a:pPr>
              <a:buNone/>
            </a:pPr>
            <a:r>
              <a:rPr lang="en-US" dirty="0" smtClean="0"/>
              <a:t>     &lt;TD BGCOLOR="#FDF5EA" ALIGN="CENTER" width=60&gt;Title&lt;/TD&gt;</a:t>
            </a:r>
          </a:p>
          <a:p>
            <a:pPr>
              <a:buNone/>
            </a:pPr>
            <a:r>
              <a:rPr lang="en-US" dirty="0" smtClean="0"/>
              <a:t>     &lt;TD BGCOLOR="#FFFFFF" width=540&gt;&amp;</a:t>
            </a:r>
            <a:r>
              <a:rPr lang="en-US" dirty="0" err="1" smtClean="0"/>
              <a:t>nbsp</a:t>
            </a:r>
            <a:r>
              <a:rPr lang="en-US" dirty="0" smtClean="0"/>
              <a:t>;&lt;%=title%&gt;&lt;/TD&gt;</a:t>
            </a:r>
          </a:p>
          <a:p>
            <a:pPr>
              <a:buNone/>
            </a:pPr>
            <a:r>
              <a:rPr lang="en-US" dirty="0" smtClean="0"/>
              <a:t>    &lt;/TR&gt;</a:t>
            </a:r>
          </a:p>
          <a:p>
            <a:pPr>
              <a:buNone/>
            </a:pPr>
            <a:r>
              <a:rPr lang="en-US" dirty="0" smtClean="0"/>
              <a:t>    &lt;TR&gt;</a:t>
            </a:r>
          </a:p>
          <a:p>
            <a:pPr>
              <a:buNone/>
            </a:pPr>
            <a:r>
              <a:rPr lang="en-US" dirty="0" smtClean="0"/>
              <a:t>     &lt;TD BGCOLOR="#FDF5EA" ALIGN="CENTER"&gt;Description&lt;/TD&gt;</a:t>
            </a:r>
          </a:p>
          <a:p>
            <a:pPr>
              <a:buNone/>
            </a:pPr>
            <a:r>
              <a:rPr lang="en-US" dirty="0" smtClean="0"/>
              <a:t>     &lt;TD BGCOLOR="#FFFFFF"&gt;&lt;%=content%&gt;&lt;/TD&gt; </a:t>
            </a:r>
          </a:p>
          <a:p>
            <a:pPr>
              <a:buNone/>
            </a:pPr>
            <a:r>
              <a:rPr lang="en-US" dirty="0" smtClean="0"/>
              <a:t>    &lt;/TR&gt;</a:t>
            </a:r>
          </a:p>
          <a:p>
            <a:pPr>
              <a:buNone/>
            </a:pPr>
            <a:r>
              <a:rPr lang="en-US" dirty="0" smtClean="0"/>
              <a:t>  &lt;/TABLE&gt;&lt;/TD&gt;&lt;/TR&gt;</a:t>
            </a:r>
          </a:p>
          <a:p>
            <a:pPr>
              <a:buNone/>
            </a:pPr>
            <a:r>
              <a:rPr lang="en-US" dirty="0" smtClean="0"/>
              <a:t> &lt;/TABLE&gt;&lt;</a:t>
            </a:r>
            <a:r>
              <a:rPr lang="en-US" dirty="0" err="1" smtClean="0"/>
              <a:t>br</a:t>
            </a:r>
            <a:r>
              <a:rPr lang="en-US" dirty="0" smtClean="0"/>
              <a:t>&gt;</a:t>
            </a:r>
          </a:p>
          <a:p>
            <a:pPr>
              <a:buNone/>
            </a:pPr>
            <a:r>
              <a:rPr lang="en-US" dirty="0" smtClean="0"/>
              <a:t> &lt;TABLE BORDER="0" WIDTH="600" CELLPADDING="0" CELLSPACING="0" ALIGN="CENTER" BGCOLOR="#D4A15A"&gt;</a:t>
            </a:r>
          </a:p>
          <a:p>
            <a:pPr>
              <a:buNone/>
            </a:pPr>
            <a:r>
              <a:rPr lang="en-US" dirty="0" smtClean="0"/>
              <a:t> &lt;TR&gt;&lt;TD&gt;</a:t>
            </a:r>
          </a:p>
          <a:p>
            <a:pPr>
              <a:buNone/>
            </a:pPr>
            <a:r>
              <a:rPr lang="en-US" dirty="0" smtClean="0"/>
              <a:t>  &lt;TABLE BORDER="0" WIDTH="600" CELLPADDING="3" CELLSPACING="1" ALIGN="CENTER"&gt;</a:t>
            </a:r>
          </a:p>
          <a:p>
            <a:pPr>
              <a:buNone/>
            </a:pPr>
            <a:r>
              <a:rPr lang="en-US" dirty="0" smtClean="0"/>
              <a:t>    &lt;TR&gt;</a:t>
            </a:r>
          </a:p>
          <a:p>
            <a:pPr>
              <a:buNone/>
            </a:pPr>
            <a:r>
              <a:rPr lang="en-US" dirty="0" smtClean="0"/>
              <a:t>     &lt;TD BGCOLOR="#FDF5EA"&gt;Thank you for your interest on our site. We will give the response as soon as possible.</a:t>
            </a:r>
          </a:p>
          <a:p>
            <a:pPr>
              <a:buNone/>
            </a:pPr>
            <a:r>
              <a:rPr lang="en-US" dirty="0" smtClean="0"/>
              <a:t>     &lt;/TD&gt;</a:t>
            </a:r>
          </a:p>
          <a:p>
            <a:pPr>
              <a:buNone/>
            </a:pPr>
            <a:r>
              <a:rPr lang="en-US" dirty="0" smtClean="0"/>
              <a:t>    &lt;/TR&gt;</a:t>
            </a:r>
          </a:p>
          <a:p>
            <a:pPr>
              <a:buNone/>
            </a:pPr>
            <a:r>
              <a:rPr lang="en-US" dirty="0" smtClean="0"/>
              <a:t>  &lt;/TABLE&gt;&lt;/TD&gt;&lt;/TR&gt;</a:t>
            </a:r>
          </a:p>
          <a:p>
            <a:pPr>
              <a:buNone/>
            </a:pPr>
            <a:r>
              <a:rPr lang="en-US" dirty="0" smtClean="0"/>
              <a:t> &lt;/TABLE&gt;</a:t>
            </a:r>
          </a:p>
          <a:p>
            <a:pPr>
              <a:buNone/>
            </a:pPr>
            <a:r>
              <a:rPr lang="en-US" dirty="0" smtClean="0"/>
              <a:t> &lt;/BODY&gt;</a:t>
            </a:r>
          </a:p>
          <a:p>
            <a:pPr>
              <a:buNone/>
            </a:pPr>
            <a:r>
              <a:rPr lang="en-US" dirty="0" smtClean="0"/>
              <a:t>&lt;/HTML&gt;</a:t>
            </a:r>
            <a:endParaRPr lang="en-US" dirty="0"/>
          </a:p>
        </p:txBody>
      </p:sp>
    </p:spTree>
    <p:extLst>
      <p:ext uri="{BB962C8B-B14F-4D97-AF65-F5344CB8AC3E}">
        <p14:creationId xmlns:p14="http://schemas.microsoft.com/office/powerpoint/2010/main" val="1562392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Practice</a:t>
            </a:r>
            <a:endParaRPr lang="ko-KR" altLang="en-US" dirty="0"/>
          </a:p>
        </p:txBody>
      </p:sp>
      <p:sp>
        <p:nvSpPr>
          <p:cNvPr id="7" name="TextBox 6"/>
          <p:cNvSpPr txBox="1"/>
          <p:nvPr/>
        </p:nvSpPr>
        <p:spPr>
          <a:xfrm>
            <a:off x="5364088" y="1305634"/>
            <a:ext cx="3753785" cy="646331"/>
          </a:xfrm>
          <a:prstGeom prst="rect">
            <a:avLst/>
          </a:prstGeom>
          <a:noFill/>
        </p:spPr>
        <p:txBody>
          <a:bodyPr wrap="none" rtlCol="0">
            <a:spAutoFit/>
          </a:bodyPr>
          <a:lstStyle/>
          <a:p>
            <a:r>
              <a:rPr lang="en-US" altLang="ko-KR" dirty="0" smtClean="0"/>
              <a:t>There are three options of languages; </a:t>
            </a:r>
          </a:p>
          <a:p>
            <a:r>
              <a:rPr lang="en-US" altLang="ko-KR" dirty="0" smtClean="0"/>
              <a:t>Java, C#, C++.</a:t>
            </a:r>
            <a:endParaRPr lang="ko-KR" altLang="en-US" dirty="0"/>
          </a:p>
        </p:txBody>
      </p:sp>
      <p:pic>
        <p:nvPicPr>
          <p:cNvPr id="10" name="Picture 9"/>
          <p:cNvPicPr>
            <a:picLocks noChangeAspect="1"/>
          </p:cNvPicPr>
          <p:nvPr/>
        </p:nvPicPr>
        <p:blipFill>
          <a:blip r:embed="rId2"/>
          <a:stretch>
            <a:fillRect/>
          </a:stretch>
        </p:blipFill>
        <p:spPr>
          <a:xfrm>
            <a:off x="457200" y="1279988"/>
            <a:ext cx="3190875" cy="4210050"/>
          </a:xfrm>
          <a:prstGeom prst="rect">
            <a:avLst/>
          </a:prstGeom>
        </p:spPr>
      </p:pic>
      <p:cxnSp>
        <p:nvCxnSpPr>
          <p:cNvPr id="11" name="Straight Arrow Connector 10"/>
          <p:cNvCxnSpPr/>
          <p:nvPr/>
        </p:nvCxnSpPr>
        <p:spPr>
          <a:xfrm flipH="1">
            <a:off x="2555776" y="1628800"/>
            <a:ext cx="280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331640" y="5301208"/>
            <a:ext cx="2916891"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55976" y="4293096"/>
            <a:ext cx="4171591" cy="1754326"/>
          </a:xfrm>
          <a:prstGeom prst="rect">
            <a:avLst/>
          </a:prstGeom>
          <a:noFill/>
        </p:spPr>
        <p:txBody>
          <a:bodyPr wrap="none" rtlCol="0">
            <a:spAutoFit/>
          </a:bodyPr>
          <a:lstStyle/>
          <a:p>
            <a:r>
              <a:rPr lang="en-US" altLang="ko-KR" dirty="0" smtClean="0"/>
              <a:t>After click “Submit”, we can see the result:</a:t>
            </a:r>
          </a:p>
          <a:p>
            <a:endParaRPr lang="en-US" altLang="ko-KR" dirty="0" smtClean="0"/>
          </a:p>
          <a:p>
            <a:r>
              <a:rPr lang="en-US" altLang="ko-KR" dirty="0" smtClean="0"/>
              <a:t>Programming Ability: Java</a:t>
            </a:r>
          </a:p>
          <a:p>
            <a:r>
              <a:rPr lang="en-US" altLang="ko-KR" dirty="0" smtClean="0"/>
              <a:t>Current OS : Windows</a:t>
            </a:r>
          </a:p>
          <a:p>
            <a:r>
              <a:rPr lang="en-US" altLang="ko-KR" dirty="0" smtClean="0"/>
              <a:t>Experiences on IDE : </a:t>
            </a:r>
            <a:r>
              <a:rPr lang="en-US" altLang="ko-KR" dirty="0" err="1" smtClean="0"/>
              <a:t>Netbeans</a:t>
            </a:r>
            <a:r>
              <a:rPr lang="en-US" altLang="ko-KR" dirty="0" smtClean="0"/>
              <a:t>, Eclipse</a:t>
            </a:r>
          </a:p>
          <a:p>
            <a:r>
              <a:rPr lang="en-US" altLang="ko-KR" dirty="0" smtClean="0"/>
              <a:t>Comments: None </a:t>
            </a:r>
            <a:endParaRPr lang="ko-KR" altLang="en-US" dirty="0"/>
          </a:p>
        </p:txBody>
      </p:sp>
    </p:spTree>
    <p:extLst>
      <p:ext uri="{BB962C8B-B14F-4D97-AF65-F5344CB8AC3E}">
        <p14:creationId xmlns:p14="http://schemas.microsoft.com/office/powerpoint/2010/main" val="2861732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Cookies</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Cookies are text files stored on the client computer and they are kept for various information tracking purpose. JSP transparently supports HTTP cookies using underlying servlet technology.</a:t>
            </a:r>
          </a:p>
          <a:p>
            <a:r>
              <a:rPr lang="en-US" altLang="ko-KR" dirty="0"/>
              <a:t>There are three steps involved in identifying returning users:</a:t>
            </a:r>
          </a:p>
          <a:p>
            <a:pPr lvl="1"/>
            <a:r>
              <a:rPr lang="en-US" altLang="ko-KR" dirty="0"/>
              <a:t>Server script sends a set of cookies to the browser. For example name, age, or identification number etc.</a:t>
            </a:r>
          </a:p>
          <a:p>
            <a:pPr lvl="1"/>
            <a:r>
              <a:rPr lang="en-US" altLang="ko-KR" dirty="0"/>
              <a:t>Browser stores this information on local machine for future use.</a:t>
            </a:r>
          </a:p>
          <a:p>
            <a:pPr lvl="1"/>
            <a:r>
              <a:rPr lang="en-US" altLang="ko-KR" dirty="0"/>
              <a:t>When next time browser sends any request to web server then it sends those cookies information to the server and server uses that information to identify the user or may be for some other purpose as well.</a:t>
            </a:r>
          </a:p>
          <a:p>
            <a:r>
              <a:rPr lang="en-US" altLang="ko-KR" dirty="0"/>
              <a:t>This chapter will teach you how to set or reset cookies, how to access them and how to delete them using JSP programs.</a:t>
            </a:r>
          </a:p>
          <a:p>
            <a:endParaRPr lang="ko-KR" altLang="en-US" dirty="0"/>
          </a:p>
        </p:txBody>
      </p:sp>
    </p:spTree>
    <p:extLst>
      <p:ext uri="{BB962C8B-B14F-4D97-AF65-F5344CB8AC3E}">
        <p14:creationId xmlns:p14="http://schemas.microsoft.com/office/powerpoint/2010/main" val="212034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The Anatomy of a Cookie</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a:t>Cookies are usually set in an HTTP header (although JavaScript can also set a cookie directly on a browser). A JSP that sets a cookie might send headers that look something like this:</a:t>
            </a:r>
            <a:endParaRPr lang="ko-KR" altLang="en-US" dirty="0"/>
          </a:p>
        </p:txBody>
      </p:sp>
      <p:sp>
        <p:nvSpPr>
          <p:cNvPr id="4" name="Rectangle 1"/>
          <p:cNvSpPr>
            <a:spLocks noChangeArrowheads="1"/>
          </p:cNvSpPr>
          <p:nvPr/>
        </p:nvSpPr>
        <p:spPr bwMode="auto">
          <a:xfrm>
            <a:off x="2051720" y="4077072"/>
            <a:ext cx="4550926" cy="13824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HTTP</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1.1</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200</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OK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Date</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Fri</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04</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Feb</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2000</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21</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03</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38</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GMT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Server</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Apache</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1.3</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9</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UNIX</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PHP</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4.0b3</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Set</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Cookie</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name</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xyz</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expires</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Friday</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04</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Feb</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07</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22</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03</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6666"/>
                </a:solidFill>
                <a:effectLst/>
                <a:latin typeface="Arial Unicode MS" pitchFamily="50" charset="-127"/>
                <a:ea typeface="굴림" pitchFamily="50" charset="-127"/>
                <a:cs typeface="굴림" pitchFamily="50" charset="-127"/>
              </a:rPr>
              <a:t>38</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GMT</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200" dirty="0">
                <a:solidFill>
                  <a:srgbClr val="000000"/>
                </a:solidFill>
                <a:latin typeface="Arial Unicode MS" pitchFamily="50" charset="-127"/>
                <a:ea typeface="굴림" pitchFamily="50" charset="-127"/>
                <a:cs typeface="굴림" pitchFamily="50" charset="-127"/>
              </a:rPr>
              <a:t>	</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path</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domain</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tutorialspoint</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com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Connection</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close </a:t>
            </a:r>
            <a:endParaRPr kumimoji="1" lang="en-US"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Content</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7F0055"/>
                </a:solidFill>
                <a:effectLst/>
                <a:latin typeface="Arial Unicode MS" pitchFamily="50" charset="-127"/>
                <a:ea typeface="굴림" pitchFamily="50" charset="-127"/>
                <a:cs typeface="굴림" pitchFamily="50" charset="-127"/>
              </a:rPr>
              <a:t>Type</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 text</a:t>
            </a:r>
            <a:r>
              <a:rPr kumimoji="1" lang="ko-KR" altLang="ko-KR" sz="1200" b="0" i="0" u="none" strike="noStrike" cap="none" normalizeH="0" baseline="0" dirty="0" smtClean="0">
                <a:ln>
                  <a:noFill/>
                </a:ln>
                <a:solidFill>
                  <a:srgbClr val="666600"/>
                </a:solidFill>
                <a:effectLst/>
                <a:latin typeface="Arial Unicode MS" pitchFamily="50" charset="-127"/>
                <a:ea typeface="굴림" pitchFamily="50" charset="-127"/>
                <a:cs typeface="굴림" pitchFamily="50" charset="-127"/>
              </a:rPr>
              <a:t>/</a:t>
            </a:r>
            <a:r>
              <a:rPr kumimoji="1" lang="ko-KR" altLang="ko-KR" sz="1200" b="0" i="0" u="none" strike="noStrike" cap="none" normalizeH="0" baseline="0" dirty="0" smtClean="0">
                <a:ln>
                  <a:noFill/>
                </a:ln>
                <a:solidFill>
                  <a:srgbClr val="000000"/>
                </a:solidFill>
                <a:effectLst/>
                <a:latin typeface="Arial Unicode MS" pitchFamily="50" charset="-127"/>
                <a:ea typeface="굴림" pitchFamily="50" charset="-127"/>
                <a:cs typeface="굴림" pitchFamily="50" charset="-127"/>
              </a:rPr>
              <a:t>html</a:t>
            </a:r>
            <a:r>
              <a:rPr kumimoji="1" lang="ko-KR" altLang="ko-KR" sz="12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rPr>
              <a:t> </a:t>
            </a:r>
          </a:p>
        </p:txBody>
      </p:sp>
      <p:sp>
        <p:nvSpPr>
          <p:cNvPr id="5" name="Rectangle 1"/>
          <p:cNvSpPr>
            <a:spLocks noChangeArrowheads="1"/>
          </p:cNvSpPr>
          <p:nvPr/>
        </p:nvSpPr>
        <p:spPr bwMode="auto">
          <a:xfrm>
            <a:off x="16024" y="5810448"/>
            <a:ext cx="4900380"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dirty="0" smtClean="0">
                <a:solidFill>
                  <a:srgbClr val="000000"/>
                </a:solidFill>
                <a:latin typeface="Consolas" pitchFamily="49" charset="0"/>
                <a:ea typeface="굴림" pitchFamily="50" charset="-127"/>
                <a:cs typeface="Consolas" pitchFamily="49" charset="0"/>
              </a:rPr>
              <a:t>Cookies Folder for Google Chrome:</a:t>
            </a:r>
          </a:p>
          <a:p>
            <a:pPr marL="0" marR="0" lvl="0" indent="0" algn="l" defTabSz="914400" rtl="0" eaLnBrk="1" fontAlgn="base" latinLnBrk="1" hangingPunct="1">
              <a:lnSpc>
                <a:spcPct val="100000"/>
              </a:lnSpc>
              <a:spcBef>
                <a:spcPct val="0"/>
              </a:spcBef>
              <a:spcAft>
                <a:spcPct val="0"/>
              </a:spcAft>
              <a:buClrTx/>
              <a:buSzTx/>
              <a:buFontTx/>
              <a:buNone/>
              <a:tabLst/>
            </a:pPr>
            <a:r>
              <a:rPr kumimoji="1" lang="ko-KR" altLang="ko-KR" sz="1000" b="0" i="0" u="none" strike="noStrike" cap="none" normalizeH="0" baseline="0" dirty="0" smtClean="0">
                <a:ln>
                  <a:noFill/>
                </a:ln>
                <a:solidFill>
                  <a:srgbClr val="000000"/>
                </a:solidFill>
                <a:effectLst/>
                <a:latin typeface="Consolas" pitchFamily="49" charset="0"/>
                <a:ea typeface="굴림" pitchFamily="50" charset="-127"/>
                <a:cs typeface="Consolas" pitchFamily="49" charset="0"/>
              </a:rPr>
              <a:t>C:\Users\your_username\AppData\Local\Google\Chrome\User Data\Default\</a:t>
            </a:r>
            <a:r>
              <a:rPr kumimoji="1" lang="ko-KR" altLang="ko-KR" sz="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rPr>
              <a:t> </a:t>
            </a: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1591606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Setting Cookies with </a:t>
            </a:r>
            <a:r>
              <a:rPr lang="en-US" altLang="ko-KR" dirty="0" smtClean="0"/>
              <a:t>JSP</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b="1" dirty="0"/>
              <a:t>(1) Creating a Cookie object:</a:t>
            </a:r>
            <a:r>
              <a:rPr lang="en-US" altLang="ko-KR" dirty="0"/>
              <a:t> You call the Cookie constructor with a cookie name and a cookie value, both of which are strings.</a:t>
            </a:r>
          </a:p>
          <a:p>
            <a:r>
              <a:rPr lang="en-US" altLang="ko-KR" dirty="0" smtClean="0"/>
              <a:t>Cookie </a:t>
            </a:r>
            <a:r>
              <a:rPr lang="en-US" altLang="ko-KR" dirty="0" err="1"/>
              <a:t>cookie</a:t>
            </a:r>
            <a:r>
              <a:rPr lang="en-US" altLang="ko-KR" dirty="0"/>
              <a:t> = new Cookie("</a:t>
            </a:r>
            <a:r>
              <a:rPr lang="en-US" altLang="ko-KR" dirty="0" err="1"/>
              <a:t>key","value</a:t>
            </a:r>
            <a:r>
              <a:rPr lang="en-US" altLang="ko-KR" dirty="0" smtClean="0"/>
              <a:t>");</a:t>
            </a:r>
            <a:endParaRPr lang="en-US" altLang="ko-KR" dirty="0"/>
          </a:p>
          <a:p>
            <a:r>
              <a:rPr lang="en-US" altLang="ko-KR" b="1" dirty="0"/>
              <a:t>(2) Setting the maximum age:</a:t>
            </a:r>
            <a:r>
              <a:rPr lang="en-US" altLang="ko-KR" dirty="0"/>
              <a:t> You use </a:t>
            </a:r>
            <a:r>
              <a:rPr lang="en-US" altLang="ko-KR" dirty="0" err="1"/>
              <a:t>setMaxAge</a:t>
            </a:r>
            <a:r>
              <a:rPr lang="en-US" altLang="ko-KR" dirty="0"/>
              <a:t> to specify how long (in seconds) the cookie should be valid. Following would set up a cookie for 24 hours</a:t>
            </a:r>
            <a:r>
              <a:rPr lang="en-US" altLang="ko-KR" dirty="0" smtClean="0"/>
              <a:t>.</a:t>
            </a:r>
          </a:p>
          <a:p>
            <a:r>
              <a:rPr lang="en-US" altLang="ko-KR" dirty="0" err="1"/>
              <a:t>cookie.setMaxAge</a:t>
            </a:r>
            <a:r>
              <a:rPr lang="en-US" altLang="ko-KR" dirty="0"/>
              <a:t>(60*60*24); </a:t>
            </a:r>
            <a:endParaRPr lang="en-US" altLang="ko-KR" dirty="0" smtClean="0"/>
          </a:p>
          <a:p>
            <a:r>
              <a:rPr lang="en-US" altLang="ko-KR" b="1" dirty="0"/>
              <a:t>(3) Sending the Cookie into the HTTP response headers:</a:t>
            </a:r>
            <a:r>
              <a:rPr lang="en-US" altLang="ko-KR" dirty="0"/>
              <a:t> You use </a:t>
            </a:r>
            <a:r>
              <a:rPr lang="en-US" altLang="ko-KR" b="1" dirty="0" err="1"/>
              <a:t>response.addCookie</a:t>
            </a:r>
            <a:r>
              <a:rPr lang="en-US" altLang="ko-KR" dirty="0"/>
              <a:t> to add cookies in the HTTP response header as follows:</a:t>
            </a:r>
          </a:p>
          <a:p>
            <a:r>
              <a:rPr lang="en-US" altLang="ko-KR" dirty="0" err="1"/>
              <a:t>response.addCookie</a:t>
            </a:r>
            <a:r>
              <a:rPr lang="en-US" altLang="ko-KR" dirty="0"/>
              <a:t>(cookie);</a:t>
            </a:r>
            <a:endParaRPr lang="ko-KR" altLang="en-US" dirty="0"/>
          </a:p>
        </p:txBody>
      </p:sp>
    </p:spTree>
    <p:extLst>
      <p:ext uri="{BB962C8B-B14F-4D97-AF65-F5344CB8AC3E}">
        <p14:creationId xmlns:p14="http://schemas.microsoft.com/office/powerpoint/2010/main" val="3873408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latin typeface="Times New Roman" pitchFamily="18" charset="0"/>
                <a:cs typeface="Times New Roman" pitchFamily="18" charset="0"/>
              </a:rPr>
              <a:t>Cookies Example</a:t>
            </a:r>
            <a:endParaRPr lang="en-US"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lstStyle/>
          <a:p>
            <a:r>
              <a:rPr lang="en-US" dirty="0" smtClean="0"/>
              <a:t>mainCookies.jsp</a:t>
            </a:r>
            <a:endParaRPr lang="en-US" dirty="0"/>
          </a:p>
        </p:txBody>
      </p:sp>
      <p:sp>
        <p:nvSpPr>
          <p:cNvPr id="6" name="Content Placeholder 5"/>
          <p:cNvSpPr>
            <a:spLocks noGrp="1"/>
          </p:cNvSpPr>
          <p:nvPr>
            <p:ph sz="half" idx="2"/>
          </p:nvPr>
        </p:nvSpPr>
        <p:spPr/>
        <p:txBody>
          <a:bodyPr>
            <a:noAutofit/>
          </a:bodyPr>
          <a:lstStyle/>
          <a:p>
            <a:pPr marL="0" indent="0">
              <a:spcBef>
                <a:spcPts val="0"/>
              </a:spcBef>
              <a:buNone/>
            </a:pPr>
            <a:r>
              <a:rPr lang="en-US" altLang="ko-KR" sz="1600" dirty="0" smtClean="0"/>
              <a:t>&lt;%</a:t>
            </a:r>
          </a:p>
          <a:p>
            <a:pPr marL="0" indent="0">
              <a:spcBef>
                <a:spcPts val="0"/>
              </a:spcBef>
              <a:buNone/>
            </a:pPr>
            <a:r>
              <a:rPr lang="en-US" altLang="ko-KR" sz="1600" dirty="0" smtClean="0"/>
              <a:t>   // Create cookies for first and last names.      </a:t>
            </a:r>
          </a:p>
          <a:p>
            <a:pPr marL="0" indent="0">
              <a:spcBef>
                <a:spcPts val="0"/>
              </a:spcBef>
              <a:buNone/>
            </a:pPr>
            <a:r>
              <a:rPr lang="en-US" altLang="ko-KR" sz="1600" dirty="0" smtClean="0"/>
              <a:t>   Cookie </a:t>
            </a:r>
            <a:r>
              <a:rPr lang="en-US" altLang="ko-KR" sz="1600" dirty="0" err="1" smtClean="0"/>
              <a:t>firstName</a:t>
            </a:r>
            <a:r>
              <a:rPr lang="en-US" altLang="ko-KR" sz="1600" dirty="0" smtClean="0"/>
              <a:t> = new Cookie("</a:t>
            </a:r>
            <a:r>
              <a:rPr lang="en-US" altLang="ko-KR" sz="1600" dirty="0" err="1" smtClean="0"/>
              <a:t>first_name</a:t>
            </a:r>
            <a:r>
              <a:rPr lang="en-US" altLang="ko-KR" sz="1600" dirty="0" smtClean="0"/>
              <a:t>",</a:t>
            </a:r>
          </a:p>
          <a:p>
            <a:pPr marL="0" indent="0">
              <a:spcBef>
                <a:spcPts val="0"/>
              </a:spcBef>
              <a:buNone/>
            </a:pPr>
            <a:r>
              <a:rPr lang="en-US" altLang="ko-KR" sz="1600" dirty="0" smtClean="0"/>
              <a:t> 	  </a:t>
            </a:r>
            <a:r>
              <a:rPr lang="en-US" altLang="ko-KR" sz="1600" dirty="0" err="1" smtClean="0"/>
              <a:t>request.getParameter</a:t>
            </a:r>
            <a:r>
              <a:rPr lang="en-US" altLang="ko-KR" sz="1600" dirty="0" smtClean="0"/>
              <a:t>("</a:t>
            </a:r>
            <a:r>
              <a:rPr lang="en-US" altLang="ko-KR" sz="1600" dirty="0" err="1" smtClean="0"/>
              <a:t>first_name</a:t>
            </a:r>
            <a:r>
              <a:rPr lang="en-US" altLang="ko-KR" sz="1600" dirty="0" smtClean="0"/>
              <a:t>"));</a:t>
            </a:r>
          </a:p>
          <a:p>
            <a:pPr marL="0" indent="0">
              <a:spcBef>
                <a:spcPts val="0"/>
              </a:spcBef>
              <a:buNone/>
            </a:pPr>
            <a:r>
              <a:rPr lang="en-US" altLang="ko-KR" sz="1600" dirty="0" smtClean="0"/>
              <a:t>   Cookie </a:t>
            </a:r>
            <a:r>
              <a:rPr lang="en-US" altLang="ko-KR" sz="1600" dirty="0" err="1" smtClean="0"/>
              <a:t>lastName</a:t>
            </a:r>
            <a:r>
              <a:rPr lang="en-US" altLang="ko-KR" sz="1600" dirty="0" smtClean="0"/>
              <a:t> = new Cookie("</a:t>
            </a:r>
            <a:r>
              <a:rPr lang="en-US" altLang="ko-KR" sz="1600" dirty="0" err="1" smtClean="0"/>
              <a:t>last_name</a:t>
            </a:r>
            <a:r>
              <a:rPr lang="en-US" altLang="ko-KR" sz="1600" dirty="0" smtClean="0"/>
              <a:t>",</a:t>
            </a:r>
          </a:p>
          <a:p>
            <a:pPr marL="0" indent="0">
              <a:spcBef>
                <a:spcPts val="0"/>
              </a:spcBef>
              <a:buNone/>
            </a:pPr>
            <a:r>
              <a:rPr lang="en-US" altLang="ko-KR" sz="1600" dirty="0" smtClean="0"/>
              <a:t>	  </a:t>
            </a:r>
            <a:r>
              <a:rPr lang="en-US" altLang="ko-KR" sz="1600" dirty="0" err="1" smtClean="0"/>
              <a:t>request.getParameter</a:t>
            </a:r>
            <a:r>
              <a:rPr lang="en-US" altLang="ko-KR" sz="1600" dirty="0" smtClean="0"/>
              <a:t>("</a:t>
            </a:r>
            <a:r>
              <a:rPr lang="en-US" altLang="ko-KR" sz="1600" dirty="0" err="1" smtClean="0"/>
              <a:t>last_name</a:t>
            </a:r>
            <a:r>
              <a:rPr lang="en-US" altLang="ko-KR" sz="1600" dirty="0" smtClean="0"/>
              <a:t>"));</a:t>
            </a:r>
          </a:p>
          <a:p>
            <a:pPr marL="0" indent="0">
              <a:spcBef>
                <a:spcPts val="0"/>
              </a:spcBef>
              <a:buNone/>
            </a:pPr>
            <a:endParaRPr lang="en-US" altLang="ko-KR" sz="1600" dirty="0" smtClean="0"/>
          </a:p>
          <a:p>
            <a:pPr marL="0" indent="0">
              <a:spcBef>
                <a:spcPts val="0"/>
              </a:spcBef>
              <a:buNone/>
            </a:pPr>
            <a:r>
              <a:rPr lang="en-US" altLang="ko-KR" sz="1600" dirty="0" smtClean="0"/>
              <a:t>   // Set expiry date after 24 Hrs for both the cookies.</a:t>
            </a:r>
          </a:p>
          <a:p>
            <a:pPr marL="0" indent="0">
              <a:spcBef>
                <a:spcPts val="0"/>
              </a:spcBef>
              <a:buNone/>
            </a:pPr>
            <a:r>
              <a:rPr lang="en-US" altLang="ko-KR" sz="1600" dirty="0" smtClean="0"/>
              <a:t>   </a:t>
            </a:r>
            <a:r>
              <a:rPr lang="en-US" altLang="ko-KR" sz="1600" dirty="0" err="1" smtClean="0"/>
              <a:t>firstName.setMaxAge</a:t>
            </a:r>
            <a:r>
              <a:rPr lang="en-US" altLang="ko-KR" sz="1600" dirty="0" smtClean="0"/>
              <a:t>(60*60*24); </a:t>
            </a:r>
          </a:p>
          <a:p>
            <a:pPr marL="0" indent="0">
              <a:spcBef>
                <a:spcPts val="0"/>
              </a:spcBef>
              <a:buNone/>
            </a:pPr>
            <a:r>
              <a:rPr lang="en-US" altLang="ko-KR" sz="1600" dirty="0" smtClean="0"/>
              <a:t>   </a:t>
            </a:r>
            <a:r>
              <a:rPr lang="en-US" altLang="ko-KR" sz="1600" dirty="0" err="1" smtClean="0"/>
              <a:t>lastName.setMaxAge</a:t>
            </a:r>
            <a:r>
              <a:rPr lang="en-US" altLang="ko-KR" sz="1600" dirty="0" smtClean="0"/>
              <a:t>(60*60*24); </a:t>
            </a:r>
          </a:p>
          <a:p>
            <a:pPr marL="0" indent="0">
              <a:spcBef>
                <a:spcPts val="0"/>
              </a:spcBef>
              <a:buNone/>
            </a:pPr>
            <a:endParaRPr lang="en-US" altLang="ko-KR" sz="1600" dirty="0" smtClean="0"/>
          </a:p>
          <a:p>
            <a:pPr marL="0" indent="0">
              <a:spcBef>
                <a:spcPts val="0"/>
              </a:spcBef>
              <a:buNone/>
            </a:pPr>
            <a:r>
              <a:rPr lang="en-US" altLang="ko-KR" sz="1600" dirty="0" smtClean="0"/>
              <a:t>   // Add both the cookies in the response header.</a:t>
            </a:r>
          </a:p>
          <a:p>
            <a:pPr marL="0" indent="0">
              <a:spcBef>
                <a:spcPts val="0"/>
              </a:spcBef>
              <a:buNone/>
            </a:pPr>
            <a:r>
              <a:rPr lang="en-US" altLang="ko-KR" sz="1600" dirty="0" smtClean="0"/>
              <a:t>   </a:t>
            </a:r>
            <a:r>
              <a:rPr lang="en-US" altLang="ko-KR" sz="1600" dirty="0" err="1" smtClean="0"/>
              <a:t>response.addCookie</a:t>
            </a:r>
            <a:r>
              <a:rPr lang="en-US" altLang="ko-KR" sz="1600" dirty="0" smtClean="0"/>
              <a:t>( </a:t>
            </a:r>
            <a:r>
              <a:rPr lang="en-US" altLang="ko-KR" sz="1600" dirty="0" err="1" smtClean="0"/>
              <a:t>firstName</a:t>
            </a:r>
            <a:r>
              <a:rPr lang="en-US" altLang="ko-KR" sz="1600" dirty="0" smtClean="0"/>
              <a:t> );</a:t>
            </a:r>
          </a:p>
          <a:p>
            <a:pPr marL="0" indent="0">
              <a:spcBef>
                <a:spcPts val="0"/>
              </a:spcBef>
              <a:buNone/>
            </a:pPr>
            <a:r>
              <a:rPr lang="en-US" altLang="ko-KR" sz="1600" dirty="0" smtClean="0"/>
              <a:t>   </a:t>
            </a:r>
            <a:r>
              <a:rPr lang="en-US" altLang="ko-KR" sz="1600" dirty="0" err="1" smtClean="0"/>
              <a:t>response.addCookie</a:t>
            </a:r>
            <a:r>
              <a:rPr lang="en-US" altLang="ko-KR" sz="1600" dirty="0" smtClean="0"/>
              <a:t>( </a:t>
            </a:r>
            <a:r>
              <a:rPr lang="en-US" altLang="ko-KR" sz="1600" dirty="0" err="1" smtClean="0"/>
              <a:t>lastName</a:t>
            </a:r>
            <a:r>
              <a:rPr lang="en-US" altLang="ko-KR" sz="1600" dirty="0" smtClean="0"/>
              <a:t> );</a:t>
            </a:r>
          </a:p>
          <a:p>
            <a:pPr marL="0" indent="0">
              <a:spcBef>
                <a:spcPts val="0"/>
              </a:spcBef>
              <a:buNone/>
            </a:pPr>
            <a:r>
              <a:rPr lang="en-US" altLang="ko-KR" sz="1600" dirty="0" smtClean="0"/>
              <a:t>%&gt;</a:t>
            </a:r>
          </a:p>
          <a:p>
            <a:pPr marL="0" indent="0">
              <a:spcBef>
                <a:spcPts val="0"/>
              </a:spcBef>
              <a:buNone/>
            </a:pPr>
            <a:r>
              <a:rPr lang="en-US" altLang="ko-KR" sz="1600" dirty="0" smtClean="0"/>
              <a:t>&lt;html&gt;</a:t>
            </a:r>
          </a:p>
          <a:p>
            <a:pPr marL="0" indent="0">
              <a:spcBef>
                <a:spcPts val="0"/>
              </a:spcBef>
              <a:buNone/>
            </a:pPr>
            <a:r>
              <a:rPr lang="en-US" altLang="ko-KR" sz="1600" dirty="0" smtClean="0"/>
              <a:t>&lt;head&gt;</a:t>
            </a:r>
          </a:p>
          <a:p>
            <a:pPr marL="0" indent="0">
              <a:spcBef>
                <a:spcPts val="0"/>
              </a:spcBef>
              <a:buNone/>
            </a:pPr>
            <a:r>
              <a:rPr lang="en-US" altLang="ko-KR" sz="1600" dirty="0" smtClean="0"/>
              <a:t>&lt;title&gt;Setting Cookies&lt;/title&gt;</a:t>
            </a:r>
          </a:p>
          <a:p>
            <a:pPr marL="0" indent="0">
              <a:spcBef>
                <a:spcPts val="0"/>
              </a:spcBef>
              <a:buNone/>
            </a:pPr>
            <a:r>
              <a:rPr lang="en-US" altLang="ko-KR" sz="1600" dirty="0" smtClean="0"/>
              <a:t>&lt;/head&gt;</a:t>
            </a:r>
          </a:p>
          <a:p>
            <a:pPr marL="0" indent="0">
              <a:spcBef>
                <a:spcPts val="0"/>
              </a:spcBef>
              <a:buNone/>
            </a:pPr>
            <a:r>
              <a:rPr lang="en-US" altLang="ko-KR" sz="1600" dirty="0" smtClean="0"/>
              <a:t>&lt;body&gt;</a:t>
            </a:r>
          </a:p>
          <a:p>
            <a:pPr marL="0" indent="0">
              <a:spcBef>
                <a:spcPts val="0"/>
              </a:spcBef>
              <a:buNone/>
            </a:pPr>
            <a:r>
              <a:rPr lang="en-US" altLang="ko-KR" sz="1600" dirty="0" smtClean="0"/>
              <a:t>&lt;center&gt;</a:t>
            </a:r>
          </a:p>
          <a:p>
            <a:pPr marL="0" indent="0">
              <a:spcBef>
                <a:spcPts val="0"/>
              </a:spcBef>
              <a:buNone/>
            </a:pPr>
            <a:r>
              <a:rPr lang="en-US" altLang="ko-KR" sz="1600" dirty="0" smtClean="0"/>
              <a:t>&lt;h1&gt;Setting Cookies&lt;/h1&gt;</a:t>
            </a:r>
          </a:p>
          <a:p>
            <a:pPr marL="0" indent="0">
              <a:spcBef>
                <a:spcPts val="0"/>
              </a:spcBef>
              <a:buNone/>
            </a:pPr>
            <a:r>
              <a:rPr lang="en-US" altLang="ko-KR" sz="1600" dirty="0" smtClean="0"/>
              <a:t>&lt;/center&gt;</a:t>
            </a:r>
          </a:p>
          <a:p>
            <a:pPr marL="0" indent="0">
              <a:spcBef>
                <a:spcPts val="0"/>
              </a:spcBef>
              <a:buNone/>
            </a:pPr>
            <a:r>
              <a:rPr lang="en-US" altLang="ko-KR" sz="1600" dirty="0" smtClean="0"/>
              <a:t>&lt;</a:t>
            </a:r>
            <a:r>
              <a:rPr lang="en-US" altLang="ko-KR" sz="1600" dirty="0" err="1" smtClean="0"/>
              <a:t>ul</a:t>
            </a:r>
            <a:r>
              <a:rPr lang="en-US" altLang="ko-KR" sz="1600" dirty="0" smtClean="0"/>
              <a:t>&gt;</a:t>
            </a:r>
          </a:p>
          <a:p>
            <a:pPr marL="0" indent="0">
              <a:spcBef>
                <a:spcPts val="0"/>
              </a:spcBef>
              <a:buNone/>
            </a:pPr>
            <a:r>
              <a:rPr lang="en-US" altLang="ko-KR" sz="1600" dirty="0" smtClean="0"/>
              <a:t>&lt;</a:t>
            </a:r>
            <a:r>
              <a:rPr lang="en-US" altLang="ko-KR" sz="1600" dirty="0" err="1" smtClean="0"/>
              <a:t>li</a:t>
            </a:r>
            <a:r>
              <a:rPr lang="en-US" altLang="ko-KR" sz="1600" dirty="0" smtClean="0"/>
              <a:t>&gt;&lt;p&gt;&lt;b&gt;First Name:&lt;/b&gt;</a:t>
            </a:r>
          </a:p>
          <a:p>
            <a:pPr marL="0" indent="0">
              <a:spcBef>
                <a:spcPts val="0"/>
              </a:spcBef>
              <a:buNone/>
            </a:pPr>
            <a:r>
              <a:rPr lang="en-US" altLang="ko-KR" sz="1600" dirty="0" smtClean="0"/>
              <a:t>   &lt;%= </a:t>
            </a:r>
            <a:r>
              <a:rPr lang="en-US" altLang="ko-KR" sz="1600" dirty="0" err="1" smtClean="0"/>
              <a:t>request.getParameter</a:t>
            </a:r>
            <a:r>
              <a:rPr lang="en-US" altLang="ko-KR" sz="1600" dirty="0" smtClean="0"/>
              <a:t>("</a:t>
            </a:r>
            <a:r>
              <a:rPr lang="en-US" altLang="ko-KR" sz="1600" dirty="0" err="1" smtClean="0"/>
              <a:t>first_name</a:t>
            </a:r>
            <a:r>
              <a:rPr lang="en-US" altLang="ko-KR" sz="1600" dirty="0" smtClean="0"/>
              <a:t>")%&gt;</a:t>
            </a:r>
          </a:p>
          <a:p>
            <a:pPr marL="0" indent="0">
              <a:spcBef>
                <a:spcPts val="0"/>
              </a:spcBef>
              <a:buNone/>
            </a:pPr>
            <a:r>
              <a:rPr lang="en-US" altLang="ko-KR" sz="1600" dirty="0" smtClean="0"/>
              <a:t>&lt;/p&gt;&lt;/</a:t>
            </a:r>
            <a:r>
              <a:rPr lang="en-US" altLang="ko-KR" sz="1600" dirty="0" err="1" smtClean="0"/>
              <a:t>li</a:t>
            </a:r>
            <a:r>
              <a:rPr lang="en-US" altLang="ko-KR" sz="1600" dirty="0" smtClean="0"/>
              <a:t>&gt;</a:t>
            </a:r>
          </a:p>
          <a:p>
            <a:pPr marL="0" indent="0">
              <a:spcBef>
                <a:spcPts val="0"/>
              </a:spcBef>
              <a:buNone/>
            </a:pPr>
            <a:r>
              <a:rPr lang="en-US" altLang="ko-KR" sz="1600" dirty="0" smtClean="0"/>
              <a:t>&lt;</a:t>
            </a:r>
            <a:r>
              <a:rPr lang="en-US" altLang="ko-KR" sz="1600" dirty="0" err="1" smtClean="0"/>
              <a:t>li</a:t>
            </a:r>
            <a:r>
              <a:rPr lang="en-US" altLang="ko-KR" sz="1600" dirty="0" smtClean="0"/>
              <a:t>&gt;&lt;p&gt;&lt;b&gt;Last  Name:&lt;/b&gt;</a:t>
            </a:r>
          </a:p>
          <a:p>
            <a:pPr marL="0" indent="0">
              <a:spcBef>
                <a:spcPts val="0"/>
              </a:spcBef>
              <a:buNone/>
            </a:pPr>
            <a:r>
              <a:rPr lang="en-US" altLang="ko-KR" sz="1600" dirty="0" smtClean="0"/>
              <a:t>   &lt;%= </a:t>
            </a:r>
            <a:r>
              <a:rPr lang="en-US" altLang="ko-KR" sz="1600" dirty="0" err="1" smtClean="0"/>
              <a:t>request.getParameter</a:t>
            </a:r>
            <a:r>
              <a:rPr lang="en-US" altLang="ko-KR" sz="1600" dirty="0" smtClean="0"/>
              <a:t>("</a:t>
            </a:r>
            <a:r>
              <a:rPr lang="en-US" altLang="ko-KR" sz="1600" dirty="0" err="1" smtClean="0"/>
              <a:t>last_name</a:t>
            </a:r>
            <a:r>
              <a:rPr lang="en-US" altLang="ko-KR" sz="1600" dirty="0" smtClean="0"/>
              <a:t>")%&gt;</a:t>
            </a:r>
          </a:p>
          <a:p>
            <a:pPr marL="0" indent="0">
              <a:spcBef>
                <a:spcPts val="0"/>
              </a:spcBef>
              <a:buNone/>
            </a:pPr>
            <a:r>
              <a:rPr lang="en-US" altLang="ko-KR" sz="1600" dirty="0" smtClean="0"/>
              <a:t>&lt;/p&gt;&lt;/</a:t>
            </a:r>
            <a:r>
              <a:rPr lang="en-US" altLang="ko-KR" sz="1600" dirty="0" err="1" smtClean="0"/>
              <a:t>li</a:t>
            </a:r>
            <a:r>
              <a:rPr lang="en-US" altLang="ko-KR" sz="1600" dirty="0" smtClean="0"/>
              <a:t>&gt;</a:t>
            </a:r>
          </a:p>
          <a:p>
            <a:pPr marL="0" indent="0">
              <a:spcBef>
                <a:spcPts val="0"/>
              </a:spcBef>
              <a:buNone/>
            </a:pPr>
            <a:r>
              <a:rPr lang="en-US" altLang="ko-KR" sz="1600" dirty="0" smtClean="0"/>
              <a:t>&lt;/</a:t>
            </a:r>
            <a:r>
              <a:rPr lang="en-US" altLang="ko-KR" sz="1600" dirty="0" err="1" smtClean="0"/>
              <a:t>ul</a:t>
            </a:r>
            <a:r>
              <a:rPr lang="en-US" altLang="ko-KR" sz="1600" dirty="0" smtClean="0"/>
              <a:t>&gt;</a:t>
            </a:r>
          </a:p>
          <a:p>
            <a:pPr marL="0" indent="0">
              <a:spcBef>
                <a:spcPts val="0"/>
              </a:spcBef>
              <a:buNone/>
            </a:pPr>
            <a:r>
              <a:rPr lang="en-US" altLang="ko-KR" sz="1600" dirty="0" smtClean="0"/>
              <a:t>&lt;/body&gt;</a:t>
            </a:r>
          </a:p>
          <a:p>
            <a:pPr marL="0" indent="0">
              <a:spcBef>
                <a:spcPts val="0"/>
              </a:spcBef>
              <a:buNone/>
            </a:pPr>
            <a:r>
              <a:rPr lang="en-US" altLang="ko-KR" sz="1600" dirty="0" smtClean="0"/>
              <a:t>&lt;/html&gt;</a:t>
            </a:r>
            <a:endParaRPr lang="ko-KR" altLang="en-US" sz="1600" dirty="0" smtClean="0"/>
          </a:p>
          <a:p>
            <a:pPr>
              <a:spcBef>
                <a:spcPts val="0"/>
              </a:spcBef>
              <a:buNone/>
            </a:pPr>
            <a:endParaRPr lang="en-US" sz="800" dirty="0"/>
          </a:p>
        </p:txBody>
      </p:sp>
      <p:sp>
        <p:nvSpPr>
          <p:cNvPr id="7" name="Text Placeholder 6"/>
          <p:cNvSpPr>
            <a:spLocks noGrp="1"/>
          </p:cNvSpPr>
          <p:nvPr>
            <p:ph type="body" sz="quarter" idx="3"/>
          </p:nvPr>
        </p:nvSpPr>
        <p:spPr/>
        <p:txBody>
          <a:bodyPr/>
          <a:lstStyle/>
          <a:p>
            <a:r>
              <a:rPr lang="en-US" dirty="0" smtClean="0"/>
              <a:t>cookies.jsp</a:t>
            </a:r>
            <a:endParaRPr lang="en-US" dirty="0"/>
          </a:p>
        </p:txBody>
      </p:sp>
      <p:sp>
        <p:nvSpPr>
          <p:cNvPr id="8" name="Content Placeholder 7"/>
          <p:cNvSpPr>
            <a:spLocks noGrp="1"/>
          </p:cNvSpPr>
          <p:nvPr>
            <p:ph sz="quarter" idx="4"/>
          </p:nvPr>
        </p:nvSpPr>
        <p:spPr/>
        <p:txBody>
          <a:bodyPr>
            <a:normAutofit fontScale="77500" lnSpcReduction="20000"/>
          </a:bodyPr>
          <a:lstStyle/>
          <a:p>
            <a:pPr marL="0" indent="0">
              <a:buNone/>
            </a:pPr>
            <a:r>
              <a:rPr lang="en-US" altLang="ko-KR" dirty="0" smtClean="0"/>
              <a:t>&lt;html&gt;</a:t>
            </a:r>
          </a:p>
          <a:p>
            <a:pPr marL="0" indent="0">
              <a:buNone/>
            </a:pPr>
            <a:r>
              <a:rPr lang="en-US" altLang="ko-KR" dirty="0" smtClean="0"/>
              <a:t>&lt;body&gt;</a:t>
            </a:r>
          </a:p>
          <a:p>
            <a:pPr marL="0" indent="0">
              <a:buNone/>
            </a:pPr>
            <a:r>
              <a:rPr lang="en-US" altLang="ko-KR" dirty="0" smtClean="0"/>
              <a:t>&lt;form action="mainCookies.jsp" method="GET"&gt;</a:t>
            </a:r>
          </a:p>
          <a:p>
            <a:pPr marL="0" indent="0">
              <a:buNone/>
            </a:pPr>
            <a:r>
              <a:rPr lang="en-US" altLang="ko-KR" dirty="0" smtClean="0"/>
              <a:t>First Name: &lt;input type="text" name="</a:t>
            </a:r>
            <a:r>
              <a:rPr lang="en-US" altLang="ko-KR" dirty="0" err="1" smtClean="0"/>
              <a:t>first_name</a:t>
            </a:r>
            <a:r>
              <a:rPr lang="en-US" altLang="ko-KR" dirty="0" smtClean="0"/>
              <a:t>"&gt;</a:t>
            </a:r>
          </a:p>
          <a:p>
            <a:pPr marL="0" indent="0">
              <a:buNone/>
            </a:pPr>
            <a:r>
              <a:rPr lang="en-US" altLang="ko-KR" dirty="0" smtClean="0"/>
              <a:t>&lt;</a:t>
            </a:r>
            <a:r>
              <a:rPr lang="en-US" altLang="ko-KR" dirty="0" err="1" smtClean="0"/>
              <a:t>br</a:t>
            </a:r>
            <a:r>
              <a:rPr lang="en-US" altLang="ko-KR" dirty="0" smtClean="0"/>
              <a:t> /&gt;</a:t>
            </a:r>
          </a:p>
          <a:p>
            <a:pPr marL="0" indent="0">
              <a:buNone/>
            </a:pPr>
            <a:r>
              <a:rPr lang="en-US" altLang="ko-KR" dirty="0" smtClean="0"/>
              <a:t>Last Name: &lt;input type="text" name="</a:t>
            </a:r>
            <a:r>
              <a:rPr lang="en-US" altLang="ko-KR" dirty="0" err="1" smtClean="0"/>
              <a:t>last_name</a:t>
            </a:r>
            <a:r>
              <a:rPr lang="en-US" altLang="ko-KR" dirty="0" smtClean="0"/>
              <a:t>" /&gt;</a:t>
            </a:r>
          </a:p>
          <a:p>
            <a:pPr marL="0" indent="0">
              <a:buNone/>
            </a:pPr>
            <a:r>
              <a:rPr lang="en-US" altLang="ko-KR" dirty="0" smtClean="0"/>
              <a:t>&lt;input type="submit" value="Submit" /&gt;</a:t>
            </a:r>
          </a:p>
          <a:p>
            <a:pPr marL="0" indent="0">
              <a:buNone/>
            </a:pPr>
            <a:r>
              <a:rPr lang="en-US" altLang="ko-KR" dirty="0" smtClean="0"/>
              <a:t>&lt;/form&gt;</a:t>
            </a:r>
          </a:p>
          <a:p>
            <a:pPr marL="0" indent="0">
              <a:buNone/>
            </a:pPr>
            <a:r>
              <a:rPr lang="en-US" altLang="ko-KR" dirty="0" smtClean="0"/>
              <a:t>&lt;/body&gt;</a:t>
            </a:r>
          </a:p>
          <a:p>
            <a:pPr marL="0" indent="0">
              <a:buNone/>
            </a:pPr>
            <a:r>
              <a:rPr lang="en-US" altLang="ko-KR" dirty="0" smtClean="0"/>
              <a:t>&lt;/html&gt;</a:t>
            </a:r>
            <a:endParaRPr lang="ko-KR" alt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Delete Cookies</a:t>
            </a:r>
            <a:endParaRPr lang="ko-KR" altLang="en-US" dirty="0"/>
          </a:p>
        </p:txBody>
      </p:sp>
      <p:sp>
        <p:nvSpPr>
          <p:cNvPr id="3" name="내용 개체 틀 2"/>
          <p:cNvSpPr>
            <a:spLocks noGrp="1"/>
          </p:cNvSpPr>
          <p:nvPr>
            <p:ph idx="1"/>
          </p:nvPr>
        </p:nvSpPr>
        <p:spPr/>
        <p:txBody>
          <a:bodyPr>
            <a:normAutofit/>
          </a:bodyPr>
          <a:lstStyle/>
          <a:p>
            <a:r>
              <a:rPr lang="en-US" altLang="ko-KR" dirty="0"/>
              <a:t>To delete cookies is very simple. If you want to delete a cookie then you simply need to follow up following three steps:</a:t>
            </a:r>
          </a:p>
          <a:p>
            <a:pPr lvl="1"/>
            <a:r>
              <a:rPr lang="en-US" altLang="ko-KR" dirty="0"/>
              <a:t>Read an already existing cookie and store it in Cookie object.</a:t>
            </a:r>
          </a:p>
          <a:p>
            <a:pPr lvl="1"/>
            <a:r>
              <a:rPr lang="en-US" altLang="ko-KR" dirty="0"/>
              <a:t>Set cookie age as zero using </a:t>
            </a:r>
            <a:r>
              <a:rPr lang="en-US" altLang="ko-KR" b="1" dirty="0" err="1"/>
              <a:t>setMaxAge</a:t>
            </a:r>
            <a:r>
              <a:rPr lang="en-US" altLang="ko-KR" b="1" dirty="0"/>
              <a:t>()</a:t>
            </a:r>
            <a:r>
              <a:rPr lang="en-US" altLang="ko-KR" dirty="0"/>
              <a:t> method to delete an existing cookie.</a:t>
            </a:r>
          </a:p>
          <a:p>
            <a:pPr lvl="1"/>
            <a:r>
              <a:rPr lang="en-US" altLang="ko-KR" dirty="0"/>
              <a:t>Add this cookie back into response header.</a:t>
            </a:r>
          </a:p>
          <a:p>
            <a:endParaRPr lang="ko-KR" altLang="en-US" dirty="0"/>
          </a:p>
        </p:txBody>
      </p:sp>
    </p:spTree>
    <p:extLst>
      <p:ext uri="{BB962C8B-B14F-4D97-AF65-F5344CB8AC3E}">
        <p14:creationId xmlns:p14="http://schemas.microsoft.com/office/powerpoint/2010/main" val="3259400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deleteCookies.jsp</a:t>
            </a:r>
            <a:endParaRPr lang="ko-KR" altLang="en-US" dirty="0"/>
          </a:p>
        </p:txBody>
      </p:sp>
      <p:sp>
        <p:nvSpPr>
          <p:cNvPr id="3" name="내용 개체 틀 2"/>
          <p:cNvSpPr>
            <a:spLocks noGrp="1"/>
          </p:cNvSpPr>
          <p:nvPr>
            <p:ph idx="1"/>
          </p:nvPr>
        </p:nvSpPr>
        <p:spPr>
          <a:xfrm>
            <a:off x="539552" y="1412776"/>
            <a:ext cx="8229600" cy="4525963"/>
          </a:xfrm>
        </p:spPr>
        <p:txBody>
          <a:bodyPr>
            <a:noAutofit/>
          </a:bodyPr>
          <a:lstStyle/>
          <a:p>
            <a:pPr marL="0" indent="0">
              <a:buNone/>
            </a:pPr>
            <a:r>
              <a:rPr lang="en-US" altLang="ko-KR" sz="1800" dirty="0"/>
              <a:t>&lt;html&gt;</a:t>
            </a:r>
          </a:p>
          <a:p>
            <a:pPr marL="0" indent="0">
              <a:buNone/>
            </a:pPr>
            <a:r>
              <a:rPr lang="en-US" altLang="ko-KR" sz="1800" dirty="0"/>
              <a:t>&lt;head&gt;</a:t>
            </a:r>
          </a:p>
          <a:p>
            <a:pPr marL="0" indent="0">
              <a:buNone/>
            </a:pPr>
            <a:r>
              <a:rPr lang="en-US" altLang="ko-KR" sz="1800" dirty="0"/>
              <a:t>&lt;title&gt;Reading Cookies&lt;/title&gt;</a:t>
            </a:r>
          </a:p>
          <a:p>
            <a:pPr marL="0" indent="0">
              <a:buNone/>
            </a:pPr>
            <a:r>
              <a:rPr lang="en-US" altLang="ko-KR" sz="1800" dirty="0"/>
              <a:t>&lt;/head&gt;</a:t>
            </a:r>
          </a:p>
          <a:p>
            <a:pPr marL="0" indent="0">
              <a:buNone/>
            </a:pPr>
            <a:r>
              <a:rPr lang="en-US" altLang="ko-KR" sz="1800" dirty="0"/>
              <a:t>&lt;body&gt;</a:t>
            </a:r>
          </a:p>
          <a:p>
            <a:pPr marL="0" indent="0">
              <a:buNone/>
            </a:pPr>
            <a:r>
              <a:rPr lang="en-US" altLang="ko-KR" sz="1800" dirty="0"/>
              <a:t>&lt;center&gt;</a:t>
            </a:r>
          </a:p>
          <a:p>
            <a:pPr marL="0" indent="0">
              <a:buNone/>
            </a:pPr>
            <a:r>
              <a:rPr lang="en-US" altLang="ko-KR" sz="1800" dirty="0"/>
              <a:t>&lt;h1&gt;Reading Cookies&lt;/h1&gt;</a:t>
            </a:r>
          </a:p>
          <a:p>
            <a:pPr marL="0" indent="0">
              <a:buNone/>
            </a:pPr>
            <a:r>
              <a:rPr lang="en-US" altLang="ko-KR" sz="1800" dirty="0"/>
              <a:t>&lt;/center&gt;</a:t>
            </a:r>
          </a:p>
          <a:p>
            <a:pPr marL="0" indent="0">
              <a:buNone/>
            </a:pPr>
            <a:r>
              <a:rPr lang="en-US" altLang="ko-KR" sz="1800" dirty="0"/>
              <a:t>&lt;%</a:t>
            </a:r>
          </a:p>
          <a:p>
            <a:pPr marL="0" indent="0">
              <a:buNone/>
            </a:pPr>
            <a:r>
              <a:rPr lang="en-US" altLang="ko-KR" sz="1800" dirty="0"/>
              <a:t>   Cookie </a:t>
            </a:r>
            <a:r>
              <a:rPr lang="en-US" altLang="ko-KR" sz="1800" dirty="0" err="1"/>
              <a:t>cookie</a:t>
            </a:r>
            <a:r>
              <a:rPr lang="en-US" altLang="ko-KR" sz="1800" dirty="0"/>
              <a:t> = null;</a:t>
            </a:r>
          </a:p>
          <a:p>
            <a:pPr marL="0" indent="0">
              <a:buNone/>
            </a:pPr>
            <a:r>
              <a:rPr lang="en-US" altLang="ko-KR" sz="1800" dirty="0"/>
              <a:t>   Cookie[] cookies = null;</a:t>
            </a:r>
          </a:p>
          <a:p>
            <a:pPr marL="0" indent="0">
              <a:buNone/>
            </a:pPr>
            <a:r>
              <a:rPr lang="en-US" altLang="ko-KR" sz="1800" dirty="0"/>
              <a:t>   // Get an array of Cookies associated with this domain</a:t>
            </a:r>
          </a:p>
          <a:p>
            <a:pPr marL="0" indent="0">
              <a:buNone/>
            </a:pPr>
            <a:r>
              <a:rPr lang="en-US" altLang="ko-KR" sz="1800" dirty="0"/>
              <a:t>   cookies = </a:t>
            </a:r>
            <a:r>
              <a:rPr lang="en-US" altLang="ko-KR" sz="1800" dirty="0" err="1"/>
              <a:t>request.getCookies</a:t>
            </a:r>
            <a:r>
              <a:rPr lang="en-US" altLang="ko-KR" sz="1800" dirty="0"/>
              <a:t>();</a:t>
            </a:r>
          </a:p>
          <a:p>
            <a:pPr marL="0" indent="0">
              <a:buNone/>
            </a:pPr>
            <a:r>
              <a:rPr lang="en-US" altLang="ko-KR" sz="1800" dirty="0"/>
              <a:t>   if( cookies != null ){</a:t>
            </a:r>
          </a:p>
          <a:p>
            <a:pPr marL="0" indent="0">
              <a:buNone/>
            </a:pPr>
            <a:r>
              <a:rPr lang="en-US" altLang="ko-KR" sz="1800" dirty="0"/>
              <a:t>      </a:t>
            </a:r>
            <a:r>
              <a:rPr lang="en-US" altLang="ko-KR" sz="1800" dirty="0" err="1"/>
              <a:t>out.println</a:t>
            </a:r>
            <a:r>
              <a:rPr lang="en-US" altLang="ko-KR" sz="1800" dirty="0"/>
              <a:t>("&lt;h2&gt; Found Cookies Name and Value&lt;/h2&gt;");</a:t>
            </a:r>
          </a:p>
          <a:p>
            <a:pPr marL="0" indent="0">
              <a:buNone/>
            </a:pPr>
            <a:r>
              <a:rPr lang="en-US" altLang="ko-KR" sz="1800" dirty="0"/>
              <a:t>      for (</a:t>
            </a:r>
            <a:r>
              <a:rPr lang="en-US" altLang="ko-KR" sz="1800" dirty="0" err="1"/>
              <a:t>int</a:t>
            </a:r>
            <a:r>
              <a:rPr lang="en-US" altLang="ko-KR" sz="1800" dirty="0"/>
              <a:t> </a:t>
            </a:r>
            <a:r>
              <a:rPr lang="en-US" altLang="ko-KR" sz="1800" dirty="0" err="1"/>
              <a:t>i</a:t>
            </a:r>
            <a:r>
              <a:rPr lang="en-US" altLang="ko-KR" sz="1800" dirty="0"/>
              <a:t> = 0; </a:t>
            </a:r>
            <a:r>
              <a:rPr lang="en-US" altLang="ko-KR" sz="1800" dirty="0" err="1"/>
              <a:t>i</a:t>
            </a:r>
            <a:r>
              <a:rPr lang="en-US" altLang="ko-KR" sz="1800" dirty="0"/>
              <a:t> &lt; </a:t>
            </a:r>
            <a:r>
              <a:rPr lang="en-US" altLang="ko-KR" sz="1800" dirty="0" err="1"/>
              <a:t>cookies.length</a:t>
            </a:r>
            <a:r>
              <a:rPr lang="en-US" altLang="ko-KR" sz="1800" dirty="0"/>
              <a:t>; </a:t>
            </a:r>
            <a:r>
              <a:rPr lang="en-US" altLang="ko-KR" sz="1800" dirty="0" err="1"/>
              <a:t>i</a:t>
            </a:r>
            <a:r>
              <a:rPr lang="en-US" altLang="ko-KR" sz="1800" dirty="0"/>
              <a:t>++){</a:t>
            </a:r>
          </a:p>
          <a:p>
            <a:pPr marL="0" indent="0">
              <a:buNone/>
            </a:pPr>
            <a:r>
              <a:rPr lang="en-US" altLang="ko-KR" sz="1800" dirty="0"/>
              <a:t>         cookie = cookies[</a:t>
            </a:r>
            <a:r>
              <a:rPr lang="en-US" altLang="ko-KR" sz="1800" dirty="0" err="1"/>
              <a:t>i</a:t>
            </a:r>
            <a:r>
              <a:rPr lang="en-US" altLang="ko-KR" sz="1800" dirty="0"/>
              <a:t>];</a:t>
            </a:r>
          </a:p>
          <a:p>
            <a:pPr marL="0" indent="0">
              <a:buNone/>
            </a:pPr>
            <a:r>
              <a:rPr lang="en-US" altLang="ko-KR" sz="1800" dirty="0"/>
              <a:t>         if((</a:t>
            </a:r>
            <a:r>
              <a:rPr lang="en-US" altLang="ko-KR" sz="1800" dirty="0" err="1"/>
              <a:t>cookie.getName</a:t>
            </a:r>
            <a:r>
              <a:rPr lang="en-US" altLang="ko-KR" sz="1800" dirty="0"/>
              <a:t>( )).</a:t>
            </a:r>
            <a:r>
              <a:rPr lang="en-US" altLang="ko-KR" sz="1800" dirty="0" err="1"/>
              <a:t>compareTo</a:t>
            </a:r>
            <a:r>
              <a:rPr lang="en-US" altLang="ko-KR" sz="1800" dirty="0"/>
              <a:t>("</a:t>
            </a:r>
            <a:r>
              <a:rPr lang="en-US" altLang="ko-KR" sz="1800" dirty="0" err="1"/>
              <a:t>first_name</a:t>
            </a:r>
            <a:r>
              <a:rPr lang="en-US" altLang="ko-KR" sz="1800" dirty="0"/>
              <a:t>") == 0 ){</a:t>
            </a:r>
          </a:p>
          <a:p>
            <a:pPr marL="0" indent="0">
              <a:buNone/>
            </a:pPr>
            <a:r>
              <a:rPr lang="en-US" altLang="ko-KR" sz="1800" dirty="0"/>
              <a:t>            </a:t>
            </a:r>
            <a:r>
              <a:rPr lang="en-US" altLang="ko-KR" sz="1800" dirty="0" err="1"/>
              <a:t>cookie.setMaxAge</a:t>
            </a:r>
            <a:r>
              <a:rPr lang="en-US" altLang="ko-KR" sz="1800" dirty="0"/>
              <a:t>(0);</a:t>
            </a:r>
          </a:p>
          <a:p>
            <a:pPr marL="0" indent="0">
              <a:buNone/>
            </a:pPr>
            <a:r>
              <a:rPr lang="en-US" altLang="ko-KR" sz="1800" dirty="0"/>
              <a:t>            </a:t>
            </a:r>
            <a:r>
              <a:rPr lang="en-US" altLang="ko-KR" sz="1800" dirty="0" err="1"/>
              <a:t>response.addCookie</a:t>
            </a:r>
            <a:r>
              <a:rPr lang="en-US" altLang="ko-KR" sz="1800" dirty="0"/>
              <a:t>(cookie);</a:t>
            </a:r>
          </a:p>
          <a:p>
            <a:pPr marL="0" indent="0">
              <a:buNone/>
            </a:pPr>
            <a:r>
              <a:rPr lang="en-US" altLang="ko-KR" sz="1800" dirty="0"/>
              <a:t>            </a:t>
            </a:r>
            <a:r>
              <a:rPr lang="en-US" altLang="ko-KR" sz="1800" dirty="0" err="1"/>
              <a:t>out.print</a:t>
            </a:r>
            <a:r>
              <a:rPr lang="en-US" altLang="ko-KR" sz="1800" dirty="0"/>
              <a:t>("Deleted cookie: " + </a:t>
            </a:r>
          </a:p>
          <a:p>
            <a:pPr marL="0" indent="0">
              <a:buNone/>
            </a:pPr>
            <a:r>
              <a:rPr lang="en-US" altLang="ko-KR" sz="1800" dirty="0"/>
              <a:t>            </a:t>
            </a:r>
            <a:r>
              <a:rPr lang="en-US" altLang="ko-KR" sz="1800" dirty="0" err="1"/>
              <a:t>cookie.getName</a:t>
            </a:r>
            <a:r>
              <a:rPr lang="en-US" altLang="ko-KR" sz="1800" dirty="0"/>
              <a:t>( ) + "&lt;</a:t>
            </a:r>
            <a:r>
              <a:rPr lang="en-US" altLang="ko-KR" sz="1800" dirty="0" err="1"/>
              <a:t>br</a:t>
            </a:r>
            <a:r>
              <a:rPr lang="en-US" altLang="ko-KR" sz="1800" dirty="0"/>
              <a:t>/&gt;");</a:t>
            </a:r>
          </a:p>
          <a:p>
            <a:pPr marL="0" indent="0">
              <a:buNone/>
            </a:pPr>
            <a:r>
              <a:rPr lang="en-US" altLang="ko-KR" sz="1800" dirty="0"/>
              <a:t>         }</a:t>
            </a:r>
          </a:p>
          <a:p>
            <a:pPr marL="0" indent="0">
              <a:buNone/>
            </a:pPr>
            <a:r>
              <a:rPr lang="en-US" altLang="ko-KR" sz="1800" dirty="0"/>
              <a:t>         </a:t>
            </a:r>
            <a:r>
              <a:rPr lang="en-US" altLang="ko-KR" sz="1800" dirty="0" err="1"/>
              <a:t>out.print</a:t>
            </a:r>
            <a:r>
              <a:rPr lang="en-US" altLang="ko-KR" sz="1800" dirty="0"/>
              <a:t>("Name : " + </a:t>
            </a:r>
            <a:r>
              <a:rPr lang="en-US" altLang="ko-KR" sz="1800" dirty="0" err="1"/>
              <a:t>cookie.getName</a:t>
            </a:r>
            <a:r>
              <a:rPr lang="en-US" altLang="ko-KR" sz="1800" dirty="0"/>
              <a:t>( ) + ",  ");</a:t>
            </a:r>
          </a:p>
          <a:p>
            <a:pPr marL="0" indent="0">
              <a:buNone/>
            </a:pPr>
            <a:r>
              <a:rPr lang="en-US" altLang="ko-KR" sz="1800" dirty="0"/>
              <a:t>         </a:t>
            </a:r>
            <a:r>
              <a:rPr lang="en-US" altLang="ko-KR" sz="1800" dirty="0" err="1"/>
              <a:t>out.print</a:t>
            </a:r>
            <a:r>
              <a:rPr lang="en-US" altLang="ko-KR" sz="1800" dirty="0"/>
              <a:t>("Value: " + </a:t>
            </a:r>
            <a:r>
              <a:rPr lang="en-US" altLang="ko-KR" sz="1800" dirty="0" err="1"/>
              <a:t>cookie.getValue</a:t>
            </a:r>
            <a:r>
              <a:rPr lang="en-US" altLang="ko-KR" sz="1800" dirty="0"/>
              <a:t>( )+" &lt;</a:t>
            </a:r>
            <a:r>
              <a:rPr lang="en-US" altLang="ko-KR" sz="1800" dirty="0" err="1"/>
              <a:t>br</a:t>
            </a:r>
            <a:r>
              <a:rPr lang="en-US" altLang="ko-KR" sz="1800" dirty="0"/>
              <a:t>/&gt;");</a:t>
            </a:r>
          </a:p>
          <a:p>
            <a:pPr marL="0" indent="0">
              <a:buNone/>
            </a:pPr>
            <a:r>
              <a:rPr lang="en-US" altLang="ko-KR" sz="1800" dirty="0"/>
              <a:t>      }</a:t>
            </a:r>
          </a:p>
          <a:p>
            <a:pPr marL="0" indent="0">
              <a:buNone/>
            </a:pPr>
            <a:r>
              <a:rPr lang="en-US" altLang="ko-KR" sz="1800" dirty="0"/>
              <a:t>  }else{</a:t>
            </a:r>
          </a:p>
          <a:p>
            <a:pPr marL="0" indent="0">
              <a:buNone/>
            </a:pPr>
            <a:r>
              <a:rPr lang="en-US" altLang="ko-KR" sz="1800" dirty="0"/>
              <a:t>      </a:t>
            </a:r>
            <a:r>
              <a:rPr lang="en-US" altLang="ko-KR" sz="1800" dirty="0" err="1"/>
              <a:t>out.println</a:t>
            </a:r>
            <a:r>
              <a:rPr lang="en-US" altLang="ko-KR" sz="1800" dirty="0"/>
              <a:t>(</a:t>
            </a:r>
          </a:p>
          <a:p>
            <a:pPr marL="0" indent="0">
              <a:buNone/>
            </a:pPr>
            <a:r>
              <a:rPr lang="en-US" altLang="ko-KR" sz="1800" dirty="0"/>
              <a:t>      "&lt;h2&gt;No cookies founds&lt;/h2&gt;");</a:t>
            </a:r>
          </a:p>
          <a:p>
            <a:pPr marL="0" indent="0">
              <a:buNone/>
            </a:pPr>
            <a:r>
              <a:rPr lang="en-US" altLang="ko-KR" sz="1800" dirty="0"/>
              <a:t>  }</a:t>
            </a:r>
          </a:p>
          <a:p>
            <a:pPr marL="0" indent="0">
              <a:buNone/>
            </a:pPr>
            <a:r>
              <a:rPr lang="en-US" altLang="ko-KR" sz="1800" dirty="0"/>
              <a:t>%&gt;</a:t>
            </a:r>
          </a:p>
          <a:p>
            <a:pPr marL="0" indent="0">
              <a:buNone/>
            </a:pPr>
            <a:r>
              <a:rPr lang="en-US" altLang="ko-KR" sz="1800" dirty="0"/>
              <a:t>&lt;/body&gt;</a:t>
            </a:r>
          </a:p>
          <a:p>
            <a:pPr marL="0" indent="0">
              <a:buNone/>
            </a:pPr>
            <a:r>
              <a:rPr lang="en-US" altLang="ko-KR" sz="1800" dirty="0"/>
              <a:t>&lt;/html&gt;</a:t>
            </a:r>
            <a:endParaRPr lang="ko-KR" altLang="en-US" sz="1800" dirty="0"/>
          </a:p>
        </p:txBody>
      </p:sp>
    </p:spTree>
    <p:extLst>
      <p:ext uri="{BB962C8B-B14F-4D97-AF65-F5344CB8AC3E}">
        <p14:creationId xmlns:p14="http://schemas.microsoft.com/office/powerpoint/2010/main" val="141382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GET </a:t>
            </a:r>
            <a:r>
              <a:rPr lang="en-US" altLang="ko-KR" dirty="0" smtClean="0"/>
              <a:t>method</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smtClean="0"/>
              <a:t>The </a:t>
            </a:r>
            <a:r>
              <a:rPr lang="en-US" altLang="ko-KR" dirty="0"/>
              <a:t>GET method sends the encoded user information appended to the page request. The page and the encoded information are separated by the ? character as follows:</a:t>
            </a:r>
          </a:p>
          <a:p>
            <a:r>
              <a:rPr lang="en-US" altLang="ko-KR" dirty="0">
                <a:hlinkClick r:id="rId2"/>
              </a:rPr>
              <a:t>http://</a:t>
            </a:r>
            <a:r>
              <a:rPr lang="en-US" altLang="ko-KR" dirty="0" smtClean="0">
                <a:hlinkClick r:id="rId2"/>
              </a:rPr>
              <a:t>www.test.com/hello?key1=value1&amp;key2=value2</a:t>
            </a:r>
            <a:endParaRPr lang="en-US" altLang="ko-KR" dirty="0" smtClean="0"/>
          </a:p>
          <a:p>
            <a:r>
              <a:rPr lang="en-US" altLang="ko-KR" dirty="0"/>
              <a:t>The GET method is the default method to pass information from browser to web server and it produces a long string that appears in your browser's </a:t>
            </a:r>
            <a:r>
              <a:rPr lang="en-US" altLang="ko-KR" dirty="0" err="1"/>
              <a:t>Location:box</a:t>
            </a:r>
            <a:r>
              <a:rPr lang="en-US" altLang="ko-KR" dirty="0"/>
              <a:t>. Never use the GET method if you have password or other sensitive information to pass to the server.</a:t>
            </a:r>
          </a:p>
          <a:p>
            <a:r>
              <a:rPr lang="en-US" altLang="ko-KR" dirty="0"/>
              <a:t>The GET method has size limitation: only 1024 characters can be in a request string.</a:t>
            </a:r>
          </a:p>
          <a:p>
            <a:r>
              <a:rPr lang="en-US" altLang="ko-KR" dirty="0"/>
              <a:t>This information is passed using QUERY_STRING header and will be accessible through QUERY_STRING environment variable which can be handled using </a:t>
            </a:r>
            <a:r>
              <a:rPr lang="en-US" altLang="ko-KR" dirty="0" err="1"/>
              <a:t>getQueryString</a:t>
            </a:r>
            <a:r>
              <a:rPr lang="en-US" altLang="ko-KR" dirty="0"/>
              <a:t>() and </a:t>
            </a:r>
            <a:r>
              <a:rPr lang="en-US" altLang="ko-KR" dirty="0" err="1"/>
              <a:t>getParameter</a:t>
            </a:r>
            <a:r>
              <a:rPr lang="en-US" altLang="ko-KR" dirty="0"/>
              <a:t>() methods of request object.</a:t>
            </a:r>
          </a:p>
          <a:p>
            <a:endParaRPr lang="ko-KR" altLang="en-US" dirty="0"/>
          </a:p>
        </p:txBody>
      </p:sp>
    </p:spTree>
    <p:extLst>
      <p:ext uri="{BB962C8B-B14F-4D97-AF65-F5344CB8AC3E}">
        <p14:creationId xmlns:p14="http://schemas.microsoft.com/office/powerpoint/2010/main" val="750463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a:t>
            </a:r>
            <a:endParaRPr lang="en-US" dirty="0"/>
          </a:p>
        </p:txBody>
      </p:sp>
      <p:sp>
        <p:nvSpPr>
          <p:cNvPr id="3" name="Content Placeholder 2"/>
          <p:cNvSpPr>
            <a:spLocks noGrp="1"/>
          </p:cNvSpPr>
          <p:nvPr>
            <p:ph idx="1"/>
          </p:nvPr>
        </p:nvSpPr>
        <p:spPr/>
        <p:txBody>
          <a:bodyPr/>
          <a:lstStyle/>
          <a:p>
            <a:r>
              <a:rPr lang="en-US" dirty="0" smtClean="0"/>
              <a:t>A session is an object associated with a visitor.  Data can be put in the session and retrieved from it, much like a </a:t>
            </a:r>
            <a:r>
              <a:rPr lang="en-US" dirty="0" err="1" smtClean="0"/>
              <a:t>Hashtable</a:t>
            </a:r>
            <a:r>
              <a:rPr lang="en-US" dirty="0" smtClean="0"/>
              <a:t>.  A different set of data is kept for each visitor to the site.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Session Method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6009872"/>
              </p:ext>
            </p:extLst>
          </p:nvPr>
        </p:nvGraphicFramePr>
        <p:xfrm>
          <a:off x="323528" y="1340768"/>
          <a:ext cx="8215370" cy="5186788"/>
        </p:xfrm>
        <a:graphic>
          <a:graphicData uri="http://schemas.openxmlformats.org/drawingml/2006/table">
            <a:tbl>
              <a:tblPr/>
              <a:tblGrid>
                <a:gridCol w="642942"/>
                <a:gridCol w="7572428"/>
              </a:tblGrid>
              <a:tr h="185725">
                <a:tc>
                  <a:txBody>
                    <a:bodyPr/>
                    <a:lstStyle/>
                    <a:p>
                      <a:pPr algn="ctr"/>
                      <a:r>
                        <a:rPr lang="en-US" sz="1200" dirty="0">
                          <a:latin typeface="Times New Roman" pitchFamily="18" charset="0"/>
                          <a:cs typeface="Times New Roman" pitchFamily="18" charset="0"/>
                        </a:rPr>
                        <a:t>S.N.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ctr"/>
                      <a:r>
                        <a:rPr lang="en-US" sz="1200" dirty="0">
                          <a:latin typeface="Times New Roman" pitchFamily="18" charset="0"/>
                          <a:cs typeface="Times New Roman" pitchFamily="18" charset="0"/>
                        </a:rPr>
                        <a:t>Method &amp; Description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408485">
                <a:tc>
                  <a:txBody>
                    <a:bodyPr/>
                    <a:lstStyle/>
                    <a:p>
                      <a:pPr algn="ctr"/>
                      <a:r>
                        <a:rPr lang="en-US" sz="1200" dirty="0">
                          <a:latin typeface="Times New Roman" pitchFamily="18" charset="0"/>
                          <a:cs typeface="Times New Roman" pitchFamily="18" charset="0"/>
                        </a:rPr>
                        <a:t>1</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dirty="0">
                          <a:latin typeface="Times New Roman" pitchFamily="18" charset="0"/>
                          <a:cs typeface="Times New Roman" pitchFamily="18" charset="0"/>
                        </a:rPr>
                        <a:t>public Object </a:t>
                      </a:r>
                      <a:r>
                        <a:rPr lang="en-US" sz="1200" b="1" dirty="0" err="1">
                          <a:latin typeface="Times New Roman" pitchFamily="18" charset="0"/>
                          <a:cs typeface="Times New Roman" pitchFamily="18" charset="0"/>
                        </a:rPr>
                        <a:t>getAttribute</a:t>
                      </a:r>
                      <a:r>
                        <a:rPr lang="en-US" sz="1200" b="1" dirty="0">
                          <a:latin typeface="Times New Roman" pitchFamily="18" charset="0"/>
                          <a:cs typeface="Times New Roman" pitchFamily="18" charset="0"/>
                        </a:rPr>
                        <a:t>(String name)</a:t>
                      </a: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This method returns the object bound with the specified name in this session, or null if no object is bound under the name.</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2</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Enumeration getAttributeNames()</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an Enumeration of String objects containing the names of all the objects bound to this session.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3</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long getCreationTime()</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the time when this session was created, measured in milliseconds since midnight January 1, 1970 GMT.</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14520">
                <a:tc>
                  <a:txBody>
                    <a:bodyPr/>
                    <a:lstStyle/>
                    <a:p>
                      <a:pPr algn="ctr"/>
                      <a:r>
                        <a:rPr lang="en-US" sz="1200" dirty="0">
                          <a:latin typeface="Times New Roman" pitchFamily="18" charset="0"/>
                          <a:cs typeface="Times New Roman" pitchFamily="18" charset="0"/>
                        </a:rPr>
                        <a:t>4</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String getId()</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a string containing the unique identifier assigned to this session.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5</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long getLastAccessedTime()</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the last time the client sent a request associated with this session, as the number of milliseconds since midnight January 1, 1970 GMT.</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6</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int getMaxInactiveInterval()</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the maximum time interval, in seconds, that the servlet container will keep this session open between client accesses.</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14520">
                <a:tc>
                  <a:txBody>
                    <a:bodyPr/>
                    <a:lstStyle/>
                    <a:p>
                      <a:pPr algn="ctr"/>
                      <a:r>
                        <a:rPr lang="en-US" sz="1200" dirty="0">
                          <a:latin typeface="Times New Roman" pitchFamily="18" charset="0"/>
                          <a:cs typeface="Times New Roman" pitchFamily="18" charset="0"/>
                        </a:rPr>
                        <a:t>7</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void invalidate()</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invalidates this session and unbinds any objects bound to it.</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8</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boolean isNew(</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returns true if the client does not yet know about the session or if the client chooses not to join the session.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14520">
                <a:tc>
                  <a:txBody>
                    <a:bodyPr/>
                    <a:lstStyle/>
                    <a:p>
                      <a:pPr algn="ctr"/>
                      <a:r>
                        <a:rPr lang="en-US" sz="1200" dirty="0">
                          <a:latin typeface="Times New Roman" pitchFamily="18" charset="0"/>
                          <a:cs typeface="Times New Roman" pitchFamily="18" charset="0"/>
                        </a:rPr>
                        <a:t>9</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void removeAttribute(String name)</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removes the object bound with the specified name from this session.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14520">
                <a:tc>
                  <a:txBody>
                    <a:bodyPr/>
                    <a:lstStyle/>
                    <a:p>
                      <a:pPr algn="ctr"/>
                      <a:r>
                        <a:rPr lang="en-US" sz="1200">
                          <a:latin typeface="Times New Roman" pitchFamily="18" charset="0"/>
                          <a:cs typeface="Times New Roman" pitchFamily="18" charset="0"/>
                        </a:rPr>
                        <a:t>10</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a:latin typeface="Times New Roman" pitchFamily="18" charset="0"/>
                          <a:cs typeface="Times New Roman" pitchFamily="18" charset="0"/>
                        </a:rPr>
                        <a:t>public void setAttribute(String name, Object value) </a:t>
                      </a:r>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200">
                          <a:latin typeface="Times New Roman" pitchFamily="18" charset="0"/>
                          <a:cs typeface="Times New Roman" pitchFamily="18" charset="0"/>
                        </a:rPr>
                        <a:t>This method binds an object to this session, using the name specified.</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08485">
                <a:tc>
                  <a:txBody>
                    <a:bodyPr/>
                    <a:lstStyle/>
                    <a:p>
                      <a:pPr algn="ctr"/>
                      <a:r>
                        <a:rPr lang="en-US" sz="1200" dirty="0">
                          <a:latin typeface="Times New Roman" pitchFamily="18" charset="0"/>
                          <a:cs typeface="Times New Roman" pitchFamily="18" charset="0"/>
                        </a:rPr>
                        <a:t>11</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200" b="1" dirty="0">
                          <a:latin typeface="Times New Roman" pitchFamily="18" charset="0"/>
                          <a:cs typeface="Times New Roman" pitchFamily="18" charset="0"/>
                        </a:rPr>
                        <a:t>public void </a:t>
                      </a:r>
                      <a:r>
                        <a:rPr lang="en-US" sz="1200" b="1" dirty="0" err="1">
                          <a:latin typeface="Times New Roman" pitchFamily="18" charset="0"/>
                          <a:cs typeface="Times New Roman" pitchFamily="18" charset="0"/>
                        </a:rPr>
                        <a:t>setMaxInactiveInterval</a:t>
                      </a:r>
                      <a:r>
                        <a:rPr lang="en-US" sz="1200" b="1" dirty="0">
                          <a:latin typeface="Times New Roman" pitchFamily="18" charset="0"/>
                          <a:cs typeface="Times New Roman" pitchFamily="18" charset="0"/>
                        </a:rPr>
                        <a:t>(</a:t>
                      </a:r>
                      <a:r>
                        <a:rPr lang="en-US" sz="1200" b="1" dirty="0" err="1">
                          <a:latin typeface="Times New Roman" pitchFamily="18" charset="0"/>
                          <a:cs typeface="Times New Roman" pitchFamily="18" charset="0"/>
                        </a:rPr>
                        <a:t>int</a:t>
                      </a:r>
                      <a:r>
                        <a:rPr lang="en-US" sz="1200" b="1" dirty="0">
                          <a:latin typeface="Times New Roman" pitchFamily="18" charset="0"/>
                          <a:cs typeface="Times New Roman" pitchFamily="18" charset="0"/>
                        </a:rPr>
                        <a:t> interval)</a:t>
                      </a: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200" dirty="0">
                          <a:latin typeface="Times New Roman" pitchFamily="18" charset="0"/>
                          <a:cs typeface="Times New Roman" pitchFamily="18" charset="0"/>
                        </a:rPr>
                        <a:t>This method specifies the time, in seconds, between client requests before the </a:t>
                      </a:r>
                      <a:r>
                        <a:rPr lang="en-US" sz="1200" dirty="0" err="1">
                          <a:latin typeface="Times New Roman" pitchFamily="18" charset="0"/>
                          <a:cs typeface="Times New Roman" pitchFamily="18" charset="0"/>
                        </a:rPr>
                        <a:t>servlet</a:t>
                      </a:r>
                      <a:r>
                        <a:rPr lang="en-US" sz="1200" dirty="0">
                          <a:latin typeface="Times New Roman" pitchFamily="18" charset="0"/>
                          <a:cs typeface="Times New Roman" pitchFamily="18" charset="0"/>
                        </a:rPr>
                        <a:t> container will invalidate this session.</a:t>
                      </a:r>
                    </a:p>
                  </a:txBody>
                  <a:tcPr marL="16313" marR="16313" marT="16313" marB="1631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latin typeface="Times New Roman" pitchFamily="18" charset="0"/>
                <a:cs typeface="Times New Roman" pitchFamily="18" charset="0"/>
              </a:rPr>
              <a:t>Session Example (1)</a:t>
            </a:r>
            <a:endParaRPr lang="en-US" dirty="0">
              <a:latin typeface="Times New Roman" pitchFamily="18" charset="0"/>
              <a:cs typeface="Times New Roman" pitchFamily="18" charset="0"/>
            </a:endParaRPr>
          </a:p>
        </p:txBody>
      </p:sp>
      <p:sp>
        <p:nvSpPr>
          <p:cNvPr id="5" name="Text Placeholder 4"/>
          <p:cNvSpPr>
            <a:spLocks noGrp="1"/>
          </p:cNvSpPr>
          <p:nvPr>
            <p:ph type="body" idx="1"/>
          </p:nvPr>
        </p:nvSpPr>
        <p:spPr/>
        <p:txBody>
          <a:bodyPr/>
          <a:lstStyle/>
          <a:p>
            <a:r>
              <a:rPr lang="en-US" dirty="0" smtClean="0"/>
              <a:t>GetName.html</a:t>
            </a:r>
            <a:endParaRPr lang="en-US" dirty="0"/>
          </a:p>
        </p:txBody>
      </p:sp>
      <p:sp>
        <p:nvSpPr>
          <p:cNvPr id="6" name="Content Placeholder 5"/>
          <p:cNvSpPr>
            <a:spLocks noGrp="1"/>
          </p:cNvSpPr>
          <p:nvPr>
            <p:ph sz="half" idx="2"/>
          </p:nvPr>
        </p:nvSpPr>
        <p:spPr/>
        <p:txBody>
          <a:bodyPr>
            <a:normAutofit fontScale="92500" lnSpcReduction="10000"/>
          </a:bodyPr>
          <a:lstStyle/>
          <a:p>
            <a:pPr>
              <a:buNone/>
            </a:pPr>
            <a:r>
              <a:rPr lang="en-US" dirty="0" smtClean="0"/>
              <a:t>&lt;HTML&gt;</a:t>
            </a:r>
          </a:p>
          <a:p>
            <a:pPr>
              <a:buNone/>
            </a:pPr>
            <a:r>
              <a:rPr lang="en-US" dirty="0" smtClean="0"/>
              <a:t>&lt;BODY&gt;</a:t>
            </a:r>
          </a:p>
          <a:p>
            <a:pPr>
              <a:buNone/>
            </a:pPr>
            <a:r>
              <a:rPr lang="en-US" dirty="0" smtClean="0"/>
              <a:t>&lt;FORM METHOD=</a:t>
            </a:r>
            <a:r>
              <a:rPr lang="en-US" i="1" dirty="0" smtClean="0"/>
              <a:t>POST ACTION="SaveName.jsp"&gt;</a:t>
            </a:r>
          </a:p>
          <a:p>
            <a:pPr>
              <a:buNone/>
            </a:pPr>
            <a:r>
              <a:rPr lang="en-US" dirty="0" smtClean="0"/>
              <a:t>What's your name? &lt;INPUT TYPE=</a:t>
            </a:r>
            <a:r>
              <a:rPr lang="en-US" i="1" dirty="0" smtClean="0"/>
              <a:t>TEXT NAME=username SIZE=20&gt;</a:t>
            </a:r>
          </a:p>
          <a:p>
            <a:pPr>
              <a:buNone/>
            </a:pPr>
            <a:r>
              <a:rPr lang="en-US" dirty="0" smtClean="0"/>
              <a:t>&lt;P&gt;&lt;INPUT TYPE=</a:t>
            </a:r>
            <a:r>
              <a:rPr lang="en-US" i="1" dirty="0" smtClean="0"/>
              <a:t>SUBMIT&gt;</a:t>
            </a:r>
          </a:p>
          <a:p>
            <a:pPr>
              <a:buNone/>
            </a:pPr>
            <a:r>
              <a:rPr lang="en-US" dirty="0" smtClean="0"/>
              <a:t>&lt;/FORM&gt;</a:t>
            </a:r>
          </a:p>
          <a:p>
            <a:pPr>
              <a:buNone/>
            </a:pPr>
            <a:r>
              <a:rPr lang="en-US" dirty="0" smtClean="0"/>
              <a:t>&lt;/BODY&gt;</a:t>
            </a:r>
          </a:p>
          <a:p>
            <a:pPr>
              <a:buNone/>
            </a:pPr>
            <a:r>
              <a:rPr lang="en-US" dirty="0" smtClean="0"/>
              <a:t>&lt;/HTML&gt;</a:t>
            </a:r>
            <a:endParaRPr lang="en-US" dirty="0"/>
          </a:p>
        </p:txBody>
      </p:sp>
      <p:sp>
        <p:nvSpPr>
          <p:cNvPr id="7" name="Text Placeholder 6"/>
          <p:cNvSpPr>
            <a:spLocks noGrp="1"/>
          </p:cNvSpPr>
          <p:nvPr>
            <p:ph type="body" sz="quarter" idx="3"/>
          </p:nvPr>
        </p:nvSpPr>
        <p:spPr/>
        <p:txBody>
          <a:bodyPr/>
          <a:lstStyle/>
          <a:p>
            <a:r>
              <a:rPr lang="en-US" dirty="0" smtClean="0"/>
              <a:t>SaveName.jsp</a:t>
            </a:r>
            <a:endParaRPr lang="en-US" dirty="0"/>
          </a:p>
        </p:txBody>
      </p:sp>
      <p:sp>
        <p:nvSpPr>
          <p:cNvPr id="8" name="Content Placeholder 7"/>
          <p:cNvSpPr>
            <a:spLocks noGrp="1"/>
          </p:cNvSpPr>
          <p:nvPr>
            <p:ph sz="quarter" idx="4"/>
          </p:nvPr>
        </p:nvSpPr>
        <p:spPr/>
        <p:txBody>
          <a:bodyPr>
            <a:normAutofit fontScale="77500" lnSpcReduction="20000"/>
          </a:bodyPr>
          <a:lstStyle/>
          <a:p>
            <a:pPr>
              <a:buNone/>
            </a:pPr>
            <a:r>
              <a:rPr lang="en-US" dirty="0" smtClean="0"/>
              <a:t>&lt;%</a:t>
            </a:r>
          </a:p>
          <a:p>
            <a:pPr>
              <a:buNone/>
            </a:pPr>
            <a:r>
              <a:rPr lang="en-US" dirty="0" smtClean="0"/>
              <a:t>   String name = </a:t>
            </a:r>
            <a:r>
              <a:rPr lang="en-US" dirty="0" err="1" smtClean="0"/>
              <a:t>request.getParameter</a:t>
            </a:r>
            <a:r>
              <a:rPr lang="en-US" dirty="0" smtClean="0"/>
              <a:t>( "username" );</a:t>
            </a:r>
          </a:p>
          <a:p>
            <a:pPr>
              <a:buNone/>
            </a:pPr>
            <a:r>
              <a:rPr lang="en-US" dirty="0" smtClean="0"/>
              <a:t>   </a:t>
            </a:r>
            <a:r>
              <a:rPr lang="en-US" dirty="0" err="1" smtClean="0"/>
              <a:t>session.setAttribute</a:t>
            </a:r>
            <a:r>
              <a:rPr lang="en-US" dirty="0" smtClean="0"/>
              <a:t>( "</a:t>
            </a:r>
            <a:r>
              <a:rPr lang="en-US" dirty="0" err="1" smtClean="0"/>
              <a:t>theName</a:t>
            </a:r>
            <a:r>
              <a:rPr lang="en-US" dirty="0" smtClean="0"/>
              <a:t>", name );</a:t>
            </a:r>
          </a:p>
          <a:p>
            <a:pPr>
              <a:buNone/>
            </a:pPr>
            <a:r>
              <a:rPr lang="en-US" dirty="0" smtClean="0"/>
              <a:t>%&gt;</a:t>
            </a:r>
          </a:p>
          <a:p>
            <a:pPr>
              <a:buNone/>
            </a:pPr>
            <a:r>
              <a:rPr lang="en-US" dirty="0" smtClean="0"/>
              <a:t>&lt;HTML&gt;</a:t>
            </a:r>
          </a:p>
          <a:p>
            <a:pPr>
              <a:buNone/>
            </a:pPr>
            <a:r>
              <a:rPr lang="en-US" dirty="0" smtClean="0"/>
              <a:t>&lt;BODY&gt;</a:t>
            </a:r>
          </a:p>
          <a:p>
            <a:pPr>
              <a:buNone/>
            </a:pPr>
            <a:r>
              <a:rPr lang="en-US" dirty="0" smtClean="0"/>
              <a:t>&lt;A HREF=</a:t>
            </a:r>
            <a:r>
              <a:rPr lang="en-US" i="1" dirty="0" smtClean="0"/>
              <a:t>"NextPage.jsp"&gt;Continue&lt;/A&gt;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Session Example (1)</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t>NextPage.jsp</a:t>
            </a:r>
            <a:endParaRPr lang="en-US" dirty="0"/>
          </a:p>
        </p:txBody>
      </p:sp>
      <p:sp>
        <p:nvSpPr>
          <p:cNvPr id="4" name="Content Placeholder 3"/>
          <p:cNvSpPr>
            <a:spLocks noGrp="1"/>
          </p:cNvSpPr>
          <p:nvPr>
            <p:ph sz="half" idx="2"/>
          </p:nvPr>
        </p:nvSpPr>
        <p:spPr/>
        <p:txBody>
          <a:bodyPr/>
          <a:lstStyle/>
          <a:p>
            <a:r>
              <a:rPr lang="en-US" dirty="0" smtClean="0"/>
              <a:t>&lt;HTML&gt; </a:t>
            </a:r>
          </a:p>
          <a:p>
            <a:r>
              <a:rPr lang="en-US" dirty="0" smtClean="0"/>
              <a:t>&lt;BODY&gt; Hello, &lt;%= </a:t>
            </a:r>
            <a:r>
              <a:rPr lang="en-US" dirty="0" err="1" smtClean="0"/>
              <a:t>session.getAttribute</a:t>
            </a:r>
            <a:r>
              <a:rPr lang="en-US" dirty="0" smtClean="0"/>
              <a:t>( "</a:t>
            </a:r>
            <a:r>
              <a:rPr lang="en-US" dirty="0" err="1" smtClean="0"/>
              <a:t>theName</a:t>
            </a:r>
            <a:r>
              <a:rPr lang="en-US" dirty="0" smtClean="0"/>
              <a:t>" ) %&gt; </a:t>
            </a:r>
          </a:p>
          <a:p>
            <a:r>
              <a:rPr lang="en-US" dirty="0" smtClean="0"/>
              <a:t>&lt;/BODY&gt; &lt;/HTML&gt;</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Session Example (2)</a:t>
            </a:r>
            <a:endParaRPr lang="en-US" dirty="0"/>
          </a:p>
        </p:txBody>
      </p:sp>
      <p:sp>
        <p:nvSpPr>
          <p:cNvPr id="8" name="Content Placeholder 7"/>
          <p:cNvSpPr>
            <a:spLocks noGrp="1"/>
          </p:cNvSpPr>
          <p:nvPr>
            <p:ph idx="1"/>
          </p:nvPr>
        </p:nvSpPr>
        <p:spPr/>
        <p:txBody>
          <a:bodyPr/>
          <a:lstStyle/>
          <a:p>
            <a:r>
              <a:rPr lang="en-US" dirty="0" smtClean="0"/>
              <a:t>The next example describes how to use the </a:t>
            </a:r>
            <a:r>
              <a:rPr lang="en-US" dirty="0" err="1" smtClean="0"/>
              <a:t>HttpSession</a:t>
            </a:r>
            <a:r>
              <a:rPr lang="en-US" dirty="0" smtClean="0"/>
              <a:t> object to find out the creation time and the last-accessed time for a session.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latin typeface="Times New Roman" pitchFamily="18" charset="0"/>
                <a:cs typeface="Times New Roman" pitchFamily="18" charset="0"/>
              </a:rPr>
              <a:t>sessionEx.jsp</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Autofit/>
          </a:bodyPr>
          <a:lstStyle/>
          <a:p>
            <a:pPr>
              <a:buNone/>
            </a:pPr>
            <a:r>
              <a:rPr lang="en-US" sz="1800" dirty="0" smtClean="0"/>
              <a:t>&lt;%@ page import=</a:t>
            </a:r>
            <a:r>
              <a:rPr lang="en-US" sz="1800" i="1" dirty="0" smtClean="0"/>
              <a:t>"java.io.*,</a:t>
            </a:r>
            <a:r>
              <a:rPr lang="en-US" sz="1800" i="1" dirty="0" err="1" smtClean="0"/>
              <a:t>java.util</a:t>
            </a:r>
            <a:r>
              <a:rPr lang="en-US" sz="1800" i="1" dirty="0" smtClean="0"/>
              <a:t>.*" %&gt;</a:t>
            </a:r>
          </a:p>
          <a:p>
            <a:pPr>
              <a:buNone/>
            </a:pPr>
            <a:r>
              <a:rPr lang="en-US" sz="1800" dirty="0" smtClean="0"/>
              <a:t>&lt;%</a:t>
            </a:r>
          </a:p>
          <a:p>
            <a:pPr>
              <a:buNone/>
            </a:pPr>
            <a:r>
              <a:rPr lang="en-US" sz="1800" dirty="0" smtClean="0"/>
              <a:t>   // Get session creation time.</a:t>
            </a:r>
          </a:p>
          <a:p>
            <a:pPr>
              <a:buNone/>
            </a:pPr>
            <a:r>
              <a:rPr lang="en-US" sz="1800" dirty="0" smtClean="0"/>
              <a:t>   Date </a:t>
            </a:r>
            <a:r>
              <a:rPr lang="en-US" sz="1800" dirty="0" err="1" smtClean="0"/>
              <a:t>createTime</a:t>
            </a:r>
            <a:r>
              <a:rPr lang="en-US" sz="1800" dirty="0" smtClean="0"/>
              <a:t> = </a:t>
            </a:r>
            <a:r>
              <a:rPr lang="en-US" sz="1800" b="1" dirty="0" smtClean="0"/>
              <a:t>new Date(</a:t>
            </a:r>
            <a:r>
              <a:rPr lang="en-US" sz="1800" b="1" dirty="0" err="1" smtClean="0"/>
              <a:t>session.getCreationTime</a:t>
            </a:r>
            <a:r>
              <a:rPr lang="en-US" sz="1800" b="1" dirty="0" smtClean="0"/>
              <a:t>());</a:t>
            </a:r>
          </a:p>
          <a:p>
            <a:pPr>
              <a:buNone/>
            </a:pPr>
            <a:r>
              <a:rPr lang="en-US" sz="1800" dirty="0" smtClean="0"/>
              <a:t>   // Get last access time of this web page.</a:t>
            </a:r>
          </a:p>
          <a:p>
            <a:pPr>
              <a:buNone/>
            </a:pPr>
            <a:r>
              <a:rPr lang="en-US" sz="1800" dirty="0" smtClean="0"/>
              <a:t>   Date </a:t>
            </a:r>
            <a:r>
              <a:rPr lang="en-US" sz="1800" dirty="0" err="1" smtClean="0"/>
              <a:t>lastAccessTime</a:t>
            </a:r>
            <a:r>
              <a:rPr lang="en-US" sz="1800" dirty="0" smtClean="0"/>
              <a:t> = </a:t>
            </a:r>
            <a:r>
              <a:rPr lang="en-US" sz="1800" b="1" dirty="0" smtClean="0"/>
              <a:t>new Date(</a:t>
            </a:r>
            <a:r>
              <a:rPr lang="en-US" sz="1800" b="1" dirty="0" err="1" smtClean="0"/>
              <a:t>session.getLastAccessedTime</a:t>
            </a:r>
            <a:r>
              <a:rPr lang="en-US" sz="1800" b="1" dirty="0" smtClean="0"/>
              <a:t>());</a:t>
            </a:r>
          </a:p>
          <a:p>
            <a:pPr>
              <a:buNone/>
            </a:pPr>
            <a:endParaRPr lang="en-US" sz="1800" dirty="0" smtClean="0"/>
          </a:p>
          <a:p>
            <a:pPr>
              <a:buNone/>
            </a:pPr>
            <a:r>
              <a:rPr lang="en-US" sz="1800" dirty="0" smtClean="0"/>
              <a:t>   String title = "Welcome Back to my website";</a:t>
            </a:r>
          </a:p>
          <a:p>
            <a:pPr>
              <a:buNone/>
            </a:pPr>
            <a:r>
              <a:rPr lang="en-US" sz="1800" dirty="0" smtClean="0"/>
              <a:t>   Integer </a:t>
            </a:r>
            <a:r>
              <a:rPr lang="en-US" sz="1800" dirty="0" err="1" smtClean="0"/>
              <a:t>visitCount</a:t>
            </a:r>
            <a:r>
              <a:rPr lang="en-US" sz="1800" dirty="0" smtClean="0"/>
              <a:t> = </a:t>
            </a:r>
            <a:r>
              <a:rPr lang="en-US" sz="1800" b="1" dirty="0" smtClean="0"/>
              <a:t>new Integer(0);</a:t>
            </a:r>
          </a:p>
          <a:p>
            <a:pPr>
              <a:buNone/>
            </a:pPr>
            <a:r>
              <a:rPr lang="en-US" sz="1800" dirty="0" smtClean="0"/>
              <a:t>   String </a:t>
            </a:r>
            <a:r>
              <a:rPr lang="en-US" sz="1800" dirty="0" err="1" smtClean="0"/>
              <a:t>visitCountKey</a:t>
            </a:r>
            <a:r>
              <a:rPr lang="en-US" sz="1800" dirty="0" smtClean="0"/>
              <a:t> = </a:t>
            </a:r>
            <a:r>
              <a:rPr lang="en-US" sz="1800" b="1" dirty="0" smtClean="0"/>
              <a:t>new String("</a:t>
            </a:r>
            <a:r>
              <a:rPr lang="en-US" sz="1800" b="1" dirty="0" err="1" smtClean="0"/>
              <a:t>visitCount</a:t>
            </a:r>
            <a:r>
              <a:rPr lang="en-US" sz="1800" b="1" dirty="0" smtClean="0"/>
              <a:t>");</a:t>
            </a:r>
          </a:p>
          <a:p>
            <a:pPr>
              <a:buNone/>
            </a:pPr>
            <a:r>
              <a:rPr lang="en-US" sz="1800" dirty="0" smtClean="0"/>
              <a:t>   String </a:t>
            </a:r>
            <a:r>
              <a:rPr lang="en-US" sz="1800" dirty="0" err="1" smtClean="0"/>
              <a:t>userIDKey</a:t>
            </a:r>
            <a:r>
              <a:rPr lang="en-US" sz="1800" dirty="0" smtClean="0"/>
              <a:t> = </a:t>
            </a:r>
            <a:r>
              <a:rPr lang="en-US" sz="1800" b="1" dirty="0" smtClean="0"/>
              <a:t>new String("</a:t>
            </a:r>
            <a:r>
              <a:rPr lang="en-US" sz="1800" b="1" dirty="0" err="1" smtClean="0"/>
              <a:t>userID</a:t>
            </a:r>
            <a:r>
              <a:rPr lang="en-US" sz="1800" b="1" dirty="0" smtClean="0"/>
              <a:t>");</a:t>
            </a:r>
          </a:p>
          <a:p>
            <a:pPr>
              <a:buNone/>
            </a:pPr>
            <a:r>
              <a:rPr lang="en-US" sz="1800" dirty="0" smtClean="0"/>
              <a:t>   String </a:t>
            </a:r>
            <a:r>
              <a:rPr lang="en-US" sz="1800" dirty="0" err="1" smtClean="0"/>
              <a:t>userID</a:t>
            </a:r>
            <a:r>
              <a:rPr lang="en-US" sz="1800" dirty="0" smtClean="0"/>
              <a:t> = </a:t>
            </a:r>
            <a:r>
              <a:rPr lang="en-US" sz="1800" b="1" dirty="0" smtClean="0"/>
              <a:t>new String("ABCD");</a:t>
            </a:r>
          </a:p>
          <a:p>
            <a:pPr>
              <a:buNone/>
            </a:pPr>
            <a:endParaRPr lang="en-US" sz="1800" dirty="0" smtClean="0"/>
          </a:p>
          <a:p>
            <a:pPr>
              <a:buNone/>
            </a:pPr>
            <a:r>
              <a:rPr lang="en-US" sz="1800" dirty="0" smtClean="0"/>
              <a:t>   // Check if this is new comer on your web page.</a:t>
            </a:r>
          </a:p>
          <a:p>
            <a:pPr>
              <a:buNone/>
            </a:pPr>
            <a:r>
              <a:rPr lang="en-US" sz="1800" dirty="0" smtClean="0"/>
              <a:t>   </a:t>
            </a:r>
            <a:r>
              <a:rPr lang="en-US" sz="1800" b="1" dirty="0" smtClean="0"/>
              <a:t>if (</a:t>
            </a:r>
            <a:r>
              <a:rPr lang="en-US" sz="1800" b="1" dirty="0" err="1" smtClean="0"/>
              <a:t>session.isNew</a:t>
            </a:r>
            <a:r>
              <a:rPr lang="en-US" sz="1800" b="1" dirty="0" smtClean="0"/>
              <a:t>()){</a:t>
            </a:r>
          </a:p>
          <a:p>
            <a:pPr>
              <a:buNone/>
            </a:pPr>
            <a:r>
              <a:rPr lang="en-US" sz="1800" dirty="0" smtClean="0"/>
              <a:t>      title = "Welcome to my website";</a:t>
            </a:r>
          </a:p>
          <a:p>
            <a:pPr>
              <a:buNone/>
            </a:pPr>
            <a:r>
              <a:rPr lang="en-US" sz="1800" dirty="0" smtClean="0"/>
              <a:t>      </a:t>
            </a:r>
            <a:r>
              <a:rPr lang="en-US" sz="1800" dirty="0" err="1" smtClean="0"/>
              <a:t>session.setAttribute</a:t>
            </a:r>
            <a:r>
              <a:rPr lang="en-US" sz="1800" dirty="0" smtClean="0"/>
              <a:t>(</a:t>
            </a:r>
            <a:r>
              <a:rPr lang="en-US" sz="1800" dirty="0" err="1" smtClean="0"/>
              <a:t>userIDKey</a:t>
            </a:r>
            <a:r>
              <a:rPr lang="en-US" sz="1800" dirty="0" smtClean="0"/>
              <a:t>, </a:t>
            </a:r>
            <a:r>
              <a:rPr lang="en-US" sz="1800" dirty="0" err="1" smtClean="0"/>
              <a:t>userID</a:t>
            </a:r>
            <a:r>
              <a:rPr lang="en-US" sz="1800" dirty="0" smtClean="0"/>
              <a:t>);</a:t>
            </a:r>
          </a:p>
          <a:p>
            <a:pPr>
              <a:buNone/>
            </a:pPr>
            <a:r>
              <a:rPr lang="en-US" sz="1800" dirty="0" smtClean="0"/>
              <a:t>      </a:t>
            </a:r>
            <a:r>
              <a:rPr lang="en-US" sz="1800" dirty="0" err="1" smtClean="0"/>
              <a:t>session.setAttribute</a:t>
            </a:r>
            <a:r>
              <a:rPr lang="en-US" sz="1800" dirty="0" smtClean="0"/>
              <a:t>(</a:t>
            </a:r>
            <a:r>
              <a:rPr lang="en-US" sz="1800" dirty="0" err="1" smtClean="0"/>
              <a:t>visitCountKey</a:t>
            </a:r>
            <a:r>
              <a:rPr lang="en-US" sz="1800" dirty="0" smtClean="0"/>
              <a:t>,  </a:t>
            </a:r>
            <a:r>
              <a:rPr lang="en-US" sz="1800" dirty="0" err="1" smtClean="0"/>
              <a:t>visitCount</a:t>
            </a:r>
            <a:r>
              <a:rPr lang="en-US" sz="1800" dirty="0" smtClean="0"/>
              <a:t>);</a:t>
            </a:r>
          </a:p>
          <a:p>
            <a:pPr>
              <a:buNone/>
            </a:pPr>
            <a:r>
              <a:rPr lang="en-US" sz="1800" dirty="0" smtClean="0"/>
              <a:t>   } </a:t>
            </a:r>
          </a:p>
          <a:p>
            <a:pPr>
              <a:buNone/>
            </a:pPr>
            <a:r>
              <a:rPr lang="en-US" sz="1800" dirty="0" smtClean="0"/>
              <a:t>   </a:t>
            </a:r>
            <a:r>
              <a:rPr lang="en-US" sz="1800" dirty="0" err="1" smtClean="0"/>
              <a:t>visitCount</a:t>
            </a:r>
            <a:r>
              <a:rPr lang="en-US" sz="1800" dirty="0" smtClean="0"/>
              <a:t> = (Integer)</a:t>
            </a:r>
            <a:r>
              <a:rPr lang="en-US" sz="1800" dirty="0" err="1" smtClean="0"/>
              <a:t>session.getAttribute</a:t>
            </a:r>
            <a:r>
              <a:rPr lang="en-US" sz="1800" dirty="0" smtClean="0"/>
              <a:t>(</a:t>
            </a:r>
            <a:r>
              <a:rPr lang="en-US" sz="1800" dirty="0" err="1" smtClean="0"/>
              <a:t>visitCountKey</a:t>
            </a:r>
            <a:r>
              <a:rPr lang="en-US" sz="1800" dirty="0" smtClean="0"/>
              <a:t>);</a:t>
            </a:r>
          </a:p>
          <a:p>
            <a:pPr>
              <a:buNone/>
            </a:pPr>
            <a:r>
              <a:rPr lang="en-US" sz="1800" dirty="0" smtClean="0"/>
              <a:t>   </a:t>
            </a:r>
            <a:r>
              <a:rPr lang="en-US" sz="1800" dirty="0" err="1" smtClean="0"/>
              <a:t>visitCount</a:t>
            </a:r>
            <a:r>
              <a:rPr lang="en-US" sz="1800" dirty="0" smtClean="0"/>
              <a:t> = </a:t>
            </a:r>
            <a:r>
              <a:rPr lang="en-US" sz="1800" dirty="0" err="1" smtClean="0"/>
              <a:t>visitCount</a:t>
            </a:r>
            <a:r>
              <a:rPr lang="en-US" sz="1800" dirty="0" smtClean="0"/>
              <a:t> + 1;</a:t>
            </a:r>
          </a:p>
          <a:p>
            <a:pPr>
              <a:buNone/>
            </a:pPr>
            <a:r>
              <a:rPr lang="en-US" sz="1800" dirty="0" smtClean="0"/>
              <a:t>   </a:t>
            </a:r>
            <a:r>
              <a:rPr lang="en-US" sz="1800" dirty="0" err="1" smtClean="0"/>
              <a:t>userID</a:t>
            </a:r>
            <a:r>
              <a:rPr lang="en-US" sz="1800" dirty="0" smtClean="0"/>
              <a:t> = (String)</a:t>
            </a:r>
            <a:r>
              <a:rPr lang="en-US" sz="1800" dirty="0" err="1" smtClean="0"/>
              <a:t>session.getAttribute</a:t>
            </a:r>
            <a:r>
              <a:rPr lang="en-US" sz="1800" dirty="0" smtClean="0"/>
              <a:t>(</a:t>
            </a:r>
            <a:r>
              <a:rPr lang="en-US" sz="1800" dirty="0" err="1" smtClean="0"/>
              <a:t>userIDKey</a:t>
            </a:r>
            <a:r>
              <a:rPr lang="en-US" sz="1800" dirty="0" smtClean="0"/>
              <a:t>);</a:t>
            </a:r>
          </a:p>
          <a:p>
            <a:pPr>
              <a:buNone/>
            </a:pPr>
            <a:r>
              <a:rPr lang="en-US" sz="1800" dirty="0" smtClean="0"/>
              <a:t>   </a:t>
            </a:r>
            <a:r>
              <a:rPr lang="en-US" sz="1800" dirty="0" err="1" smtClean="0"/>
              <a:t>session.setAttribute</a:t>
            </a:r>
            <a:r>
              <a:rPr lang="en-US" sz="1800" dirty="0" smtClean="0"/>
              <a:t>(</a:t>
            </a:r>
            <a:r>
              <a:rPr lang="en-US" sz="1800" dirty="0" err="1" smtClean="0"/>
              <a:t>visitCountKey</a:t>
            </a:r>
            <a:r>
              <a:rPr lang="en-US" sz="1800" dirty="0" smtClean="0"/>
              <a:t>,  </a:t>
            </a:r>
            <a:r>
              <a:rPr lang="en-US" sz="1800" dirty="0" err="1" smtClean="0"/>
              <a:t>visitCount</a:t>
            </a:r>
            <a:r>
              <a:rPr lang="en-US" sz="1800" dirty="0" smtClean="0"/>
              <a:t>);</a:t>
            </a:r>
          </a:p>
          <a:p>
            <a:pPr>
              <a:buNone/>
            </a:pPr>
            <a:r>
              <a:rPr lang="en-US" sz="1800" dirty="0" smtClean="0"/>
              <a:t>%&gt;</a:t>
            </a:r>
          </a:p>
          <a:p>
            <a:pPr>
              <a:buNone/>
            </a:pPr>
            <a:r>
              <a:rPr lang="en-US" sz="1800" dirty="0" smtClean="0"/>
              <a:t>&lt;html&gt;</a:t>
            </a:r>
          </a:p>
          <a:p>
            <a:pPr>
              <a:buNone/>
            </a:pPr>
            <a:r>
              <a:rPr lang="en-US" sz="1800" dirty="0" smtClean="0"/>
              <a:t>&lt;head&gt;</a:t>
            </a:r>
          </a:p>
          <a:p>
            <a:pPr>
              <a:buNone/>
            </a:pPr>
            <a:r>
              <a:rPr lang="en-US" sz="1800" dirty="0" smtClean="0"/>
              <a:t>&lt;title&gt;Session Tracking&lt;/title&gt;</a:t>
            </a:r>
          </a:p>
          <a:p>
            <a:pPr>
              <a:buNone/>
            </a:pPr>
            <a:r>
              <a:rPr lang="en-US" sz="1800" dirty="0" smtClean="0"/>
              <a:t>&lt;/head&gt;</a:t>
            </a:r>
          </a:p>
        </p:txBody>
      </p:sp>
      <p:sp>
        <p:nvSpPr>
          <p:cNvPr id="5" name="Content Placeholder 4"/>
          <p:cNvSpPr>
            <a:spLocks noGrp="1"/>
          </p:cNvSpPr>
          <p:nvPr>
            <p:ph sz="half" idx="2"/>
          </p:nvPr>
        </p:nvSpPr>
        <p:spPr/>
        <p:txBody>
          <a:bodyPr>
            <a:normAutofit fontScale="25000" lnSpcReduction="20000"/>
          </a:bodyPr>
          <a:lstStyle/>
          <a:p>
            <a:pPr>
              <a:buNone/>
            </a:pPr>
            <a:r>
              <a:rPr lang="en-US" sz="8000" dirty="0" smtClean="0"/>
              <a:t>&lt;body&gt;</a:t>
            </a:r>
          </a:p>
          <a:p>
            <a:pPr>
              <a:buNone/>
            </a:pPr>
            <a:r>
              <a:rPr lang="en-US" sz="8000" u="sng" dirty="0" smtClean="0"/>
              <a:t>&lt;center&gt;</a:t>
            </a:r>
          </a:p>
          <a:p>
            <a:pPr>
              <a:buNone/>
            </a:pPr>
            <a:r>
              <a:rPr lang="en-US" sz="8000" u="sng" dirty="0" smtClean="0"/>
              <a:t>&lt;h1&gt;Session Tracking&lt;/h1&gt;</a:t>
            </a:r>
          </a:p>
          <a:p>
            <a:pPr>
              <a:buNone/>
            </a:pPr>
            <a:r>
              <a:rPr lang="en-US" sz="8000" u="sng" dirty="0" smtClean="0"/>
              <a:t>&lt;/center&gt;</a:t>
            </a:r>
          </a:p>
          <a:p>
            <a:pPr>
              <a:buNone/>
            </a:pPr>
            <a:r>
              <a:rPr lang="en-US" sz="8000" dirty="0" smtClean="0"/>
              <a:t>&lt;table border=</a:t>
            </a:r>
            <a:r>
              <a:rPr lang="en-US" sz="8000" i="1" dirty="0" smtClean="0"/>
              <a:t>"1" </a:t>
            </a:r>
            <a:r>
              <a:rPr lang="en-US" sz="8000" i="1" u="sng" dirty="0" smtClean="0"/>
              <a:t>align="center"&gt; </a:t>
            </a:r>
          </a:p>
          <a:p>
            <a:pPr>
              <a:buNone/>
            </a:pPr>
            <a:r>
              <a:rPr lang="en-US" sz="8000" dirty="0" smtClean="0"/>
              <a:t>&lt;</a:t>
            </a:r>
            <a:r>
              <a:rPr lang="en-US" sz="8000" dirty="0" err="1" smtClean="0"/>
              <a:t>tr</a:t>
            </a:r>
            <a:r>
              <a:rPr lang="en-US" sz="8000" dirty="0" smtClean="0"/>
              <a:t> </a:t>
            </a:r>
            <a:r>
              <a:rPr lang="en-US" sz="8000" dirty="0" err="1" smtClean="0"/>
              <a:t>bgcolor</a:t>
            </a:r>
            <a:r>
              <a:rPr lang="en-US" sz="8000" dirty="0" smtClean="0"/>
              <a:t>=</a:t>
            </a:r>
            <a:r>
              <a:rPr lang="en-US" sz="8000" i="1" dirty="0" smtClean="0"/>
              <a:t>"#949494"&gt;</a:t>
            </a:r>
          </a:p>
          <a:p>
            <a:pPr>
              <a:buNone/>
            </a:pPr>
            <a:r>
              <a:rPr lang="en-US" sz="8000" dirty="0" smtClean="0"/>
              <a:t>   &lt;</a:t>
            </a:r>
            <a:r>
              <a:rPr lang="en-US" sz="8000" dirty="0" err="1" smtClean="0"/>
              <a:t>th</a:t>
            </a:r>
            <a:r>
              <a:rPr lang="en-US" sz="8000" dirty="0" smtClean="0"/>
              <a:t>&gt;Session info&lt;/</a:t>
            </a:r>
            <a:r>
              <a:rPr lang="en-US" sz="8000" dirty="0" err="1" smtClean="0"/>
              <a:t>th</a:t>
            </a:r>
            <a:r>
              <a:rPr lang="en-US" sz="8000" dirty="0" smtClean="0"/>
              <a:t>&gt;</a:t>
            </a:r>
          </a:p>
          <a:p>
            <a:pPr>
              <a:buNone/>
            </a:pPr>
            <a:r>
              <a:rPr lang="en-US" sz="8000" dirty="0" smtClean="0"/>
              <a:t>   &lt;</a:t>
            </a:r>
            <a:r>
              <a:rPr lang="en-US" sz="8000" dirty="0" err="1" smtClean="0"/>
              <a:t>th</a:t>
            </a:r>
            <a:r>
              <a:rPr lang="en-US" sz="8000" dirty="0" smtClean="0"/>
              <a:t>&gt;Value&lt;/</a:t>
            </a:r>
            <a:r>
              <a:rPr lang="en-US" sz="8000" dirty="0" err="1" smtClean="0"/>
              <a:t>th</a:t>
            </a:r>
            <a:r>
              <a:rPr lang="en-US" sz="8000" dirty="0" smtClean="0"/>
              <a:t>&gt;</a:t>
            </a:r>
          </a:p>
          <a:p>
            <a:pPr>
              <a:buNone/>
            </a:pPr>
            <a:r>
              <a:rPr lang="en-US" sz="8000" dirty="0" smtClean="0"/>
              <a:t>&lt;/</a:t>
            </a:r>
            <a:r>
              <a:rPr lang="en-US" sz="8000" dirty="0" err="1" smtClean="0"/>
              <a:t>tr</a:t>
            </a:r>
            <a:r>
              <a:rPr lang="en-US" sz="8000" dirty="0" smtClean="0"/>
              <a:t>&gt; </a:t>
            </a:r>
          </a:p>
          <a:p>
            <a:pPr>
              <a:buNone/>
            </a:pPr>
            <a:r>
              <a:rPr lang="en-US" sz="8000" dirty="0" smtClean="0"/>
              <a:t>&lt;</a:t>
            </a:r>
            <a:r>
              <a:rPr lang="en-US" sz="8000" dirty="0" err="1" smtClean="0"/>
              <a:t>tr</a:t>
            </a:r>
            <a:r>
              <a:rPr lang="en-US" sz="8000" dirty="0" smtClean="0"/>
              <a:t>&gt;</a:t>
            </a:r>
          </a:p>
          <a:p>
            <a:pPr>
              <a:buNone/>
            </a:pPr>
            <a:r>
              <a:rPr lang="en-US" sz="8000" dirty="0" smtClean="0"/>
              <a:t>   &lt;td&gt;id&lt;/td&gt;</a:t>
            </a:r>
          </a:p>
          <a:p>
            <a:pPr>
              <a:buNone/>
            </a:pPr>
            <a:r>
              <a:rPr lang="en-US" sz="8000" dirty="0" smtClean="0"/>
              <a:t>   &lt;td&gt;&lt;% </a:t>
            </a:r>
            <a:r>
              <a:rPr lang="en-US" sz="8000" dirty="0" err="1" smtClean="0"/>
              <a:t>out.print</a:t>
            </a:r>
            <a:r>
              <a:rPr lang="en-US" sz="8000" dirty="0" smtClean="0"/>
              <a:t>( </a:t>
            </a:r>
            <a:r>
              <a:rPr lang="en-US" sz="8000" dirty="0" err="1" smtClean="0"/>
              <a:t>session.getId</a:t>
            </a:r>
            <a:r>
              <a:rPr lang="en-US" sz="8000" dirty="0" smtClean="0"/>
              <a:t>()); %&gt;&lt;/td&gt;</a:t>
            </a:r>
          </a:p>
          <a:p>
            <a:pPr>
              <a:buNone/>
            </a:pPr>
            <a:r>
              <a:rPr lang="en-US" sz="8000" dirty="0" smtClean="0"/>
              <a:t>&lt;/</a:t>
            </a:r>
            <a:r>
              <a:rPr lang="en-US" sz="8000" dirty="0" err="1" smtClean="0"/>
              <a:t>tr</a:t>
            </a:r>
            <a:r>
              <a:rPr lang="en-US" sz="8000" dirty="0" smtClean="0"/>
              <a:t>&gt; </a:t>
            </a:r>
          </a:p>
          <a:p>
            <a:pPr>
              <a:buNone/>
            </a:pPr>
            <a:r>
              <a:rPr lang="en-US" sz="8000" dirty="0" smtClean="0"/>
              <a:t>&lt;</a:t>
            </a:r>
            <a:r>
              <a:rPr lang="en-US" sz="8000" dirty="0" err="1" smtClean="0"/>
              <a:t>tr</a:t>
            </a:r>
            <a:r>
              <a:rPr lang="en-US" sz="8000" dirty="0" smtClean="0"/>
              <a:t>&gt;</a:t>
            </a:r>
          </a:p>
          <a:p>
            <a:pPr>
              <a:buNone/>
            </a:pPr>
            <a:r>
              <a:rPr lang="en-US" sz="8000" dirty="0" smtClean="0"/>
              <a:t>   &lt;td&gt;Creation Time&lt;/td&gt;</a:t>
            </a:r>
          </a:p>
          <a:p>
            <a:pPr>
              <a:buNone/>
            </a:pPr>
            <a:r>
              <a:rPr lang="en-US" sz="8000" dirty="0" smtClean="0"/>
              <a:t>   &lt;td&gt;&lt;% </a:t>
            </a:r>
            <a:r>
              <a:rPr lang="en-US" sz="8000" dirty="0" err="1" smtClean="0"/>
              <a:t>out.print</a:t>
            </a:r>
            <a:r>
              <a:rPr lang="en-US" sz="8000" dirty="0" smtClean="0"/>
              <a:t>(</a:t>
            </a:r>
            <a:r>
              <a:rPr lang="en-US" sz="8000" dirty="0" err="1" smtClean="0"/>
              <a:t>createTime</a:t>
            </a:r>
            <a:r>
              <a:rPr lang="en-US" sz="8000" dirty="0" smtClean="0"/>
              <a:t>); %&gt;&lt;/td&gt;</a:t>
            </a:r>
          </a:p>
          <a:p>
            <a:pPr>
              <a:buNone/>
            </a:pPr>
            <a:r>
              <a:rPr lang="en-US" sz="8000" dirty="0" smtClean="0"/>
              <a:t>&lt;/</a:t>
            </a:r>
            <a:r>
              <a:rPr lang="en-US" sz="8000" dirty="0" err="1" smtClean="0"/>
              <a:t>tr</a:t>
            </a:r>
            <a:r>
              <a:rPr lang="en-US" sz="8000" dirty="0" smtClean="0"/>
              <a:t>&gt; </a:t>
            </a:r>
          </a:p>
          <a:p>
            <a:pPr>
              <a:buNone/>
            </a:pPr>
            <a:r>
              <a:rPr lang="en-US" sz="8000" dirty="0" smtClean="0"/>
              <a:t>&lt;</a:t>
            </a:r>
            <a:r>
              <a:rPr lang="en-US" sz="8000" dirty="0" err="1" smtClean="0"/>
              <a:t>tr</a:t>
            </a:r>
            <a:r>
              <a:rPr lang="en-US" sz="8000" dirty="0" smtClean="0"/>
              <a:t>&gt;</a:t>
            </a:r>
          </a:p>
          <a:p>
            <a:pPr>
              <a:buNone/>
            </a:pPr>
            <a:r>
              <a:rPr lang="en-US" sz="8000" dirty="0" smtClean="0"/>
              <a:t>   &lt;td&gt;Time of Last Access&lt;/td&gt;</a:t>
            </a:r>
          </a:p>
          <a:p>
            <a:pPr>
              <a:buNone/>
            </a:pPr>
            <a:r>
              <a:rPr lang="en-US" sz="8000" dirty="0" smtClean="0"/>
              <a:t>   &lt;td&gt;&lt;% </a:t>
            </a:r>
            <a:r>
              <a:rPr lang="en-US" sz="8000" dirty="0" err="1" smtClean="0"/>
              <a:t>out.print</a:t>
            </a:r>
            <a:r>
              <a:rPr lang="en-US" sz="8000" dirty="0" smtClean="0"/>
              <a:t>(</a:t>
            </a:r>
            <a:r>
              <a:rPr lang="en-US" sz="8000" dirty="0" err="1" smtClean="0"/>
              <a:t>lastAccessTime</a:t>
            </a:r>
            <a:r>
              <a:rPr lang="en-US" sz="8000" dirty="0" smtClean="0"/>
              <a:t>); %&gt;&lt;/td&gt;</a:t>
            </a:r>
          </a:p>
          <a:p>
            <a:pPr>
              <a:buNone/>
            </a:pPr>
            <a:r>
              <a:rPr lang="en-US" sz="8000" dirty="0" smtClean="0"/>
              <a:t>&lt;/</a:t>
            </a:r>
            <a:r>
              <a:rPr lang="en-US" sz="8000" dirty="0" err="1" smtClean="0"/>
              <a:t>tr</a:t>
            </a:r>
            <a:r>
              <a:rPr lang="en-US" sz="8000" dirty="0" smtClean="0"/>
              <a:t>&gt; </a:t>
            </a:r>
          </a:p>
          <a:p>
            <a:pPr>
              <a:buNone/>
            </a:pPr>
            <a:r>
              <a:rPr lang="en-US" sz="8000" dirty="0" smtClean="0"/>
              <a:t>&lt;</a:t>
            </a:r>
            <a:r>
              <a:rPr lang="en-US" sz="8000" dirty="0" err="1" smtClean="0"/>
              <a:t>tr</a:t>
            </a:r>
            <a:r>
              <a:rPr lang="en-US" sz="8000" dirty="0" smtClean="0"/>
              <a:t>&gt;</a:t>
            </a:r>
          </a:p>
          <a:p>
            <a:pPr>
              <a:buNone/>
            </a:pPr>
            <a:r>
              <a:rPr lang="en-US" sz="8000" dirty="0" smtClean="0"/>
              <a:t>   &lt;td&gt;User ID&lt;/td&gt;</a:t>
            </a:r>
          </a:p>
          <a:p>
            <a:pPr>
              <a:buNone/>
            </a:pPr>
            <a:r>
              <a:rPr lang="en-US" sz="8000" dirty="0" smtClean="0"/>
              <a:t>   &lt;td&gt;&lt;% </a:t>
            </a:r>
            <a:r>
              <a:rPr lang="en-US" sz="8000" dirty="0" err="1" smtClean="0"/>
              <a:t>out.print</a:t>
            </a:r>
            <a:r>
              <a:rPr lang="en-US" sz="8000" dirty="0" smtClean="0"/>
              <a:t>(</a:t>
            </a:r>
            <a:r>
              <a:rPr lang="en-US" sz="8000" dirty="0" err="1" smtClean="0"/>
              <a:t>userID</a:t>
            </a:r>
            <a:r>
              <a:rPr lang="en-US" sz="8000" dirty="0" smtClean="0"/>
              <a:t>); %&gt;&lt;/td&gt;</a:t>
            </a:r>
          </a:p>
          <a:p>
            <a:pPr>
              <a:buNone/>
            </a:pPr>
            <a:r>
              <a:rPr lang="en-US" sz="8000" dirty="0" smtClean="0"/>
              <a:t>&lt;/</a:t>
            </a:r>
            <a:r>
              <a:rPr lang="en-US" sz="8000" dirty="0" err="1" smtClean="0"/>
              <a:t>tr</a:t>
            </a:r>
            <a:r>
              <a:rPr lang="en-US" sz="8000" dirty="0" smtClean="0"/>
              <a:t>&gt; </a:t>
            </a:r>
          </a:p>
          <a:p>
            <a:pPr>
              <a:buNone/>
            </a:pPr>
            <a:r>
              <a:rPr lang="en-US" sz="8000" dirty="0" smtClean="0"/>
              <a:t>&lt;</a:t>
            </a:r>
            <a:r>
              <a:rPr lang="en-US" sz="8000" dirty="0" err="1" smtClean="0"/>
              <a:t>tr</a:t>
            </a:r>
            <a:r>
              <a:rPr lang="en-US" sz="8000" dirty="0" smtClean="0"/>
              <a:t>&gt;</a:t>
            </a:r>
          </a:p>
          <a:p>
            <a:pPr>
              <a:buNone/>
            </a:pPr>
            <a:r>
              <a:rPr lang="en-US" sz="8000" dirty="0" smtClean="0"/>
              <a:t>   &lt;td&gt;Number of visits&lt;/td&gt;</a:t>
            </a:r>
          </a:p>
          <a:p>
            <a:pPr>
              <a:buNone/>
            </a:pPr>
            <a:r>
              <a:rPr lang="en-US" sz="8000" dirty="0" smtClean="0"/>
              <a:t>   &lt;td&gt;&lt;% </a:t>
            </a:r>
            <a:r>
              <a:rPr lang="en-US" sz="8000" dirty="0" err="1" smtClean="0"/>
              <a:t>out.print</a:t>
            </a:r>
            <a:r>
              <a:rPr lang="en-US" sz="8000" dirty="0" smtClean="0"/>
              <a:t>(</a:t>
            </a:r>
            <a:r>
              <a:rPr lang="en-US" sz="8000" dirty="0" err="1" smtClean="0"/>
              <a:t>visitCount</a:t>
            </a:r>
            <a:r>
              <a:rPr lang="en-US" sz="8000" dirty="0" smtClean="0"/>
              <a:t>); %&gt;&lt;/td&gt;</a:t>
            </a:r>
          </a:p>
          <a:p>
            <a:pPr>
              <a:buNone/>
            </a:pPr>
            <a:r>
              <a:rPr lang="en-US" sz="8000" dirty="0" smtClean="0"/>
              <a:t>&lt;/</a:t>
            </a:r>
            <a:r>
              <a:rPr lang="en-US" sz="8000" dirty="0" err="1" smtClean="0"/>
              <a:t>tr</a:t>
            </a:r>
            <a:r>
              <a:rPr lang="en-US" sz="8000" dirty="0" smtClean="0"/>
              <a:t>&gt; </a:t>
            </a:r>
          </a:p>
          <a:p>
            <a:pPr>
              <a:buNone/>
            </a:pPr>
            <a:r>
              <a:rPr lang="en-US" sz="8000" dirty="0" smtClean="0"/>
              <a:t>&lt;/table&gt; </a:t>
            </a:r>
          </a:p>
          <a:p>
            <a:pPr>
              <a:buNone/>
            </a:pPr>
            <a:r>
              <a:rPr lang="en-US" sz="8000" dirty="0" smtClean="0"/>
              <a:t>&lt;/body&gt;</a:t>
            </a:r>
          </a:p>
          <a:p>
            <a:pPr>
              <a:buNone/>
            </a:pPr>
            <a:r>
              <a:rPr lang="en-US" sz="8000" dirty="0" smtClean="0"/>
              <a:t>&lt;/html&gt;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Summary</a:t>
            </a:r>
            <a:endParaRPr lang="ko-KR" altLang="en-US" dirty="0"/>
          </a:p>
        </p:txBody>
      </p:sp>
      <p:sp>
        <p:nvSpPr>
          <p:cNvPr id="3" name="내용 개체 틀 2"/>
          <p:cNvSpPr>
            <a:spLocks noGrp="1"/>
          </p:cNvSpPr>
          <p:nvPr>
            <p:ph idx="1"/>
          </p:nvPr>
        </p:nvSpPr>
        <p:spPr/>
        <p:txBody>
          <a:bodyPr/>
          <a:lstStyle/>
          <a:p>
            <a:r>
              <a:rPr lang="en-US" altLang="ko-KR" dirty="0" smtClean="0"/>
              <a:t>GET and POST method</a:t>
            </a:r>
          </a:p>
          <a:p>
            <a:r>
              <a:rPr lang="en-US" altLang="ko-KR" dirty="0" smtClean="0"/>
              <a:t>User Interfaces</a:t>
            </a:r>
          </a:p>
          <a:p>
            <a:r>
              <a:rPr lang="en-US" altLang="ko-KR" dirty="0" smtClean="0"/>
              <a:t>Cookies</a:t>
            </a:r>
          </a:p>
          <a:p>
            <a:r>
              <a:rPr lang="en-US" altLang="ko-KR" dirty="0" smtClean="0"/>
              <a:t>Session</a:t>
            </a:r>
          </a:p>
          <a:p>
            <a:endParaRPr lang="en-US" altLang="ko-KR" dirty="0" smtClean="0"/>
          </a:p>
          <a:p>
            <a:endParaRPr lang="en-US" altLang="ko-KR" dirty="0" smtClean="0"/>
          </a:p>
        </p:txBody>
      </p:sp>
    </p:spTree>
    <p:extLst>
      <p:ext uri="{BB962C8B-B14F-4D97-AF65-F5344CB8AC3E}">
        <p14:creationId xmlns:p14="http://schemas.microsoft.com/office/powerpoint/2010/main" val="3606140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POST </a:t>
            </a:r>
            <a:r>
              <a:rPr lang="en-US" altLang="ko-KR" dirty="0" smtClean="0"/>
              <a:t>method</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smtClean="0"/>
              <a:t>A </a:t>
            </a:r>
            <a:r>
              <a:rPr lang="en-US" altLang="ko-KR" dirty="0"/>
              <a:t>generally more reliable method of passing information to a backend program is the POST method</a:t>
            </a:r>
            <a:r>
              <a:rPr lang="en-US" altLang="ko-KR" dirty="0" smtClean="0"/>
              <a:t>.</a:t>
            </a:r>
          </a:p>
          <a:p>
            <a:r>
              <a:rPr lang="en-US" altLang="ko-KR" dirty="0"/>
              <a:t>This method packages the information in exactly the same way as GET methods, but instead of sending it as a text string after a ? in the URL it sends it as a separate message. This message comes to the backend program in the form of the standard input which you can parse and use for your processing.</a:t>
            </a:r>
          </a:p>
          <a:p>
            <a:r>
              <a:rPr lang="en-US" altLang="ko-KR" dirty="0"/>
              <a:t>JSP handles this type of requests using </a:t>
            </a:r>
            <a:r>
              <a:rPr lang="en-US" altLang="ko-KR" dirty="0" err="1"/>
              <a:t>getParameter</a:t>
            </a:r>
            <a:r>
              <a:rPr lang="en-US" altLang="ko-KR" dirty="0"/>
              <a:t>() method to read simple parameters and </a:t>
            </a:r>
            <a:r>
              <a:rPr lang="en-US" altLang="ko-KR" dirty="0" err="1"/>
              <a:t>getInputStream</a:t>
            </a:r>
            <a:r>
              <a:rPr lang="en-US" altLang="ko-KR" dirty="0"/>
              <a:t>() method to read binary data stream coming from the client.</a:t>
            </a:r>
          </a:p>
          <a:p>
            <a:endParaRPr lang="en-US" altLang="ko-KR" dirty="0"/>
          </a:p>
          <a:p>
            <a:endParaRPr lang="ko-KR" altLang="en-US" dirty="0"/>
          </a:p>
        </p:txBody>
      </p:sp>
    </p:spTree>
    <p:extLst>
      <p:ext uri="{BB962C8B-B14F-4D97-AF65-F5344CB8AC3E}">
        <p14:creationId xmlns:p14="http://schemas.microsoft.com/office/powerpoint/2010/main" val="2103781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Reading Form Data using JSP</a:t>
            </a:r>
            <a:endParaRPr lang="ko-KR" altLang="en-US" dirty="0"/>
          </a:p>
        </p:txBody>
      </p:sp>
      <p:graphicFrame>
        <p:nvGraphicFramePr>
          <p:cNvPr id="4" name="Content Placeholder 3"/>
          <p:cNvGraphicFramePr>
            <a:graphicFrameLocks noGrp="1"/>
          </p:cNvGraphicFramePr>
          <p:nvPr>
            <p:ph idx="1"/>
          </p:nvPr>
        </p:nvGraphicFramePr>
        <p:xfrm>
          <a:off x="457200" y="2780928"/>
          <a:ext cx="8229600" cy="2931160"/>
        </p:xfrm>
        <a:graphic>
          <a:graphicData uri="http://schemas.openxmlformats.org/drawingml/2006/table">
            <a:tbl>
              <a:tblPr firstRow="1" bandRow="1">
                <a:tableStyleId>{5C22544A-7EE6-4342-B048-85BDC9FD1C3A}</a:tableStyleId>
              </a:tblPr>
              <a:tblGrid>
                <a:gridCol w="2314600"/>
                <a:gridCol w="5915000"/>
              </a:tblGrid>
              <a:tr h="370840">
                <a:tc>
                  <a:txBody>
                    <a:bodyPr/>
                    <a:lstStyle/>
                    <a:p>
                      <a:pPr latinLnBrk="1"/>
                      <a:r>
                        <a:rPr lang="en-US" altLang="ko-KR" dirty="0" smtClean="0"/>
                        <a:t>Method</a:t>
                      </a:r>
                      <a:endParaRPr lang="ko-KR" altLang="en-US" dirty="0"/>
                    </a:p>
                  </a:txBody>
                  <a:tcPr/>
                </a:tc>
                <a:tc>
                  <a:txBody>
                    <a:bodyPr/>
                    <a:lstStyle/>
                    <a:p>
                      <a:pPr latinLnBrk="1"/>
                      <a:r>
                        <a:rPr lang="en-US" altLang="ko-KR" dirty="0" smtClean="0"/>
                        <a:t>Description</a:t>
                      </a:r>
                      <a:endParaRPr lang="ko-KR" altLang="en-US" dirty="0"/>
                    </a:p>
                  </a:txBody>
                  <a:tcPr/>
                </a:tc>
              </a:tr>
              <a:tr h="370840">
                <a:tc>
                  <a:txBody>
                    <a:bodyPr/>
                    <a:lstStyle/>
                    <a:p>
                      <a:pPr latinLnBrk="1"/>
                      <a:r>
                        <a:rPr lang="en-US" altLang="ko-KR" dirty="0" err="1" smtClean="0"/>
                        <a:t>getParameter</a:t>
                      </a:r>
                      <a:r>
                        <a:rPr lang="en-US" altLang="ko-KR" dirty="0" smtClean="0"/>
                        <a: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You call </a:t>
                      </a:r>
                      <a:r>
                        <a:rPr lang="en-US" altLang="ko-KR" sz="1800" b="0" i="0" kern="1200" dirty="0" err="1" smtClean="0">
                          <a:solidFill>
                            <a:schemeClr val="dk1"/>
                          </a:solidFill>
                          <a:effectLst/>
                          <a:latin typeface="+mn-lt"/>
                          <a:ea typeface="+mn-ea"/>
                          <a:cs typeface="+mn-cs"/>
                        </a:rPr>
                        <a:t>request.getParameter</a:t>
                      </a:r>
                      <a:r>
                        <a:rPr lang="en-US" altLang="ko-KR" sz="1800" b="0" i="0" kern="1200" dirty="0" smtClean="0">
                          <a:solidFill>
                            <a:schemeClr val="dk1"/>
                          </a:solidFill>
                          <a:effectLst/>
                          <a:latin typeface="+mn-lt"/>
                          <a:ea typeface="+mn-ea"/>
                          <a:cs typeface="+mn-cs"/>
                        </a:rPr>
                        <a:t>() method to get the value of a form parameter.</a:t>
                      </a:r>
                      <a:endParaRPr lang="ko-KR" altLang="en-US" dirty="0"/>
                    </a:p>
                  </a:txBody>
                  <a:tcPr/>
                </a:tc>
              </a:tr>
              <a:tr h="370840">
                <a:tc>
                  <a:txBody>
                    <a:bodyPr/>
                    <a:lstStyle/>
                    <a:p>
                      <a:pPr latinLnBrk="1"/>
                      <a:r>
                        <a:rPr lang="en-US" altLang="ko-KR" dirty="0" err="1" smtClean="0"/>
                        <a:t>getParameterValues</a:t>
                      </a:r>
                      <a:r>
                        <a:rPr lang="en-US" altLang="ko-KR" dirty="0" smtClean="0"/>
                        <a: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Call this method if the parameter appears more than once and returns multiple values, for example checkbox.</a:t>
                      </a:r>
                      <a:endParaRPr lang="ko-KR" altLang="en-US" dirty="0"/>
                    </a:p>
                  </a:txBody>
                  <a:tcPr/>
                </a:tc>
              </a:tr>
              <a:tr h="370840">
                <a:tc>
                  <a:txBody>
                    <a:bodyPr/>
                    <a:lstStyle/>
                    <a:p>
                      <a:pPr latinLnBrk="1"/>
                      <a:r>
                        <a:rPr lang="en-US" altLang="ko-KR" dirty="0" err="1" smtClean="0"/>
                        <a:t>getParameterNames</a:t>
                      </a:r>
                      <a:r>
                        <a:rPr lang="en-US" altLang="ko-KR" dirty="0" smtClean="0"/>
                        <a: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Call this method if you want a complete list of all parameters in the current request.</a:t>
                      </a:r>
                      <a:endParaRPr lang="ko-KR" altLang="en-US" dirty="0"/>
                    </a:p>
                  </a:txBody>
                  <a:tcPr/>
                </a:tc>
              </a:tr>
              <a:tr h="370840">
                <a:tc>
                  <a:txBody>
                    <a:bodyPr/>
                    <a:lstStyle/>
                    <a:p>
                      <a:pPr latinLnBrk="1"/>
                      <a:r>
                        <a:rPr lang="en-US" altLang="ko-KR" dirty="0" err="1" smtClean="0"/>
                        <a:t>getInputStream</a:t>
                      </a:r>
                      <a:r>
                        <a:rPr lang="en-US" altLang="ko-KR" dirty="0" smtClean="0"/>
                        <a:t>()</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Call this method to read binary data stream coming from the client.</a:t>
                      </a:r>
                      <a:endParaRPr lang="ko-KR" altLang="en-US" dirty="0"/>
                    </a:p>
                  </a:txBody>
                  <a:tcPr/>
                </a:tc>
              </a:tr>
            </a:tbl>
          </a:graphicData>
        </a:graphic>
      </p:graphicFrame>
      <p:sp>
        <p:nvSpPr>
          <p:cNvPr id="5" name="TextBox 4"/>
          <p:cNvSpPr txBox="1"/>
          <p:nvPr/>
        </p:nvSpPr>
        <p:spPr>
          <a:xfrm>
            <a:off x="457200" y="1628800"/>
            <a:ext cx="7781426" cy="707886"/>
          </a:xfrm>
          <a:prstGeom prst="rect">
            <a:avLst/>
          </a:prstGeom>
          <a:noFill/>
        </p:spPr>
        <p:txBody>
          <a:bodyPr wrap="none" rtlCol="0">
            <a:spAutoFit/>
          </a:bodyPr>
          <a:lstStyle/>
          <a:p>
            <a:r>
              <a:rPr lang="en-US" altLang="ko-KR" sz="2000" dirty="0" smtClean="0">
                <a:latin typeface="Times New Roman" panose="02020603050405020304" pitchFamily="18" charset="0"/>
                <a:cs typeface="Times New Roman" panose="02020603050405020304" pitchFamily="18" charset="0"/>
              </a:rPr>
              <a:t>JSP handles form data parsing automatically using the following methods </a:t>
            </a:r>
          </a:p>
          <a:p>
            <a:r>
              <a:rPr lang="en-US" altLang="ko-KR" sz="2000" dirty="0" smtClean="0">
                <a:latin typeface="Times New Roman" panose="02020603050405020304" pitchFamily="18" charset="0"/>
                <a:cs typeface="Times New Roman" panose="02020603050405020304" pitchFamily="18" charset="0"/>
              </a:rPr>
              <a:t>depending on the situation:</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7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GET Method example using </a:t>
            </a:r>
            <a:r>
              <a:rPr lang="en-US" altLang="ko-KR" b="1" dirty="0" smtClean="0"/>
              <a:t>URL</a:t>
            </a:r>
            <a:endParaRPr lang="ko-KR" altLang="en-US" b="1" dirty="0"/>
          </a:p>
        </p:txBody>
      </p:sp>
      <p:sp>
        <p:nvSpPr>
          <p:cNvPr id="3" name="내용 개체 틀 2"/>
          <p:cNvSpPr>
            <a:spLocks noGrp="1"/>
          </p:cNvSpPr>
          <p:nvPr>
            <p:ph idx="1"/>
          </p:nvPr>
        </p:nvSpPr>
        <p:spPr/>
        <p:txBody>
          <a:bodyPr/>
          <a:lstStyle/>
          <a:p>
            <a:r>
              <a:rPr lang="en-US" altLang="ko-KR" dirty="0" smtClean="0"/>
              <a:t>GET Method</a:t>
            </a:r>
          </a:p>
          <a:p>
            <a:r>
              <a:rPr lang="en-US" altLang="ko-KR" dirty="0" smtClean="0"/>
              <a:t>It will pass two values to other program using GET method</a:t>
            </a:r>
          </a:p>
          <a:p>
            <a:pPr lvl="1"/>
            <a:r>
              <a:rPr lang="en-US" altLang="ko-KR" dirty="0" smtClean="0"/>
              <a:t>First, make a </a:t>
            </a:r>
            <a:r>
              <a:rPr lang="en-US" altLang="ko-KR" dirty="0" err="1" smtClean="0"/>
              <a:t>jsp</a:t>
            </a:r>
            <a:r>
              <a:rPr lang="en-US" altLang="ko-KR" dirty="0" smtClean="0"/>
              <a:t> file</a:t>
            </a:r>
          </a:p>
          <a:p>
            <a:pPr lvl="1"/>
            <a:r>
              <a:rPr lang="en-US" altLang="ko-KR" dirty="0" smtClean="0"/>
              <a:t>Second, access it using a given URL</a:t>
            </a:r>
            <a:endParaRPr lang="en-US" altLang="ko-KR" dirty="0"/>
          </a:p>
        </p:txBody>
      </p:sp>
    </p:spTree>
    <p:extLst>
      <p:ext uri="{BB962C8B-B14F-4D97-AF65-F5344CB8AC3E}">
        <p14:creationId xmlns:p14="http://schemas.microsoft.com/office/powerpoint/2010/main" val="2552898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l"/>
            <a:r>
              <a:rPr lang="en-US" altLang="ko-KR" dirty="0" smtClean="0">
                <a:latin typeface="Times New Roman" panose="02020603050405020304" pitchFamily="18" charset="0"/>
                <a:cs typeface="Times New Roman" panose="02020603050405020304" pitchFamily="18" charset="0"/>
              </a:rPr>
              <a:t>First Example</a:t>
            </a:r>
            <a:endParaRPr lang="ko-KR" alt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r>
              <a:rPr lang="en-US" altLang="ko-KR" dirty="0" err="1" smtClean="0"/>
              <a:t>main.jsp</a:t>
            </a:r>
            <a:endParaRPr lang="ko-KR" altLang="en-US" dirty="0"/>
          </a:p>
        </p:txBody>
      </p:sp>
      <p:sp>
        <p:nvSpPr>
          <p:cNvPr id="3" name="내용 개체 틀 2"/>
          <p:cNvSpPr>
            <a:spLocks noGrp="1"/>
          </p:cNvSpPr>
          <p:nvPr>
            <p:ph sz="half" idx="2"/>
          </p:nvPr>
        </p:nvSpPr>
        <p:spPr>
          <a:xfrm>
            <a:off x="467544" y="2060848"/>
            <a:ext cx="4040188" cy="3951288"/>
          </a:xfrm>
        </p:spPr>
        <p:txBody>
          <a:bodyPr>
            <a:normAutofit fontScale="55000" lnSpcReduction="20000"/>
          </a:bodyPr>
          <a:lstStyle/>
          <a:p>
            <a:pPr marL="0" indent="0">
              <a:buNone/>
            </a:pPr>
            <a:r>
              <a:rPr lang="en-US" altLang="ko-KR" dirty="0">
                <a:latin typeface="Times New Roman" panose="02020603050405020304" pitchFamily="18" charset="0"/>
                <a:cs typeface="Times New Roman" panose="02020603050405020304" pitchFamily="18" charset="0"/>
              </a:rPr>
              <a:t>&lt;html&gt;</a:t>
            </a:r>
          </a:p>
          <a:p>
            <a:pPr marL="0" indent="0">
              <a:buNone/>
            </a:pPr>
            <a:r>
              <a:rPr lang="en-US" altLang="ko-KR" dirty="0">
                <a:latin typeface="Times New Roman" panose="02020603050405020304" pitchFamily="18" charset="0"/>
                <a:cs typeface="Times New Roman" panose="02020603050405020304" pitchFamily="18" charset="0"/>
              </a:rPr>
              <a:t>&lt;head&gt;</a:t>
            </a:r>
          </a:p>
          <a:p>
            <a:pPr marL="0" indent="0">
              <a:buNone/>
            </a:pPr>
            <a:r>
              <a:rPr lang="en-US" altLang="ko-KR" dirty="0">
                <a:latin typeface="Times New Roman" panose="02020603050405020304" pitchFamily="18" charset="0"/>
                <a:cs typeface="Times New Roman" panose="02020603050405020304" pitchFamily="18" charset="0"/>
              </a:rPr>
              <a:t>&lt;title&gt;Using GET Method to Read Form Data&lt;/title&gt;</a:t>
            </a:r>
          </a:p>
          <a:p>
            <a:pPr marL="0" indent="0">
              <a:buNone/>
            </a:pPr>
            <a:r>
              <a:rPr lang="en-US" altLang="ko-KR" dirty="0">
                <a:latin typeface="Times New Roman" panose="02020603050405020304" pitchFamily="18" charset="0"/>
                <a:cs typeface="Times New Roman" panose="02020603050405020304" pitchFamily="18" charset="0"/>
              </a:rPr>
              <a:t>&lt;/head&gt;</a:t>
            </a:r>
          </a:p>
          <a:p>
            <a:pPr marL="0" indent="0">
              <a:buNone/>
            </a:pPr>
            <a:r>
              <a:rPr lang="en-US" altLang="ko-KR" dirty="0">
                <a:latin typeface="Times New Roman" panose="02020603050405020304" pitchFamily="18" charset="0"/>
                <a:cs typeface="Times New Roman" panose="02020603050405020304" pitchFamily="18" charset="0"/>
              </a:rPr>
              <a:t>&lt;body&gt;</a:t>
            </a:r>
          </a:p>
          <a:p>
            <a:pPr marL="0" indent="0">
              <a:buNone/>
            </a:pPr>
            <a:r>
              <a:rPr lang="en-US" altLang="ko-KR" dirty="0">
                <a:latin typeface="Times New Roman" panose="02020603050405020304" pitchFamily="18" charset="0"/>
                <a:cs typeface="Times New Roman" panose="02020603050405020304" pitchFamily="18" charset="0"/>
              </a:rPr>
              <a:t>&lt;center&gt;</a:t>
            </a:r>
          </a:p>
          <a:p>
            <a:pPr marL="0" indent="0">
              <a:buNone/>
            </a:pPr>
            <a:r>
              <a:rPr lang="en-US" altLang="ko-KR" dirty="0">
                <a:latin typeface="Times New Roman" panose="02020603050405020304" pitchFamily="18" charset="0"/>
                <a:cs typeface="Times New Roman" panose="02020603050405020304" pitchFamily="18" charset="0"/>
              </a:rPr>
              <a:t>&lt;h1&gt;Using GET Method to Read Form Data&lt;/h1&gt;</a:t>
            </a:r>
          </a:p>
          <a:p>
            <a:pPr marL="0" indent="0">
              <a:buNone/>
            </a:pPr>
            <a:r>
              <a:rPr lang="en-US" altLang="ko-KR" dirty="0">
                <a:latin typeface="Times New Roman" panose="02020603050405020304" pitchFamily="18" charset="0"/>
                <a:cs typeface="Times New Roman" panose="02020603050405020304" pitchFamily="18" charset="0"/>
              </a:rPr>
              <a:t>&lt;</a:t>
            </a:r>
            <a:r>
              <a:rPr lang="en-US" altLang="ko-KR" dirty="0" err="1">
                <a:latin typeface="Times New Roman" panose="02020603050405020304" pitchFamily="18" charset="0"/>
                <a:cs typeface="Times New Roman" panose="02020603050405020304" pitchFamily="18" charset="0"/>
              </a:rPr>
              <a:t>ul</a:t>
            </a:r>
            <a:r>
              <a:rPr lang="en-US" altLang="ko-KR" dirty="0">
                <a:latin typeface="Times New Roman" panose="02020603050405020304" pitchFamily="18" charset="0"/>
                <a:cs typeface="Times New Roman" panose="02020603050405020304" pitchFamily="18" charset="0"/>
              </a:rPr>
              <a:t>&gt;</a:t>
            </a:r>
          </a:p>
          <a:p>
            <a:pPr marL="0" indent="0">
              <a:buNone/>
            </a:pPr>
            <a:r>
              <a:rPr lang="en-US" altLang="ko-KR" dirty="0">
                <a:latin typeface="Times New Roman" panose="02020603050405020304" pitchFamily="18" charset="0"/>
                <a:cs typeface="Times New Roman" panose="02020603050405020304" pitchFamily="18" charset="0"/>
              </a:rPr>
              <a:t>&lt;li&gt;&lt;p&gt;&lt;b&gt;First Name:&lt;/b&gt;</a:t>
            </a:r>
          </a:p>
          <a:p>
            <a:pPr marL="0" indent="0">
              <a:buNone/>
            </a:pPr>
            <a:r>
              <a:rPr lang="en-US" altLang="ko-KR" dirty="0">
                <a:latin typeface="Times New Roman" panose="02020603050405020304" pitchFamily="18" charset="0"/>
                <a:cs typeface="Times New Roman" panose="02020603050405020304" pitchFamily="18" charset="0"/>
              </a:rPr>
              <a:t>   &lt;%= </a:t>
            </a:r>
            <a:r>
              <a:rPr lang="en-US" altLang="ko-KR" dirty="0" err="1">
                <a:latin typeface="Times New Roman" panose="02020603050405020304" pitchFamily="18" charset="0"/>
                <a:cs typeface="Times New Roman" panose="02020603050405020304" pitchFamily="18" charset="0"/>
              </a:rPr>
              <a:t>request.getParameter</a:t>
            </a:r>
            <a:r>
              <a:rPr lang="en-US" altLang="ko-KR" dirty="0">
                <a:latin typeface="Times New Roman" panose="02020603050405020304" pitchFamily="18" charset="0"/>
                <a:cs typeface="Times New Roman" panose="02020603050405020304" pitchFamily="18" charset="0"/>
              </a:rPr>
              <a:t>("</a:t>
            </a:r>
            <a:r>
              <a:rPr lang="en-US" altLang="ko-KR" dirty="0" err="1">
                <a:latin typeface="Times New Roman" panose="02020603050405020304" pitchFamily="18" charset="0"/>
                <a:cs typeface="Times New Roman" panose="02020603050405020304" pitchFamily="18" charset="0"/>
              </a:rPr>
              <a:t>first_name</a:t>
            </a:r>
            <a:r>
              <a:rPr lang="en-US" altLang="ko-KR" dirty="0">
                <a:latin typeface="Times New Roman" panose="02020603050405020304" pitchFamily="18" charset="0"/>
                <a:cs typeface="Times New Roman" panose="02020603050405020304" pitchFamily="18" charset="0"/>
              </a:rPr>
              <a:t>")%&gt;</a:t>
            </a:r>
          </a:p>
          <a:p>
            <a:pPr marL="0" indent="0">
              <a:buNone/>
            </a:pPr>
            <a:r>
              <a:rPr lang="en-US" altLang="ko-KR" dirty="0">
                <a:latin typeface="Times New Roman" panose="02020603050405020304" pitchFamily="18" charset="0"/>
                <a:cs typeface="Times New Roman" panose="02020603050405020304" pitchFamily="18" charset="0"/>
              </a:rPr>
              <a:t>&lt;/p&gt;&lt;/li&gt;</a:t>
            </a:r>
          </a:p>
          <a:p>
            <a:pPr marL="0" indent="0">
              <a:buNone/>
            </a:pPr>
            <a:r>
              <a:rPr lang="en-US" altLang="ko-KR" dirty="0">
                <a:latin typeface="Times New Roman" panose="02020603050405020304" pitchFamily="18" charset="0"/>
                <a:cs typeface="Times New Roman" panose="02020603050405020304" pitchFamily="18" charset="0"/>
              </a:rPr>
              <a:t>&lt;li&gt;&lt;p&gt;&lt;b&gt;Last  Name:&lt;/b&gt;</a:t>
            </a:r>
          </a:p>
          <a:p>
            <a:pPr marL="0" indent="0">
              <a:buNone/>
            </a:pPr>
            <a:r>
              <a:rPr lang="en-US" altLang="ko-KR" dirty="0">
                <a:latin typeface="Times New Roman" panose="02020603050405020304" pitchFamily="18" charset="0"/>
                <a:cs typeface="Times New Roman" panose="02020603050405020304" pitchFamily="18" charset="0"/>
              </a:rPr>
              <a:t>   &lt;%= </a:t>
            </a:r>
            <a:r>
              <a:rPr lang="en-US" altLang="ko-KR" dirty="0" err="1">
                <a:latin typeface="Times New Roman" panose="02020603050405020304" pitchFamily="18" charset="0"/>
                <a:cs typeface="Times New Roman" panose="02020603050405020304" pitchFamily="18" charset="0"/>
              </a:rPr>
              <a:t>request.getParameter</a:t>
            </a:r>
            <a:r>
              <a:rPr lang="en-US" altLang="ko-KR" dirty="0">
                <a:latin typeface="Times New Roman" panose="02020603050405020304" pitchFamily="18" charset="0"/>
                <a:cs typeface="Times New Roman" panose="02020603050405020304" pitchFamily="18" charset="0"/>
              </a:rPr>
              <a:t>("</a:t>
            </a:r>
            <a:r>
              <a:rPr lang="en-US" altLang="ko-KR" dirty="0" err="1">
                <a:latin typeface="Times New Roman" panose="02020603050405020304" pitchFamily="18" charset="0"/>
                <a:cs typeface="Times New Roman" panose="02020603050405020304" pitchFamily="18" charset="0"/>
              </a:rPr>
              <a:t>last_name</a:t>
            </a:r>
            <a:r>
              <a:rPr lang="en-US" altLang="ko-KR" dirty="0">
                <a:latin typeface="Times New Roman" panose="02020603050405020304" pitchFamily="18" charset="0"/>
                <a:cs typeface="Times New Roman" panose="02020603050405020304" pitchFamily="18" charset="0"/>
              </a:rPr>
              <a:t>")%&gt;</a:t>
            </a:r>
          </a:p>
          <a:p>
            <a:pPr marL="0" indent="0">
              <a:buNone/>
            </a:pPr>
            <a:r>
              <a:rPr lang="en-US" altLang="ko-KR" dirty="0">
                <a:latin typeface="Times New Roman" panose="02020603050405020304" pitchFamily="18" charset="0"/>
                <a:cs typeface="Times New Roman" panose="02020603050405020304" pitchFamily="18" charset="0"/>
              </a:rPr>
              <a:t>&lt;/p&gt;&lt;/li&gt;</a:t>
            </a:r>
          </a:p>
          <a:p>
            <a:pPr marL="0" indent="0">
              <a:buNone/>
            </a:pPr>
            <a:r>
              <a:rPr lang="en-US" altLang="ko-KR" dirty="0">
                <a:latin typeface="Times New Roman" panose="02020603050405020304" pitchFamily="18" charset="0"/>
                <a:cs typeface="Times New Roman" panose="02020603050405020304" pitchFamily="18" charset="0"/>
              </a:rPr>
              <a:t>&lt;/</a:t>
            </a:r>
            <a:r>
              <a:rPr lang="en-US" altLang="ko-KR" dirty="0" err="1">
                <a:latin typeface="Times New Roman" panose="02020603050405020304" pitchFamily="18" charset="0"/>
                <a:cs typeface="Times New Roman" panose="02020603050405020304" pitchFamily="18" charset="0"/>
              </a:rPr>
              <a:t>ul</a:t>
            </a:r>
            <a:r>
              <a:rPr lang="en-US" altLang="ko-KR" dirty="0">
                <a:latin typeface="Times New Roman" panose="02020603050405020304" pitchFamily="18" charset="0"/>
                <a:cs typeface="Times New Roman" panose="02020603050405020304" pitchFamily="18" charset="0"/>
              </a:rPr>
              <a:t>&gt;</a:t>
            </a:r>
          </a:p>
          <a:p>
            <a:pPr marL="0" indent="0">
              <a:buNone/>
            </a:pPr>
            <a:r>
              <a:rPr lang="en-US" altLang="ko-KR" dirty="0">
                <a:latin typeface="Times New Roman" panose="02020603050405020304" pitchFamily="18" charset="0"/>
                <a:cs typeface="Times New Roman" panose="02020603050405020304" pitchFamily="18" charset="0"/>
              </a:rPr>
              <a:t>&lt;/body&gt;</a:t>
            </a:r>
          </a:p>
          <a:p>
            <a:pPr marL="0" indent="0">
              <a:buNone/>
            </a:pPr>
            <a:r>
              <a:rPr lang="en-US" altLang="ko-KR" dirty="0">
                <a:latin typeface="Times New Roman" panose="02020603050405020304" pitchFamily="18" charset="0"/>
                <a:cs typeface="Times New Roman" panose="02020603050405020304" pitchFamily="18" charset="0"/>
              </a:rPr>
              <a:t>&lt;/html&gt;</a:t>
            </a:r>
            <a:endParaRPr lang="ko-KR" alt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altLang="ko-KR" dirty="0" smtClean="0"/>
              <a:t>link</a:t>
            </a:r>
            <a:endParaRPr lang="ko-KR" altLang="en-US" dirty="0"/>
          </a:p>
        </p:txBody>
      </p:sp>
      <p:sp>
        <p:nvSpPr>
          <p:cNvPr id="6" name="Content Placeholder 5"/>
          <p:cNvSpPr>
            <a:spLocks noGrp="1"/>
          </p:cNvSpPr>
          <p:nvPr>
            <p:ph sz="quarter" idx="4"/>
          </p:nvPr>
        </p:nvSpPr>
        <p:spPr/>
        <p:txBody>
          <a:bodyPr/>
          <a:lstStyle/>
          <a:p>
            <a:pPr marL="0" indent="0">
              <a:buNone/>
            </a:pPr>
            <a:r>
              <a:rPr lang="en-US" altLang="ko-KR" i="1" dirty="0"/>
              <a:t>http://localhost:8080/main.jsp?first_name=ZARA&amp;last_name=ALI</a:t>
            </a:r>
            <a:endParaRPr lang="ko-KR" altLang="en-US" dirty="0"/>
          </a:p>
        </p:txBody>
      </p:sp>
    </p:spTree>
    <p:extLst>
      <p:ext uri="{BB962C8B-B14F-4D97-AF65-F5344CB8AC3E}">
        <p14:creationId xmlns:p14="http://schemas.microsoft.com/office/powerpoint/2010/main" val="2079430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GET Method example using </a:t>
            </a:r>
            <a:r>
              <a:rPr lang="en-US" altLang="ko-KR" b="1" dirty="0" smtClean="0"/>
              <a:t>Form</a:t>
            </a:r>
            <a:endParaRPr lang="ko-KR" altLang="en-US" b="1" dirty="0"/>
          </a:p>
        </p:txBody>
      </p:sp>
      <p:sp>
        <p:nvSpPr>
          <p:cNvPr id="3" name="Content Placeholder 2"/>
          <p:cNvSpPr>
            <a:spLocks noGrp="1"/>
          </p:cNvSpPr>
          <p:nvPr>
            <p:ph idx="1"/>
          </p:nvPr>
        </p:nvSpPr>
        <p:spPr/>
        <p:txBody>
          <a:bodyPr/>
          <a:lstStyle/>
          <a:p>
            <a:r>
              <a:rPr lang="en-US" altLang="ko-KR" dirty="0" smtClean="0"/>
              <a:t>In this example, it will pass two values using HTML Form and submit button. We will use same </a:t>
            </a:r>
            <a:r>
              <a:rPr lang="en-US" altLang="ko-KR" i="1" dirty="0" err="1" smtClean="0"/>
              <a:t>main.jsp</a:t>
            </a:r>
            <a:r>
              <a:rPr lang="en-US" altLang="ko-KR" dirty="0" smtClean="0"/>
              <a:t> to handle this input.</a:t>
            </a:r>
            <a:endParaRPr lang="ko-KR" altLang="en-US" dirty="0"/>
          </a:p>
        </p:txBody>
      </p:sp>
    </p:spTree>
    <p:extLst>
      <p:ext uri="{BB962C8B-B14F-4D97-AF65-F5344CB8AC3E}">
        <p14:creationId xmlns:p14="http://schemas.microsoft.com/office/powerpoint/2010/main" val="2739089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5246</TotalTime>
  <Words>4012</Words>
  <Application>Microsoft Office PowerPoint</Application>
  <PresentationFormat>화면 슬라이드 쇼(4:3)</PresentationFormat>
  <Paragraphs>738</Paragraphs>
  <Slides>46</Slides>
  <Notes>0</Notes>
  <HiddenSlides>0</HiddenSlides>
  <MMClips>0</MMClips>
  <ScaleCrop>false</ScaleCrop>
  <HeadingPairs>
    <vt:vector size="4" baseType="variant">
      <vt:variant>
        <vt:lpstr>테마</vt:lpstr>
      </vt:variant>
      <vt:variant>
        <vt:i4>1</vt:i4>
      </vt:variant>
      <vt:variant>
        <vt:lpstr>슬라이드 제목</vt:lpstr>
      </vt:variant>
      <vt:variant>
        <vt:i4>46</vt:i4>
      </vt:variant>
    </vt:vector>
  </HeadingPairs>
  <TitlesOfParts>
    <vt:vector size="47" baseType="lpstr">
      <vt:lpstr>Office Theme</vt:lpstr>
      <vt:lpstr>JSP User Interface</vt:lpstr>
      <vt:lpstr>Agenda</vt:lpstr>
      <vt:lpstr>Form Processing</vt:lpstr>
      <vt:lpstr>GET method</vt:lpstr>
      <vt:lpstr>POST method</vt:lpstr>
      <vt:lpstr>Reading Form Data using JSP</vt:lpstr>
      <vt:lpstr>GET Method example using URL</vt:lpstr>
      <vt:lpstr>First Example</vt:lpstr>
      <vt:lpstr>GET Method example using Form</vt:lpstr>
      <vt:lpstr>Second Example</vt:lpstr>
      <vt:lpstr>POST Method example using Form</vt:lpstr>
      <vt:lpstr>GET vs POST</vt:lpstr>
      <vt:lpstr>Reading all form parameters</vt:lpstr>
      <vt:lpstr>POST Method Example Using Form with password</vt:lpstr>
      <vt:lpstr>User Interface</vt:lpstr>
      <vt:lpstr>User Interfaces (UI)</vt:lpstr>
      <vt:lpstr>Checkbox</vt:lpstr>
      <vt:lpstr>CheckBox example</vt:lpstr>
      <vt:lpstr>Radio</vt:lpstr>
      <vt:lpstr>RadioBox example</vt:lpstr>
      <vt:lpstr>SELECT TAG</vt:lpstr>
      <vt:lpstr>SELECT TAG example</vt:lpstr>
      <vt:lpstr>Combo Box</vt:lpstr>
      <vt:lpstr>ComboBox example</vt:lpstr>
      <vt:lpstr>Text Area</vt:lpstr>
      <vt:lpstr>Problem. Make a text area based on the figure below.</vt:lpstr>
      <vt:lpstr>Content Confirmation</vt:lpstr>
      <vt:lpstr>textarea.jsp</vt:lpstr>
      <vt:lpstr>textarea.jsp</vt:lpstr>
      <vt:lpstr>textarea.jsp</vt:lpstr>
      <vt:lpstr>textarea_view.jsp</vt:lpstr>
      <vt:lpstr>textarea_view.jsp</vt:lpstr>
      <vt:lpstr>Practice</vt:lpstr>
      <vt:lpstr>Cookies</vt:lpstr>
      <vt:lpstr>The Anatomy of a Cookie:</vt:lpstr>
      <vt:lpstr>Setting Cookies with JSP</vt:lpstr>
      <vt:lpstr>Cookies Example</vt:lpstr>
      <vt:lpstr>Delete Cookies</vt:lpstr>
      <vt:lpstr>deleteCookies.jsp</vt:lpstr>
      <vt:lpstr>Session</vt:lpstr>
      <vt:lpstr>Summary of Session Method</vt:lpstr>
      <vt:lpstr>Session Example (1)</vt:lpstr>
      <vt:lpstr>Session Example (1)</vt:lpstr>
      <vt:lpstr>Session Example (2)</vt:lpstr>
      <vt:lpstr>sessionEx.jsp</vt:lpstr>
      <vt:lpstr>Summary</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hp</dc:creator>
  <cp:lastModifiedBy>Sang In Lee</cp:lastModifiedBy>
  <cp:revision>250</cp:revision>
  <dcterms:created xsi:type="dcterms:W3CDTF">2014-03-01T11:20:48Z</dcterms:created>
  <dcterms:modified xsi:type="dcterms:W3CDTF">2016-04-20T17:37:21Z</dcterms:modified>
</cp:coreProperties>
</file>