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19" r:id="rId3"/>
    <p:sldId id="445" r:id="rId4"/>
    <p:sldId id="444" r:id="rId5"/>
    <p:sldId id="446" r:id="rId6"/>
    <p:sldId id="456" r:id="rId7"/>
    <p:sldId id="457" r:id="rId8"/>
    <p:sldId id="458" r:id="rId9"/>
    <p:sldId id="442" r:id="rId10"/>
    <p:sldId id="443" r:id="rId11"/>
    <p:sldId id="447" r:id="rId12"/>
    <p:sldId id="441" r:id="rId13"/>
    <p:sldId id="448" r:id="rId14"/>
    <p:sldId id="437" r:id="rId15"/>
    <p:sldId id="436" r:id="rId16"/>
    <p:sldId id="438" r:id="rId17"/>
    <p:sldId id="439" r:id="rId18"/>
    <p:sldId id="449" r:id="rId19"/>
    <p:sldId id="454" r:id="rId20"/>
    <p:sldId id="455" r:id="rId21"/>
    <p:sldId id="453" r:id="rId22"/>
    <p:sldId id="459" r:id="rId23"/>
    <p:sldId id="460" r:id="rId24"/>
    <p:sldId id="461" r:id="rId25"/>
    <p:sldId id="466" r:id="rId26"/>
    <p:sldId id="462" r:id="rId27"/>
    <p:sldId id="467" r:id="rId28"/>
    <p:sldId id="463" r:id="rId29"/>
    <p:sldId id="464" r:id="rId30"/>
    <p:sldId id="465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8" r:id="rId44"/>
    <p:sldId id="483" r:id="rId45"/>
    <p:sldId id="484" r:id="rId46"/>
    <p:sldId id="486" r:id="rId47"/>
    <p:sldId id="487" r:id="rId48"/>
    <p:sldId id="452" r:id="rId49"/>
    <p:sldId id="45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 In Lee" initials="SIL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153" autoAdjust="0"/>
  </p:normalViewPr>
  <p:slideViewPr>
    <p:cSldViewPr>
      <p:cViewPr>
        <p:scale>
          <a:sx n="60" d="100"/>
          <a:sy n="60" d="100"/>
        </p:scale>
        <p:origin x="-72" y="13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14:10:34.790" idx="1">
    <p:pos x="1991" y="3257"/>
    <p:text>get이나 set이용하기전에 useBean 지정?만들어야한다?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11T14:40:08.079" idx="14">
    <p:pos x="2240" y="2192"/>
    <p:text>http에 이 아랫것들을 올릴려고함</p:text>
  </p:cm>
  <p:cm authorId="0" dt="2016-04-11T14:41:44.916" idx="15">
    <p:pos x="584" y="2864"/>
    <p:text>try-catch : try안에 있는게 오류가 생기면 catch안에 메세지 있는거로 처리하고 계속 run함(오류있는 try 무시)</p:text>
  </p:cm>
  <p:cm authorId="0" dt="2016-04-11T14:43:45.628" idx="16">
    <p:pos x="3136" y="2992"/>
    <p:text>quantity가 숫자가 아니면 결과값이 안나타남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04T15:10:26.657" idx="10">
    <p:pos x="2136" y="5576"/>
    <p:text>id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07T13:58:30.049" idx="11">
    <p:pos x="4112" y="2968"/>
    <p:text>getInputDemo로부터 얻어옴</p:text>
  </p:cm>
  <p:cm authorId="0" dt="2016-04-07T13:58:58.617" idx="12">
    <p:pos x="2592" y="5272"/>
    <p:text>getmedian 값을 가져옴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14:21:56.839" idx="2">
    <p:pos x="4840" y="1496"/>
    <p:text>* : 모든 property 적용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14:24:05.722" idx="3">
    <p:pos x="1944" y="1224"/>
    <p:text>scope="session" 자원의 재활용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14:51:54.700" idx="4">
    <p:pos x="3016" y="2864"/>
    <p:text>몽땅 : width &amp; length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15:11:51.784" idx="5">
    <p:pos x="3528" y="1552"/>
    <p:text>submit을 누르면 compArea2c를 실행할꺼임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15:19:17.703" idx="6">
    <p:pos x="5032" y="1912"/>
    <p:text>어떤 값을 치든 property a=1로 지정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31T15:20:12.103" idx="7">
    <p:pos x="5064" y="1464"/>
    <p:text>입력되는 값을 property a 값으로 할 꺼임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04T14:43:31.032" idx="8">
    <p:pos x="243" y="2147"/>
    <p:text>다른페이지에서도 동일한 id를 쓰고싶으면 request를 씀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04T14:45:43.779" idx="9">
    <p:pos x="3960" y="2752"/>
    <p:text>자바파일과 jsp파일 연결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287B-12A6-4BA3-A194-B69AA0243D9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9287B-12A6-4BA3-A194-B69AA0243D9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664370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math/download_math.cgi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getch.wordpress.com/2009/11/20/javabean-in-jsp-a-simple-examp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Bernardo </a:t>
            </a:r>
            <a:r>
              <a:rPr lang="en-US" dirty="0" err="1" smtClean="0"/>
              <a:t>Nugroho</a:t>
            </a:r>
            <a:r>
              <a:rPr lang="en-US" dirty="0" smtClean="0"/>
              <a:t> </a:t>
            </a:r>
            <a:r>
              <a:rPr lang="en-US" smtClean="0"/>
              <a:t>Yahya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(using Tomcat)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make the java code in the </a:t>
            </a:r>
            <a:r>
              <a:rPr lang="en-US" dirty="0" err="1" smtClean="0"/>
              <a:t>src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Specify the package name</a:t>
            </a:r>
          </a:p>
          <a:p>
            <a:pPr lvl="1"/>
            <a:r>
              <a:rPr lang="en-US" dirty="0" smtClean="0"/>
              <a:t>Write the code</a:t>
            </a:r>
          </a:p>
          <a:p>
            <a:pPr lvl="1"/>
            <a:r>
              <a:rPr lang="en-US" dirty="0" smtClean="0"/>
              <a:t>Build the java code and make the java class</a:t>
            </a:r>
          </a:p>
          <a:p>
            <a:r>
              <a:rPr lang="en-US" dirty="0" smtClean="0"/>
              <a:t>Next, make a new folder named “WEB-INF/classes” in your server page folder.</a:t>
            </a:r>
          </a:p>
          <a:p>
            <a:r>
              <a:rPr lang="en-US" dirty="0" smtClean="0"/>
              <a:t>Put the java class including the package in the new folder.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folder </a:t>
            </a:r>
            <a:r>
              <a:rPr lang="en-US" dirty="0" err="1" smtClean="0"/>
              <a:t>src</a:t>
            </a:r>
            <a:r>
              <a:rPr lang="en-US" dirty="0" smtClean="0"/>
              <a:t>, make a package named “user”</a:t>
            </a:r>
          </a:p>
          <a:p>
            <a:r>
              <a:rPr lang="en-US" dirty="0" smtClean="0"/>
              <a:t>Create a new class, named “UserData.java”</a:t>
            </a:r>
          </a:p>
          <a:p>
            <a:r>
              <a:rPr lang="en-US" dirty="0" smtClean="0"/>
              <a:t>Write the following code…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UserData.java (in package name: user)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/>
              <a:t>package user;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UserData</a:t>
            </a:r>
            <a:r>
              <a:rPr lang="en-US" b="1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username;</a:t>
            </a:r>
          </a:p>
          <a:p>
            <a:pPr>
              <a:buNone/>
            </a:pPr>
            <a:r>
              <a:rPr lang="en-US" dirty="0" smtClean="0"/>
              <a:t>String email;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age;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setUsername</a:t>
            </a:r>
            <a:r>
              <a:rPr lang="en-US" b="1" dirty="0" smtClean="0"/>
              <a:t> (String value)</a:t>
            </a:r>
          </a:p>
          <a:p>
            <a:pPr>
              <a:buNone/>
            </a:pPr>
            <a:r>
              <a:rPr lang="en-US" dirty="0" smtClean="0"/>
              <a:t>{ username = value;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setEmail</a:t>
            </a:r>
            <a:r>
              <a:rPr lang="en-US" b="1" dirty="0" smtClean="0"/>
              <a:t> (String value)</a:t>
            </a:r>
          </a:p>
          <a:p>
            <a:pPr>
              <a:buNone/>
            </a:pPr>
            <a:r>
              <a:rPr lang="en-US" dirty="0" smtClean="0"/>
              <a:t>{ email = value;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setAge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value)</a:t>
            </a:r>
          </a:p>
          <a:p>
            <a:pPr>
              <a:buNone/>
            </a:pPr>
            <a:r>
              <a:rPr lang="en-US" dirty="0" smtClean="0"/>
              <a:t>{ age = value;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String </a:t>
            </a:r>
            <a:r>
              <a:rPr lang="en-US" b="1" dirty="0" err="1" smtClean="0"/>
              <a:t>getUserName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b="1" dirty="0" smtClean="0"/>
              <a:t>return username;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String </a:t>
            </a:r>
            <a:r>
              <a:rPr lang="en-US" b="1" dirty="0" err="1" smtClean="0"/>
              <a:t>getEmail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b="1" dirty="0" smtClean="0"/>
              <a:t>return email;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getAge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b="1" dirty="0" smtClean="0"/>
              <a:t>return age;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WebContent</a:t>
            </a:r>
            <a:r>
              <a:rPr lang="en-US" dirty="0" smtClean="0"/>
              <a:t> folder, add 3 files:</a:t>
            </a:r>
          </a:p>
          <a:p>
            <a:pPr lvl="1"/>
            <a:r>
              <a:rPr lang="en-US" dirty="0" smtClean="0"/>
              <a:t>getName.html</a:t>
            </a:r>
          </a:p>
          <a:p>
            <a:pPr lvl="1"/>
            <a:r>
              <a:rPr lang="en-US" dirty="0" smtClean="0"/>
              <a:t>SaveName.jsp</a:t>
            </a:r>
          </a:p>
          <a:p>
            <a:pPr lvl="1"/>
            <a:r>
              <a:rPr lang="en-US" dirty="0" smtClean="0"/>
              <a:t>NextPage.jsp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getName.html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i="1" dirty="0" smtClean="0"/>
              <a:t>"EUC-KR"&gt;</a:t>
            </a:r>
          </a:p>
          <a:p>
            <a:pPr>
              <a:buNone/>
            </a:pPr>
            <a:r>
              <a:rPr lang="en-US" dirty="0" smtClean="0"/>
              <a:t>&lt;title&gt;Get Name&lt;/title&gt;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&lt;form method=</a:t>
            </a:r>
            <a:r>
              <a:rPr lang="en-US" i="1" dirty="0" smtClean="0"/>
              <a:t>post action="SaveName.jsp"&gt;</a:t>
            </a:r>
          </a:p>
          <a:p>
            <a:pPr>
              <a:buNone/>
            </a:pPr>
            <a:r>
              <a:rPr lang="en-US" dirty="0" smtClean="0"/>
              <a:t>Your Name : &lt;input type=</a:t>
            </a:r>
            <a:r>
              <a:rPr lang="en-US" i="1" dirty="0" smtClean="0"/>
              <a:t>text name=username size=20&gt; &lt;BR/&gt; &lt;BR/&gt;</a:t>
            </a:r>
          </a:p>
          <a:p>
            <a:pPr>
              <a:buNone/>
            </a:pPr>
            <a:r>
              <a:rPr lang="en-US" dirty="0" smtClean="0"/>
              <a:t>Email ID : &lt;input type=</a:t>
            </a:r>
            <a:r>
              <a:rPr lang="en-US" i="1" dirty="0" smtClean="0"/>
              <a:t>text name=email size=20&gt; &lt;BR/&gt; &lt;BR/&gt;</a:t>
            </a:r>
          </a:p>
          <a:p>
            <a:pPr>
              <a:buNone/>
            </a:pPr>
            <a:r>
              <a:rPr lang="en-US" dirty="0" smtClean="0"/>
              <a:t>Your age : &lt;input type=</a:t>
            </a:r>
            <a:r>
              <a:rPr lang="en-US" i="1" dirty="0" smtClean="0"/>
              <a:t>text name=age size=20&gt; &lt;BR/&gt; &lt;BR/&gt;</a:t>
            </a:r>
          </a:p>
          <a:p>
            <a:pPr>
              <a:buNone/>
            </a:pPr>
            <a:r>
              <a:rPr lang="en-US" dirty="0" smtClean="0"/>
              <a:t>&lt;p&gt; &lt;input type=</a:t>
            </a:r>
            <a:r>
              <a:rPr lang="en-US" i="1" dirty="0" smtClean="0"/>
              <a:t>submit&gt;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SaveName.jsp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</a:t>
            </a:r>
            <a:r>
              <a:rPr lang="en-US" i="1" dirty="0" smtClean="0"/>
              <a:t>"user" class="</a:t>
            </a:r>
            <a:r>
              <a:rPr lang="en-US" i="1" dirty="0" err="1" smtClean="0"/>
              <a:t>user.UserData</a:t>
            </a:r>
            <a:r>
              <a:rPr lang="en-US" i="1" dirty="0" smtClean="0"/>
              <a:t>" scope="session" /&gt;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</a:t>
            </a:r>
            <a:r>
              <a:rPr lang="en-US" i="1" dirty="0" smtClean="0"/>
              <a:t>"user" property="*"/&gt;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&lt;A HREF=</a:t>
            </a:r>
            <a:r>
              <a:rPr lang="en-US" i="1" dirty="0" smtClean="0"/>
              <a:t>"NextPage.jsp"&gt; Click Here to Continue&lt;/A&gt;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NextPage.jsp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</a:t>
            </a:r>
            <a:r>
              <a:rPr lang="en-US" i="1" dirty="0" smtClean="0"/>
              <a:t>"user" class="</a:t>
            </a:r>
            <a:r>
              <a:rPr lang="en-US" i="1" dirty="0" err="1" smtClean="0"/>
              <a:t>user.UserData</a:t>
            </a:r>
            <a:r>
              <a:rPr lang="en-US" i="1" dirty="0" smtClean="0"/>
              <a:t>" scope="session" /&gt;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Hi! &lt;%=</a:t>
            </a:r>
            <a:r>
              <a:rPr lang="en-US" u="sng" dirty="0" err="1" smtClean="0"/>
              <a:t>user.getUserName</a:t>
            </a:r>
            <a:r>
              <a:rPr lang="en-US" u="sng" dirty="0" smtClean="0"/>
              <a:t>()  %&gt;&lt;BR/&gt;</a:t>
            </a:r>
          </a:p>
          <a:p>
            <a:pPr>
              <a:buNone/>
            </a:pPr>
            <a:r>
              <a:rPr lang="en-US" dirty="0" smtClean="0"/>
              <a:t>Your email &lt;%=</a:t>
            </a:r>
            <a:r>
              <a:rPr lang="en-US" dirty="0" err="1" smtClean="0"/>
              <a:t>user.getEmail</a:t>
            </a:r>
            <a:r>
              <a:rPr lang="en-US" dirty="0" smtClean="0"/>
              <a:t>()  %&gt; have been registered! &lt;BR/&gt;</a:t>
            </a:r>
          </a:p>
          <a:p>
            <a:pPr>
              <a:buNone/>
            </a:pPr>
            <a:r>
              <a:rPr lang="en-US" dirty="0" smtClean="0"/>
              <a:t>and your age is &lt;%=</a:t>
            </a:r>
            <a:r>
              <a:rPr lang="en-US" dirty="0" err="1" smtClean="0"/>
              <a:t>user.getAge</a:t>
            </a:r>
            <a:r>
              <a:rPr lang="en-US" dirty="0" smtClean="0"/>
              <a:t>() %&gt;. &lt;BR/&gt;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2. Calculating an area of a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folder </a:t>
            </a:r>
            <a:r>
              <a:rPr lang="en-US" dirty="0" err="1" smtClean="0"/>
              <a:t>src</a:t>
            </a:r>
            <a:r>
              <a:rPr lang="en-US" dirty="0" smtClean="0"/>
              <a:t>, make a package named “calc”</a:t>
            </a:r>
          </a:p>
          <a:p>
            <a:r>
              <a:rPr lang="en-US" dirty="0" smtClean="0"/>
              <a:t>Create a new class, named “area.java”</a:t>
            </a:r>
          </a:p>
          <a:p>
            <a:r>
              <a:rPr lang="en-US" dirty="0" smtClean="0"/>
              <a:t>Write the following code…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area.java (in a package name : calc)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 smtClean="0"/>
              <a:t>package calc;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b="1" dirty="0" smtClean="0"/>
              <a:t>public class area {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b="1" dirty="0" err="1" smtClean="0"/>
              <a:t>int</a:t>
            </a:r>
            <a:r>
              <a:rPr lang="en-US" sz="6400" b="1" dirty="0" smtClean="0"/>
              <a:t> width;</a:t>
            </a:r>
          </a:p>
          <a:p>
            <a:pPr>
              <a:buNone/>
            </a:pPr>
            <a:r>
              <a:rPr lang="en-US" sz="6400" b="1" dirty="0" err="1" smtClean="0"/>
              <a:t>int</a:t>
            </a:r>
            <a:r>
              <a:rPr lang="en-US" sz="6400" b="1" dirty="0" smtClean="0"/>
              <a:t> length;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b="1" dirty="0" smtClean="0"/>
              <a:t>public void </a:t>
            </a:r>
            <a:r>
              <a:rPr lang="en-US" sz="6400" b="1" dirty="0" err="1" smtClean="0"/>
              <a:t>setWidth</a:t>
            </a:r>
            <a:r>
              <a:rPr lang="en-US" sz="6400" b="1" dirty="0" smtClean="0"/>
              <a:t> (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value)</a:t>
            </a:r>
          </a:p>
          <a:p>
            <a:pPr>
              <a:buNone/>
            </a:pPr>
            <a:r>
              <a:rPr lang="en-US" sz="6400" dirty="0" smtClean="0"/>
              <a:t>{ width = value; }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b="1" dirty="0" smtClean="0"/>
              <a:t>public void </a:t>
            </a:r>
            <a:r>
              <a:rPr lang="en-US" sz="6400" b="1" dirty="0" err="1" smtClean="0"/>
              <a:t>setLength</a:t>
            </a:r>
            <a:r>
              <a:rPr lang="en-US" sz="6400" b="1" dirty="0" smtClean="0"/>
              <a:t> (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value)</a:t>
            </a:r>
          </a:p>
          <a:p>
            <a:pPr>
              <a:buNone/>
            </a:pPr>
            <a:r>
              <a:rPr lang="en-US" sz="6400" dirty="0" smtClean="0"/>
              <a:t>{ length = value; }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b="1" dirty="0" smtClean="0"/>
              <a:t>public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getWidth</a:t>
            </a:r>
            <a:r>
              <a:rPr lang="en-US" sz="6400" b="1" dirty="0" smtClean="0"/>
              <a:t>()</a:t>
            </a:r>
          </a:p>
          <a:p>
            <a:pPr>
              <a:buNone/>
            </a:pPr>
            <a:r>
              <a:rPr lang="en-US" sz="6400" dirty="0" smtClean="0"/>
              <a:t>{ </a:t>
            </a:r>
            <a:r>
              <a:rPr lang="en-US" sz="6400" b="1" dirty="0" smtClean="0"/>
              <a:t>return width; }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b="1" dirty="0" smtClean="0"/>
              <a:t>public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getLength</a:t>
            </a:r>
            <a:r>
              <a:rPr lang="en-US" sz="6400" b="1" dirty="0" smtClean="0"/>
              <a:t>()</a:t>
            </a:r>
          </a:p>
          <a:p>
            <a:pPr>
              <a:buNone/>
            </a:pPr>
            <a:r>
              <a:rPr lang="en-US" sz="6400" dirty="0" smtClean="0"/>
              <a:t>{</a:t>
            </a:r>
            <a:r>
              <a:rPr lang="en-US" sz="6400" b="1" dirty="0" smtClean="0"/>
              <a:t>return length; }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b="1" dirty="0" smtClean="0"/>
              <a:t>public </a:t>
            </a:r>
            <a:r>
              <a:rPr lang="en-US" sz="6400" b="1" dirty="0" err="1" smtClean="0"/>
              <a:t>int</a:t>
            </a:r>
            <a:r>
              <a:rPr lang="en-US" sz="6400" b="1" dirty="0" smtClean="0"/>
              <a:t> </a:t>
            </a:r>
            <a:r>
              <a:rPr lang="en-US" sz="6400" b="1" dirty="0" err="1" smtClean="0"/>
              <a:t>getArea</a:t>
            </a:r>
            <a:r>
              <a:rPr lang="en-US" sz="6400" b="1" dirty="0" smtClean="0"/>
              <a:t>()</a:t>
            </a:r>
          </a:p>
          <a:p>
            <a:pPr>
              <a:buNone/>
            </a:pPr>
            <a:r>
              <a:rPr lang="en-US" sz="6400" dirty="0" smtClean="0"/>
              <a:t>{ </a:t>
            </a:r>
            <a:r>
              <a:rPr lang="en-US" sz="6400" b="1" dirty="0" smtClean="0"/>
              <a:t>return width * length; }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WebContent</a:t>
            </a:r>
            <a:r>
              <a:rPr lang="en-US" dirty="0" smtClean="0"/>
              <a:t> folder, add 2 files:</a:t>
            </a:r>
          </a:p>
          <a:p>
            <a:pPr lvl="1"/>
            <a:r>
              <a:rPr lang="en-US" dirty="0" smtClean="0"/>
              <a:t>getInput.html</a:t>
            </a:r>
          </a:p>
          <a:p>
            <a:pPr lvl="1"/>
            <a:r>
              <a:rPr lang="en-US" dirty="0" smtClean="0"/>
              <a:t>CalcInput.jsp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learn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java bean</a:t>
            </a:r>
          </a:p>
          <a:p>
            <a:r>
              <a:rPr lang="en-US" dirty="0" smtClean="0"/>
              <a:t>How to use java bean</a:t>
            </a:r>
          </a:p>
          <a:p>
            <a:r>
              <a:rPr lang="en-US" dirty="0" smtClean="0"/>
              <a:t>How to relate a java class with JSP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setProperty</a:t>
            </a:r>
            <a:r>
              <a:rPr lang="en-US" dirty="0" smtClean="0"/>
              <a:t> and </a:t>
            </a:r>
            <a:r>
              <a:rPr lang="en-US" dirty="0" err="1" smtClean="0"/>
              <a:t>getProperty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getInput.html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&lt;html&gt;</a:t>
            </a:r>
          </a:p>
          <a:p>
            <a:pPr>
              <a:buNone/>
            </a:pPr>
            <a:r>
              <a:rPr lang="en-US" sz="2800" dirty="0" smtClean="0"/>
              <a:t>&lt;head&gt;</a:t>
            </a:r>
          </a:p>
          <a:p>
            <a:pPr>
              <a:buNone/>
            </a:pPr>
            <a:r>
              <a:rPr lang="en-US" sz="2800" dirty="0" smtClean="0"/>
              <a:t>&lt;meta </a:t>
            </a:r>
            <a:r>
              <a:rPr lang="en-US" sz="2800" dirty="0" err="1" smtClean="0"/>
              <a:t>charset</a:t>
            </a:r>
            <a:r>
              <a:rPr lang="en-US" sz="2800" dirty="0" smtClean="0"/>
              <a:t>=</a:t>
            </a:r>
            <a:r>
              <a:rPr lang="en-US" sz="2800" i="1" dirty="0" smtClean="0"/>
              <a:t>"EUC-KR"&gt;</a:t>
            </a:r>
          </a:p>
          <a:p>
            <a:pPr>
              <a:buNone/>
            </a:pPr>
            <a:r>
              <a:rPr lang="en-US" sz="2800" dirty="0" smtClean="0"/>
              <a:t>&lt;title&gt;Get Input&lt;/title&gt;</a:t>
            </a:r>
          </a:p>
          <a:p>
            <a:pPr>
              <a:buNone/>
            </a:pPr>
            <a:r>
              <a:rPr lang="en-US" sz="2800" dirty="0" smtClean="0"/>
              <a:t>&lt;/head&gt;</a:t>
            </a:r>
          </a:p>
          <a:p>
            <a:pPr>
              <a:buNone/>
            </a:pPr>
            <a:r>
              <a:rPr lang="en-US" sz="2800" dirty="0" smtClean="0"/>
              <a:t>&lt;body&gt;</a:t>
            </a:r>
          </a:p>
          <a:p>
            <a:pPr>
              <a:buNone/>
            </a:pPr>
            <a:r>
              <a:rPr lang="en-US" sz="2800" dirty="0" smtClean="0"/>
              <a:t>&lt;form method=</a:t>
            </a:r>
            <a:r>
              <a:rPr lang="en-US" sz="2800" i="1" dirty="0" smtClean="0"/>
              <a:t>post action="CalcInput.jsp"&gt;</a:t>
            </a:r>
          </a:p>
          <a:p>
            <a:pPr>
              <a:buNone/>
            </a:pPr>
            <a:r>
              <a:rPr lang="en-US" sz="2800" dirty="0" smtClean="0"/>
              <a:t>Width : &lt;input type=</a:t>
            </a:r>
            <a:r>
              <a:rPr lang="en-US" sz="2800" i="1" dirty="0" smtClean="0"/>
              <a:t>text name=width size=20&gt; &lt;BR/&gt; &lt;BR/&gt;</a:t>
            </a:r>
          </a:p>
          <a:p>
            <a:pPr>
              <a:buNone/>
            </a:pPr>
            <a:r>
              <a:rPr lang="en-US" sz="2800" dirty="0" smtClean="0"/>
              <a:t>Length : &lt;input type=</a:t>
            </a:r>
            <a:r>
              <a:rPr lang="en-US" sz="2800" i="1" dirty="0" smtClean="0"/>
              <a:t>text name=length size=20&gt; &lt;BR/&gt; &lt;BR/&gt;</a:t>
            </a:r>
          </a:p>
          <a:p>
            <a:pPr>
              <a:buNone/>
            </a:pPr>
            <a:r>
              <a:rPr lang="en-US" sz="2800" dirty="0" smtClean="0"/>
              <a:t>&lt;p&gt; &lt;input type=</a:t>
            </a:r>
            <a:r>
              <a:rPr lang="en-US" sz="2800" i="1" dirty="0" smtClean="0"/>
              <a:t>submit&gt;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&lt;/form&gt;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&lt;/body&gt;</a:t>
            </a:r>
          </a:p>
          <a:p>
            <a:pPr>
              <a:buNone/>
            </a:pPr>
            <a:r>
              <a:rPr lang="en-US" sz="2800" dirty="0" smtClean="0"/>
              <a:t>&lt;/html&gt;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CalcInput.jsp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&lt;html&gt;</a:t>
            </a:r>
          </a:p>
          <a:p>
            <a:pPr>
              <a:buNone/>
            </a:pPr>
            <a:r>
              <a:rPr lang="en-US" sz="1800" dirty="0" smtClean="0"/>
              <a:t>&lt;head&gt;</a:t>
            </a:r>
          </a:p>
          <a:p>
            <a:pPr>
              <a:buNone/>
            </a:pPr>
            <a:r>
              <a:rPr lang="fr-FR" sz="1800" dirty="0" smtClean="0"/>
              <a:t>&lt;</a:t>
            </a:r>
            <a:r>
              <a:rPr lang="fr-FR" sz="1800" dirty="0" err="1" smtClean="0"/>
              <a:t>meta</a:t>
            </a:r>
            <a:r>
              <a:rPr lang="fr-FR" sz="1800" dirty="0" smtClean="0"/>
              <a:t> http-</a:t>
            </a:r>
            <a:r>
              <a:rPr lang="fr-FR" sz="1800" dirty="0" err="1" smtClean="0"/>
              <a:t>equiv</a:t>
            </a:r>
            <a:r>
              <a:rPr lang="fr-FR" sz="1800" dirty="0" smtClean="0"/>
              <a:t>=</a:t>
            </a:r>
            <a:r>
              <a:rPr lang="fr-FR" sz="1800" i="1" dirty="0" smtClean="0"/>
              <a:t>"Content-Type" content="</a:t>
            </a:r>
            <a:r>
              <a:rPr lang="fr-FR" sz="1800" i="1" dirty="0" err="1" smtClean="0"/>
              <a:t>text</a:t>
            </a:r>
            <a:r>
              <a:rPr lang="fr-FR" sz="1800" i="1" dirty="0" smtClean="0"/>
              <a:t>/html; </a:t>
            </a:r>
            <a:r>
              <a:rPr lang="fr-FR" sz="1800" i="1" dirty="0" err="1" smtClean="0"/>
              <a:t>charset</a:t>
            </a:r>
            <a:r>
              <a:rPr lang="fr-FR" sz="1800" i="1" dirty="0" smtClean="0"/>
              <a:t>=EUC-KR"&gt;</a:t>
            </a:r>
          </a:p>
          <a:p>
            <a:pPr>
              <a:buNone/>
            </a:pPr>
            <a:r>
              <a:rPr lang="en-US" sz="1800" dirty="0" smtClean="0"/>
              <a:t>&lt;title&gt;Calculating Input&lt;/title&gt;</a:t>
            </a:r>
          </a:p>
          <a:p>
            <a:pPr>
              <a:buNone/>
            </a:pPr>
            <a:r>
              <a:rPr lang="en-US" sz="1800" dirty="0" smtClean="0"/>
              <a:t>&lt;/head&gt;</a:t>
            </a:r>
          </a:p>
          <a:p>
            <a:pPr>
              <a:buNone/>
            </a:pPr>
            <a:r>
              <a:rPr lang="en-US" sz="1800" dirty="0" smtClean="0"/>
              <a:t>&lt;body&gt;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jsp:useBean</a:t>
            </a:r>
            <a:r>
              <a:rPr lang="en-US" sz="1800" dirty="0" smtClean="0"/>
              <a:t> id=</a:t>
            </a:r>
            <a:r>
              <a:rPr lang="en-US" sz="1800" i="1" dirty="0" smtClean="0"/>
              <a:t>"area" </a:t>
            </a:r>
          </a:p>
          <a:p>
            <a:pPr>
              <a:buNone/>
            </a:pPr>
            <a:r>
              <a:rPr lang="en-US" sz="1800" dirty="0" smtClean="0"/>
              <a:t>                    class=</a:t>
            </a:r>
            <a:r>
              <a:rPr lang="en-US" sz="1800" i="1" dirty="0" smtClean="0"/>
              <a:t>"</a:t>
            </a:r>
            <a:r>
              <a:rPr lang="en-US" sz="1800" i="1" dirty="0" err="1" smtClean="0"/>
              <a:t>calc.area</a:t>
            </a:r>
            <a:r>
              <a:rPr lang="en-US" sz="1800" i="1" dirty="0" smtClean="0"/>
              <a:t>"&gt; </a:t>
            </a:r>
          </a:p>
          <a:p>
            <a:pPr>
              <a:buNone/>
            </a:pPr>
            <a:r>
              <a:rPr lang="en-US" sz="1800" dirty="0" smtClean="0"/>
              <a:t>   &lt;</a:t>
            </a:r>
            <a:r>
              <a:rPr lang="en-US" sz="1800" dirty="0" err="1" smtClean="0"/>
              <a:t>jsp:setProperty</a:t>
            </a:r>
            <a:r>
              <a:rPr lang="en-US" sz="1800" dirty="0" smtClean="0"/>
              <a:t> name=</a:t>
            </a:r>
            <a:r>
              <a:rPr lang="en-US" sz="1800" i="1" dirty="0" smtClean="0"/>
              <a:t>"area" property="*"/&gt;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jsp:useBean</a:t>
            </a:r>
            <a:r>
              <a:rPr lang="en-US" sz="1800" dirty="0" smtClean="0"/>
              <a:t>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&lt;p&gt;The width is </a:t>
            </a:r>
          </a:p>
          <a:p>
            <a:pPr>
              <a:buNone/>
            </a:pPr>
            <a:r>
              <a:rPr lang="en-US" sz="1800" dirty="0" smtClean="0"/>
              <a:t>   &lt;</a:t>
            </a:r>
            <a:r>
              <a:rPr lang="en-US" sz="1800" dirty="0" err="1" smtClean="0"/>
              <a:t>jsp:getProperty</a:t>
            </a:r>
            <a:r>
              <a:rPr lang="en-US" sz="1800" dirty="0" smtClean="0"/>
              <a:t> name=</a:t>
            </a:r>
            <a:r>
              <a:rPr lang="en-US" sz="1800" i="1" dirty="0" smtClean="0"/>
              <a:t>"area" property="width"/&gt;</a:t>
            </a:r>
          </a:p>
          <a:p>
            <a:pPr>
              <a:buNone/>
            </a:pPr>
            <a:r>
              <a:rPr lang="en-US" sz="1800" dirty="0" smtClean="0"/>
              <a:t>&lt;/p&gt;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&lt;p&gt;The length is </a:t>
            </a:r>
          </a:p>
          <a:p>
            <a:pPr>
              <a:buNone/>
            </a:pPr>
            <a:r>
              <a:rPr lang="en-US" sz="1800" dirty="0" smtClean="0"/>
              <a:t>   &lt;</a:t>
            </a:r>
            <a:r>
              <a:rPr lang="en-US" sz="1800" dirty="0" err="1" smtClean="0"/>
              <a:t>jsp:getProperty</a:t>
            </a:r>
            <a:r>
              <a:rPr lang="en-US" sz="1800" dirty="0" smtClean="0"/>
              <a:t> name=</a:t>
            </a:r>
            <a:r>
              <a:rPr lang="en-US" sz="1800" i="1" dirty="0" smtClean="0"/>
              <a:t>"area" property="length"/&gt;</a:t>
            </a:r>
          </a:p>
          <a:p>
            <a:pPr>
              <a:buNone/>
            </a:pPr>
            <a:r>
              <a:rPr lang="en-US" sz="1800" dirty="0" smtClean="0"/>
              <a:t>&lt;/p&gt;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area is &lt;%=</a:t>
            </a:r>
            <a:r>
              <a:rPr lang="en-US" sz="1800" dirty="0" err="1" smtClean="0"/>
              <a:t>area.getArea</a:t>
            </a:r>
            <a:r>
              <a:rPr lang="en-US" sz="1800" dirty="0" smtClean="0"/>
              <a:t>()  %&gt;&lt;BR/&gt;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&lt;/body&gt;</a:t>
            </a:r>
          </a:p>
          <a:p>
            <a:pPr>
              <a:buNone/>
            </a:pPr>
            <a:r>
              <a:rPr lang="en-US" sz="1800" dirty="0" smtClean="0"/>
              <a:t>&lt;/html&gt;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2. Calculating an area of a </a:t>
            </a:r>
            <a:r>
              <a:rPr lang="en-US" altLang="ko-KR" dirty="0" smtClean="0"/>
              <a:t>square (call a method in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make a class file from a java file which is written in eclipse.</a:t>
            </a:r>
          </a:p>
          <a:p>
            <a:r>
              <a:rPr lang="en-US" altLang="ko-KR" dirty="0" smtClean="0"/>
              <a:t>Next, we need to create a class file by using java compile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84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A50021"/>
                </a:solidFill>
              </a:rPr>
              <a:t>Java Compile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2800" dirty="0"/>
              <a:t> Package: 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 altLang="ko-KR" dirty="0"/>
              <a:t> There is a way to automatically compile the java code from eclipse. However, we can use the traditional way to create a class file.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Java compile: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 altLang="ko-KR" dirty="0"/>
              <a:t> use “</a:t>
            </a:r>
            <a:r>
              <a:rPr lang="en-US" altLang="ko-KR" dirty="0" err="1"/>
              <a:t>javac</a:t>
            </a:r>
            <a:r>
              <a:rPr lang="en-US" altLang="ko-KR" dirty="0"/>
              <a:t>” </a:t>
            </a:r>
            <a:endParaRPr lang="ko-KR" altLang="en-US" dirty="0"/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PI_Bean.java</a:t>
            </a:r>
          </a:p>
          <a:p>
            <a:pPr lvl="2">
              <a:lnSpc>
                <a:spcPct val="130000"/>
              </a:lnSpc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–d . PI_Bean.java 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 altLang="ko-KR" dirty="0"/>
              <a:t> create a file </a:t>
            </a:r>
            <a:r>
              <a:rPr lang="en-US" altLang="ko-KR" dirty="0" err="1"/>
              <a:t>PI_Bean.class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1828800" y="12461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 sz="1400"/>
          </a:p>
        </p:txBody>
      </p:sp>
    </p:spTree>
    <p:extLst>
      <p:ext uri="{BB962C8B-B14F-4D97-AF65-F5344CB8AC3E}">
        <p14:creationId xmlns:p14="http://schemas.microsoft.com/office/powerpoint/2010/main" val="11857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execution in Tomcat - revisited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After making a class file, it is necessary to put the 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of tomcat.</a:t>
            </a:r>
          </a:p>
          <a:p>
            <a:r>
              <a:rPr lang="en-US" altLang="ko-KR" dirty="0" smtClean="0"/>
              <a:t>Create a </a:t>
            </a:r>
            <a:r>
              <a:rPr lang="en-US" altLang="ko-KR" dirty="0"/>
              <a:t>new folder named “WEB-INF/classes” in your server page folder</a:t>
            </a:r>
            <a:r>
              <a:rPr lang="en-US" altLang="ko-KR" dirty="0" smtClean="0"/>
              <a:t>. (in Tomcat)</a:t>
            </a:r>
            <a:endParaRPr lang="en-US" altLang="ko-KR" dirty="0"/>
          </a:p>
          <a:p>
            <a:r>
              <a:rPr lang="en-US" altLang="ko-KR" dirty="0"/>
              <a:t>Put the java class including the package in the new folder.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12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in eclipse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First, create the java file. </a:t>
            </a:r>
          </a:p>
          <a:p>
            <a:r>
              <a:rPr lang="en-US" altLang="ko-KR" dirty="0" smtClean="0"/>
              <a:t>Second, create the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files. In this example, we will create 3 similar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codes for comparing the result.</a:t>
            </a:r>
          </a:p>
          <a:p>
            <a:pPr lvl="1"/>
            <a:r>
              <a:rPr lang="en-US" altLang="ko-KR" dirty="0" smtClean="0"/>
              <a:t>Create a java file: area2.java</a:t>
            </a:r>
          </a:p>
          <a:p>
            <a:pPr lvl="1"/>
            <a:r>
              <a:rPr lang="en-US" altLang="ko-KR" dirty="0" smtClean="0"/>
              <a:t>Create four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files.</a:t>
            </a:r>
          </a:p>
          <a:p>
            <a:pPr lvl="2"/>
            <a:r>
              <a:rPr lang="en-US" altLang="ko-KR" dirty="0" smtClean="0"/>
              <a:t>Input file: getInputArea2.jsp</a:t>
            </a:r>
          </a:p>
          <a:p>
            <a:pPr lvl="2"/>
            <a:r>
              <a:rPr lang="en-US" altLang="ko-KR" dirty="0" smtClean="0"/>
              <a:t>3 Controller files: CompArea2.jsp, CompArea2b.jsp, CompArea2c.jsp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450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area2.java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8000" b="1" dirty="0"/>
              <a:t>package </a:t>
            </a:r>
            <a:r>
              <a:rPr lang="en-US" altLang="ko-KR" sz="8000" b="1" dirty="0" err="1"/>
              <a:t>calc</a:t>
            </a:r>
            <a:r>
              <a:rPr lang="en-US" altLang="ko-KR" sz="8000" b="1" dirty="0"/>
              <a:t>;</a:t>
            </a:r>
          </a:p>
          <a:p>
            <a:pPr marL="0" indent="0">
              <a:buNone/>
            </a:pPr>
            <a:endParaRPr lang="ko-KR" altLang="en-US" sz="8000" dirty="0"/>
          </a:p>
          <a:p>
            <a:pPr marL="0" indent="0">
              <a:buNone/>
            </a:pPr>
            <a:r>
              <a:rPr lang="en-US" altLang="ko-KR" sz="8000" b="1" dirty="0"/>
              <a:t>public class area2{</a:t>
            </a:r>
          </a:p>
          <a:p>
            <a:pPr marL="0" indent="0">
              <a:buNone/>
            </a:pPr>
            <a:r>
              <a:rPr lang="en-US" altLang="ko-KR" sz="8000" b="1" dirty="0"/>
              <a:t>private </a:t>
            </a:r>
            <a:r>
              <a:rPr lang="en-US" altLang="ko-KR" sz="8000" b="1" dirty="0" err="1"/>
              <a:t>int</a:t>
            </a:r>
            <a:r>
              <a:rPr lang="en-US" altLang="ko-KR" sz="8000" b="1" dirty="0"/>
              <a:t> a=10;</a:t>
            </a:r>
          </a:p>
          <a:p>
            <a:pPr marL="0" indent="0">
              <a:buNone/>
            </a:pPr>
            <a:r>
              <a:rPr lang="en-US" altLang="ko-KR" sz="8000" b="1" dirty="0"/>
              <a:t>private double PI=3.14;</a:t>
            </a:r>
          </a:p>
          <a:p>
            <a:pPr marL="0" indent="0">
              <a:buNone/>
            </a:pPr>
            <a:r>
              <a:rPr lang="en-US" altLang="ko-KR" sz="8000" b="1" dirty="0"/>
              <a:t>private double area;</a:t>
            </a:r>
          </a:p>
          <a:p>
            <a:pPr marL="0" indent="0">
              <a:buNone/>
            </a:pPr>
            <a:endParaRPr lang="ko-KR" altLang="en-US" sz="8000" dirty="0"/>
          </a:p>
          <a:p>
            <a:pPr marL="0" indent="0">
              <a:buNone/>
            </a:pPr>
            <a:r>
              <a:rPr lang="en-US" altLang="ko-KR" sz="8000" b="1" dirty="0"/>
              <a:t>public void </a:t>
            </a:r>
            <a:r>
              <a:rPr lang="en-US" altLang="ko-KR" sz="8000" b="1" dirty="0" err="1"/>
              <a:t>setA</a:t>
            </a:r>
            <a:r>
              <a:rPr lang="en-US" altLang="ko-KR" sz="8000" b="1" dirty="0"/>
              <a:t>(</a:t>
            </a:r>
            <a:r>
              <a:rPr lang="en-US" altLang="ko-KR" sz="8000" b="1" dirty="0" err="1"/>
              <a:t>int</a:t>
            </a:r>
            <a:r>
              <a:rPr lang="en-US" altLang="ko-KR" sz="8000" b="1" dirty="0"/>
              <a:t> a){ </a:t>
            </a:r>
            <a:r>
              <a:rPr lang="en-US" altLang="ko-KR" sz="8000" b="1" dirty="0" err="1"/>
              <a:t>this.a</a:t>
            </a:r>
            <a:r>
              <a:rPr lang="en-US" altLang="ko-KR" sz="8000" b="1" dirty="0"/>
              <a:t>=a;}</a:t>
            </a:r>
          </a:p>
          <a:p>
            <a:pPr marL="0" indent="0">
              <a:buNone/>
            </a:pPr>
            <a:r>
              <a:rPr lang="en-US" altLang="ko-KR" sz="8000" b="1" dirty="0"/>
              <a:t>public void </a:t>
            </a:r>
            <a:r>
              <a:rPr lang="en-US" altLang="ko-KR" sz="8000" b="1" dirty="0" err="1"/>
              <a:t>setPI</a:t>
            </a:r>
            <a:r>
              <a:rPr lang="en-US" altLang="ko-KR" sz="8000" b="1" dirty="0"/>
              <a:t>(double PI){</a:t>
            </a:r>
            <a:r>
              <a:rPr lang="en-US" altLang="ko-KR" sz="8000" b="1" dirty="0" err="1"/>
              <a:t>this.PI</a:t>
            </a:r>
            <a:r>
              <a:rPr lang="en-US" altLang="ko-KR" sz="8000" b="1" dirty="0"/>
              <a:t>=PI;}</a:t>
            </a:r>
          </a:p>
          <a:p>
            <a:pPr marL="0" indent="0">
              <a:buNone/>
            </a:pPr>
            <a:r>
              <a:rPr lang="en-US" altLang="ko-KR" sz="8000" b="1" dirty="0"/>
              <a:t>public void </a:t>
            </a:r>
            <a:r>
              <a:rPr lang="en-US" altLang="ko-KR" sz="8000" b="1" dirty="0" err="1"/>
              <a:t>setArea</a:t>
            </a:r>
            <a:r>
              <a:rPr lang="en-US" altLang="ko-KR" sz="8000" b="1" dirty="0"/>
              <a:t>(double area){</a:t>
            </a:r>
            <a:r>
              <a:rPr lang="en-US" altLang="ko-KR" sz="8000" b="1" dirty="0" err="1"/>
              <a:t>this.area</a:t>
            </a:r>
            <a:r>
              <a:rPr lang="en-US" altLang="ko-KR" sz="8000" b="1" dirty="0"/>
              <a:t>=area;}</a:t>
            </a:r>
          </a:p>
          <a:p>
            <a:pPr marL="0" indent="0">
              <a:buNone/>
            </a:pPr>
            <a:r>
              <a:rPr lang="en-US" altLang="ko-KR" sz="8000" b="1" dirty="0"/>
              <a:t>public </a:t>
            </a:r>
            <a:r>
              <a:rPr lang="en-US" altLang="ko-KR" sz="8000" b="1" dirty="0" err="1"/>
              <a:t>int</a:t>
            </a:r>
            <a:r>
              <a:rPr lang="en-US" altLang="ko-KR" sz="8000" b="1" dirty="0"/>
              <a:t> </a:t>
            </a:r>
            <a:r>
              <a:rPr lang="en-US" altLang="ko-KR" sz="8000" b="1" dirty="0" err="1"/>
              <a:t>getA</a:t>
            </a:r>
            <a:r>
              <a:rPr lang="en-US" altLang="ko-KR" sz="8000" b="1" dirty="0"/>
              <a:t>(){return a; }</a:t>
            </a:r>
          </a:p>
          <a:p>
            <a:pPr marL="0" indent="0">
              <a:buNone/>
            </a:pPr>
            <a:r>
              <a:rPr lang="en-US" altLang="ko-KR" sz="8000" b="1" dirty="0"/>
              <a:t>public double </a:t>
            </a:r>
            <a:r>
              <a:rPr lang="en-US" altLang="ko-KR" sz="8000" b="1" dirty="0" err="1"/>
              <a:t>getPI</a:t>
            </a:r>
            <a:r>
              <a:rPr lang="en-US" altLang="ko-KR" sz="8000" b="1" dirty="0"/>
              <a:t>(){return PI;}</a:t>
            </a:r>
          </a:p>
          <a:p>
            <a:pPr marL="0" indent="0">
              <a:buNone/>
            </a:pPr>
            <a:r>
              <a:rPr lang="en-US" altLang="ko-KR" sz="8000" b="1" dirty="0"/>
              <a:t>public double </a:t>
            </a:r>
            <a:r>
              <a:rPr lang="en-US" altLang="ko-KR" sz="8000" b="1" dirty="0" err="1"/>
              <a:t>getArea</a:t>
            </a:r>
            <a:r>
              <a:rPr lang="en-US" altLang="ko-KR" sz="8000" b="1" dirty="0"/>
              <a:t>(){return area;}</a:t>
            </a:r>
          </a:p>
          <a:p>
            <a:pPr marL="0" indent="0">
              <a:buNone/>
            </a:pPr>
            <a:endParaRPr lang="ko-KR" altLang="en-US" sz="8000" dirty="0"/>
          </a:p>
          <a:p>
            <a:pPr marL="0" indent="0">
              <a:buNone/>
            </a:pPr>
            <a:r>
              <a:rPr lang="en-US" altLang="ko-KR" sz="8000" b="1" dirty="0"/>
              <a:t>public double area(){</a:t>
            </a:r>
          </a:p>
          <a:p>
            <a:pPr marL="0" indent="0">
              <a:buNone/>
            </a:pPr>
            <a:r>
              <a:rPr lang="en-US" altLang="ko-KR" sz="8000" dirty="0"/>
              <a:t>area=PI*a*a;</a:t>
            </a:r>
          </a:p>
          <a:p>
            <a:pPr marL="0" indent="0">
              <a:buNone/>
            </a:pPr>
            <a:endParaRPr lang="ko-KR" altLang="en-US" sz="8000" dirty="0"/>
          </a:p>
          <a:p>
            <a:pPr marL="0" indent="0">
              <a:buNone/>
            </a:pPr>
            <a:r>
              <a:rPr lang="en-US" altLang="ko-KR" sz="8000" b="1" dirty="0"/>
              <a:t>return area;</a:t>
            </a:r>
          </a:p>
          <a:p>
            <a:pPr marL="0" indent="0">
              <a:buNone/>
            </a:pPr>
            <a:r>
              <a:rPr lang="en-US" altLang="ko-KR" sz="8000" dirty="0"/>
              <a:t>}</a:t>
            </a:r>
          </a:p>
          <a:p>
            <a:pPr marL="0" indent="0">
              <a:buNone/>
            </a:pPr>
            <a:r>
              <a:rPr lang="en-US" altLang="ko-KR" sz="8000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825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getInputArea2.jsp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&lt;form action=</a:t>
            </a:r>
            <a:r>
              <a:rPr lang="en-US" altLang="ko-KR" i="1" dirty="0"/>
              <a:t>"CompArea2c.jsp" name="form1"&gt;</a:t>
            </a:r>
          </a:p>
          <a:p>
            <a:pPr marL="0" indent="0">
              <a:buNone/>
            </a:pPr>
            <a:r>
              <a:rPr lang="en-US" altLang="ko-KR" dirty="0"/>
              <a:t>Input Diameter and Radius for calculating the area of a circle&lt;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Radius : &lt;INPUT TYPE=</a:t>
            </a:r>
            <a:r>
              <a:rPr lang="en-US" altLang="ko-KR" i="1" dirty="0"/>
              <a:t>"text" NAME="</a:t>
            </a:r>
            <a:r>
              <a:rPr lang="en-US" altLang="ko-KR" i="1" dirty="0" err="1"/>
              <a:t>newA</a:t>
            </a:r>
            <a:r>
              <a:rPr lang="en-US" altLang="ko-KR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&lt;INPUT TYPE=</a:t>
            </a:r>
            <a:r>
              <a:rPr lang="en-US" altLang="ko-KR" i="1" dirty="0"/>
              <a:t>"submit"&gt;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93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CompArea2.jsp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charset=EUC-KR" %&gt;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</a:t>
            </a:r>
            <a:r>
              <a:rPr lang="en-US" altLang="ko-KR" i="1" dirty="0"/>
              <a:t>"PI" class="calc.area2" scope="page"/&gt;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Pi :&lt;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</a:t>
            </a:r>
            <a:r>
              <a:rPr lang="en-US" altLang="ko-KR" i="1" dirty="0"/>
              <a:t>"PI" property="PI"/&gt;&lt;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Radius :&lt;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</a:t>
            </a:r>
            <a:r>
              <a:rPr lang="en-US" altLang="ko-KR" i="1" dirty="0"/>
              <a:t>"PI" property="a"/&gt;&amp;</a:t>
            </a:r>
            <a:r>
              <a:rPr lang="en-US" altLang="ko-KR" i="1" dirty="0" err="1"/>
              <a:t>nbsp</a:t>
            </a:r>
            <a:r>
              <a:rPr lang="en-US" altLang="ko-KR" i="1" dirty="0"/>
              <a:t>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Circle Area: &lt;%=</a:t>
            </a:r>
            <a:r>
              <a:rPr lang="en-US" altLang="ko-KR" dirty="0" err="1"/>
              <a:t>PI.area</a:t>
            </a:r>
            <a:r>
              <a:rPr lang="en-US" altLang="ko-KR" dirty="0"/>
              <a:t>()%&gt;&amp;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371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CompArea2b.jsp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charset=EUC-KR" %&gt;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</a:t>
            </a:r>
            <a:r>
              <a:rPr lang="en-US" altLang="ko-KR" i="1" dirty="0"/>
              <a:t>"PI" class="calc.area2" scope="page"/&gt;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</a:t>
            </a:r>
            <a:r>
              <a:rPr lang="en-US" altLang="ko-KR" i="1" dirty="0"/>
              <a:t>"PI" property="a" value="1"/&gt;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jsp:getProperty</a:t>
            </a:r>
            <a:r>
              <a:rPr lang="en-US" altLang="ko-KR" dirty="0"/>
              <a:t> name=</a:t>
            </a:r>
            <a:r>
              <a:rPr lang="en-US" altLang="ko-KR" i="1" dirty="0"/>
              <a:t>"PI" property="PI"/&gt;&lt;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Radius :&lt;</a:t>
            </a:r>
            <a:r>
              <a:rPr lang="en-US" altLang="ko-KR" dirty="0" err="1"/>
              <a:t>jsp:getProperty</a:t>
            </a: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Pi </a:t>
            </a:r>
            <a:r>
              <a:rPr lang="en-US" altLang="ko-KR" dirty="0" smtClean="0"/>
              <a:t>:&lt;name</a:t>
            </a:r>
            <a:r>
              <a:rPr lang="en-US" altLang="ko-KR" dirty="0"/>
              <a:t>=</a:t>
            </a:r>
            <a:r>
              <a:rPr lang="en-US" altLang="ko-KR" i="1" dirty="0"/>
              <a:t>"PI" property="a"/&gt;&amp;</a:t>
            </a:r>
            <a:r>
              <a:rPr lang="en-US" altLang="ko-KR" i="1" dirty="0" err="1"/>
              <a:t>nbsp</a:t>
            </a:r>
            <a:r>
              <a:rPr lang="en-US" altLang="ko-KR" i="1" dirty="0"/>
              <a:t>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Circle Area: &lt;%=</a:t>
            </a:r>
            <a:r>
              <a:rPr lang="en-US" altLang="ko-KR" dirty="0" err="1"/>
              <a:t>PI.area</a:t>
            </a:r>
            <a:r>
              <a:rPr lang="en-US" altLang="ko-KR" dirty="0"/>
              <a:t>()%&gt;&amp;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51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 Introduction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Java Bean is a reusable software component that can be visually manipulated in builder tools.</a:t>
            </a:r>
          </a:p>
          <a:p>
            <a:r>
              <a:rPr lang="en-US" dirty="0" smtClean="0"/>
              <a:t>The idea is that one can start with a collection of such components, and quickly wire them together to form complex programs without actually writing any new code.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CompArea2c.jsp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charset=EUC-KR" %&gt; 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</a:t>
            </a:r>
            <a:r>
              <a:rPr lang="en-US" altLang="ko-KR" i="1" dirty="0"/>
              <a:t>"PI" class="calc.area2" scope="page"/&gt;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</a:t>
            </a:r>
            <a:r>
              <a:rPr lang="en-US" altLang="ko-KR" i="1" dirty="0"/>
              <a:t>"PI" property="a" </a:t>
            </a:r>
            <a:r>
              <a:rPr lang="en-US" altLang="ko-KR" i="1" dirty="0" err="1"/>
              <a:t>param</a:t>
            </a:r>
            <a:r>
              <a:rPr lang="en-US" altLang="ko-KR" i="1" dirty="0"/>
              <a:t>="</a:t>
            </a:r>
            <a:r>
              <a:rPr lang="en-US" altLang="ko-KR" i="1" dirty="0" err="1"/>
              <a:t>newA</a:t>
            </a:r>
            <a:r>
              <a:rPr lang="en-US" altLang="ko-KR" i="1" dirty="0"/>
              <a:t>"/&gt;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Pi :&lt;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</a:t>
            </a:r>
            <a:r>
              <a:rPr lang="en-US" altLang="ko-KR" i="1" dirty="0"/>
              <a:t>"PI" property="PI"/&gt;&lt;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Radius :&lt;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</a:t>
            </a:r>
            <a:r>
              <a:rPr lang="en-US" altLang="ko-KR" i="1" dirty="0"/>
              <a:t>"PI" property="a"/&gt;&amp;</a:t>
            </a:r>
            <a:r>
              <a:rPr lang="en-US" altLang="ko-KR" i="1" dirty="0" err="1"/>
              <a:t>nbsp</a:t>
            </a:r>
            <a:r>
              <a:rPr lang="en-US" altLang="ko-KR" i="1" dirty="0"/>
              <a:t>;&lt;</a:t>
            </a:r>
            <a:r>
              <a:rPr lang="en-US" altLang="ko-KR" i="1" dirty="0" err="1"/>
              <a:t>br</a:t>
            </a:r>
            <a:r>
              <a:rPr lang="en-US" altLang="ko-KR" i="1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Circle Area: &lt;%=</a:t>
            </a:r>
            <a:r>
              <a:rPr lang="en-US" altLang="ko-KR" dirty="0" err="1"/>
              <a:t>PI.area</a:t>
            </a:r>
            <a:r>
              <a:rPr lang="en-US" altLang="ko-KR" dirty="0"/>
              <a:t>()%&gt;&amp;</a:t>
            </a:r>
            <a:r>
              <a:rPr lang="en-US" altLang="ko-KR" dirty="0" err="1"/>
              <a:t>nbsp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37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jsp:useBean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</a:t>
            </a:r>
            <a:r>
              <a:rPr lang="en-US" i="1" dirty="0" err="1" smtClean="0"/>
              <a:t>beanName</a:t>
            </a:r>
            <a:r>
              <a:rPr lang="en-US" dirty="0" smtClean="0"/>
              <a:t>" class="</a:t>
            </a:r>
            <a:r>
              <a:rPr lang="en-US" i="1" dirty="0" err="1" smtClean="0"/>
              <a:t>packageName.ClassName</a:t>
            </a:r>
            <a:r>
              <a:rPr lang="en-US" dirty="0" smtClean="0"/>
              <a:t>" scope="</a:t>
            </a:r>
            <a:r>
              <a:rPr lang="en-US" u="sng" dirty="0" err="1" smtClean="0"/>
              <a:t>page</a:t>
            </a:r>
            <a:r>
              <a:rPr lang="en-US" dirty="0" err="1" smtClean="0"/>
              <a:t>|request|session|application</a:t>
            </a:r>
            <a:r>
              <a:rPr lang="en-US" dirty="0" smtClean="0"/>
              <a:t>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1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attribute scope specifies the scope of this bean:</a:t>
            </a:r>
          </a:p>
          <a:p>
            <a:pPr lvl="1"/>
            <a:r>
              <a:rPr lang="en-US" dirty="0" smtClean="0"/>
              <a:t>page: default, stored in </a:t>
            </a:r>
            <a:r>
              <a:rPr lang="en-US" dirty="0" err="1" smtClean="0"/>
              <a:t>PageContext</a:t>
            </a:r>
            <a:r>
              <a:rPr lang="en-US" dirty="0" smtClean="0"/>
              <a:t>, available to this page only.</a:t>
            </a:r>
          </a:p>
          <a:p>
            <a:pPr lvl="1"/>
            <a:r>
              <a:rPr lang="en-US" dirty="0" smtClean="0"/>
              <a:t>request: stored in </a:t>
            </a:r>
            <a:r>
              <a:rPr lang="en-US" dirty="0" err="1" smtClean="0"/>
              <a:t>ServletRequest</a:t>
            </a:r>
            <a:r>
              <a:rPr lang="en-US" dirty="0" smtClean="0"/>
              <a:t>, can be forwarded to another JSP page or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session: stored in </a:t>
            </a:r>
            <a:r>
              <a:rPr lang="en-US" dirty="0" err="1" smtClean="0"/>
              <a:t>HttpSession</a:t>
            </a:r>
            <a:r>
              <a:rPr lang="en-US" dirty="0" smtClean="0"/>
              <a:t>, available to all pages and </a:t>
            </a:r>
            <a:r>
              <a:rPr lang="en-US" dirty="0" err="1" smtClean="0"/>
              <a:t>servlets</a:t>
            </a:r>
            <a:r>
              <a:rPr lang="en-US" dirty="0" smtClean="0"/>
              <a:t> within this session.</a:t>
            </a:r>
          </a:p>
          <a:p>
            <a:pPr lvl="1"/>
            <a:r>
              <a:rPr lang="en-US" dirty="0" smtClean="0"/>
              <a:t>application: stored in </a:t>
            </a:r>
            <a:r>
              <a:rPr lang="en-US" dirty="0" err="1" smtClean="0"/>
              <a:t>ServletContext</a:t>
            </a:r>
            <a:r>
              <a:rPr lang="en-US" dirty="0" smtClean="0"/>
              <a:t>, shared by all </a:t>
            </a:r>
            <a:r>
              <a:rPr lang="en-US" dirty="0" err="1" smtClean="0"/>
              <a:t>servlets</a:t>
            </a:r>
            <a:r>
              <a:rPr lang="en-US" dirty="0" smtClean="0"/>
              <a:t> and JSP pages in this web context (application).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61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a case that we will put all information in one page.</a:t>
            </a:r>
          </a:p>
          <a:p>
            <a:r>
              <a:rPr lang="en-US" dirty="0" smtClean="0"/>
              <a:t>It is required to request the attribute of the same page for further execution.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Input name in A.jsp will be shown in A.jsp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It will use one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file to submit an operation.</a:t>
            </a:r>
          </a:p>
          <a:p>
            <a:r>
              <a:rPr lang="en-US" altLang="ko-KR" dirty="0" smtClean="0"/>
              <a:t>The use of session will benefit the operation.</a:t>
            </a:r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file will also connect to java class using Java Bean.</a:t>
            </a:r>
          </a:p>
          <a:p>
            <a:r>
              <a:rPr lang="en-US" altLang="ko-KR" dirty="0" smtClean="0"/>
              <a:t>This example includes two files: SaleEntry.java and </a:t>
            </a:r>
            <a:r>
              <a:rPr lang="en-US" altLang="ko-KR" dirty="0" err="1" smtClean="0"/>
              <a:t>SaleEntry.jsp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808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SaleEntry.java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 smtClean="0"/>
              <a:t>package sales;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SaleEntry</a:t>
            </a:r>
            <a:r>
              <a:rPr lang="en-US" b="1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String </a:t>
            </a:r>
            <a:r>
              <a:rPr lang="en-US" b="1" dirty="0" err="1" smtClean="0"/>
              <a:t>itemID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quantity;</a:t>
            </a:r>
          </a:p>
          <a:p>
            <a:pPr>
              <a:buNone/>
            </a:pPr>
            <a:r>
              <a:rPr lang="en-US" b="1" dirty="0" smtClean="0"/>
              <a:t>public double price = 5000;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setItemID</a:t>
            </a:r>
            <a:r>
              <a:rPr lang="en-US" b="1" dirty="0" smtClean="0"/>
              <a:t>(String 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this.itemID</a:t>
            </a:r>
            <a:r>
              <a:rPr lang="en-US" b="1" dirty="0" smtClean="0"/>
              <a:t> = ID;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setQuantity</a:t>
            </a:r>
            <a:r>
              <a:rPr lang="en-US" b="1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 smtClean="0"/>
              <a:t> qty)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this.quantity</a:t>
            </a:r>
            <a:r>
              <a:rPr lang="en-US" b="1" dirty="0" smtClean="0"/>
              <a:t> = qty;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String </a:t>
            </a:r>
            <a:r>
              <a:rPr lang="en-US" b="1" dirty="0" err="1" smtClean="0"/>
              <a:t>getItemID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itemID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getQty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return quantity;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double </a:t>
            </a:r>
            <a:r>
              <a:rPr lang="en-US" b="1" dirty="0" err="1" smtClean="0"/>
              <a:t>finalPrice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double disc=1;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if(quantity&gt;10)</a:t>
            </a:r>
          </a:p>
          <a:p>
            <a:pPr>
              <a:buNone/>
            </a:pPr>
            <a:r>
              <a:rPr lang="en-US" dirty="0" smtClean="0"/>
              <a:t>disc = 0.9;</a:t>
            </a:r>
          </a:p>
          <a:p>
            <a:pPr>
              <a:buNone/>
            </a:pPr>
            <a:r>
              <a:rPr lang="en-US" b="1" dirty="0" smtClean="0"/>
              <a:t>return disc*price;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double </a:t>
            </a:r>
            <a:r>
              <a:rPr lang="en-US" b="1" dirty="0" err="1" smtClean="0"/>
              <a:t>totalPrice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finalPrice</a:t>
            </a:r>
            <a:r>
              <a:rPr lang="en-US" b="1" dirty="0" smtClean="0"/>
              <a:t>()*quantity;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03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SaleEntry.jsp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&lt;%@ page language=</a:t>
            </a:r>
            <a:r>
              <a:rPr lang="en-US" sz="5600" i="1" dirty="0" smtClean="0"/>
              <a:t>"java" </a:t>
            </a:r>
            <a:r>
              <a:rPr lang="en-US" sz="5600" i="1" dirty="0" err="1" smtClean="0"/>
              <a:t>contentType</a:t>
            </a:r>
            <a:r>
              <a:rPr lang="en-US" sz="5600" i="1" dirty="0" smtClean="0"/>
              <a:t>="text/html; </a:t>
            </a:r>
            <a:r>
              <a:rPr lang="en-US" sz="5600" i="1" dirty="0" err="1" smtClean="0"/>
              <a:t>charset</a:t>
            </a:r>
            <a:r>
              <a:rPr lang="en-US" sz="5600" i="1" dirty="0" smtClean="0"/>
              <a:t>=EUC-KR"</a:t>
            </a:r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pageEncoding</a:t>
            </a:r>
            <a:r>
              <a:rPr lang="en-US" sz="5600" dirty="0" smtClean="0"/>
              <a:t>=</a:t>
            </a:r>
            <a:r>
              <a:rPr lang="en-US" sz="5600" i="1" dirty="0" smtClean="0"/>
              <a:t>"EUC-KR"%&gt;</a:t>
            </a:r>
          </a:p>
          <a:p>
            <a:pPr>
              <a:buNone/>
            </a:pPr>
            <a:r>
              <a:rPr lang="en-US" sz="5600" dirty="0" smtClean="0"/>
              <a:t>&lt;!DOCTYPE html PUBLIC "-//W3C//DTD HTML 4.01 Transitional//EN" "http://www.w3.org/TR/html4/loose.dtd"&gt;</a:t>
            </a:r>
          </a:p>
          <a:p>
            <a:pPr>
              <a:buNone/>
            </a:pPr>
            <a:r>
              <a:rPr lang="en-US" sz="5600" dirty="0" smtClean="0"/>
              <a:t>&lt;html&gt;</a:t>
            </a:r>
          </a:p>
          <a:p>
            <a:pPr>
              <a:buNone/>
            </a:pPr>
            <a:r>
              <a:rPr lang="en-US" sz="5600" dirty="0" smtClean="0"/>
              <a:t>&lt;head&gt;</a:t>
            </a:r>
          </a:p>
          <a:p>
            <a:pPr>
              <a:buNone/>
            </a:pPr>
            <a:r>
              <a:rPr lang="fr-FR" sz="5600" dirty="0" smtClean="0"/>
              <a:t>&lt;</a:t>
            </a:r>
            <a:r>
              <a:rPr lang="fr-FR" sz="5600" dirty="0" err="1" smtClean="0"/>
              <a:t>meta</a:t>
            </a:r>
            <a:r>
              <a:rPr lang="fr-FR" sz="5600" dirty="0" smtClean="0"/>
              <a:t> http-</a:t>
            </a:r>
            <a:r>
              <a:rPr lang="fr-FR" sz="5600" dirty="0" err="1" smtClean="0"/>
              <a:t>equiv</a:t>
            </a:r>
            <a:r>
              <a:rPr lang="fr-FR" sz="5600" dirty="0" smtClean="0"/>
              <a:t>=</a:t>
            </a:r>
            <a:r>
              <a:rPr lang="fr-FR" sz="5600" i="1" dirty="0" smtClean="0"/>
              <a:t>"Content-Type" content="</a:t>
            </a:r>
            <a:r>
              <a:rPr lang="fr-FR" sz="5600" i="1" dirty="0" err="1" smtClean="0"/>
              <a:t>text</a:t>
            </a:r>
            <a:r>
              <a:rPr lang="fr-FR" sz="5600" i="1" dirty="0" smtClean="0"/>
              <a:t>/html; </a:t>
            </a:r>
            <a:r>
              <a:rPr lang="fr-FR" sz="5600" i="1" dirty="0" err="1" smtClean="0"/>
              <a:t>charset</a:t>
            </a:r>
            <a:r>
              <a:rPr lang="fr-FR" sz="5600" i="1" dirty="0" smtClean="0"/>
              <a:t>=EUC-KR"&gt;</a:t>
            </a:r>
          </a:p>
          <a:p>
            <a:pPr>
              <a:buNone/>
            </a:pPr>
            <a:r>
              <a:rPr lang="en-US" sz="5600" dirty="0" smtClean="0"/>
              <a:t>&lt;title&gt;Sale Entry&lt;/title&gt;</a:t>
            </a:r>
          </a:p>
          <a:p>
            <a:pPr>
              <a:buNone/>
            </a:pPr>
            <a:r>
              <a:rPr lang="en-US" sz="5600" dirty="0" smtClean="0"/>
              <a:t>&lt;</a:t>
            </a:r>
            <a:r>
              <a:rPr lang="en-US" sz="5600" dirty="0" err="1" smtClean="0"/>
              <a:t>jsp:useBean</a:t>
            </a:r>
            <a:r>
              <a:rPr lang="en-US" sz="5600" dirty="0" smtClean="0"/>
              <a:t> id=</a:t>
            </a:r>
            <a:r>
              <a:rPr lang="en-US" sz="5600" i="1" dirty="0" smtClean="0"/>
              <a:t>"entry"</a:t>
            </a:r>
          </a:p>
          <a:p>
            <a:pPr>
              <a:buNone/>
            </a:pPr>
            <a:r>
              <a:rPr lang="en-US" sz="5600" dirty="0" smtClean="0"/>
              <a:t>class=</a:t>
            </a:r>
            <a:r>
              <a:rPr lang="en-US" sz="5600" i="1" dirty="0" smtClean="0"/>
              <a:t>"</a:t>
            </a:r>
            <a:r>
              <a:rPr lang="en-US" sz="5600" i="1" dirty="0" err="1" smtClean="0"/>
              <a:t>sales.SaleEntry</a:t>
            </a:r>
            <a:r>
              <a:rPr lang="en-US" sz="5600" i="1" dirty="0" smtClean="0"/>
              <a:t>" scope=“session"/&gt;</a:t>
            </a:r>
          </a:p>
          <a:p>
            <a:pPr>
              <a:buNone/>
            </a:pPr>
            <a:r>
              <a:rPr lang="en-US" sz="5600" dirty="0" smtClean="0"/>
              <a:t>&lt;/head&gt;</a:t>
            </a:r>
          </a:p>
          <a:p>
            <a:pPr>
              <a:buNone/>
            </a:pPr>
            <a:r>
              <a:rPr lang="en-US" sz="5600" dirty="0" smtClean="0"/>
              <a:t>&lt;body&gt;</a:t>
            </a:r>
          </a:p>
          <a:p>
            <a:pPr>
              <a:buNone/>
            </a:pPr>
            <a:r>
              <a:rPr lang="en-US" sz="5600" dirty="0" smtClean="0"/>
              <a:t>&lt;%String </a:t>
            </a:r>
            <a:r>
              <a:rPr lang="en-US" sz="5600" dirty="0" err="1" smtClean="0"/>
              <a:t>itemID</a:t>
            </a:r>
            <a:r>
              <a:rPr lang="en-US" sz="5600" dirty="0" smtClean="0"/>
              <a:t> = </a:t>
            </a:r>
            <a:r>
              <a:rPr lang="en-US" sz="5600" dirty="0" err="1" smtClean="0"/>
              <a:t>request.getParameter</a:t>
            </a:r>
            <a:r>
              <a:rPr lang="en-US" sz="5600" dirty="0" smtClean="0"/>
              <a:t>("</a:t>
            </a:r>
            <a:r>
              <a:rPr lang="en-US" sz="5600" dirty="0" err="1" smtClean="0"/>
              <a:t>itemID</a:t>
            </a:r>
            <a:r>
              <a:rPr lang="en-US" sz="5600" dirty="0" smtClean="0"/>
              <a:t>");</a:t>
            </a:r>
          </a:p>
          <a:p>
            <a:pPr>
              <a:buNone/>
            </a:pPr>
            <a:r>
              <a:rPr lang="en-US" sz="5600" b="1" dirty="0" err="1" smtClean="0"/>
              <a:t>int</a:t>
            </a:r>
            <a:r>
              <a:rPr lang="en-US" sz="5600" b="1" dirty="0" smtClean="0"/>
              <a:t> quantity=0;</a:t>
            </a:r>
          </a:p>
          <a:p>
            <a:pPr>
              <a:buNone/>
            </a:pPr>
            <a:r>
              <a:rPr lang="en-US" sz="5600" b="1" dirty="0" smtClean="0"/>
              <a:t>try {</a:t>
            </a:r>
          </a:p>
          <a:p>
            <a:pPr>
              <a:buNone/>
            </a:pPr>
            <a:r>
              <a:rPr lang="en-US" sz="5600" dirty="0" smtClean="0"/>
              <a:t>quantity = </a:t>
            </a:r>
            <a:r>
              <a:rPr lang="en-US" sz="5600" dirty="0" err="1" smtClean="0"/>
              <a:t>Integer.parseInt</a:t>
            </a:r>
            <a:r>
              <a:rPr lang="en-US" sz="5600" dirty="0" smtClean="0"/>
              <a:t>(</a:t>
            </a:r>
            <a:r>
              <a:rPr lang="en-US" sz="5600" dirty="0" err="1" smtClean="0"/>
              <a:t>request.getParameter</a:t>
            </a:r>
            <a:r>
              <a:rPr lang="en-US" sz="5600" dirty="0" smtClean="0"/>
              <a:t>("quantity"));</a:t>
            </a:r>
          </a:p>
          <a:p>
            <a:pPr>
              <a:buNone/>
            </a:pPr>
            <a:r>
              <a:rPr lang="en-US" sz="5600" dirty="0" smtClean="0"/>
              <a:t>} </a:t>
            </a:r>
            <a:r>
              <a:rPr lang="en-US" sz="5600" b="1" dirty="0" smtClean="0"/>
              <a:t>catch(</a:t>
            </a:r>
            <a:r>
              <a:rPr lang="en-US" sz="5600" b="1" dirty="0" err="1" smtClean="0"/>
              <a:t>NumberFormatException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nfe</a:t>
            </a:r>
            <a:r>
              <a:rPr lang="en-US" sz="5600" b="1" dirty="0" smtClean="0"/>
              <a:t>) {}  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b="1" dirty="0" smtClean="0"/>
              <a:t>if(</a:t>
            </a:r>
            <a:r>
              <a:rPr lang="en-US" sz="5600" b="1" dirty="0" err="1" smtClean="0"/>
              <a:t>itemID</a:t>
            </a:r>
            <a:r>
              <a:rPr lang="en-US" sz="5600" b="1" dirty="0" smtClean="0"/>
              <a:t>!=null)</a:t>
            </a:r>
          </a:p>
          <a:p>
            <a:pPr>
              <a:buNone/>
            </a:pPr>
            <a:r>
              <a:rPr lang="en-US" sz="5600" dirty="0" smtClean="0"/>
              <a:t>{</a:t>
            </a:r>
          </a:p>
          <a:p>
            <a:pPr>
              <a:buNone/>
            </a:pPr>
            <a:r>
              <a:rPr lang="en-US" sz="5600" dirty="0" err="1" smtClean="0"/>
              <a:t>session.setAttribute</a:t>
            </a:r>
            <a:r>
              <a:rPr lang="en-US" sz="5600" dirty="0" smtClean="0"/>
              <a:t>("</a:t>
            </a:r>
            <a:r>
              <a:rPr lang="en-US" sz="5600" dirty="0" err="1" smtClean="0"/>
              <a:t>itemID</a:t>
            </a:r>
            <a:r>
              <a:rPr lang="en-US" sz="5600" dirty="0" smtClean="0"/>
              <a:t>", </a:t>
            </a:r>
            <a:r>
              <a:rPr lang="en-US" sz="5600" dirty="0" err="1" smtClean="0"/>
              <a:t>itemID</a:t>
            </a:r>
            <a:r>
              <a:rPr lang="en-US" sz="5600" dirty="0" smtClean="0"/>
              <a:t>);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5600" b="1" dirty="0" smtClean="0"/>
              <a:t>if(quantity!=0)</a:t>
            </a:r>
          </a:p>
          <a:p>
            <a:pPr>
              <a:buNone/>
            </a:pPr>
            <a:r>
              <a:rPr lang="en-US" sz="5600" dirty="0" smtClean="0"/>
              <a:t>{</a:t>
            </a:r>
          </a:p>
          <a:p>
            <a:pPr>
              <a:buNone/>
            </a:pPr>
            <a:r>
              <a:rPr lang="en-US" sz="5600" dirty="0" err="1" smtClean="0"/>
              <a:t>session.setAttribute</a:t>
            </a:r>
            <a:r>
              <a:rPr lang="en-US" sz="5600" dirty="0" smtClean="0"/>
              <a:t>("quantity", quantity);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5600" dirty="0" smtClean="0"/>
              <a:t>  </a:t>
            </a:r>
          </a:p>
          <a:p>
            <a:pPr>
              <a:buNone/>
            </a:pPr>
            <a:r>
              <a:rPr lang="en-US" sz="5600" dirty="0" smtClean="0"/>
              <a:t>%&gt;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346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332656"/>
            <a:ext cx="8521700" cy="62646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&lt;form method=</a:t>
            </a:r>
            <a:r>
              <a:rPr lang="en-US" sz="1400" i="1" dirty="0" smtClean="0"/>
              <a:t>"post" action="SaleEntry.jsp"&gt;</a:t>
            </a:r>
          </a:p>
          <a:p>
            <a:pPr>
              <a:buNone/>
            </a:pPr>
            <a:r>
              <a:rPr lang="en-US" sz="1400" dirty="0" smtClean="0"/>
              <a:t>Item Name : &lt;input type=</a:t>
            </a:r>
            <a:r>
              <a:rPr lang="en-US" sz="1400" i="1" dirty="0" smtClean="0"/>
              <a:t>text name=</a:t>
            </a:r>
            <a:r>
              <a:rPr lang="en-US" sz="1400" i="1" dirty="0" err="1" smtClean="0"/>
              <a:t>itemID</a:t>
            </a:r>
            <a:r>
              <a:rPr lang="en-US" sz="1400" i="1" dirty="0" smtClean="0"/>
              <a:t> size=20&gt; &lt;BR/&gt; &lt;BR/&gt;</a:t>
            </a:r>
          </a:p>
          <a:p>
            <a:pPr>
              <a:buNone/>
            </a:pPr>
            <a:r>
              <a:rPr lang="en-US" sz="1400" dirty="0" smtClean="0"/>
              <a:t>Quantity : &lt;input type=</a:t>
            </a:r>
            <a:r>
              <a:rPr lang="en-US" sz="1400" i="1" dirty="0" smtClean="0"/>
              <a:t>text name=quantity size=20&gt; &lt;BR/&gt; &lt;BR/&gt;</a:t>
            </a:r>
          </a:p>
          <a:p>
            <a:pPr>
              <a:buNone/>
            </a:pPr>
            <a:r>
              <a:rPr lang="en-US" sz="1400" dirty="0" smtClean="0"/>
              <a:t>&lt;p&gt; &lt;input type=</a:t>
            </a:r>
            <a:r>
              <a:rPr lang="en-US" sz="1400" i="1" dirty="0" smtClean="0"/>
              <a:t>submit&gt;</a:t>
            </a:r>
          </a:p>
          <a:p>
            <a:pPr>
              <a:buNone/>
            </a:pPr>
            <a:r>
              <a:rPr lang="en-US" sz="1400" dirty="0" smtClean="0"/>
              <a:t>&lt;/form&gt;</a:t>
            </a:r>
          </a:p>
          <a:p>
            <a:pPr>
              <a:buNone/>
            </a:pPr>
            <a:r>
              <a:rPr lang="en-US" sz="1400" dirty="0" smtClean="0"/>
              <a:t>&lt;%</a:t>
            </a:r>
            <a:r>
              <a:rPr lang="en-US" sz="1400" b="1" dirty="0" smtClean="0"/>
              <a:t>if ((</a:t>
            </a:r>
            <a:r>
              <a:rPr lang="en-US" sz="1400" b="1" dirty="0" err="1" smtClean="0"/>
              <a:t>itemID</a:t>
            </a:r>
            <a:r>
              <a:rPr lang="en-US" sz="1400" b="1" dirty="0" smtClean="0"/>
              <a:t>!=null &amp;&amp; (quantity &gt; 0)))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%&gt;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&lt;</a:t>
            </a:r>
            <a:r>
              <a:rPr lang="en-US" sz="1400" dirty="0" err="1" smtClean="0"/>
              <a:t>jsp:setProperty</a:t>
            </a:r>
            <a:r>
              <a:rPr lang="en-US" sz="1400" dirty="0" smtClean="0"/>
              <a:t> name=</a:t>
            </a:r>
            <a:r>
              <a:rPr lang="en-US" sz="1400" i="1" dirty="0" smtClean="0"/>
              <a:t>"entry“ </a:t>
            </a:r>
            <a:r>
              <a:rPr lang="en-US" sz="1400" dirty="0" smtClean="0"/>
              <a:t>property=</a:t>
            </a:r>
            <a:r>
              <a:rPr lang="en-US" sz="1400" i="1" dirty="0" smtClean="0"/>
              <a:t>"</a:t>
            </a:r>
            <a:r>
              <a:rPr lang="en-US" sz="1400" i="1" dirty="0" err="1" smtClean="0"/>
              <a:t>itemID</a:t>
            </a:r>
            <a:r>
              <a:rPr lang="en-US" sz="1400" i="1" dirty="0" smtClean="0"/>
              <a:t>“ </a:t>
            </a:r>
            <a:r>
              <a:rPr lang="en-US" sz="1400" dirty="0" err="1" smtClean="0"/>
              <a:t>param</a:t>
            </a:r>
            <a:r>
              <a:rPr lang="en-US" sz="1400" dirty="0" smtClean="0"/>
              <a:t>=</a:t>
            </a:r>
            <a:r>
              <a:rPr lang="en-US" sz="1400" i="1" dirty="0" smtClean="0"/>
              <a:t>"</a:t>
            </a:r>
            <a:r>
              <a:rPr lang="en-US" sz="1400" i="1" dirty="0" err="1" smtClean="0"/>
              <a:t>itemID</a:t>
            </a:r>
            <a:r>
              <a:rPr lang="en-US" sz="1400" i="1" dirty="0" smtClean="0"/>
              <a:t>" 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&lt;</a:t>
            </a:r>
            <a:r>
              <a:rPr lang="en-US" sz="1400" dirty="0" err="1" smtClean="0"/>
              <a:t>jsp:setProperty</a:t>
            </a:r>
            <a:r>
              <a:rPr lang="en-US" sz="1400" dirty="0" smtClean="0"/>
              <a:t> name=</a:t>
            </a:r>
            <a:r>
              <a:rPr lang="en-US" sz="1400" i="1" dirty="0" smtClean="0"/>
              <a:t>"</a:t>
            </a:r>
            <a:r>
              <a:rPr lang="en-US" sz="1400" i="1" dirty="0" err="1" smtClean="0"/>
              <a:t>entry"</a:t>
            </a:r>
            <a:r>
              <a:rPr lang="en-US" sz="1400" dirty="0" err="1" smtClean="0"/>
              <a:t>property</a:t>
            </a:r>
            <a:r>
              <a:rPr lang="en-US" sz="1400" dirty="0" smtClean="0"/>
              <a:t>=</a:t>
            </a:r>
            <a:r>
              <a:rPr lang="en-US" sz="1400" i="1" dirty="0" smtClean="0"/>
              <a:t>"quantity“ </a:t>
            </a:r>
            <a:r>
              <a:rPr lang="en-US" sz="1400" dirty="0" smtClean="0"/>
              <a:t>value=</a:t>
            </a:r>
            <a:r>
              <a:rPr lang="en-US" sz="1400" i="1" dirty="0" smtClean="0"/>
              <a:t>'&lt;%=</a:t>
            </a:r>
            <a:r>
              <a:rPr lang="en-US" sz="1400" i="1" dirty="0" err="1" smtClean="0"/>
              <a:t>Integer.parseInt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request.getParameter</a:t>
            </a:r>
            <a:r>
              <a:rPr lang="en-US" sz="1400" i="1" dirty="0" smtClean="0"/>
              <a:t>("quantity")) %&gt;'</a:t>
            </a:r>
            <a:r>
              <a:rPr lang="en-US" sz="1400" dirty="0" smtClean="0"/>
              <a:t>/&gt;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Item : &lt;</a:t>
            </a:r>
            <a:r>
              <a:rPr lang="en-US" sz="1400" dirty="0" err="1" smtClean="0"/>
              <a:t>jsp:getProperty</a:t>
            </a:r>
            <a:r>
              <a:rPr lang="en-US" sz="1400" dirty="0" smtClean="0"/>
              <a:t> name=</a:t>
            </a:r>
            <a:r>
              <a:rPr lang="en-US" sz="1400" i="1" dirty="0" smtClean="0"/>
              <a:t>"entry" property="</a:t>
            </a:r>
            <a:r>
              <a:rPr lang="en-US" sz="1400" i="1" dirty="0" err="1" smtClean="0"/>
              <a:t>itemID</a:t>
            </a:r>
            <a:r>
              <a:rPr lang="en-US" sz="1400" i="1" dirty="0" smtClean="0"/>
              <a:t>" /&gt;</a:t>
            </a:r>
            <a:r>
              <a:rPr lang="en-US" sz="1400" i="1" u="sng" dirty="0" smtClean="0"/>
              <a:t>&lt;/</a:t>
            </a:r>
            <a:r>
              <a:rPr lang="en-US" sz="1400" i="1" u="sng" dirty="0" err="1" smtClean="0"/>
              <a:t>br</a:t>
            </a:r>
            <a:r>
              <a:rPr lang="en-US" sz="1400" i="1" u="sng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Quantity : &lt;%=</a:t>
            </a:r>
            <a:r>
              <a:rPr lang="en-US" sz="1400" dirty="0" err="1" smtClean="0"/>
              <a:t>entry.getQty</a:t>
            </a:r>
            <a:r>
              <a:rPr lang="en-US" sz="1400" dirty="0" smtClean="0"/>
              <a:t>() %&gt; </a:t>
            </a:r>
            <a:r>
              <a:rPr lang="en-US" sz="1400" u="sng" dirty="0" smtClean="0"/>
              <a:t>&lt;/</a:t>
            </a:r>
            <a:r>
              <a:rPr lang="en-US" sz="1400" u="sng" dirty="0" err="1" smtClean="0"/>
              <a:t>br</a:t>
            </a:r>
            <a:r>
              <a:rPr lang="en-US" sz="1400" u="sng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Price/</a:t>
            </a:r>
            <a:r>
              <a:rPr lang="en-US" sz="1400" u="sng" dirty="0" smtClean="0"/>
              <a:t>qty : &lt;%=</a:t>
            </a:r>
            <a:r>
              <a:rPr lang="en-US" sz="1400" u="sng" dirty="0" err="1" smtClean="0"/>
              <a:t>entry.finalPrice</a:t>
            </a:r>
            <a:r>
              <a:rPr lang="en-US" sz="1400" u="sng" dirty="0" smtClean="0"/>
              <a:t>() %&gt; &lt;/</a:t>
            </a:r>
            <a:r>
              <a:rPr lang="en-US" sz="1400" u="sng" dirty="0" err="1" smtClean="0"/>
              <a:t>br</a:t>
            </a:r>
            <a:r>
              <a:rPr lang="en-US" sz="1400" u="sng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Total Price: &lt;%=</a:t>
            </a:r>
            <a:r>
              <a:rPr lang="en-US" sz="1400" dirty="0" err="1" smtClean="0"/>
              <a:t>entry.totalPrice</a:t>
            </a:r>
            <a:r>
              <a:rPr lang="en-US" sz="1400" dirty="0" smtClean="0"/>
              <a:t>() %&gt;</a:t>
            </a:r>
          </a:p>
          <a:p>
            <a:pPr>
              <a:buNone/>
            </a:pPr>
            <a:r>
              <a:rPr lang="en-US" sz="1400" dirty="0" smtClean="0"/>
              <a:t>&lt;% 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%&gt;</a:t>
            </a:r>
          </a:p>
          <a:p>
            <a:pPr>
              <a:buNone/>
            </a:pPr>
            <a:r>
              <a:rPr lang="en-US" sz="1400" dirty="0" smtClean="0"/>
              <a:t>&lt;/body&gt;</a:t>
            </a:r>
          </a:p>
          <a:p>
            <a:pPr>
              <a:buNone/>
            </a:pPr>
            <a:r>
              <a:rPr lang="en-US" sz="1400" dirty="0" smtClean="0"/>
              <a:t>&lt;/html&gt;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7023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example to open a file and analyze the contents on java application.</a:t>
            </a:r>
          </a:p>
          <a:p>
            <a:r>
              <a:rPr lang="en-US" dirty="0" smtClean="0"/>
              <a:t>The step is:</a:t>
            </a:r>
          </a:p>
          <a:p>
            <a:pPr lvl="1"/>
            <a:r>
              <a:rPr lang="en-US" dirty="0" smtClean="0"/>
              <a:t>Write a data of length and width in a text file (e.g., data.txt)</a:t>
            </a:r>
          </a:p>
          <a:p>
            <a:pPr lvl="1"/>
            <a:r>
              <a:rPr lang="en-US" dirty="0" smtClean="0"/>
              <a:t>Open the file using the following </a:t>
            </a:r>
            <a:r>
              <a:rPr lang="en-US" dirty="0" err="1" smtClean="0"/>
              <a:t>jsp</a:t>
            </a:r>
            <a:r>
              <a:rPr lang="en-US" dirty="0" smtClean="0"/>
              <a:t> and java file.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0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Second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Create a new text file using notepad</a:t>
            </a:r>
          </a:p>
          <a:p>
            <a:r>
              <a:rPr lang="en-US" altLang="ko-KR" dirty="0" smtClean="0"/>
              <a:t>Filename: data.txt</a:t>
            </a:r>
          </a:p>
          <a:p>
            <a:r>
              <a:rPr lang="en-US" altLang="ko-KR" dirty="0" smtClean="0"/>
              <a:t>Contents: data element of length and width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Next, create readFile.java and </a:t>
            </a:r>
            <a:r>
              <a:rPr lang="en-US" altLang="ko-KR" dirty="0" err="1" smtClean="0"/>
              <a:t>OpenFile.jsp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17032"/>
            <a:ext cx="425625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8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 Introduction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components must, in general, adopt standard techniques for interacting with the rest of the world. </a:t>
            </a:r>
          </a:p>
          <a:p>
            <a:r>
              <a:rPr lang="en-US" dirty="0" smtClean="0"/>
              <a:t>For example, all GUI components inherit the </a:t>
            </a:r>
            <a:r>
              <a:rPr lang="en-US" dirty="0" err="1" smtClean="0"/>
              <a:t>java.awt.Component</a:t>
            </a:r>
            <a:r>
              <a:rPr lang="en-US" dirty="0" smtClean="0"/>
              <a:t> class, which means that one can rely on them to have certain standard methods like </a:t>
            </a:r>
            <a:r>
              <a:rPr lang="en-US" i="1" dirty="0" smtClean="0"/>
              <a:t>paint()</a:t>
            </a:r>
            <a:r>
              <a:rPr lang="en-US" dirty="0" smtClean="0"/>
              <a:t>, </a:t>
            </a:r>
            <a:r>
              <a:rPr lang="en-US" i="1" dirty="0" err="1" smtClean="0"/>
              <a:t>setSize</a:t>
            </a:r>
            <a:r>
              <a:rPr lang="en-US" i="1" dirty="0" smtClean="0"/>
              <a:t>()</a:t>
            </a:r>
            <a:r>
              <a:rPr lang="en-US" dirty="0" smtClean="0"/>
              <a:t>, etc. 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readFile.java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b="1" dirty="0" smtClean="0"/>
              <a:t>package calc;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b="1" dirty="0" smtClean="0"/>
              <a:t>import java.io.*;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b="1" dirty="0" smtClean="0"/>
              <a:t>public class </a:t>
            </a:r>
            <a:r>
              <a:rPr lang="en-US" sz="4800" b="1" dirty="0" err="1" smtClean="0"/>
              <a:t>readFile</a:t>
            </a:r>
            <a:r>
              <a:rPr lang="en-US" sz="4800" b="1" dirty="0" smtClean="0"/>
              <a:t> {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File </a:t>
            </a:r>
            <a:r>
              <a:rPr lang="en-US" sz="4800" dirty="0" err="1" smtClean="0"/>
              <a:t>inFile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String path;</a:t>
            </a:r>
          </a:p>
          <a:p>
            <a:pPr>
              <a:buNone/>
            </a:pPr>
            <a:r>
              <a:rPr lang="en-US" sz="4800" b="1" dirty="0" err="1" smtClean="0"/>
              <a:t>int</a:t>
            </a:r>
            <a:r>
              <a:rPr lang="en-US" sz="4800" b="1" dirty="0" smtClean="0"/>
              <a:t> length;</a:t>
            </a:r>
          </a:p>
          <a:p>
            <a:pPr>
              <a:buNone/>
            </a:pPr>
            <a:r>
              <a:rPr lang="en-US" sz="4800" b="1" dirty="0" err="1" smtClean="0"/>
              <a:t>int</a:t>
            </a:r>
            <a:r>
              <a:rPr lang="en-US" sz="4800" b="1" dirty="0" smtClean="0"/>
              <a:t> width;</a:t>
            </a:r>
          </a:p>
          <a:p>
            <a:pPr>
              <a:buNone/>
            </a:pPr>
            <a:r>
              <a:rPr lang="en-US" sz="4800" b="1" dirty="0" err="1" smtClean="0"/>
              <a:t>int</a:t>
            </a:r>
            <a:r>
              <a:rPr lang="en-US" sz="4800" b="1" dirty="0" smtClean="0"/>
              <a:t> area;</a:t>
            </a:r>
          </a:p>
          <a:p>
            <a:pPr>
              <a:buNone/>
            </a:pPr>
            <a:r>
              <a:rPr lang="en-US" sz="4800" dirty="0" smtClean="0"/>
              <a:t>area </a:t>
            </a:r>
            <a:r>
              <a:rPr lang="en-US" sz="4800" dirty="0" err="1" smtClean="0"/>
              <a:t>areaObj</a:t>
            </a:r>
            <a:r>
              <a:rPr lang="en-US" sz="4800" dirty="0" smtClean="0"/>
              <a:t>;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b="1" dirty="0" smtClean="0"/>
              <a:t>public void </a:t>
            </a:r>
            <a:r>
              <a:rPr lang="en-US" sz="4800" b="1" dirty="0" err="1" smtClean="0"/>
              <a:t>setPath</a:t>
            </a:r>
            <a:r>
              <a:rPr lang="en-US" sz="4800" b="1" dirty="0" smtClean="0"/>
              <a:t>(String s) </a:t>
            </a:r>
          </a:p>
          <a:p>
            <a:pPr>
              <a:buNone/>
            </a:pPr>
            <a:r>
              <a:rPr lang="en-US" sz="4800" dirty="0" smtClean="0"/>
              <a:t>{</a:t>
            </a:r>
          </a:p>
          <a:p>
            <a:pPr>
              <a:buNone/>
            </a:pPr>
            <a:r>
              <a:rPr lang="en-US" sz="4800" dirty="0" smtClean="0"/>
              <a:t>path = s;</a:t>
            </a:r>
          </a:p>
          <a:p>
            <a:pPr>
              <a:buNone/>
            </a:pPr>
            <a:r>
              <a:rPr lang="en-US" sz="4800" dirty="0" err="1" smtClean="0"/>
              <a:t>inFile</a:t>
            </a:r>
            <a:r>
              <a:rPr lang="en-US" sz="4800" dirty="0" smtClean="0"/>
              <a:t> = </a:t>
            </a:r>
            <a:r>
              <a:rPr lang="en-US" sz="4800" b="1" dirty="0" smtClean="0"/>
              <a:t>new File(path);</a:t>
            </a:r>
          </a:p>
          <a:p>
            <a:pPr>
              <a:buNone/>
            </a:pPr>
            <a:r>
              <a:rPr lang="en-US" sz="4800" b="1" dirty="0" smtClean="0"/>
              <a:t>try {</a:t>
            </a:r>
          </a:p>
          <a:p>
            <a:pPr>
              <a:buNone/>
            </a:pPr>
            <a:r>
              <a:rPr lang="en-US" sz="4800" dirty="0" smtClean="0"/>
              <a:t>read();</a:t>
            </a:r>
          </a:p>
          <a:p>
            <a:pPr>
              <a:buNone/>
            </a:pPr>
            <a:r>
              <a:rPr lang="en-US" sz="4800" dirty="0" smtClean="0"/>
              <a:t>} </a:t>
            </a:r>
            <a:r>
              <a:rPr lang="en-US" sz="4800" b="1" dirty="0" smtClean="0"/>
              <a:t>catch (</a:t>
            </a:r>
            <a:r>
              <a:rPr lang="en-US" sz="4800" b="1" dirty="0" err="1" smtClean="0"/>
              <a:t>IOException</a:t>
            </a:r>
            <a:r>
              <a:rPr lang="en-US" sz="4800" b="1" dirty="0" smtClean="0"/>
              <a:t> e) {</a:t>
            </a:r>
          </a:p>
          <a:p>
            <a:pPr>
              <a:buNone/>
            </a:pPr>
            <a:r>
              <a:rPr lang="en-US" sz="4800" dirty="0" smtClean="0"/>
              <a:t>// </a:t>
            </a:r>
            <a:r>
              <a:rPr lang="en-US" sz="4800" b="1" dirty="0" smtClean="0"/>
              <a:t>TODO Auto-generated catch block</a:t>
            </a:r>
          </a:p>
          <a:p>
            <a:pPr>
              <a:buNone/>
            </a:pPr>
            <a:r>
              <a:rPr lang="en-US" sz="4800" dirty="0" err="1" smtClean="0"/>
              <a:t>e.printStackTrace</a:t>
            </a:r>
            <a:r>
              <a:rPr lang="en-US" sz="4800" dirty="0" smtClean="0"/>
              <a:t>();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b="1" dirty="0" smtClean="0"/>
              <a:t>public void read() throws </a:t>
            </a:r>
            <a:r>
              <a:rPr lang="en-US" sz="4800" b="1" dirty="0" err="1" smtClean="0"/>
              <a:t>IOException</a:t>
            </a:r>
            <a:endParaRPr lang="en-US" sz="4800" b="1" dirty="0" smtClean="0"/>
          </a:p>
          <a:p>
            <a:pPr>
              <a:buNone/>
            </a:pPr>
            <a:r>
              <a:rPr lang="en-US" sz="4800" dirty="0" smtClean="0"/>
              <a:t>{</a:t>
            </a:r>
          </a:p>
          <a:p>
            <a:pPr>
              <a:buNone/>
            </a:pPr>
            <a:r>
              <a:rPr lang="en-US" sz="4800" dirty="0" err="1" smtClean="0"/>
              <a:t>FileReader</a:t>
            </a:r>
            <a:r>
              <a:rPr lang="en-US" sz="4800" dirty="0" smtClean="0"/>
              <a:t> </a:t>
            </a:r>
            <a:r>
              <a:rPr lang="en-US" sz="4800" dirty="0" err="1" smtClean="0"/>
              <a:t>fileReader</a:t>
            </a:r>
            <a:r>
              <a:rPr lang="en-US" sz="4800" dirty="0" smtClean="0"/>
              <a:t> = 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FileReader</a:t>
            </a:r>
            <a:r>
              <a:rPr lang="en-US" sz="4800" b="1" dirty="0" smtClean="0"/>
              <a:t>(</a:t>
            </a:r>
            <a:r>
              <a:rPr lang="en-US" sz="4800" b="1" dirty="0" err="1" smtClean="0"/>
              <a:t>inFile</a:t>
            </a:r>
            <a:r>
              <a:rPr lang="en-US" sz="4800" b="1" dirty="0" smtClean="0"/>
              <a:t>);</a:t>
            </a:r>
          </a:p>
          <a:p>
            <a:pPr>
              <a:buNone/>
            </a:pPr>
            <a:r>
              <a:rPr lang="en-US" sz="4800" dirty="0" err="1" smtClean="0"/>
              <a:t>BufferedReader</a:t>
            </a:r>
            <a:r>
              <a:rPr lang="en-US" sz="4800" dirty="0" smtClean="0"/>
              <a:t> </a:t>
            </a:r>
            <a:r>
              <a:rPr lang="en-US" sz="4800" dirty="0" err="1" smtClean="0"/>
              <a:t>bufReader</a:t>
            </a:r>
            <a:r>
              <a:rPr lang="en-US" sz="4800" dirty="0" smtClean="0"/>
              <a:t> = 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BufferedReader</a:t>
            </a:r>
            <a:r>
              <a:rPr lang="en-US" sz="4800" b="1" dirty="0" smtClean="0"/>
              <a:t>(</a:t>
            </a:r>
            <a:r>
              <a:rPr lang="en-US" sz="4800" b="1" dirty="0" err="1" smtClean="0"/>
              <a:t>fileReader</a:t>
            </a:r>
            <a:r>
              <a:rPr lang="en-US" sz="4800" b="1" dirty="0" smtClean="0"/>
              <a:t>);</a:t>
            </a:r>
          </a:p>
          <a:p>
            <a:pPr>
              <a:buNone/>
            </a:pPr>
            <a:r>
              <a:rPr lang="en-US" sz="4800" dirty="0" smtClean="0"/>
              <a:t>String </a:t>
            </a:r>
            <a:r>
              <a:rPr lang="en-US" sz="4800" dirty="0" err="1" smtClean="0"/>
              <a:t>str</a:t>
            </a:r>
            <a:r>
              <a:rPr lang="en-US" sz="4800" dirty="0" smtClean="0"/>
              <a:t>;</a:t>
            </a:r>
          </a:p>
          <a:p>
            <a:pPr>
              <a:buNone/>
            </a:pPr>
            <a:r>
              <a:rPr lang="en-US" sz="4800" dirty="0" smtClean="0"/>
              <a:t>//get first line</a:t>
            </a:r>
          </a:p>
          <a:p>
            <a:pPr>
              <a:buNone/>
            </a:pPr>
            <a:r>
              <a:rPr lang="en-US" sz="4800" dirty="0" err="1" smtClean="0"/>
              <a:t>str</a:t>
            </a:r>
            <a:r>
              <a:rPr lang="en-US" sz="4800" dirty="0" smtClean="0"/>
              <a:t> = </a:t>
            </a:r>
            <a:r>
              <a:rPr lang="en-US" sz="4800" dirty="0" err="1" smtClean="0"/>
              <a:t>bufReader.readLine</a:t>
            </a:r>
            <a:r>
              <a:rPr lang="en-US" sz="4800" dirty="0" smtClean="0"/>
              <a:t>();</a:t>
            </a:r>
          </a:p>
          <a:p>
            <a:pPr>
              <a:buNone/>
            </a:pPr>
            <a:r>
              <a:rPr lang="en-US" sz="4800" dirty="0" smtClean="0"/>
              <a:t>length = </a:t>
            </a:r>
            <a:r>
              <a:rPr lang="en-US" sz="4800" dirty="0" err="1" smtClean="0"/>
              <a:t>Integer.</a:t>
            </a:r>
            <a:r>
              <a:rPr lang="en-US" sz="4800" i="1" dirty="0" err="1" smtClean="0"/>
              <a:t>parseInt</a:t>
            </a:r>
            <a:r>
              <a:rPr lang="en-US" sz="4800" i="1" dirty="0" smtClean="0"/>
              <a:t>(</a:t>
            </a:r>
            <a:r>
              <a:rPr lang="en-US" sz="4800" i="1" dirty="0" err="1" smtClean="0"/>
              <a:t>str</a:t>
            </a:r>
            <a:r>
              <a:rPr lang="en-US" sz="4800" i="1" dirty="0" smtClean="0"/>
              <a:t>);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//get second line</a:t>
            </a:r>
          </a:p>
          <a:p>
            <a:pPr>
              <a:buNone/>
            </a:pPr>
            <a:r>
              <a:rPr lang="en-US" sz="4800" dirty="0" err="1" smtClean="0"/>
              <a:t>str</a:t>
            </a:r>
            <a:r>
              <a:rPr lang="en-US" sz="4800" dirty="0" smtClean="0"/>
              <a:t> = </a:t>
            </a:r>
            <a:r>
              <a:rPr lang="en-US" sz="4800" dirty="0" err="1" smtClean="0"/>
              <a:t>bufReader.readLine</a:t>
            </a:r>
            <a:r>
              <a:rPr lang="en-US" sz="4800" dirty="0" smtClean="0"/>
              <a:t>();</a:t>
            </a:r>
          </a:p>
          <a:p>
            <a:pPr>
              <a:buNone/>
            </a:pPr>
            <a:r>
              <a:rPr lang="en-US" sz="4800" dirty="0" smtClean="0"/>
              <a:t>width = </a:t>
            </a:r>
            <a:r>
              <a:rPr lang="en-US" sz="4800" dirty="0" err="1" smtClean="0"/>
              <a:t>Integer.</a:t>
            </a:r>
            <a:r>
              <a:rPr lang="en-US" sz="4800" i="1" dirty="0" err="1" smtClean="0"/>
              <a:t>parseInt</a:t>
            </a:r>
            <a:r>
              <a:rPr lang="en-US" sz="4800" i="1" dirty="0" smtClean="0"/>
              <a:t>(</a:t>
            </a:r>
            <a:r>
              <a:rPr lang="en-US" sz="4800" i="1" dirty="0" err="1" smtClean="0"/>
              <a:t>str</a:t>
            </a:r>
            <a:r>
              <a:rPr lang="en-US" sz="4800" i="1" dirty="0" smtClean="0"/>
              <a:t>);</a:t>
            </a:r>
          </a:p>
          <a:p>
            <a:pPr>
              <a:buNone/>
            </a:pPr>
            <a:r>
              <a:rPr lang="en-US" sz="4800" dirty="0" err="1" smtClean="0"/>
              <a:t>bufReader.close</a:t>
            </a:r>
            <a:r>
              <a:rPr lang="en-US" sz="4800" dirty="0" smtClean="0"/>
              <a:t>();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00496" y="1643050"/>
            <a:ext cx="5357850" cy="1021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/>
              <a:t>public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calculateArea</a:t>
            </a:r>
            <a:r>
              <a:rPr lang="en-US" sz="2400" b="1" dirty="0" smtClean="0"/>
              <a:t>() 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area=0;</a:t>
            </a:r>
          </a:p>
          <a:p>
            <a:pPr>
              <a:buNone/>
            </a:pPr>
            <a:r>
              <a:rPr lang="en-US" sz="2400" b="1" dirty="0" smtClean="0"/>
              <a:t>try {</a:t>
            </a:r>
          </a:p>
          <a:p>
            <a:pPr>
              <a:buNone/>
            </a:pPr>
            <a:r>
              <a:rPr lang="en-US" sz="2400" dirty="0" smtClean="0"/>
              <a:t>read();</a:t>
            </a:r>
          </a:p>
          <a:p>
            <a:pPr>
              <a:buNone/>
            </a:pPr>
            <a:r>
              <a:rPr lang="en-US" sz="2400" dirty="0" smtClean="0"/>
              <a:t>} </a:t>
            </a:r>
            <a:r>
              <a:rPr lang="en-US" sz="2400" b="1" dirty="0" smtClean="0"/>
              <a:t>catch (</a:t>
            </a:r>
            <a:r>
              <a:rPr lang="en-US" sz="2400" b="1" dirty="0" err="1" smtClean="0"/>
              <a:t>IOException</a:t>
            </a:r>
            <a:r>
              <a:rPr lang="en-US" sz="2400" b="1" dirty="0" smtClean="0"/>
              <a:t> e) {</a:t>
            </a:r>
          </a:p>
          <a:p>
            <a:pPr>
              <a:buNone/>
            </a:pPr>
            <a:r>
              <a:rPr lang="en-US" sz="2400" dirty="0" smtClean="0"/>
              <a:t>// </a:t>
            </a:r>
            <a:r>
              <a:rPr lang="en-US" sz="2400" b="1" dirty="0" smtClean="0"/>
              <a:t>TODO Auto-generated catch block</a:t>
            </a:r>
          </a:p>
          <a:p>
            <a:pPr>
              <a:buNone/>
            </a:pPr>
            <a:r>
              <a:rPr lang="en-US" sz="2400" dirty="0" err="1" smtClean="0"/>
              <a:t>e.printStackTrace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areaObj</a:t>
            </a:r>
            <a:r>
              <a:rPr lang="en-US" sz="2400" dirty="0" smtClean="0"/>
              <a:t> = </a:t>
            </a:r>
            <a:r>
              <a:rPr lang="en-US" sz="2400" b="1" dirty="0" smtClean="0"/>
              <a:t>new area();</a:t>
            </a:r>
          </a:p>
          <a:p>
            <a:pPr>
              <a:buNone/>
            </a:pPr>
            <a:r>
              <a:rPr lang="en-US" sz="2400" dirty="0" err="1" smtClean="0"/>
              <a:t>areaObj.setLength</a:t>
            </a:r>
            <a:r>
              <a:rPr lang="en-US" sz="2400" dirty="0" smtClean="0"/>
              <a:t>(length);</a:t>
            </a:r>
          </a:p>
          <a:p>
            <a:pPr>
              <a:buNone/>
            </a:pPr>
            <a:r>
              <a:rPr lang="en-US" sz="2400" dirty="0" err="1" smtClean="0"/>
              <a:t>areaObj.setWidth</a:t>
            </a:r>
            <a:r>
              <a:rPr lang="en-US" sz="2400" dirty="0" smtClean="0"/>
              <a:t>(width);</a:t>
            </a:r>
          </a:p>
          <a:p>
            <a:pPr>
              <a:buNone/>
            </a:pPr>
            <a:r>
              <a:rPr lang="en-US" sz="2400" dirty="0" smtClean="0"/>
              <a:t>area = </a:t>
            </a:r>
            <a:r>
              <a:rPr lang="en-US" sz="2400" dirty="0" err="1" smtClean="0"/>
              <a:t>areaObj.getArea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b="1" dirty="0" smtClean="0"/>
              <a:t>return area;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public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getLength</a:t>
            </a:r>
            <a:r>
              <a:rPr lang="en-US" sz="2400" b="1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return </a:t>
            </a:r>
            <a:r>
              <a:rPr lang="en-US" sz="2400" b="1" dirty="0" err="1" smtClean="0"/>
              <a:t>areaObj.getLength</a:t>
            </a:r>
            <a:r>
              <a:rPr lang="en-US" sz="2400" b="1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public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getWidth</a:t>
            </a:r>
            <a:r>
              <a:rPr lang="en-US" sz="2400" b="1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return </a:t>
            </a:r>
            <a:r>
              <a:rPr lang="en-US" sz="2400" b="1" dirty="0" err="1" smtClean="0"/>
              <a:t>areaObj.getWidth</a:t>
            </a:r>
            <a:r>
              <a:rPr lang="en-US" sz="2400" b="1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6798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OpenFile.jsp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&lt;%@ page language=</a:t>
            </a:r>
            <a:r>
              <a:rPr lang="en-US" sz="1600" i="1" dirty="0" smtClean="0"/>
              <a:t>"java" </a:t>
            </a:r>
            <a:r>
              <a:rPr lang="en-US" sz="1600" i="1" dirty="0" err="1" smtClean="0"/>
              <a:t>contentType</a:t>
            </a:r>
            <a:r>
              <a:rPr lang="en-US" sz="1600" i="1" dirty="0" smtClean="0"/>
              <a:t>="text/html; </a:t>
            </a:r>
            <a:r>
              <a:rPr lang="en-US" sz="1600" i="1" dirty="0" err="1" smtClean="0"/>
              <a:t>charset</a:t>
            </a:r>
            <a:r>
              <a:rPr lang="en-US" sz="1600" i="1" dirty="0" smtClean="0"/>
              <a:t>=EUC-KR"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pageEncoding</a:t>
            </a:r>
            <a:r>
              <a:rPr lang="en-US" sz="1600" dirty="0" smtClean="0"/>
              <a:t>=</a:t>
            </a:r>
            <a:r>
              <a:rPr lang="en-US" sz="1600" i="1" dirty="0" smtClean="0"/>
              <a:t>"EUC-KR" import="java.io.*"%&gt;</a:t>
            </a:r>
          </a:p>
          <a:p>
            <a:pPr>
              <a:buNone/>
            </a:pPr>
            <a:r>
              <a:rPr lang="en-US" sz="1600" dirty="0" smtClean="0"/>
              <a:t>&lt;!DOCTYPE html PUBLIC "-//W3C//DTD HTML 4.01 Transitional//EN" "http://www.w3.org/TR/html4/loose.dtd"&gt;</a:t>
            </a:r>
          </a:p>
          <a:p>
            <a:pPr>
              <a:buNone/>
            </a:pPr>
            <a:r>
              <a:rPr lang="en-US" sz="1600" dirty="0" smtClean="0"/>
              <a:t>&lt;html&gt;</a:t>
            </a:r>
          </a:p>
          <a:p>
            <a:pPr>
              <a:buNone/>
            </a:pPr>
            <a:r>
              <a:rPr lang="en-US" sz="1600" dirty="0" smtClean="0"/>
              <a:t>&lt;head&gt;</a:t>
            </a:r>
          </a:p>
          <a:p>
            <a:pPr>
              <a:buNone/>
            </a:pPr>
            <a:r>
              <a:rPr lang="fr-FR" sz="1600" dirty="0" smtClean="0"/>
              <a:t>&lt;</a:t>
            </a:r>
            <a:r>
              <a:rPr lang="fr-FR" sz="1600" dirty="0" err="1" smtClean="0"/>
              <a:t>meta</a:t>
            </a:r>
            <a:r>
              <a:rPr lang="fr-FR" sz="1600" dirty="0" smtClean="0"/>
              <a:t> http-</a:t>
            </a:r>
            <a:r>
              <a:rPr lang="fr-FR" sz="1600" dirty="0" err="1" smtClean="0"/>
              <a:t>equiv</a:t>
            </a:r>
            <a:r>
              <a:rPr lang="fr-FR" sz="1600" dirty="0" smtClean="0"/>
              <a:t>=</a:t>
            </a:r>
            <a:r>
              <a:rPr lang="fr-FR" sz="1600" i="1" dirty="0" smtClean="0"/>
              <a:t>"Content-Type" content="</a:t>
            </a:r>
            <a:r>
              <a:rPr lang="fr-FR" sz="1600" i="1" dirty="0" err="1" smtClean="0"/>
              <a:t>text</a:t>
            </a:r>
            <a:r>
              <a:rPr lang="fr-FR" sz="1600" i="1" dirty="0" smtClean="0"/>
              <a:t>/html; </a:t>
            </a:r>
            <a:r>
              <a:rPr lang="fr-FR" sz="1600" i="1" dirty="0" err="1" smtClean="0"/>
              <a:t>charset</a:t>
            </a:r>
            <a:r>
              <a:rPr lang="fr-FR" sz="1600" i="1" dirty="0" smtClean="0"/>
              <a:t>=EUC-KR"&gt;</a:t>
            </a:r>
          </a:p>
          <a:p>
            <a:pPr>
              <a:buNone/>
            </a:pPr>
            <a:r>
              <a:rPr lang="en-US" sz="1600" dirty="0" smtClean="0"/>
              <a:t>&lt;title&gt;Open File&lt;/title&gt;</a:t>
            </a:r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jsp:useBean</a:t>
            </a:r>
            <a:r>
              <a:rPr lang="en-US" sz="1600" dirty="0" smtClean="0"/>
              <a:t> id=</a:t>
            </a:r>
            <a:r>
              <a:rPr lang="en-US" sz="1600" i="1" dirty="0" smtClean="0"/>
              <a:t>"open"</a:t>
            </a:r>
          </a:p>
          <a:p>
            <a:pPr>
              <a:buNone/>
            </a:pPr>
            <a:r>
              <a:rPr lang="en-US" sz="1600" dirty="0" smtClean="0"/>
              <a:t>class=</a:t>
            </a:r>
            <a:r>
              <a:rPr lang="en-US" sz="1600" i="1" dirty="0" smtClean="0"/>
              <a:t>"</a:t>
            </a:r>
            <a:r>
              <a:rPr lang="en-US" sz="1600" i="1" dirty="0" err="1" smtClean="0"/>
              <a:t>calc.readFile</a:t>
            </a:r>
            <a:r>
              <a:rPr lang="en-US" sz="1600" i="1" dirty="0" smtClean="0"/>
              <a:t>" scope="application"/&gt;</a:t>
            </a:r>
          </a:p>
          <a:p>
            <a:pPr>
              <a:buNone/>
            </a:pPr>
            <a:r>
              <a:rPr lang="en-US" sz="1600" dirty="0" smtClean="0"/>
              <a:t>&lt;/head&gt;</a:t>
            </a:r>
          </a:p>
          <a:p>
            <a:pPr>
              <a:buNone/>
            </a:pPr>
            <a:r>
              <a:rPr lang="en-US" sz="1600" dirty="0" smtClean="0"/>
              <a:t>&lt;body&gt;</a:t>
            </a:r>
          </a:p>
          <a:p>
            <a:pPr>
              <a:buNone/>
            </a:pPr>
            <a:r>
              <a:rPr lang="en-US" sz="1600" dirty="0" smtClean="0"/>
              <a:t>&lt;%String path = </a:t>
            </a:r>
            <a:r>
              <a:rPr lang="en-US" sz="1600" dirty="0" err="1" smtClean="0"/>
              <a:t>request.getParameter</a:t>
            </a:r>
            <a:r>
              <a:rPr lang="en-US" sz="1600" dirty="0" smtClean="0"/>
              <a:t>("file");</a:t>
            </a:r>
          </a:p>
          <a:p>
            <a:pPr>
              <a:buNone/>
            </a:pPr>
            <a:r>
              <a:rPr lang="en-US" sz="1600" dirty="0" smtClean="0"/>
              <a:t>%&gt;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&lt;form  method=</a:t>
            </a:r>
            <a:r>
              <a:rPr lang="en-US" sz="1600" i="1" dirty="0" smtClean="0"/>
              <a:t>"post" action="OpenFile.jsp"&gt;</a:t>
            </a:r>
          </a:p>
          <a:p>
            <a:pPr>
              <a:buNone/>
            </a:pPr>
            <a:r>
              <a:rPr lang="en-US" sz="1600" dirty="0" smtClean="0"/>
              <a:t>  &lt;p&gt;</a:t>
            </a:r>
          </a:p>
          <a:p>
            <a:pPr>
              <a:buNone/>
            </a:pPr>
            <a:r>
              <a:rPr lang="en-US" sz="1600" dirty="0" smtClean="0"/>
              <a:t>  &lt;input type=</a:t>
            </a:r>
            <a:r>
              <a:rPr lang="en-US" sz="1600" i="1" dirty="0" smtClean="0"/>
              <a:t>"file" name="file" size="100" /&gt;</a:t>
            </a:r>
          </a:p>
          <a:p>
            <a:pPr>
              <a:buNone/>
            </a:pPr>
            <a:r>
              <a:rPr lang="en-US" sz="1600" dirty="0" smtClean="0"/>
              <a:t>    &lt;input type=</a:t>
            </a:r>
            <a:r>
              <a:rPr lang="en-US" sz="1600" i="1" dirty="0" smtClean="0"/>
              <a:t>"submit" name="Submit" value="Submit" /&gt;</a:t>
            </a:r>
          </a:p>
          <a:p>
            <a:pPr>
              <a:buNone/>
            </a:pPr>
            <a:r>
              <a:rPr lang="en-US" sz="1600" dirty="0" smtClean="0"/>
              <a:t>  &lt;/p&gt;</a:t>
            </a:r>
          </a:p>
          <a:p>
            <a:pPr>
              <a:buNone/>
            </a:pPr>
            <a:r>
              <a:rPr lang="en-US" sz="1600" dirty="0" smtClean="0"/>
              <a:t>&lt;/form&gt;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&lt;%</a:t>
            </a:r>
          </a:p>
          <a:p>
            <a:pPr>
              <a:buNone/>
            </a:pPr>
            <a:r>
              <a:rPr lang="en-US" sz="1600" b="1" dirty="0" smtClean="0"/>
              <a:t>if (path!=null){</a:t>
            </a:r>
          </a:p>
          <a:p>
            <a:pPr>
              <a:buNone/>
            </a:pPr>
            <a:r>
              <a:rPr lang="en-US" sz="1600" dirty="0" smtClean="0"/>
              <a:t>%&gt;&lt;</a:t>
            </a:r>
            <a:r>
              <a:rPr lang="en-US" sz="1600" dirty="0" err="1" smtClean="0"/>
              <a:t>jsp:setProperty</a:t>
            </a:r>
            <a:r>
              <a:rPr lang="en-US" sz="1600" dirty="0" smtClean="0"/>
              <a:t> name=</a:t>
            </a:r>
            <a:r>
              <a:rPr lang="en-US" sz="1600" i="1" dirty="0" smtClean="0"/>
              <a:t>"open" property="path" </a:t>
            </a:r>
            <a:r>
              <a:rPr lang="en-US" sz="1600" i="1" dirty="0" err="1" smtClean="0"/>
              <a:t>param</a:t>
            </a:r>
            <a:r>
              <a:rPr lang="en-US" sz="1600" i="1" dirty="0" smtClean="0"/>
              <a:t>="file" /&gt;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Area :&lt;%=</a:t>
            </a:r>
            <a:r>
              <a:rPr lang="en-US" sz="1600" dirty="0" err="1" smtClean="0"/>
              <a:t>open.calculateArea</a:t>
            </a:r>
            <a:r>
              <a:rPr lang="en-US" sz="1600" dirty="0" smtClean="0"/>
              <a:t>()%&gt; </a:t>
            </a:r>
          </a:p>
          <a:p>
            <a:pPr>
              <a:buNone/>
            </a:pPr>
            <a:r>
              <a:rPr lang="en-US" sz="1600" dirty="0" smtClean="0"/>
              <a:t>Length : &lt;%=</a:t>
            </a:r>
            <a:r>
              <a:rPr lang="en-US" sz="1600" dirty="0" err="1" smtClean="0"/>
              <a:t>open.getLength</a:t>
            </a:r>
            <a:r>
              <a:rPr lang="en-US" sz="1600" dirty="0" smtClean="0"/>
              <a:t>() %&gt;</a:t>
            </a:r>
          </a:p>
          <a:p>
            <a:pPr>
              <a:buNone/>
            </a:pPr>
            <a:r>
              <a:rPr lang="en-US" sz="1600" dirty="0" smtClean="0"/>
              <a:t>Width : &lt;%=</a:t>
            </a:r>
            <a:r>
              <a:rPr lang="en-US" sz="1600" dirty="0" err="1" smtClean="0"/>
              <a:t>open.getWidth</a:t>
            </a:r>
            <a:r>
              <a:rPr lang="en-US" sz="1600" dirty="0" smtClean="0"/>
              <a:t>() %&gt;</a:t>
            </a:r>
          </a:p>
          <a:p>
            <a:pPr>
              <a:buNone/>
            </a:pPr>
            <a:r>
              <a:rPr lang="en-US" sz="1600" dirty="0" smtClean="0"/>
              <a:t>&lt;% 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%&gt;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&lt;/body&gt;</a:t>
            </a:r>
          </a:p>
          <a:p>
            <a:pPr>
              <a:buNone/>
            </a:pPr>
            <a:r>
              <a:rPr lang="en-US" sz="1600" dirty="0" smtClean="0"/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473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 with Java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Apache Commons Math</a:t>
            </a:r>
          </a:p>
          <a:p>
            <a:r>
              <a:rPr lang="en-US" altLang="ko-KR" dirty="0" smtClean="0">
                <a:hlinkClick r:id="rId2"/>
              </a:rPr>
              <a:t>https://commons.apache.org/proper/commons-math/download_math.cgi</a:t>
            </a:r>
            <a:endParaRPr lang="en-US" altLang="ko-KR" dirty="0" smtClean="0"/>
          </a:p>
          <a:p>
            <a:r>
              <a:rPr lang="en-US" altLang="ko-KR" dirty="0" smtClean="0"/>
              <a:t>Choose file: commons-math3-3.6.1-bin.zip</a:t>
            </a:r>
          </a:p>
          <a:p>
            <a:r>
              <a:rPr lang="en-US" altLang="ko-KR" dirty="0" smtClean="0"/>
              <a:t>Copy the jar </a:t>
            </a:r>
            <a:r>
              <a:rPr lang="en-US" altLang="ko-KR" dirty="0"/>
              <a:t>file (</a:t>
            </a:r>
            <a:r>
              <a:rPr lang="en-US" altLang="ko-KR" dirty="0" smtClean="0"/>
              <a:t>commons-math3-3.6.1.jar) </a:t>
            </a:r>
            <a:r>
              <a:rPr lang="en-US" altLang="ko-KR" dirty="0"/>
              <a:t>into </a:t>
            </a:r>
            <a:r>
              <a:rPr lang="en-US" altLang="ko-KR" dirty="0" smtClean="0"/>
              <a:t>the workspace</a:t>
            </a:r>
          </a:p>
          <a:p>
            <a:pPr lvl="1"/>
            <a:r>
              <a:rPr lang="en-US" altLang="ko-KR" dirty="0" smtClean="0"/>
              <a:t>For example, create folder “lib”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491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 with Java (Example)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 example will utilize three files</a:t>
            </a:r>
          </a:p>
          <a:p>
            <a:pPr lvl="1"/>
            <a:r>
              <a:rPr lang="en-US" altLang="ko-KR" dirty="0" smtClean="0"/>
              <a:t>MathDemo.java</a:t>
            </a:r>
          </a:p>
          <a:p>
            <a:pPr lvl="1"/>
            <a:r>
              <a:rPr lang="en-US" altLang="ko-KR" dirty="0" smtClean="0"/>
              <a:t>getInputDemo.html</a:t>
            </a:r>
          </a:p>
          <a:p>
            <a:pPr lvl="1"/>
            <a:r>
              <a:rPr lang="en-US" altLang="ko-KR" dirty="0" err="1" smtClean="0"/>
              <a:t>MathDemo.jsp</a:t>
            </a:r>
            <a:r>
              <a:rPr lang="en-US" altLang="ko-KR" dirty="0" smtClean="0"/>
              <a:t> (MathDemo1.jsp)</a:t>
            </a:r>
          </a:p>
          <a:p>
            <a:r>
              <a:rPr lang="en-US" altLang="ko-KR" dirty="0" smtClean="0"/>
              <a:t>The purpose is to get data (input) from user and calculate Mean, Standard Deviation and Median</a:t>
            </a:r>
          </a:p>
        </p:txBody>
      </p:sp>
    </p:spTree>
    <p:extLst>
      <p:ext uri="{BB962C8B-B14F-4D97-AF65-F5344CB8AC3E}">
        <p14:creationId xmlns:p14="http://schemas.microsoft.com/office/powerpoint/2010/main" val="3872925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MathDemo.java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268760"/>
            <a:ext cx="71825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test;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0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org.apache.commons.math3.stat.descriptive.DescriptiveStatistics;</a:t>
            </a:r>
          </a:p>
          <a:p>
            <a:endParaRPr lang="en-US" altLang="ko-KR" sz="10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MathDemo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altLang="ko-KR" sz="10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data = new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mean;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median;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DescriptiveStatistics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stats = new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DescriptiveStatistics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MathDemo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Create a new object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 object)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this.data.add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this.stats.addValue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getMean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stats.getMean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getStd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stats.getStandardDeviation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getMedian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ko-KR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stats.getPercentile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642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getInputDemo.html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&lt;meta charset=</a:t>
            </a:r>
            <a:r>
              <a:rPr lang="en-US" altLang="ko-KR" i="1" dirty="0"/>
              <a:t>"EUC-KR"&gt;</a:t>
            </a:r>
          </a:p>
          <a:p>
            <a:pPr marL="0" indent="0">
              <a:buNone/>
            </a:pPr>
            <a:r>
              <a:rPr lang="en-US" altLang="ko-KR" dirty="0"/>
              <a:t>&lt;title&gt;Get Input Demo&lt;/title&gt;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&lt;form method=</a:t>
            </a:r>
            <a:r>
              <a:rPr lang="en-US" altLang="ko-KR" i="1" dirty="0"/>
              <a:t>post action="</a:t>
            </a:r>
            <a:r>
              <a:rPr lang="en-US" altLang="ko-KR" i="1" dirty="0" err="1" smtClean="0"/>
              <a:t>MathDemo.jsp</a:t>
            </a:r>
            <a:r>
              <a:rPr lang="en-US" altLang="ko-KR" i="1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Data1 : &lt;input type=</a:t>
            </a:r>
            <a:r>
              <a:rPr lang="en-US" altLang="ko-KR" i="1" dirty="0"/>
              <a:t>text name=data1 size=20&gt; &lt;BR/&gt; &lt;BR/&gt;</a:t>
            </a:r>
          </a:p>
          <a:p>
            <a:pPr marL="0" indent="0">
              <a:buNone/>
            </a:pPr>
            <a:r>
              <a:rPr lang="en-US" altLang="ko-KR" dirty="0"/>
              <a:t>Data2 : &lt;input type=</a:t>
            </a:r>
            <a:r>
              <a:rPr lang="en-US" altLang="ko-KR" i="1" dirty="0"/>
              <a:t>text name=data2 size=20&gt; &lt;BR/&gt; &lt;BR/&gt;</a:t>
            </a:r>
          </a:p>
          <a:p>
            <a:pPr marL="0" indent="0">
              <a:buNone/>
            </a:pPr>
            <a:r>
              <a:rPr lang="en-US" altLang="ko-KR" dirty="0"/>
              <a:t>Data3 : &lt;input type=</a:t>
            </a:r>
            <a:r>
              <a:rPr lang="en-US" altLang="ko-KR" i="1" dirty="0"/>
              <a:t>text name=data3 size=20&gt; &lt;BR/&gt; &lt;BR/&gt;</a:t>
            </a:r>
          </a:p>
          <a:p>
            <a:pPr marL="0" indent="0">
              <a:buNone/>
            </a:pPr>
            <a:r>
              <a:rPr lang="en-US" altLang="ko-KR" dirty="0"/>
              <a:t>Data4 : &lt;input type=</a:t>
            </a:r>
            <a:r>
              <a:rPr lang="en-US" altLang="ko-KR" i="1" dirty="0"/>
              <a:t>text name=data4 size=20&gt; &lt;BR/&gt; &lt;BR/&gt;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&lt;p&gt; &lt;input type=</a:t>
            </a:r>
            <a:r>
              <a:rPr lang="en-US" altLang="ko-KR" i="1" dirty="0"/>
              <a:t>submit&gt;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7061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MathDemo.jsp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6400" dirty="0"/>
              <a:t>&lt;%@ page language=</a:t>
            </a:r>
            <a:r>
              <a:rPr lang="en-US" altLang="ko-KR" sz="6400" i="1" dirty="0"/>
              <a:t>"java" </a:t>
            </a:r>
            <a:r>
              <a:rPr lang="en-US" altLang="ko-KR" sz="6400" i="1" dirty="0" err="1"/>
              <a:t>contentType</a:t>
            </a:r>
            <a:r>
              <a:rPr lang="en-US" altLang="ko-KR" sz="6400" i="1" dirty="0"/>
              <a:t>="text/html; charset=EUC-KR"</a:t>
            </a:r>
          </a:p>
          <a:p>
            <a:pPr marL="0" indent="0">
              <a:buNone/>
            </a:pPr>
            <a:r>
              <a:rPr lang="en-US" altLang="ko-KR" sz="6400" dirty="0"/>
              <a:t>    </a:t>
            </a:r>
            <a:r>
              <a:rPr lang="en-US" altLang="ko-KR" sz="6400" dirty="0" err="1"/>
              <a:t>pageEncoding</a:t>
            </a:r>
            <a:r>
              <a:rPr lang="en-US" altLang="ko-KR" sz="6400" dirty="0"/>
              <a:t>=</a:t>
            </a:r>
            <a:r>
              <a:rPr lang="en-US" altLang="ko-KR" sz="6400" i="1" dirty="0"/>
              <a:t>"EUC-KR"%&gt;</a:t>
            </a:r>
          </a:p>
          <a:p>
            <a:pPr marL="0" indent="0">
              <a:buNone/>
            </a:pPr>
            <a:r>
              <a:rPr lang="en-US" altLang="ko-KR" sz="6400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en-US" altLang="ko-KR" sz="6400" dirty="0"/>
              <a:t>&lt;html&gt;</a:t>
            </a:r>
          </a:p>
          <a:p>
            <a:pPr marL="0" indent="0">
              <a:buNone/>
            </a:pPr>
            <a:r>
              <a:rPr lang="en-US" altLang="ko-KR" sz="6400" dirty="0"/>
              <a:t>&lt;head&gt;</a:t>
            </a:r>
          </a:p>
          <a:p>
            <a:pPr marL="0" indent="0">
              <a:buNone/>
            </a:pPr>
            <a:r>
              <a:rPr lang="fr-FR" altLang="ko-KR" sz="6400" dirty="0"/>
              <a:t>&lt;</a:t>
            </a:r>
            <a:r>
              <a:rPr lang="fr-FR" altLang="ko-KR" sz="6400" dirty="0" err="1"/>
              <a:t>meta</a:t>
            </a:r>
            <a:r>
              <a:rPr lang="fr-FR" altLang="ko-KR" sz="6400" dirty="0"/>
              <a:t> http-</a:t>
            </a:r>
            <a:r>
              <a:rPr lang="fr-FR" altLang="ko-KR" sz="6400" dirty="0" err="1"/>
              <a:t>equiv</a:t>
            </a:r>
            <a:r>
              <a:rPr lang="fr-FR" altLang="ko-KR" sz="6400" dirty="0"/>
              <a:t>=</a:t>
            </a:r>
            <a:r>
              <a:rPr lang="fr-FR" altLang="ko-KR" sz="6400" i="1" dirty="0"/>
              <a:t>"Content-Type" content="</a:t>
            </a:r>
            <a:r>
              <a:rPr lang="fr-FR" altLang="ko-KR" sz="6400" i="1" dirty="0" err="1"/>
              <a:t>text</a:t>
            </a:r>
            <a:r>
              <a:rPr lang="fr-FR" altLang="ko-KR" sz="6400" i="1" dirty="0"/>
              <a:t>/html; </a:t>
            </a:r>
            <a:r>
              <a:rPr lang="fr-FR" altLang="ko-KR" sz="6400" i="1" dirty="0" err="1"/>
              <a:t>charset</a:t>
            </a:r>
            <a:r>
              <a:rPr lang="fr-FR" altLang="ko-KR" sz="6400" i="1" dirty="0"/>
              <a:t>=EUC-KR"&gt;</a:t>
            </a:r>
          </a:p>
          <a:p>
            <a:pPr marL="0" indent="0">
              <a:buNone/>
            </a:pPr>
            <a:r>
              <a:rPr lang="en-US" altLang="ko-KR" sz="6400" dirty="0"/>
              <a:t>&lt;title&gt;Calculating Input&lt;/title&gt;</a:t>
            </a:r>
          </a:p>
          <a:p>
            <a:pPr marL="0" indent="0">
              <a:buNone/>
            </a:pPr>
            <a:r>
              <a:rPr lang="en-US" altLang="ko-KR" sz="6400" dirty="0"/>
              <a:t>&lt;/head&gt;</a:t>
            </a:r>
          </a:p>
          <a:p>
            <a:pPr marL="0" indent="0">
              <a:buNone/>
            </a:pPr>
            <a:r>
              <a:rPr lang="en-US" altLang="ko-KR" sz="6400" dirty="0"/>
              <a:t>&lt;body&gt;</a:t>
            </a:r>
          </a:p>
          <a:p>
            <a:pPr marL="0" indent="0">
              <a:buNone/>
            </a:pPr>
            <a:endParaRPr lang="ko-KR" altLang="en-US" sz="6400" dirty="0"/>
          </a:p>
          <a:p>
            <a:pPr marL="0" indent="0">
              <a:buNone/>
            </a:pPr>
            <a:r>
              <a:rPr lang="en-US" altLang="ko-KR" sz="6400" dirty="0"/>
              <a:t>&lt;</a:t>
            </a:r>
            <a:r>
              <a:rPr lang="en-US" altLang="ko-KR" sz="6400" dirty="0" err="1"/>
              <a:t>jsp:useBean</a:t>
            </a:r>
            <a:r>
              <a:rPr lang="en-US" altLang="ko-KR" sz="6400" dirty="0"/>
              <a:t> id=</a:t>
            </a:r>
            <a:r>
              <a:rPr lang="en-US" altLang="ko-KR" sz="6400" i="1" dirty="0"/>
              <a:t>"</a:t>
            </a:r>
            <a:r>
              <a:rPr lang="en-US" altLang="ko-KR" sz="6400" i="1" dirty="0" err="1"/>
              <a:t>mathDemo</a:t>
            </a:r>
            <a:r>
              <a:rPr lang="en-US" altLang="ko-KR" sz="6400" i="1" dirty="0"/>
              <a:t>" </a:t>
            </a:r>
          </a:p>
          <a:p>
            <a:pPr marL="0" indent="0">
              <a:buNone/>
            </a:pPr>
            <a:r>
              <a:rPr lang="en-US" altLang="ko-KR" sz="6400" dirty="0"/>
              <a:t>                    class=</a:t>
            </a:r>
            <a:r>
              <a:rPr lang="en-US" altLang="ko-KR" sz="6400" i="1" dirty="0"/>
              <a:t>"</a:t>
            </a:r>
            <a:r>
              <a:rPr lang="en-US" altLang="ko-KR" sz="6400" i="1" dirty="0" err="1"/>
              <a:t>test.MathDemo</a:t>
            </a:r>
            <a:r>
              <a:rPr lang="en-US" altLang="ko-KR" sz="6400" i="1" dirty="0"/>
              <a:t>"&gt; </a:t>
            </a:r>
          </a:p>
          <a:p>
            <a:pPr marL="0" indent="0">
              <a:buNone/>
            </a:pPr>
            <a:r>
              <a:rPr lang="en-US" altLang="ko-KR" sz="6400" dirty="0"/>
              <a:t>   &lt;</a:t>
            </a:r>
            <a:r>
              <a:rPr lang="en-US" altLang="ko-KR" sz="6400" dirty="0" err="1"/>
              <a:t>jsp:setProperty</a:t>
            </a:r>
            <a:r>
              <a:rPr lang="en-US" altLang="ko-KR" sz="6400" dirty="0"/>
              <a:t> name=</a:t>
            </a:r>
            <a:r>
              <a:rPr lang="en-US" altLang="ko-KR" sz="6400" i="1" dirty="0"/>
              <a:t>"</a:t>
            </a:r>
            <a:r>
              <a:rPr lang="en-US" altLang="ko-KR" sz="6400" i="1" dirty="0" err="1"/>
              <a:t>mathDemo</a:t>
            </a:r>
            <a:r>
              <a:rPr lang="en-US" altLang="ko-KR" sz="6400" i="1" dirty="0"/>
              <a:t>" property="data" </a:t>
            </a:r>
            <a:r>
              <a:rPr lang="en-US" altLang="ko-KR" sz="6400" i="1" dirty="0" err="1"/>
              <a:t>param</a:t>
            </a:r>
            <a:r>
              <a:rPr lang="en-US" altLang="ko-KR" sz="6400" i="1" dirty="0"/>
              <a:t>="data1"/&gt;</a:t>
            </a:r>
          </a:p>
          <a:p>
            <a:pPr marL="0" indent="0">
              <a:buNone/>
            </a:pPr>
            <a:r>
              <a:rPr lang="en-US" altLang="ko-KR" sz="6400" dirty="0"/>
              <a:t>   &lt;</a:t>
            </a:r>
            <a:r>
              <a:rPr lang="en-US" altLang="ko-KR" sz="6400" dirty="0" err="1"/>
              <a:t>jsp:setProperty</a:t>
            </a:r>
            <a:r>
              <a:rPr lang="en-US" altLang="ko-KR" sz="6400" dirty="0"/>
              <a:t> name=</a:t>
            </a:r>
            <a:r>
              <a:rPr lang="en-US" altLang="ko-KR" sz="6400" i="1" dirty="0"/>
              <a:t>"</a:t>
            </a:r>
            <a:r>
              <a:rPr lang="en-US" altLang="ko-KR" sz="6400" i="1" dirty="0" err="1"/>
              <a:t>mathDemo</a:t>
            </a:r>
            <a:r>
              <a:rPr lang="en-US" altLang="ko-KR" sz="6400" i="1" dirty="0"/>
              <a:t>" property="data" </a:t>
            </a:r>
            <a:r>
              <a:rPr lang="en-US" altLang="ko-KR" sz="6400" i="1" dirty="0" err="1"/>
              <a:t>param</a:t>
            </a:r>
            <a:r>
              <a:rPr lang="en-US" altLang="ko-KR" sz="6400" i="1" dirty="0"/>
              <a:t>="data2"/&gt;</a:t>
            </a:r>
          </a:p>
          <a:p>
            <a:pPr marL="0" indent="0">
              <a:buNone/>
            </a:pPr>
            <a:r>
              <a:rPr lang="en-US" altLang="ko-KR" sz="6400" dirty="0"/>
              <a:t>   &lt;</a:t>
            </a:r>
            <a:r>
              <a:rPr lang="en-US" altLang="ko-KR" sz="6400" dirty="0" err="1"/>
              <a:t>jsp:setProperty</a:t>
            </a:r>
            <a:r>
              <a:rPr lang="en-US" altLang="ko-KR" sz="6400" dirty="0"/>
              <a:t> name=</a:t>
            </a:r>
            <a:r>
              <a:rPr lang="en-US" altLang="ko-KR" sz="6400" i="1" dirty="0"/>
              <a:t>"</a:t>
            </a:r>
            <a:r>
              <a:rPr lang="en-US" altLang="ko-KR" sz="6400" i="1" dirty="0" err="1"/>
              <a:t>mathDemo</a:t>
            </a:r>
            <a:r>
              <a:rPr lang="en-US" altLang="ko-KR" sz="6400" i="1" dirty="0"/>
              <a:t>" property="data" </a:t>
            </a:r>
            <a:r>
              <a:rPr lang="en-US" altLang="ko-KR" sz="6400" i="1" dirty="0" err="1"/>
              <a:t>param</a:t>
            </a:r>
            <a:r>
              <a:rPr lang="en-US" altLang="ko-KR" sz="6400" i="1" dirty="0"/>
              <a:t>="data3"/&gt;</a:t>
            </a:r>
          </a:p>
          <a:p>
            <a:pPr marL="0" indent="0">
              <a:buNone/>
            </a:pPr>
            <a:r>
              <a:rPr lang="en-US" altLang="ko-KR" sz="6400" dirty="0"/>
              <a:t>   &lt;</a:t>
            </a:r>
            <a:r>
              <a:rPr lang="en-US" altLang="ko-KR" sz="6400" dirty="0" err="1"/>
              <a:t>jsp:setProperty</a:t>
            </a:r>
            <a:r>
              <a:rPr lang="en-US" altLang="ko-KR" sz="6400" dirty="0"/>
              <a:t> name=</a:t>
            </a:r>
            <a:r>
              <a:rPr lang="en-US" altLang="ko-KR" sz="6400" i="1" dirty="0"/>
              <a:t>"</a:t>
            </a:r>
            <a:r>
              <a:rPr lang="en-US" altLang="ko-KR" sz="6400" i="1" dirty="0" err="1"/>
              <a:t>mathDemo</a:t>
            </a:r>
            <a:r>
              <a:rPr lang="en-US" altLang="ko-KR" sz="6400" i="1" dirty="0"/>
              <a:t>" property="data" </a:t>
            </a:r>
            <a:r>
              <a:rPr lang="en-US" altLang="ko-KR" sz="6400" i="1" dirty="0" err="1"/>
              <a:t>param</a:t>
            </a:r>
            <a:r>
              <a:rPr lang="en-US" altLang="ko-KR" sz="6400" i="1" dirty="0"/>
              <a:t>="data4"/&gt;</a:t>
            </a:r>
          </a:p>
          <a:p>
            <a:pPr marL="0" indent="0">
              <a:buNone/>
            </a:pPr>
            <a:endParaRPr lang="ko-KR" altLang="en-US" sz="6400" dirty="0"/>
          </a:p>
          <a:p>
            <a:pPr marL="0" indent="0">
              <a:buNone/>
            </a:pPr>
            <a:r>
              <a:rPr lang="en-US" altLang="ko-KR" sz="6400" dirty="0"/>
              <a:t>&lt;/</a:t>
            </a:r>
            <a:r>
              <a:rPr lang="en-US" altLang="ko-KR" sz="6400" dirty="0" err="1"/>
              <a:t>jsp:useBean</a:t>
            </a:r>
            <a:r>
              <a:rPr lang="en-US" altLang="ko-KR" sz="6400" dirty="0"/>
              <a:t>&gt;</a:t>
            </a:r>
          </a:p>
          <a:p>
            <a:pPr marL="0" indent="0">
              <a:buNone/>
            </a:pPr>
            <a:endParaRPr lang="ko-KR" altLang="en-US" sz="6400" dirty="0"/>
          </a:p>
          <a:p>
            <a:pPr marL="0" indent="0">
              <a:buNone/>
            </a:pPr>
            <a:r>
              <a:rPr lang="en-US" altLang="ko-KR" sz="6400" dirty="0"/>
              <a:t>&lt;p&gt;The mean is </a:t>
            </a:r>
          </a:p>
          <a:p>
            <a:pPr marL="0" indent="0">
              <a:buNone/>
            </a:pPr>
            <a:r>
              <a:rPr lang="en-US" altLang="ko-KR" sz="6400" dirty="0"/>
              <a:t>   &lt;</a:t>
            </a:r>
            <a:r>
              <a:rPr lang="en-US" altLang="ko-KR" sz="6400" dirty="0" err="1"/>
              <a:t>jsp:getProperty</a:t>
            </a:r>
            <a:r>
              <a:rPr lang="en-US" altLang="ko-KR" sz="6400" dirty="0"/>
              <a:t> name=</a:t>
            </a:r>
            <a:r>
              <a:rPr lang="en-US" altLang="ko-KR" sz="6400" i="1" dirty="0"/>
              <a:t>"</a:t>
            </a:r>
            <a:r>
              <a:rPr lang="en-US" altLang="ko-KR" sz="6400" i="1" dirty="0" err="1"/>
              <a:t>mathDemo</a:t>
            </a:r>
            <a:r>
              <a:rPr lang="en-US" altLang="ko-KR" sz="6400" i="1" dirty="0"/>
              <a:t>" property="mean"/&gt;</a:t>
            </a:r>
          </a:p>
          <a:p>
            <a:pPr marL="0" indent="0">
              <a:buNone/>
            </a:pPr>
            <a:r>
              <a:rPr lang="en-US" altLang="ko-KR" sz="6400" dirty="0"/>
              <a:t>&lt;/p&gt;</a:t>
            </a:r>
          </a:p>
          <a:p>
            <a:pPr marL="0" indent="0">
              <a:buNone/>
            </a:pPr>
            <a:endParaRPr lang="ko-KR" altLang="en-US" sz="6400" dirty="0"/>
          </a:p>
          <a:p>
            <a:pPr marL="0" indent="0">
              <a:buNone/>
            </a:pPr>
            <a:r>
              <a:rPr lang="en-US" altLang="ko-KR" sz="6400" dirty="0"/>
              <a:t>&lt;p&gt;The standard deviation is </a:t>
            </a:r>
          </a:p>
          <a:p>
            <a:pPr marL="0" indent="0">
              <a:buNone/>
            </a:pPr>
            <a:r>
              <a:rPr lang="en-US" altLang="ko-KR" sz="6400" dirty="0"/>
              <a:t>   &lt;</a:t>
            </a:r>
            <a:r>
              <a:rPr lang="en-US" altLang="ko-KR" sz="6400" dirty="0" err="1"/>
              <a:t>jsp:getProperty</a:t>
            </a:r>
            <a:r>
              <a:rPr lang="en-US" altLang="ko-KR" sz="6400" dirty="0"/>
              <a:t> name=</a:t>
            </a:r>
            <a:r>
              <a:rPr lang="en-US" altLang="ko-KR" sz="6400" i="1" dirty="0"/>
              <a:t>"</a:t>
            </a:r>
            <a:r>
              <a:rPr lang="en-US" altLang="ko-KR" sz="6400" i="1" dirty="0" err="1"/>
              <a:t>mathDemo</a:t>
            </a:r>
            <a:r>
              <a:rPr lang="en-US" altLang="ko-KR" sz="6400" i="1" dirty="0"/>
              <a:t>" property="</a:t>
            </a:r>
            <a:r>
              <a:rPr lang="en-US" altLang="ko-KR" sz="6400" i="1" dirty="0" err="1"/>
              <a:t>std</a:t>
            </a:r>
            <a:r>
              <a:rPr lang="en-US" altLang="ko-KR" sz="6400" i="1" dirty="0"/>
              <a:t>"/&gt;</a:t>
            </a:r>
          </a:p>
          <a:p>
            <a:pPr marL="0" indent="0">
              <a:buNone/>
            </a:pPr>
            <a:r>
              <a:rPr lang="en-US" altLang="ko-KR" sz="6400" dirty="0"/>
              <a:t>&lt;/p&gt;</a:t>
            </a:r>
          </a:p>
          <a:p>
            <a:pPr marL="0" indent="0">
              <a:buNone/>
            </a:pPr>
            <a:endParaRPr lang="ko-KR" altLang="en-US" sz="6400" dirty="0"/>
          </a:p>
          <a:p>
            <a:pPr marL="0" indent="0">
              <a:buNone/>
            </a:pPr>
            <a:r>
              <a:rPr lang="en-US" altLang="ko-KR" sz="6400" dirty="0"/>
              <a:t>The median is &lt;%=</a:t>
            </a:r>
            <a:r>
              <a:rPr lang="en-US" altLang="ko-KR" sz="6400" dirty="0" err="1"/>
              <a:t>mathDemo.getMedian</a:t>
            </a:r>
            <a:r>
              <a:rPr lang="en-US" altLang="ko-KR" sz="6400" dirty="0"/>
              <a:t>()  %&gt;&lt;BR/&gt;</a:t>
            </a:r>
          </a:p>
          <a:p>
            <a:pPr marL="0" indent="0">
              <a:buNone/>
            </a:pPr>
            <a:endParaRPr lang="ko-KR" altLang="en-US" sz="6400" dirty="0"/>
          </a:p>
          <a:p>
            <a:pPr marL="0" indent="0">
              <a:buNone/>
            </a:pPr>
            <a:r>
              <a:rPr lang="en-US" altLang="ko-KR" sz="6400" dirty="0"/>
              <a:t>&lt;/body&gt;</a:t>
            </a:r>
          </a:p>
          <a:p>
            <a:pPr marL="0" indent="0">
              <a:buNone/>
            </a:pPr>
            <a:r>
              <a:rPr lang="en-US" altLang="ko-KR" sz="6400" dirty="0"/>
              <a:t>&lt;/html&gt;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709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MathDemo1.jsp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7200" dirty="0"/>
              <a:t>&lt;%@page import=</a:t>
            </a:r>
            <a:r>
              <a:rPr lang="en-US" altLang="ko-KR" sz="7200" i="1" dirty="0"/>
              <a:t>"test.*"%&gt;</a:t>
            </a:r>
          </a:p>
          <a:p>
            <a:pPr marL="0" indent="0">
              <a:buNone/>
            </a:pPr>
            <a:r>
              <a:rPr lang="en-US" altLang="ko-KR" sz="7200" dirty="0"/>
              <a:t>&lt;html&gt;</a:t>
            </a:r>
          </a:p>
          <a:p>
            <a:pPr marL="0" indent="0">
              <a:buNone/>
            </a:pPr>
            <a:r>
              <a:rPr lang="en-US" altLang="ko-KR" sz="7200" dirty="0"/>
              <a:t>&lt;head&gt;</a:t>
            </a:r>
          </a:p>
          <a:p>
            <a:pPr marL="0" indent="0">
              <a:buNone/>
            </a:pPr>
            <a:r>
              <a:rPr lang="fr-FR" altLang="ko-KR" sz="7200" dirty="0"/>
              <a:t>&lt;</a:t>
            </a:r>
            <a:r>
              <a:rPr lang="fr-FR" altLang="ko-KR" sz="7200" dirty="0" err="1"/>
              <a:t>meta</a:t>
            </a:r>
            <a:r>
              <a:rPr lang="fr-FR" altLang="ko-KR" sz="7200" dirty="0"/>
              <a:t> http-</a:t>
            </a:r>
            <a:r>
              <a:rPr lang="fr-FR" altLang="ko-KR" sz="7200" dirty="0" err="1"/>
              <a:t>equiv</a:t>
            </a:r>
            <a:r>
              <a:rPr lang="fr-FR" altLang="ko-KR" sz="7200" dirty="0"/>
              <a:t>=</a:t>
            </a:r>
            <a:r>
              <a:rPr lang="fr-FR" altLang="ko-KR" sz="7200" i="1" dirty="0"/>
              <a:t>"Content-Type" content="</a:t>
            </a:r>
            <a:r>
              <a:rPr lang="fr-FR" altLang="ko-KR" sz="7200" i="1" dirty="0" err="1"/>
              <a:t>text</a:t>
            </a:r>
            <a:r>
              <a:rPr lang="fr-FR" altLang="ko-KR" sz="7200" i="1" dirty="0"/>
              <a:t>/html; </a:t>
            </a:r>
            <a:r>
              <a:rPr lang="fr-FR" altLang="ko-KR" sz="7200" i="1" dirty="0" err="1"/>
              <a:t>charset</a:t>
            </a:r>
            <a:r>
              <a:rPr lang="fr-FR" altLang="ko-KR" sz="7200" i="1" dirty="0"/>
              <a:t>=EUC-KR"&gt;</a:t>
            </a:r>
          </a:p>
          <a:p>
            <a:pPr marL="0" indent="0">
              <a:buNone/>
            </a:pPr>
            <a:r>
              <a:rPr lang="en-US" altLang="ko-KR" sz="7200" dirty="0"/>
              <a:t>&lt;title&gt;Calculating Input&lt;/title&gt;</a:t>
            </a:r>
          </a:p>
          <a:p>
            <a:pPr marL="0" indent="0">
              <a:buNone/>
            </a:pPr>
            <a:r>
              <a:rPr lang="en-US" altLang="ko-KR" sz="7200" dirty="0"/>
              <a:t>&lt;/head&gt;</a:t>
            </a:r>
          </a:p>
          <a:p>
            <a:pPr marL="0" indent="0">
              <a:buNone/>
            </a:pPr>
            <a:r>
              <a:rPr lang="en-US" altLang="ko-KR" sz="7200" dirty="0"/>
              <a:t>&lt;body&gt;</a:t>
            </a:r>
          </a:p>
          <a:p>
            <a:pPr marL="0" indent="0">
              <a:buNone/>
            </a:pPr>
            <a:endParaRPr lang="ko-KR" altLang="en-US" sz="7200" dirty="0"/>
          </a:p>
          <a:p>
            <a:pPr marL="0" indent="0">
              <a:buNone/>
            </a:pPr>
            <a:r>
              <a:rPr lang="en-US" altLang="ko-KR" sz="7200" dirty="0"/>
              <a:t>&lt;%</a:t>
            </a:r>
          </a:p>
          <a:p>
            <a:pPr marL="0" indent="0">
              <a:buNone/>
            </a:pPr>
            <a:r>
              <a:rPr lang="en-US" altLang="ko-KR" sz="7200" dirty="0"/>
              <a:t>String data = "data";</a:t>
            </a:r>
          </a:p>
          <a:p>
            <a:pPr marL="0" indent="0">
              <a:buNone/>
            </a:pPr>
            <a:r>
              <a:rPr lang="en-US" altLang="ko-KR" sz="7200" dirty="0" err="1"/>
              <a:t>MathDemo</a:t>
            </a:r>
            <a:r>
              <a:rPr lang="en-US" altLang="ko-KR" sz="7200" dirty="0"/>
              <a:t> md = </a:t>
            </a:r>
            <a:r>
              <a:rPr lang="en-US" altLang="ko-KR" sz="7200" b="1" dirty="0"/>
              <a:t>new </a:t>
            </a:r>
            <a:r>
              <a:rPr lang="en-US" altLang="ko-KR" sz="7200" b="1" dirty="0" err="1"/>
              <a:t>MathDemo</a:t>
            </a:r>
            <a:r>
              <a:rPr lang="en-US" altLang="ko-KR" sz="7200" b="1" dirty="0"/>
              <a:t>();</a:t>
            </a:r>
          </a:p>
          <a:p>
            <a:pPr marL="0" indent="0">
              <a:buNone/>
            </a:pPr>
            <a:endParaRPr lang="ko-KR" altLang="en-US" sz="7200" dirty="0"/>
          </a:p>
          <a:p>
            <a:pPr marL="0" indent="0">
              <a:buNone/>
            </a:pPr>
            <a:r>
              <a:rPr lang="en-US" altLang="ko-KR" sz="7200" b="1" dirty="0"/>
              <a:t>for(</a:t>
            </a:r>
            <a:r>
              <a:rPr lang="en-US" altLang="ko-KR" sz="7200" b="1" dirty="0" err="1"/>
              <a:t>int</a:t>
            </a:r>
            <a:r>
              <a:rPr lang="en-US" altLang="ko-KR" sz="7200" b="1" dirty="0"/>
              <a:t> </a:t>
            </a:r>
            <a:r>
              <a:rPr lang="en-US" altLang="ko-KR" sz="7200" b="1" dirty="0" err="1"/>
              <a:t>num</a:t>
            </a:r>
            <a:r>
              <a:rPr lang="en-US" altLang="ko-KR" sz="7200" b="1" dirty="0"/>
              <a:t>=1;num&lt;=4;num++)</a:t>
            </a:r>
          </a:p>
          <a:p>
            <a:pPr marL="0" indent="0">
              <a:buNone/>
            </a:pPr>
            <a:r>
              <a:rPr lang="en-US" altLang="ko-KR" sz="7200" dirty="0"/>
              <a:t>{</a:t>
            </a:r>
          </a:p>
          <a:p>
            <a:pPr marL="0" indent="0">
              <a:buNone/>
            </a:pPr>
            <a:r>
              <a:rPr lang="en-US" altLang="ko-KR" sz="7200" dirty="0"/>
              <a:t>String number = </a:t>
            </a:r>
            <a:r>
              <a:rPr lang="en-US" altLang="ko-KR" sz="7200" dirty="0" err="1"/>
              <a:t>request.getParameter</a:t>
            </a:r>
            <a:r>
              <a:rPr lang="en-US" altLang="ko-KR" sz="7200" dirty="0"/>
              <a:t>((</a:t>
            </a:r>
            <a:r>
              <a:rPr lang="en-US" altLang="ko-KR" sz="7200" dirty="0" err="1"/>
              <a:t>data+num</a:t>
            </a:r>
            <a:r>
              <a:rPr lang="en-US" altLang="ko-KR" sz="7200" dirty="0"/>
              <a:t>));</a:t>
            </a:r>
          </a:p>
          <a:p>
            <a:pPr marL="0" indent="0">
              <a:buNone/>
            </a:pPr>
            <a:r>
              <a:rPr lang="en-US" altLang="ko-KR" sz="7200" dirty="0" err="1"/>
              <a:t>System.out.println</a:t>
            </a:r>
            <a:r>
              <a:rPr lang="en-US" altLang="ko-KR" sz="7200" dirty="0"/>
              <a:t>(number);</a:t>
            </a:r>
          </a:p>
          <a:p>
            <a:pPr marL="0" indent="0">
              <a:buNone/>
            </a:pPr>
            <a:r>
              <a:rPr lang="en-US" altLang="ko-KR" sz="7200" b="1" dirty="0" err="1"/>
              <a:t>int</a:t>
            </a:r>
            <a:r>
              <a:rPr lang="en-US" altLang="ko-KR" sz="7200" b="1" dirty="0"/>
              <a:t> </a:t>
            </a:r>
            <a:r>
              <a:rPr lang="en-US" altLang="ko-KR" sz="7200" b="1" dirty="0" err="1"/>
              <a:t>nn</a:t>
            </a:r>
            <a:r>
              <a:rPr lang="en-US" altLang="ko-KR" sz="7200" b="1" dirty="0"/>
              <a:t> = </a:t>
            </a:r>
            <a:r>
              <a:rPr lang="en-US" altLang="ko-KR" sz="7200" b="1" dirty="0" err="1"/>
              <a:t>Integer.parseInt</a:t>
            </a:r>
            <a:r>
              <a:rPr lang="en-US" altLang="ko-KR" sz="7200" b="1" dirty="0"/>
              <a:t>(number);</a:t>
            </a:r>
          </a:p>
          <a:p>
            <a:pPr marL="0" indent="0">
              <a:buNone/>
            </a:pPr>
            <a:r>
              <a:rPr lang="en-US" altLang="ko-KR" sz="7200" dirty="0" err="1"/>
              <a:t>md.setData</a:t>
            </a:r>
            <a:r>
              <a:rPr lang="en-US" altLang="ko-KR" sz="7200" dirty="0"/>
              <a:t>(</a:t>
            </a:r>
            <a:r>
              <a:rPr lang="en-US" altLang="ko-KR" sz="7200" dirty="0" err="1"/>
              <a:t>nn</a:t>
            </a:r>
            <a:r>
              <a:rPr lang="en-US" altLang="ko-KR" sz="7200" dirty="0"/>
              <a:t>);</a:t>
            </a:r>
          </a:p>
          <a:p>
            <a:pPr marL="0" indent="0">
              <a:buNone/>
            </a:pPr>
            <a:r>
              <a:rPr lang="en-US" altLang="ko-KR" sz="7200" dirty="0"/>
              <a:t>}</a:t>
            </a:r>
          </a:p>
          <a:p>
            <a:pPr marL="0" indent="0">
              <a:buNone/>
            </a:pPr>
            <a:endParaRPr lang="ko-KR" altLang="en-US" sz="7200" dirty="0"/>
          </a:p>
          <a:p>
            <a:pPr marL="0" indent="0">
              <a:buNone/>
            </a:pPr>
            <a:r>
              <a:rPr lang="en-US" altLang="ko-KR" sz="7200" dirty="0"/>
              <a:t>%&gt;</a:t>
            </a:r>
          </a:p>
          <a:p>
            <a:pPr marL="0" indent="0">
              <a:buNone/>
            </a:pPr>
            <a:endParaRPr lang="ko-KR" altLang="en-US" sz="7200" dirty="0"/>
          </a:p>
          <a:p>
            <a:pPr marL="0" indent="0">
              <a:buNone/>
            </a:pPr>
            <a:r>
              <a:rPr lang="en-US" altLang="ko-KR" sz="7200" dirty="0"/>
              <a:t>The mean is &lt;%=</a:t>
            </a:r>
            <a:r>
              <a:rPr lang="en-US" altLang="ko-KR" sz="7200" dirty="0" err="1"/>
              <a:t>md.getMean</a:t>
            </a:r>
            <a:r>
              <a:rPr lang="en-US" altLang="ko-KR" sz="7200" dirty="0"/>
              <a:t>()  %&gt;&lt;BR/&gt;</a:t>
            </a:r>
          </a:p>
          <a:p>
            <a:pPr marL="0" indent="0">
              <a:buNone/>
            </a:pPr>
            <a:r>
              <a:rPr lang="en-US" altLang="ko-KR" sz="7200" dirty="0"/>
              <a:t>The standard is&lt;%=</a:t>
            </a:r>
            <a:r>
              <a:rPr lang="en-US" altLang="ko-KR" sz="7200" dirty="0" err="1"/>
              <a:t>md.getStd</a:t>
            </a:r>
            <a:r>
              <a:rPr lang="en-US" altLang="ko-KR" sz="7200" dirty="0"/>
              <a:t>()</a:t>
            </a:r>
            <a:r>
              <a:rPr lang="en-US" altLang="ko-KR" sz="7200" u="sng" dirty="0"/>
              <a:t>%&gt;&lt;BR/&gt;</a:t>
            </a:r>
          </a:p>
          <a:p>
            <a:pPr marL="0" indent="0">
              <a:buNone/>
            </a:pPr>
            <a:endParaRPr lang="ko-KR" altLang="en-US" sz="7200" dirty="0"/>
          </a:p>
          <a:p>
            <a:pPr marL="0" indent="0">
              <a:buNone/>
            </a:pPr>
            <a:r>
              <a:rPr lang="en-US" altLang="ko-KR" sz="7200" dirty="0"/>
              <a:t>&lt;/body&gt;</a:t>
            </a:r>
          </a:p>
          <a:p>
            <a:pPr marL="0" indent="0">
              <a:buNone/>
            </a:pPr>
            <a:r>
              <a:rPr lang="en-US" altLang="ko-KR" sz="7200" dirty="0"/>
              <a:t>&lt;/html&gt;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262003"/>
            <a:ext cx="511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Don’t forget to change the action to MathDemo1.jsp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01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Bean Concepts</a:t>
            </a:r>
          </a:p>
          <a:p>
            <a:r>
              <a:rPr lang="en-US" dirty="0" smtClean="0"/>
              <a:t>Java Bean Examples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http://getch.wordpress.com/2009/11/20/javabean-in-jsp-a-simple-example/</a:t>
            </a:r>
            <a:endParaRPr lang="en-US" dirty="0" smtClean="0"/>
          </a:p>
          <a:p>
            <a:r>
              <a:rPr lang="en-US" dirty="0" smtClean="0"/>
              <a:t>http://www.tutorialspoint.com/jsp/jsp_java_beans.htm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 Introduction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 Beans are not actually required to inherit a particular base class or implement a particular interface.  However, they do provide support for some or all of the following key features</a:t>
            </a:r>
          </a:p>
          <a:p>
            <a:pPr lvl="1"/>
            <a:r>
              <a:rPr lang="en-US" dirty="0" smtClean="0"/>
              <a:t>Support for </a:t>
            </a:r>
            <a:r>
              <a:rPr lang="en-US" i="1" dirty="0" smtClean="0"/>
              <a:t>introspection</a:t>
            </a:r>
            <a:r>
              <a:rPr lang="en-US" dirty="0" smtClean="0"/>
              <a:t>.  Introspection is the process by which an application builder discovers the properties, methods and events that are associated with a Java Bean.</a:t>
            </a:r>
          </a:p>
          <a:p>
            <a:pPr lvl="1"/>
            <a:r>
              <a:rPr lang="en-US" dirty="0" smtClean="0"/>
              <a:t>Support for </a:t>
            </a:r>
            <a:r>
              <a:rPr lang="en-US" i="1" dirty="0" smtClean="0"/>
              <a:t>properties</a:t>
            </a:r>
            <a:r>
              <a:rPr lang="en-US" dirty="0" smtClean="0"/>
              <a:t>.  These are basically member variables that control the appearance or behavior of the Java Bean.</a:t>
            </a:r>
          </a:p>
          <a:p>
            <a:pPr lvl="1"/>
            <a:r>
              <a:rPr lang="en-US" dirty="0" smtClean="0"/>
              <a:t>Support for </a:t>
            </a:r>
            <a:r>
              <a:rPr lang="en-US" i="1" dirty="0" smtClean="0"/>
              <a:t>customization</a:t>
            </a:r>
            <a:r>
              <a:rPr lang="en-US" dirty="0" smtClean="0"/>
              <a:t> of the appearance and behavior of a Java Bean.</a:t>
            </a:r>
          </a:p>
          <a:p>
            <a:pPr lvl="1"/>
            <a:r>
              <a:rPr lang="en-US" dirty="0" smtClean="0"/>
              <a:t>Support for </a:t>
            </a:r>
            <a:r>
              <a:rPr lang="en-US" i="1" dirty="0" smtClean="0"/>
              <a:t>events</a:t>
            </a:r>
            <a:r>
              <a:rPr lang="en-US" dirty="0" smtClean="0"/>
              <a:t>.    This is a mechanism by which Java Beans can communicate with one another.</a:t>
            </a:r>
          </a:p>
          <a:p>
            <a:pPr lvl="1"/>
            <a:r>
              <a:rPr lang="en-US" dirty="0" smtClean="0"/>
              <a:t>Support for </a:t>
            </a:r>
            <a:r>
              <a:rPr lang="en-US" i="1" dirty="0" smtClean="0"/>
              <a:t>persistent storage</a:t>
            </a:r>
            <a:r>
              <a:rPr lang="en-US" dirty="0" smtClean="0"/>
              <a:t>.  Persistence refers to the </a:t>
            </a:r>
            <a:r>
              <a:rPr lang="en-US" dirty="0" err="1" smtClean="0"/>
              <a:t>abilility</a:t>
            </a:r>
            <a:r>
              <a:rPr lang="en-US" dirty="0" smtClean="0"/>
              <a:t> to save the current state of an object, so that it can be restored at a later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Bean Architecture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www.javaservice.net/~java/bbs/data/servlet/944700949+/MODEL2_s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696744" cy="32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Bean Properties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38200" y="1981200"/>
            <a:ext cx="7010400" cy="609600"/>
          </a:xfrm>
          <a:prstGeom prst="flowChartAlternateProcess">
            <a:avLst/>
          </a:prstGeom>
          <a:solidFill>
            <a:srgbClr val="F8F7FB"/>
          </a:solidFill>
          <a:ln w="9525">
            <a:solidFill>
              <a:srgbClr val="B4A8C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46800" anchor="ctr"/>
          <a:lstStyle/>
          <a:p>
            <a:r>
              <a:rPr lang="en-US" altLang="ko-KR" sz="2000">
                <a:solidFill>
                  <a:schemeClr val="tx2"/>
                </a:solidFill>
                <a:latin typeface="Arial Narrow" panose="020B0606020202030204" pitchFamily="34" charset="0"/>
              </a:rPr>
              <a:t>&lt;jsp:useBean id=“mybean” scope=“request” class=“MyBean”/&gt;</a:t>
            </a:r>
            <a:endParaRPr lang="en-US" altLang="ko-KR" sz="2000">
              <a:latin typeface="Arial Narrow" panose="020B0606020202030204" pitchFamily="34" charset="0"/>
            </a:endParaRP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>
            <a:off x="803243" y="2971800"/>
            <a:ext cx="7620000" cy="1219200"/>
          </a:xfrm>
          <a:prstGeom prst="flowChartAlternateProcess">
            <a:avLst/>
          </a:prstGeom>
          <a:solidFill>
            <a:srgbClr val="F8F7FB"/>
          </a:solidFill>
          <a:ln w="9525">
            <a:solidFill>
              <a:srgbClr val="B4A8C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46800" anchor="ctr"/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&lt;</a:t>
            </a:r>
            <a:r>
              <a:rPr lang="en-US" altLang="ko-KR" sz="2000" dirty="0" err="1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jsp:setProperty</a:t>
            </a: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  name=”</a:t>
            </a:r>
            <a:r>
              <a:rPr lang="en-US" altLang="ko-KR" sz="2000" dirty="0" err="1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mybean</a:t>
            </a: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”  property=”</a:t>
            </a:r>
            <a:r>
              <a:rPr lang="en-US" altLang="ko-KR" sz="2000" dirty="0" err="1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userid</a:t>
            </a: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” /&gt;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&lt;</a:t>
            </a:r>
            <a:r>
              <a:rPr lang="en-US" altLang="ko-KR" sz="2000" dirty="0" err="1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jsp:setProperty</a:t>
            </a: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  name=”</a:t>
            </a:r>
            <a:r>
              <a:rPr lang="en-US" altLang="ko-KR" sz="2000" dirty="0" err="1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mybean</a:t>
            </a: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   property=”</a:t>
            </a:r>
            <a:r>
              <a:rPr lang="en-US" altLang="ko-KR" sz="2000" dirty="0" err="1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userpasswd</a:t>
            </a: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” /&gt; 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&lt;</a:t>
            </a:r>
            <a:r>
              <a:rPr lang="en-US" altLang="ko-KR" sz="2000" dirty="0" err="1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jsp:setProperty</a:t>
            </a: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 name=“</a:t>
            </a:r>
            <a:r>
              <a:rPr lang="en-US" altLang="ko-KR" sz="2000" dirty="0" err="1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mybean</a:t>
            </a:r>
            <a:r>
              <a:rPr lang="en-US" altLang="ko-KR" sz="2000" dirty="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” property=“*” /&gt;</a:t>
            </a: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803243" y="4572000"/>
            <a:ext cx="7620000" cy="1524000"/>
          </a:xfrm>
          <a:prstGeom prst="flowChartAlternateProcess">
            <a:avLst/>
          </a:prstGeom>
          <a:solidFill>
            <a:srgbClr val="F8F7FB"/>
          </a:solidFill>
          <a:ln w="9525">
            <a:solidFill>
              <a:srgbClr val="B4A8C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46800" anchor="ctr"/>
          <a:lstStyle/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&lt;%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&lt;jsp:getProperty  name=”mybean”  property=”username” /&gt;</a:t>
            </a:r>
          </a:p>
          <a:p>
            <a:pPr lvl="1">
              <a:lnSpc>
                <a:spcPct val="110000"/>
              </a:lnSpc>
            </a:pPr>
            <a:r>
              <a:rPr lang="en-US" altLang="ko-KR" sz="200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&lt;jsp:getProperty  name=”mybean” property=”userpasswd” /&gt;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solidFill>
                  <a:srgbClr val="000000"/>
                </a:solidFill>
                <a:latin typeface="Arial Narrow" panose="020B0606020202030204" pitchFamily="34" charset="0"/>
                <a:ea typeface="바탕" panose="02030600000101010101" pitchFamily="18" charset="-127"/>
              </a:rPr>
              <a:t>%&gt;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36" y="144486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UseBean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536" y="2602150"/>
            <a:ext cx="12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setProperty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686" y="4164237"/>
            <a:ext cx="12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getProperty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8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Bean Properties</a:t>
            </a:r>
            <a:endParaRPr lang="ko-KR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768530"/>
              </p:ext>
            </p:extLst>
          </p:nvPr>
        </p:nvGraphicFramePr>
        <p:xfrm>
          <a:off x="457200" y="1772816"/>
          <a:ext cx="7776864" cy="2385060"/>
        </p:xfrm>
        <a:graphic>
          <a:graphicData uri="http://schemas.openxmlformats.org/drawingml/2006/table">
            <a:tbl>
              <a:tblPr/>
              <a:tblGrid>
                <a:gridCol w="3888432"/>
                <a:gridCol w="388843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get</a:t>
                      </a:r>
                      <a:r>
                        <a:rPr lang="en-US" b="1" dirty="0" err="1">
                          <a:effectLst/>
                        </a:rPr>
                        <a:t>PropertyName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 example, if property name is </a:t>
                      </a:r>
                      <a:r>
                        <a:rPr lang="en-US" i="1">
                          <a:effectLst/>
                        </a:rPr>
                        <a:t>firstName</a:t>
                      </a:r>
                      <a:r>
                        <a:rPr lang="en-US">
                          <a:effectLst/>
                        </a:rPr>
                        <a:t>, your method name would be getFirstName() to read that property. This method is called accessor.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</a:t>
                      </a:r>
                      <a:r>
                        <a:rPr lang="en-US" b="1">
                          <a:effectLst/>
                        </a:rPr>
                        <a:t>PropertyName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For example, if property name is </a:t>
                      </a:r>
                      <a:r>
                        <a:rPr lang="en-US" i="1" dirty="0" err="1">
                          <a:effectLst/>
                        </a:rPr>
                        <a:t>firstName</a:t>
                      </a:r>
                      <a:r>
                        <a:rPr lang="en-US" dirty="0">
                          <a:effectLst/>
                        </a:rPr>
                        <a:t>, your method name would be </a:t>
                      </a:r>
                      <a:r>
                        <a:rPr lang="en-US" dirty="0" err="1">
                          <a:effectLst/>
                        </a:rPr>
                        <a:t>setFirstName</a:t>
                      </a:r>
                      <a:r>
                        <a:rPr lang="en-US" dirty="0">
                          <a:effectLst/>
                        </a:rPr>
                        <a:t>() to write that property. This method is called </a:t>
                      </a:r>
                      <a:r>
                        <a:rPr lang="en-US" dirty="0" err="1" smtClean="0">
                          <a:effectLst/>
                        </a:rPr>
                        <a:t>writter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527" y="5445224"/>
            <a:ext cx="7787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Along with &lt;</a:t>
            </a: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jsp:useBean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...&gt;, you can use &lt;</a:t>
            </a: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jsp:getProperty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/&gt; action to access get methods and &lt;</a:t>
            </a:r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jsp:setProperty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/&gt; action to access set methods. 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23527" y="4365104"/>
            <a:ext cx="7920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The </a:t>
            </a:r>
            <a:r>
              <a:rPr lang="en-US" altLang="ko-KR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useBean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 action declares a JavaBean for use in a JSP. Once declared, the bean becomes a scripting variable that can be accessed by both scripting elements and other custom tags used in the JSP.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9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(using Eclipse)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make the java code in the </a:t>
            </a:r>
            <a:r>
              <a:rPr lang="en-US" dirty="0" err="1" smtClean="0"/>
              <a:t>src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Specify the package name</a:t>
            </a:r>
          </a:p>
          <a:p>
            <a:pPr lvl="1"/>
            <a:r>
              <a:rPr lang="en-US" dirty="0" smtClean="0"/>
              <a:t>Write the code</a:t>
            </a:r>
          </a:p>
          <a:p>
            <a:pPr lvl="1"/>
            <a:r>
              <a:rPr lang="en-US" dirty="0" smtClean="0"/>
              <a:t>Build the java code and make the java class</a:t>
            </a:r>
          </a:p>
          <a:p>
            <a:r>
              <a:rPr lang="en-US" dirty="0" smtClean="0"/>
              <a:t>Next, make the html and </a:t>
            </a:r>
            <a:r>
              <a:rPr lang="en-US" dirty="0" err="1" smtClean="0"/>
              <a:t>jsp</a:t>
            </a:r>
            <a:r>
              <a:rPr lang="en-US" dirty="0" smtClean="0"/>
              <a:t> 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12220</TotalTime>
  <Words>2978</Words>
  <Application>Microsoft Office PowerPoint</Application>
  <PresentationFormat>화면 슬라이드 쇼(4:3)</PresentationFormat>
  <Paragraphs>650</Paragraphs>
  <Slides>49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Theme</vt:lpstr>
      <vt:lpstr>Java Bean</vt:lpstr>
      <vt:lpstr>We will learn about</vt:lpstr>
      <vt:lpstr>Java Bean Introduction (1/3)</vt:lpstr>
      <vt:lpstr>Java Bean Introduction (2/3)</vt:lpstr>
      <vt:lpstr>Java Bean Introduction (3/3)</vt:lpstr>
      <vt:lpstr>JSP Bean Architecture</vt:lpstr>
      <vt:lpstr>JSP Bean Properties</vt:lpstr>
      <vt:lpstr>JSP Bean Properties</vt:lpstr>
      <vt:lpstr>Step-by-step (using Eclipse)</vt:lpstr>
      <vt:lpstr>Step-by-step (using Tomcat)</vt:lpstr>
      <vt:lpstr>Example using eclipse</vt:lpstr>
      <vt:lpstr>UserData.java (in package name: user)</vt:lpstr>
      <vt:lpstr>Example in eclipse</vt:lpstr>
      <vt:lpstr>getName.html</vt:lpstr>
      <vt:lpstr>SaveName.jsp</vt:lpstr>
      <vt:lpstr>NextPage.jsp</vt:lpstr>
      <vt:lpstr>Example 2. Calculating an area of a square</vt:lpstr>
      <vt:lpstr>area.java (in a package name : calc)</vt:lpstr>
      <vt:lpstr>Example in eclipse</vt:lpstr>
      <vt:lpstr>getInput.html</vt:lpstr>
      <vt:lpstr>CalcInput.jsp</vt:lpstr>
      <vt:lpstr>Example 2. Calculating an area of a square (call a method in jsp)</vt:lpstr>
      <vt:lpstr>Java Compile</vt:lpstr>
      <vt:lpstr>JSP execution in Tomcat - revisited</vt:lpstr>
      <vt:lpstr>Example in eclipse</vt:lpstr>
      <vt:lpstr>area2.java</vt:lpstr>
      <vt:lpstr>getInputArea2.jsp</vt:lpstr>
      <vt:lpstr>CompArea2.jsp</vt:lpstr>
      <vt:lpstr>CompArea2b.jsp</vt:lpstr>
      <vt:lpstr>CompArea2c.jsp</vt:lpstr>
      <vt:lpstr>Syntax of jsp:useBean</vt:lpstr>
      <vt:lpstr>Attribute Scope</vt:lpstr>
      <vt:lpstr>First example</vt:lpstr>
      <vt:lpstr>First Example</vt:lpstr>
      <vt:lpstr>SaleEntry.java</vt:lpstr>
      <vt:lpstr>SaleEntry.jsp (1/2)</vt:lpstr>
      <vt:lpstr>PowerPoint 프레젠테이션</vt:lpstr>
      <vt:lpstr>Second Example</vt:lpstr>
      <vt:lpstr>Second Example</vt:lpstr>
      <vt:lpstr>readFile.java</vt:lpstr>
      <vt:lpstr>OpenFile.jsp</vt:lpstr>
      <vt:lpstr>Statistics with Java</vt:lpstr>
      <vt:lpstr>Statistics with Java (Example)</vt:lpstr>
      <vt:lpstr>MathDemo.java</vt:lpstr>
      <vt:lpstr>getInputDemo.html</vt:lpstr>
      <vt:lpstr>MathDemo.jsp</vt:lpstr>
      <vt:lpstr>MathDemo1.jsp</vt:lpstr>
      <vt:lpstr>Summary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Sang In Lee</cp:lastModifiedBy>
  <cp:revision>328</cp:revision>
  <dcterms:created xsi:type="dcterms:W3CDTF">2014-03-01T11:20:48Z</dcterms:created>
  <dcterms:modified xsi:type="dcterms:W3CDTF">2016-04-21T04:58:11Z</dcterms:modified>
</cp:coreProperties>
</file>