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0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18" r:id="rId11"/>
    <p:sldId id="320" r:id="rId12"/>
    <p:sldId id="327" r:id="rId13"/>
    <p:sldId id="319" r:id="rId14"/>
    <p:sldId id="328" r:id="rId15"/>
    <p:sldId id="321" r:id="rId16"/>
    <p:sldId id="324" r:id="rId17"/>
    <p:sldId id="323" r:id="rId18"/>
    <p:sldId id="325" r:id="rId19"/>
    <p:sldId id="336" r:id="rId20"/>
    <p:sldId id="322" r:id="rId21"/>
    <p:sldId id="326" r:id="rId22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 In Lee" initials="SIL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793" autoAdjust="0"/>
  </p:normalViewPr>
  <p:slideViewPr>
    <p:cSldViewPr>
      <p:cViewPr>
        <p:scale>
          <a:sx n="60" d="100"/>
          <a:sy n="60" d="100"/>
        </p:scale>
        <p:origin x="-7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1T14:51:47.997" idx="1">
    <p:pos x="5228" y="1071"/>
    <p:text>statement : sql에 쓰는거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1T14:54:07.333" idx="2">
    <p:pos x="1228" y="2172"/>
    <p:text>connection하면 driver manager발동!</p:text>
  </p:cm>
  <p:cm authorId="0" dt="2016-04-11T14:57:53.716" idx="5">
    <p:pos x="2240" y="456"/>
    <p:text>mysqp &gt;schema
oracle = tablespace</p:text>
  </p:cm>
  <p:cm authorId="0" dt="2016-04-11T14:58:18.416" idx="7">
    <p:pos x="1408" y="2632"/>
    <p:text>schema명.table명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1T15:01:08.927" idx="8">
    <p:pos x="2670" y="318"/>
    <p:text>테이블 이름만 알고 그 속성을 모를때 이거 쓰면 됑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1T15:11:22.658" idx="9">
    <p:pos x="1390" y="2496"/>
    <p:text>DriverManager</p:text>
  </p:cm>
  <p:cm authorId="0" dt="2016-04-11T15:11:48.888" idx="10">
    <p:pos x="1482" y="2956"/>
    <p:text>statement 만들꺼양</p:text>
  </p:cm>
  <p:cm authorId="0" dt="2016-04-11T15:12:48.229" idx="11">
    <p:pos x="1794" y="3140"/>
    <p:text>스키마이름을 써줘야함
이거 그 sql에 쓰는거
</p:text>
  </p:cm>
  <p:cm authorId="0" dt="2016-04-11T15:14:50.718" idx="12">
    <p:pos x="4394" y="1962"/>
    <p:text>table에서 studentid와 studentname을 가져옴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4033012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3267833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windows/install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Connection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DB Connection, it is necessary to download a particular driver.</a:t>
            </a:r>
          </a:p>
          <a:p>
            <a:r>
              <a:rPr lang="en-US" altLang="ko-KR" dirty="0" smtClean="0"/>
              <a:t>A particular driver depends on the DB type. </a:t>
            </a:r>
          </a:p>
          <a:p>
            <a:r>
              <a:rPr lang="en-US" altLang="ko-KR" dirty="0" smtClean="0"/>
              <a:t>For example:</a:t>
            </a:r>
          </a:p>
          <a:p>
            <a:pPr lvl="1"/>
            <a:r>
              <a:rPr lang="en-US" altLang="ko-KR" dirty="0" smtClean="0"/>
              <a:t>Oracle – ojdbc14.jar</a:t>
            </a:r>
          </a:p>
          <a:p>
            <a:pPr lvl="1"/>
            <a:r>
              <a:rPr lang="en-US" altLang="ko-KR" dirty="0"/>
              <a:t>MySQL - </a:t>
            </a:r>
            <a:r>
              <a:rPr lang="en-US" altLang="ko-KR" dirty="0" smtClean="0"/>
              <a:t>mysql-connector-java-x.x.xx-bin.jar</a:t>
            </a:r>
          </a:p>
          <a:p>
            <a:pPr lvl="1"/>
            <a:r>
              <a:rPr lang="en-US" altLang="ko-KR" dirty="0" smtClean="0"/>
              <a:t>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6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Connection</a:t>
            </a:r>
            <a:endParaRPr lang="ko-KR" altLang="en-US" dirty="0"/>
          </a:p>
        </p:txBody>
      </p:sp>
      <p:pic>
        <p:nvPicPr>
          <p:cNvPr id="1026" name="Picture 2" descr="http://4.bp.blogspot.com/-nMjYxvgYSyA/UzJBBE4lPII/AAAAAAAAM-o/jNQgbnTYvBw/s1600/JDBC-Arch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0" y="2271193"/>
            <a:ext cx="424847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08520" y="594962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/>
              <a:t>ojdbc14.jar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2587" y="5949621"/>
            <a:ext cx="3911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/>
              <a:t>mysql-connector-java-x.x.xx-bin.jar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7782" y="3716016"/>
            <a:ext cx="4011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7864" y="2974647"/>
            <a:ext cx="5559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username, password);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7782" y="2086205"/>
            <a:ext cx="368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while (</a:t>
            </a:r>
            <a:r>
              <a:rPr lang="en-US" altLang="ko-KR" b="1" dirty="0" err="1"/>
              <a:t>rs.next</a:t>
            </a:r>
            <a:r>
              <a:rPr lang="en-US" altLang="ko-KR" b="1" dirty="0"/>
              <a:t>())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rs.getString</a:t>
            </a:r>
            <a:r>
              <a:rPr lang="en-US" altLang="ko-KR" dirty="0"/>
              <a:t>(1</a:t>
            </a:r>
            <a:r>
              <a:rPr lang="en-US" altLang="ko-KR" dirty="0" smtClean="0"/>
              <a:t>));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52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DBconn.jsp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19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page 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java.sql</a:t>
            </a:r>
            <a:r>
              <a:rPr lang="en-US" altLang="ko-KR" i="1" dirty="0"/>
              <a:t>.*" %&gt; </a:t>
            </a:r>
          </a:p>
          <a:p>
            <a:pPr marL="0" indent="0">
              <a:buNone/>
            </a:pPr>
            <a:r>
              <a:rPr lang="en-US" altLang="ko-KR" dirty="0"/>
              <a:t>&lt;%@ page import=</a:t>
            </a:r>
            <a:r>
              <a:rPr lang="en-US" altLang="ko-KR" i="1" dirty="0"/>
              <a:t>"java.io.*" %&gt; </a:t>
            </a:r>
          </a:p>
          <a:p>
            <a:pPr marL="0" indent="0">
              <a:buNone/>
            </a:pPr>
            <a:r>
              <a:rPr lang="en-US" altLang="ko-KR" dirty="0"/>
              <a:t>&lt;html&gt; </a:t>
            </a:r>
          </a:p>
          <a:p>
            <a:pPr marL="0" indent="0">
              <a:buNone/>
            </a:pPr>
            <a:r>
              <a:rPr lang="en-US" altLang="ko-KR" dirty="0"/>
              <a:t>&lt;head&gt; </a:t>
            </a:r>
          </a:p>
          <a:p>
            <a:pPr marL="0" indent="0">
              <a:buNone/>
            </a:pPr>
            <a:r>
              <a:rPr lang="en-US" altLang="ko-KR" dirty="0"/>
              <a:t>&lt;title&gt;Connection with </a:t>
            </a:r>
            <a:r>
              <a:rPr lang="en-US" altLang="ko-KR" u="sng" dirty="0" err="1"/>
              <a:t>mysql</a:t>
            </a:r>
            <a:r>
              <a:rPr lang="en-US" altLang="ko-KR" u="sng" dirty="0"/>
              <a:t> database&lt;/title&gt;</a:t>
            </a:r>
          </a:p>
          <a:p>
            <a:pPr marL="0" indent="0">
              <a:buNone/>
            </a:pPr>
            <a:r>
              <a:rPr lang="en-US" altLang="ko-KR" dirty="0"/>
              <a:t>&lt;/head&gt; 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&lt;h1&gt;Connection status&lt;/h1&gt;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try {</a:t>
            </a:r>
          </a:p>
          <a:p>
            <a:pPr marL="0" indent="0">
              <a:buNone/>
            </a:pPr>
            <a:r>
              <a:rPr lang="en-US" altLang="ko-KR" dirty="0"/>
              <a:t>    String </a:t>
            </a:r>
            <a:r>
              <a:rPr lang="en-US" altLang="ko-KR" dirty="0" err="1"/>
              <a:t>connectionURL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/>
              <a:t>://220.67.127.42:3306/"; //</a:t>
            </a:r>
            <a:r>
              <a:rPr lang="en-US" altLang="ko-KR" dirty="0" err="1"/>
              <a:t>trial?autoReconnect</a:t>
            </a:r>
            <a:r>
              <a:rPr lang="en-US" altLang="ko-KR" dirty="0"/>
              <a:t>=</a:t>
            </a:r>
            <a:r>
              <a:rPr lang="en-US" altLang="ko-KR" dirty="0" err="1"/>
              <a:t>true&amp;useSSL</a:t>
            </a:r>
            <a:r>
              <a:rPr lang="en-US" altLang="ko-KR" dirty="0"/>
              <a:t>=false</a:t>
            </a:r>
          </a:p>
          <a:p>
            <a:pPr marL="0" indent="0">
              <a:buNone/>
            </a:pPr>
            <a:r>
              <a:rPr lang="en-US" altLang="ko-KR" dirty="0"/>
              <a:t>    String user = "jsp2016";</a:t>
            </a:r>
          </a:p>
          <a:p>
            <a:pPr marL="0" indent="0">
              <a:buNone/>
            </a:pPr>
            <a:r>
              <a:rPr lang="en-US" altLang="ko-KR" dirty="0"/>
              <a:t>    String pass = "jsp2016!";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").</a:t>
            </a:r>
            <a:r>
              <a:rPr lang="en-US" altLang="ko-KR" dirty="0" err="1"/>
              <a:t>newInstance</a:t>
            </a:r>
            <a:r>
              <a:rPr lang="en-US" altLang="ko-KR" dirty="0"/>
              <a:t>(); 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Connection </a:t>
            </a:r>
            <a:r>
              <a:rPr lang="en-US" altLang="ko-KR" dirty="0" err="1"/>
              <a:t>connection</a:t>
            </a:r>
            <a:r>
              <a:rPr lang="en-US" altLang="ko-KR" dirty="0"/>
              <a:t> = </a:t>
            </a:r>
            <a:r>
              <a:rPr lang="en-US" altLang="ko-KR" b="1" dirty="0"/>
              <a:t>null; </a:t>
            </a:r>
          </a:p>
          <a:p>
            <a:pPr marL="0" indent="0">
              <a:buNone/>
            </a:pPr>
            <a:r>
              <a:rPr lang="en-US" altLang="ko-KR" dirty="0"/>
              <a:t>    connection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connectionURL</a:t>
            </a:r>
            <a:r>
              <a:rPr lang="en-US" altLang="ko-KR" dirty="0"/>
              <a:t>, user, pass);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if(!</a:t>
            </a:r>
            <a:r>
              <a:rPr lang="en-US" altLang="ko-KR" b="1" dirty="0" err="1"/>
              <a:t>connection.isClosed</a:t>
            </a:r>
            <a:r>
              <a:rPr lang="en-US" altLang="ko-KR" b="1" dirty="0"/>
              <a:t>()){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out.println</a:t>
            </a:r>
            <a:r>
              <a:rPr lang="en-US" altLang="ko-KR" dirty="0"/>
              <a:t>("Successfully connected to " + "MySQL server using TCP/IP...");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   Statement </a:t>
            </a:r>
            <a:r>
              <a:rPr lang="en-US" altLang="ko-KR" dirty="0" err="1"/>
              <a:t>st</a:t>
            </a:r>
            <a:r>
              <a:rPr lang="en-US" altLang="ko-KR" dirty="0"/>
              <a:t> = </a:t>
            </a:r>
            <a:r>
              <a:rPr lang="en-US" altLang="ko-KR" b="1" dirty="0"/>
              <a:t>null;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   String </a:t>
            </a:r>
            <a:r>
              <a:rPr lang="en-US" altLang="ko-KR" dirty="0" err="1"/>
              <a:t>sql</a:t>
            </a:r>
            <a:r>
              <a:rPr lang="en-US" altLang="ko-KR" dirty="0"/>
              <a:t> = "select * from </a:t>
            </a:r>
            <a:r>
              <a:rPr lang="en-US" altLang="ko-KR" dirty="0" err="1"/>
              <a:t>trial.user</a:t>
            </a:r>
            <a:r>
              <a:rPr lang="en-US" altLang="ko-KR" dirty="0"/>
              <a:t>";                        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out.println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st</a:t>
            </a:r>
            <a:r>
              <a:rPr lang="en-US" altLang="ko-KR" dirty="0"/>
              <a:t> = </a:t>
            </a:r>
            <a:r>
              <a:rPr lang="en-US" altLang="ko-KR" dirty="0" err="1"/>
              <a:t>connection.createStatement</a:t>
            </a:r>
            <a:r>
              <a:rPr lang="en-US" altLang="ko-KR" dirty="0"/>
              <a:t>(); //</a:t>
            </a:r>
            <a:r>
              <a:rPr lang="en-US" altLang="ko-KR" dirty="0" err="1"/>
              <a:t>ResultSet.TYPE_SCROLL_INSENSITIVE</a:t>
            </a:r>
            <a:r>
              <a:rPr lang="en-US" altLang="ko-KR" dirty="0"/>
              <a:t>,  </a:t>
            </a:r>
            <a:r>
              <a:rPr lang="en-US" altLang="ko-KR" dirty="0" err="1"/>
              <a:t>ResultSet.CONCUR_READ_ONLY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st.executeQuery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      </a:t>
            </a: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         &lt;table border=</a:t>
            </a:r>
            <a:r>
              <a:rPr lang="en-US" altLang="ko-KR" i="1" dirty="0"/>
              <a:t>1&gt;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th</a:t>
            </a:r>
            <a:r>
              <a:rPr lang="en-US" altLang="ko-KR" dirty="0"/>
              <a:t>&gt;ID&lt;/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th</a:t>
            </a:r>
            <a:r>
              <a:rPr lang="en-US" altLang="ko-KR" dirty="0"/>
              <a:t>&gt;name&lt;/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th</a:t>
            </a:r>
            <a:r>
              <a:rPr lang="en-US" altLang="ko-KR" dirty="0"/>
              <a:t>&gt;email&lt;/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th</a:t>
            </a:r>
            <a:r>
              <a:rPr lang="en-US" altLang="ko-KR" dirty="0"/>
              <a:t>&gt;position&lt;/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&lt;/</a:t>
            </a:r>
            <a:r>
              <a:rPr lang="en-US" altLang="ko-KR" dirty="0" err="1"/>
              <a:t>tr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6012160" y="1847244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</a:p>
          <a:p>
            <a:r>
              <a:rPr lang="en-US" altLang="ko-KR" sz="800" dirty="0"/>
              <a:t>         </a:t>
            </a:r>
            <a:r>
              <a:rPr lang="en-US" altLang="ko-KR" sz="800" b="1" dirty="0"/>
              <a:t>while(</a:t>
            </a:r>
            <a:r>
              <a:rPr lang="en-US" altLang="ko-KR" sz="800" b="1" dirty="0" err="1"/>
              <a:t>rs.next</a:t>
            </a:r>
            <a:r>
              <a:rPr lang="en-US" altLang="ko-KR" sz="800" b="1" dirty="0"/>
              <a:t>())</a:t>
            </a:r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{</a:t>
            </a:r>
          </a:p>
          <a:p>
            <a:r>
              <a:rPr lang="ko-KR" altLang="en-US" sz="800" dirty="0"/>
              <a:t>        </a:t>
            </a:r>
          </a:p>
          <a:p>
            <a:r>
              <a:rPr lang="en-US" altLang="ko-KR" sz="800" dirty="0"/>
              <a:t>         String id =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("ID");</a:t>
            </a:r>
          </a:p>
          <a:p>
            <a:r>
              <a:rPr lang="en-US" altLang="ko-KR" sz="800" dirty="0"/>
              <a:t>         String name =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("Name");</a:t>
            </a:r>
          </a:p>
          <a:p>
            <a:r>
              <a:rPr lang="en-US" altLang="ko-KR" sz="800" dirty="0"/>
              <a:t>         String email =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("Email");</a:t>
            </a:r>
          </a:p>
          <a:p>
            <a:r>
              <a:rPr lang="en-US" altLang="ko-KR" sz="800" dirty="0"/>
              <a:t>         String position =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("Position");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%&gt;</a:t>
            </a:r>
          </a:p>
          <a:p>
            <a:r>
              <a:rPr lang="en-US" altLang="ko-KR" sz="800" dirty="0"/>
              <a:t>         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 </a:t>
            </a:r>
          </a:p>
          <a:p>
            <a:r>
              <a:rPr lang="en-US" altLang="ko-KR" sz="800" dirty="0"/>
              <a:t>          &lt;td&gt;&lt;%=id %&gt;&lt;/td&gt;</a:t>
            </a:r>
          </a:p>
          <a:p>
            <a:r>
              <a:rPr lang="en-US" altLang="ko-KR" sz="800" dirty="0"/>
              <a:t>          &lt;td&gt;&lt;%=name %&gt;&lt;/td&gt;</a:t>
            </a:r>
          </a:p>
          <a:p>
            <a:r>
              <a:rPr lang="en-US" altLang="ko-KR" sz="800" dirty="0"/>
              <a:t>          &lt;td&gt;&lt;%=email %&gt;&lt;/td&gt;</a:t>
            </a:r>
          </a:p>
          <a:p>
            <a:r>
              <a:rPr lang="en-US" altLang="ko-KR" sz="800" dirty="0"/>
              <a:t>          &lt;td&gt;&lt;%=position %&gt;&lt;/td&gt;</a:t>
            </a:r>
          </a:p>
          <a:p>
            <a:r>
              <a:rPr lang="en-US" altLang="ko-KR" sz="800" dirty="0"/>
              <a:t>          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ko-KR" altLang="en-US" sz="800" dirty="0"/>
              <a:t>         </a:t>
            </a:r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&lt;%</a:t>
            </a:r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%&gt;</a:t>
            </a:r>
          </a:p>
          <a:p>
            <a:r>
              <a:rPr lang="en-US" altLang="ko-KR" sz="800" dirty="0"/>
              <a:t>    &lt;/table&gt;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connection.close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}</a:t>
            </a:r>
            <a:r>
              <a:rPr lang="en-US" altLang="ko-KR" sz="800" b="1" dirty="0"/>
              <a:t>catch(Exception ex){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out.println</a:t>
            </a:r>
            <a:r>
              <a:rPr lang="en-US" altLang="ko-KR" sz="800" dirty="0"/>
              <a:t>("Unable to connect to database.");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%&gt;</a:t>
            </a:r>
          </a:p>
          <a:p>
            <a:r>
              <a:rPr lang="en-US" altLang="ko-KR" sz="800" u="sng" dirty="0"/>
              <a:t>&lt;/font&gt;</a:t>
            </a:r>
          </a:p>
          <a:p>
            <a:r>
              <a:rPr lang="en-US" altLang="ko-KR" sz="800" dirty="0"/>
              <a:t>&lt;/body&gt; </a:t>
            </a:r>
          </a:p>
          <a:p>
            <a:r>
              <a:rPr lang="en-US" altLang="ko-KR" sz="800" dirty="0"/>
              <a:t>&lt;/html&gt;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7994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programming flow</a:t>
            </a:r>
            <a:endParaRPr lang="ko-KR" altLang="en-US" dirty="0"/>
          </a:p>
        </p:txBody>
      </p:sp>
      <p:pic>
        <p:nvPicPr>
          <p:cNvPr id="2050" name="Picture 2" descr="http://www3.ntu.edu.sg/home/ehchua/programming/java/images/JDBC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5438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DBconn.jsp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page 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java.sql</a:t>
            </a:r>
            <a:r>
              <a:rPr lang="en-US" altLang="ko-KR" i="1" dirty="0"/>
              <a:t>.*" %&gt; </a:t>
            </a:r>
          </a:p>
          <a:p>
            <a:pPr marL="0" indent="0">
              <a:buNone/>
            </a:pPr>
            <a:r>
              <a:rPr lang="en-US" altLang="ko-KR" dirty="0"/>
              <a:t>&lt;%@ page import=</a:t>
            </a:r>
            <a:r>
              <a:rPr lang="en-US" altLang="ko-KR" i="1" dirty="0"/>
              <a:t>"java.io.*" %&gt; </a:t>
            </a:r>
          </a:p>
          <a:p>
            <a:pPr marL="0" indent="0">
              <a:buNone/>
            </a:pPr>
            <a:r>
              <a:rPr lang="en-US" altLang="ko-KR" dirty="0"/>
              <a:t>&lt;html&gt; </a:t>
            </a:r>
          </a:p>
          <a:p>
            <a:pPr marL="0" indent="0">
              <a:buNone/>
            </a:pPr>
            <a:r>
              <a:rPr lang="en-US" altLang="ko-KR" dirty="0"/>
              <a:t>&lt;head&gt; </a:t>
            </a:r>
          </a:p>
          <a:p>
            <a:pPr marL="0" indent="0">
              <a:buNone/>
            </a:pPr>
            <a:r>
              <a:rPr lang="en-US" altLang="ko-KR" dirty="0"/>
              <a:t>&lt;title&gt;Connection with </a:t>
            </a:r>
            <a:r>
              <a:rPr lang="en-US" altLang="ko-KR" u="sng" dirty="0" err="1"/>
              <a:t>mysql</a:t>
            </a:r>
            <a:r>
              <a:rPr lang="en-US" altLang="ko-KR" u="sng" dirty="0"/>
              <a:t> database&lt;/title&gt;</a:t>
            </a:r>
          </a:p>
          <a:p>
            <a:pPr marL="0" indent="0">
              <a:buNone/>
            </a:pPr>
            <a:r>
              <a:rPr lang="en-US" altLang="ko-KR" dirty="0"/>
              <a:t>&lt;/head&gt; 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&lt;h1&gt;Connection status&lt;/h1&gt;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try {</a:t>
            </a:r>
          </a:p>
          <a:p>
            <a:pPr marL="0" indent="0">
              <a:buNone/>
            </a:pPr>
            <a:r>
              <a:rPr lang="en-US" altLang="ko-KR" dirty="0"/>
              <a:t>    String </a:t>
            </a:r>
            <a:r>
              <a:rPr lang="en-US" altLang="ko-KR" dirty="0" err="1"/>
              <a:t>connectionURL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/>
              <a:t>://220.67.127.42:3306/"; //</a:t>
            </a:r>
            <a:r>
              <a:rPr lang="en-US" altLang="ko-KR" dirty="0" err="1"/>
              <a:t>trial?autoReconnect</a:t>
            </a:r>
            <a:r>
              <a:rPr lang="en-US" altLang="ko-KR" dirty="0"/>
              <a:t>=</a:t>
            </a:r>
            <a:r>
              <a:rPr lang="en-US" altLang="ko-KR" dirty="0" err="1"/>
              <a:t>true&amp;useSSL</a:t>
            </a:r>
            <a:r>
              <a:rPr lang="en-US" altLang="ko-KR" dirty="0"/>
              <a:t>=false</a:t>
            </a:r>
          </a:p>
          <a:p>
            <a:pPr marL="0" indent="0">
              <a:buNone/>
            </a:pPr>
            <a:r>
              <a:rPr lang="en-US" altLang="ko-KR" dirty="0"/>
              <a:t>    String user = "jsp2016";</a:t>
            </a:r>
          </a:p>
          <a:p>
            <a:pPr marL="0" indent="0">
              <a:buNone/>
            </a:pPr>
            <a:r>
              <a:rPr lang="en-US" altLang="ko-KR" dirty="0"/>
              <a:t>    String pass = "jsp2016!";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").</a:t>
            </a:r>
            <a:r>
              <a:rPr lang="en-US" altLang="ko-KR" dirty="0" err="1"/>
              <a:t>newInstance</a:t>
            </a:r>
            <a:r>
              <a:rPr lang="en-US" altLang="ko-KR" dirty="0"/>
              <a:t>(); 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Connection </a:t>
            </a:r>
            <a:r>
              <a:rPr lang="en-US" altLang="ko-KR" dirty="0" err="1"/>
              <a:t>connection</a:t>
            </a:r>
            <a:r>
              <a:rPr lang="en-US" altLang="ko-KR" dirty="0"/>
              <a:t> = </a:t>
            </a:r>
            <a:r>
              <a:rPr lang="en-US" altLang="ko-KR" b="1" dirty="0"/>
              <a:t>null; </a:t>
            </a:r>
          </a:p>
          <a:p>
            <a:pPr marL="0" indent="0">
              <a:buNone/>
            </a:pPr>
            <a:r>
              <a:rPr lang="en-US" altLang="ko-KR" dirty="0"/>
              <a:t>    connection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connectionURL</a:t>
            </a:r>
            <a:r>
              <a:rPr lang="en-US" altLang="ko-KR" dirty="0"/>
              <a:t>, user, pass);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if(!</a:t>
            </a:r>
            <a:r>
              <a:rPr lang="en-US" altLang="ko-KR" b="1" dirty="0" err="1"/>
              <a:t>connection.isClosed</a:t>
            </a:r>
            <a:r>
              <a:rPr lang="en-US" altLang="ko-KR" b="1" dirty="0"/>
              <a:t>()){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out.println</a:t>
            </a:r>
            <a:r>
              <a:rPr lang="en-US" altLang="ko-KR" dirty="0"/>
              <a:t>("Successfully connected to " + "MySQL server using TCP/IP...");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   Statement </a:t>
            </a:r>
            <a:r>
              <a:rPr lang="en-US" altLang="ko-KR" dirty="0" err="1"/>
              <a:t>st</a:t>
            </a:r>
            <a:r>
              <a:rPr lang="en-US" altLang="ko-KR" dirty="0"/>
              <a:t> = </a:t>
            </a:r>
            <a:r>
              <a:rPr lang="en-US" altLang="ko-KR" b="1" dirty="0"/>
              <a:t>null</a:t>
            </a:r>
            <a:r>
              <a:rPr lang="en-US" altLang="ko-KR" b="1" dirty="0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   String </a:t>
            </a:r>
            <a:r>
              <a:rPr lang="en-US" altLang="ko-KR" dirty="0" err="1"/>
              <a:t>sql</a:t>
            </a:r>
            <a:r>
              <a:rPr lang="en-US" altLang="ko-KR" dirty="0"/>
              <a:t> = "select * from </a:t>
            </a:r>
            <a:r>
              <a:rPr lang="en-US" altLang="ko-KR" dirty="0" err="1"/>
              <a:t>trial.user</a:t>
            </a:r>
            <a:r>
              <a:rPr lang="en-US" altLang="ko-KR" dirty="0"/>
              <a:t>";                        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out.println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st</a:t>
            </a:r>
            <a:r>
              <a:rPr lang="en-US" altLang="ko-KR" dirty="0"/>
              <a:t> = </a:t>
            </a:r>
            <a:r>
              <a:rPr lang="en-US" altLang="ko-KR" dirty="0" err="1"/>
              <a:t>connection.createStatement</a:t>
            </a:r>
            <a:r>
              <a:rPr lang="en-US" altLang="ko-KR" dirty="0"/>
              <a:t>(); //</a:t>
            </a:r>
            <a:r>
              <a:rPr lang="en-US" altLang="ko-KR" dirty="0" err="1"/>
              <a:t>ResultSet.TYPE_SCROLL_INSENSITIVE</a:t>
            </a:r>
            <a:r>
              <a:rPr lang="en-US" altLang="ko-KR" dirty="0"/>
              <a:t>,  </a:t>
            </a:r>
            <a:r>
              <a:rPr lang="en-US" altLang="ko-KR" dirty="0" err="1"/>
              <a:t>ResultSet.CONCUR_READ_ONLY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st.executeQuery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      </a:t>
            </a: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         &lt;table border=</a:t>
            </a:r>
            <a:r>
              <a:rPr lang="en-US" altLang="ko-KR" i="1" dirty="0"/>
              <a:t>1&gt;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th</a:t>
            </a:r>
            <a:r>
              <a:rPr lang="en-US" altLang="ko-KR" dirty="0"/>
              <a:t>&gt;ID&lt;/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th</a:t>
            </a:r>
            <a:r>
              <a:rPr lang="en-US" altLang="ko-KR" dirty="0"/>
              <a:t>&gt;name&lt;/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th</a:t>
            </a:r>
            <a:r>
              <a:rPr lang="en-US" altLang="ko-KR" dirty="0"/>
              <a:t>&gt;email&lt;/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</a:t>
            </a:r>
            <a:r>
              <a:rPr lang="en-US" altLang="ko-KR" dirty="0" err="1"/>
              <a:t>th</a:t>
            </a:r>
            <a:r>
              <a:rPr lang="en-US" altLang="ko-KR" dirty="0"/>
              <a:t>&gt;position&lt;/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 &lt;/</a:t>
            </a:r>
            <a:r>
              <a:rPr lang="en-US" altLang="ko-KR" dirty="0" err="1"/>
              <a:t>tr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6012160" y="1847244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</a:p>
          <a:p>
            <a:r>
              <a:rPr lang="en-US" altLang="ko-KR" sz="800" dirty="0"/>
              <a:t>         </a:t>
            </a:r>
            <a:r>
              <a:rPr lang="en-US" altLang="ko-KR" sz="800" b="1" dirty="0"/>
              <a:t>while(</a:t>
            </a:r>
            <a:r>
              <a:rPr lang="en-US" altLang="ko-KR" sz="800" b="1" dirty="0" err="1"/>
              <a:t>rs.next</a:t>
            </a:r>
            <a:r>
              <a:rPr lang="en-US" altLang="ko-KR" sz="800" b="1" dirty="0"/>
              <a:t>())</a:t>
            </a:r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{</a:t>
            </a:r>
          </a:p>
          <a:p>
            <a:r>
              <a:rPr lang="ko-KR" altLang="en-US" sz="800" dirty="0"/>
              <a:t>        </a:t>
            </a:r>
          </a:p>
          <a:p>
            <a:r>
              <a:rPr lang="en-US" altLang="ko-KR" sz="800" dirty="0"/>
              <a:t>         String id =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("ID");</a:t>
            </a:r>
          </a:p>
          <a:p>
            <a:r>
              <a:rPr lang="en-US" altLang="ko-KR" sz="800" dirty="0"/>
              <a:t>         String name =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("Name");</a:t>
            </a:r>
          </a:p>
          <a:p>
            <a:r>
              <a:rPr lang="en-US" altLang="ko-KR" sz="800" dirty="0"/>
              <a:t>         String email =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("Email");</a:t>
            </a:r>
          </a:p>
          <a:p>
            <a:r>
              <a:rPr lang="en-US" altLang="ko-KR" sz="800" dirty="0"/>
              <a:t>         String position = 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("Position");</a:t>
            </a:r>
          </a:p>
          <a:p>
            <a:endParaRPr lang="ko-KR" altLang="en-US" sz="800" dirty="0"/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%&gt;</a:t>
            </a:r>
          </a:p>
          <a:p>
            <a:r>
              <a:rPr lang="en-US" altLang="ko-KR" sz="800" dirty="0"/>
              <a:t>         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 </a:t>
            </a:r>
          </a:p>
          <a:p>
            <a:r>
              <a:rPr lang="en-US" altLang="ko-KR" sz="800" dirty="0"/>
              <a:t>          &lt;td&gt;&lt;%=id %&gt;&lt;/td&gt;</a:t>
            </a:r>
          </a:p>
          <a:p>
            <a:r>
              <a:rPr lang="en-US" altLang="ko-KR" sz="800" dirty="0"/>
              <a:t>          &lt;td&gt;&lt;%=name %&gt;&lt;/td&gt;</a:t>
            </a:r>
          </a:p>
          <a:p>
            <a:r>
              <a:rPr lang="en-US" altLang="ko-KR" sz="800" dirty="0"/>
              <a:t>          &lt;td&gt;&lt;%=email %&gt;&lt;/td&gt;</a:t>
            </a:r>
          </a:p>
          <a:p>
            <a:r>
              <a:rPr lang="en-US" altLang="ko-KR" sz="800" dirty="0"/>
              <a:t>          &lt;td&gt;&lt;%=position %&gt;&lt;/td&gt;</a:t>
            </a:r>
          </a:p>
          <a:p>
            <a:r>
              <a:rPr lang="en-US" altLang="ko-KR" sz="800" dirty="0"/>
              <a:t>          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ko-KR" altLang="en-US" sz="800" dirty="0"/>
              <a:t>         </a:t>
            </a:r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&lt;%</a:t>
            </a:r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       </a:t>
            </a:r>
            <a:r>
              <a:rPr lang="en-US" altLang="ko-KR" sz="800" dirty="0"/>
              <a:t>%&gt;</a:t>
            </a:r>
          </a:p>
          <a:p>
            <a:r>
              <a:rPr lang="en-US" altLang="ko-KR" sz="800" dirty="0"/>
              <a:t>    &lt;/table&gt;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connection.close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}</a:t>
            </a:r>
            <a:r>
              <a:rPr lang="en-US" altLang="ko-KR" sz="800" b="1" dirty="0"/>
              <a:t>catch(Exception ex){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out.println</a:t>
            </a:r>
            <a:r>
              <a:rPr lang="en-US" altLang="ko-KR" sz="800" dirty="0"/>
              <a:t>("Unable to connect to database.");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%&gt;</a:t>
            </a:r>
          </a:p>
          <a:p>
            <a:r>
              <a:rPr lang="en-US" altLang="ko-KR" sz="800" u="sng" dirty="0"/>
              <a:t>&lt;/font&gt;</a:t>
            </a:r>
          </a:p>
          <a:p>
            <a:r>
              <a:rPr lang="en-US" altLang="ko-KR" sz="800" dirty="0"/>
              <a:t>&lt;/body&gt; </a:t>
            </a:r>
          </a:p>
          <a:p>
            <a:r>
              <a:rPr lang="en-US" altLang="ko-KR" sz="800" dirty="0"/>
              <a:t>&lt;/html&gt;</a:t>
            </a:r>
            <a:endParaRPr lang="ko-KR" altLang="en-US" sz="800" dirty="0"/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2827182" y="1918999"/>
            <a:ext cx="1404583" cy="12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038494" y="3141767"/>
            <a:ext cx="23042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31765" y="1734333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DriverManager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0784" y="293206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Connection</a:t>
            </a:r>
            <a:endParaRPr lang="ko-KR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1680" y="4114346"/>
            <a:ext cx="2532051" cy="3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1765" y="3904640"/>
            <a:ext cx="115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Statement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67744" y="4869160"/>
            <a:ext cx="1699427" cy="82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14800" y="5509785"/>
            <a:ext cx="104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6663846" y="4333746"/>
            <a:ext cx="246823" cy="43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0669" y="4149080"/>
            <a:ext cx="21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Close the connection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2528547" y="1403079"/>
            <a:ext cx="1523582" cy="140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52129" y="1218413"/>
            <a:ext cx="16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 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DBconn.jsp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</a:t>
            </a:r>
            <a:r>
              <a:rPr lang="en-US" altLang="ko-KR" i="1" dirty="0" err="1"/>
              <a:t>html;charset</a:t>
            </a:r>
            <a:r>
              <a:rPr lang="en-US" altLang="ko-KR" i="1" dirty="0"/>
              <a:t>=</a:t>
            </a:r>
            <a:r>
              <a:rPr lang="en-US" altLang="ko-KR" i="1" dirty="0" err="1"/>
              <a:t>euc-kr</a:t>
            </a:r>
            <a:r>
              <a:rPr lang="en-US" altLang="ko-KR" i="1" dirty="0"/>
              <a:t>" </a:t>
            </a:r>
          </a:p>
          <a:p>
            <a:pPr marL="0" indent="0">
              <a:buNone/>
            </a:pPr>
            <a:r>
              <a:rPr lang="en-US" altLang="ko-KR" dirty="0"/>
              <a:t>            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java.sql</a:t>
            </a:r>
            <a:r>
              <a:rPr lang="en-US" altLang="ko-KR" i="1" dirty="0"/>
              <a:t>.*,java.io.*" %&gt;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html&gt;</a:t>
            </a:r>
          </a:p>
          <a:p>
            <a:pPr marL="0" indent="0">
              <a:buNone/>
            </a:pPr>
            <a:r>
              <a:rPr lang="en-US" altLang="ko-KR" dirty="0"/>
              <a:t>   &lt;head&gt;</a:t>
            </a:r>
          </a:p>
          <a:p>
            <a:pPr marL="0" indent="0">
              <a:buNone/>
            </a:pPr>
            <a:r>
              <a:rPr lang="en-US" altLang="ko-KR" dirty="0"/>
              <a:t>      &lt;title&gt;</a:t>
            </a:r>
          </a:p>
          <a:p>
            <a:pPr marL="0" indent="0">
              <a:buNone/>
            </a:pPr>
            <a:r>
              <a:rPr lang="en-US" altLang="ko-KR" dirty="0"/>
              <a:t>JSP Connection</a:t>
            </a:r>
          </a:p>
          <a:p>
            <a:pPr marL="0" indent="0">
              <a:buNone/>
            </a:pPr>
            <a:r>
              <a:rPr lang="en-US" altLang="ko-KR" dirty="0"/>
              <a:t>      &lt;/title&gt;      </a:t>
            </a:r>
          </a:p>
          <a:p>
            <a:pPr marL="0" indent="0">
              <a:buNone/>
            </a:pPr>
            <a:r>
              <a:rPr lang="fr-FR" altLang="ko-KR" dirty="0"/>
              <a:t>      &lt;</a:t>
            </a:r>
            <a:r>
              <a:rPr lang="fr-FR" altLang="ko-KR" dirty="0" err="1"/>
              <a:t>meta</a:t>
            </a:r>
            <a:r>
              <a:rPr lang="fr-FR" altLang="ko-KR" dirty="0"/>
              <a:t> http-</a:t>
            </a:r>
            <a:r>
              <a:rPr lang="fr-FR" altLang="ko-KR" dirty="0" err="1"/>
              <a:t>equiv</a:t>
            </a:r>
            <a:r>
              <a:rPr lang="fr-FR" altLang="ko-KR" dirty="0"/>
              <a:t>=</a:t>
            </a:r>
            <a:r>
              <a:rPr lang="fr-FR" altLang="ko-KR" i="1" dirty="0"/>
              <a:t>"Content-Type" content="</a:t>
            </a:r>
            <a:r>
              <a:rPr lang="fr-FR" altLang="ko-KR" i="1" dirty="0" err="1"/>
              <a:t>text</a:t>
            </a:r>
            <a:r>
              <a:rPr lang="fr-FR" altLang="ko-KR" i="1" dirty="0"/>
              <a:t>/html; </a:t>
            </a:r>
            <a:r>
              <a:rPr lang="fr-FR" altLang="ko-KR" i="1" dirty="0" err="1"/>
              <a:t>charset</a:t>
            </a:r>
            <a:r>
              <a:rPr lang="fr-FR" altLang="ko-KR" i="1" dirty="0"/>
              <a:t>=</a:t>
            </a:r>
            <a:r>
              <a:rPr lang="fr-FR" altLang="ko-KR" i="1" dirty="0" err="1"/>
              <a:t>euc-kr</a:t>
            </a:r>
            <a:r>
              <a:rPr lang="fr-FR" altLang="ko-KR" i="1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&lt;/head&gt;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/>
              <a:t>url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/>
              <a:t>://203.253.70.34:3306/jsp2015";</a:t>
            </a:r>
          </a:p>
          <a:p>
            <a:pPr marL="0" indent="0">
              <a:buNone/>
            </a:pPr>
            <a:r>
              <a:rPr lang="en-US" altLang="ko-KR" dirty="0"/>
              <a:t>String username = "user2015";</a:t>
            </a:r>
          </a:p>
          <a:p>
            <a:pPr marL="0" indent="0">
              <a:buNone/>
            </a:pPr>
            <a:r>
              <a:rPr lang="en-US" altLang="ko-KR" dirty="0"/>
              <a:t>String password = "!user2015";</a:t>
            </a:r>
          </a:p>
          <a:p>
            <a:pPr marL="0" indent="0">
              <a:buNone/>
            </a:pPr>
            <a:r>
              <a:rPr lang="en-US" altLang="ko-KR" dirty="0"/>
              <a:t>Connection conn = </a:t>
            </a:r>
            <a:r>
              <a:rPr lang="en-US" altLang="ko-KR" b="1" dirty="0"/>
              <a:t>null;</a:t>
            </a:r>
          </a:p>
          <a:p>
            <a:pPr marL="0" indent="0">
              <a:buNone/>
            </a:pPr>
            <a:r>
              <a:rPr lang="en-US" altLang="ko-KR" b="1" dirty="0"/>
              <a:t>try {</a:t>
            </a:r>
          </a:p>
          <a:p>
            <a:pPr marL="0" indent="0">
              <a:buNone/>
            </a:pPr>
            <a:r>
              <a:rPr lang="en-US" altLang="ko-KR" dirty="0" err="1" smtClean="0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("Connecting database...");</a:t>
            </a:r>
          </a:p>
          <a:p>
            <a:pPr marL="0" indent="0">
              <a:buNone/>
            </a:pPr>
            <a:r>
              <a:rPr lang="en-US" altLang="ko-KR" dirty="0"/>
              <a:t>    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username, password);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("Database connected!");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stmt.executeQuery</a:t>
            </a:r>
            <a:r>
              <a:rPr lang="en-US" altLang="ko-KR" dirty="0"/>
              <a:t>("select * from jsp2015.student");</a:t>
            </a:r>
          </a:p>
          <a:p>
            <a:pPr marL="0" indent="0">
              <a:buNone/>
            </a:pPr>
            <a:r>
              <a:rPr lang="en-US" altLang="ko-KR" b="1" dirty="0" smtClean="0"/>
              <a:t>while </a:t>
            </a:r>
            <a:r>
              <a:rPr lang="en-US" altLang="ko-KR" b="1" dirty="0"/>
              <a:t>(</a:t>
            </a:r>
            <a:r>
              <a:rPr lang="en-US" altLang="ko-KR" b="1" dirty="0" err="1"/>
              <a:t>rs.next</a:t>
            </a:r>
            <a:r>
              <a:rPr lang="en-US" altLang="ko-KR" b="1" dirty="0"/>
              <a:t>())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rs.getString</a:t>
            </a:r>
            <a:r>
              <a:rPr lang="en-US" altLang="ko-KR" dirty="0"/>
              <a:t>(1)+" "+</a:t>
            </a:r>
            <a:r>
              <a:rPr lang="en-US" altLang="ko-KR" dirty="0" err="1"/>
              <a:t>rs.getString</a:t>
            </a:r>
            <a:r>
              <a:rPr lang="en-US" altLang="ko-KR" dirty="0"/>
              <a:t>(2));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stmt.close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conn.close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b="1" dirty="0"/>
              <a:t>catch (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e)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throw new </a:t>
            </a:r>
            <a:r>
              <a:rPr lang="en-US" altLang="ko-KR" b="1" dirty="0" err="1"/>
              <a:t>RuntimeException</a:t>
            </a:r>
            <a:r>
              <a:rPr lang="en-US" altLang="ko-KR" b="1" dirty="0"/>
              <a:t>("Cannot connect the database!", e);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b="1" dirty="0"/>
              <a:t>finally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("Closing the connection.");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if (conn != null) try { </a:t>
            </a:r>
            <a:r>
              <a:rPr lang="en-US" altLang="ko-KR" b="1" dirty="0" err="1"/>
              <a:t>conn.close</a:t>
            </a:r>
            <a:r>
              <a:rPr lang="en-US" altLang="ko-KR" b="1" dirty="0"/>
              <a:t>(); } catch (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ignore) {}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Testing DB Connection 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11760" y="3128413"/>
            <a:ext cx="23042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275856" y="3328827"/>
            <a:ext cx="23042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0032" y="2780928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DriverManager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8146" y="311912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Connection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47742" y="3756586"/>
            <a:ext cx="23042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0032" y="3546880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Statement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061069" y="4226912"/>
            <a:ext cx="3231011" cy="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9710" y="4039430"/>
            <a:ext cx="10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1259632" y="4675529"/>
            <a:ext cx="3880634" cy="17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0266" y="4490863"/>
            <a:ext cx="21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Close the statement</a:t>
            </a:r>
            <a:endParaRPr lang="ko-KR" altLang="en-US" dirty="0"/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 flipV="1">
            <a:off x="1259632" y="4994797"/>
            <a:ext cx="3880634" cy="11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0266" y="4922629"/>
            <a:ext cx="21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Close the connection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can we get the data using Table name?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use the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and get function. </a:t>
            </a:r>
          </a:p>
          <a:p>
            <a:r>
              <a:rPr lang="en-US" altLang="ko-KR" dirty="0" smtClean="0"/>
              <a:t>Note.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78421"/>
              </p:ext>
            </p:extLst>
          </p:nvPr>
        </p:nvGraphicFramePr>
        <p:xfrm>
          <a:off x="539552" y="2924944"/>
          <a:ext cx="81472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863"/>
                <a:gridCol w="504038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getString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 get</a:t>
                      </a:r>
                      <a:r>
                        <a:rPr lang="en-US" altLang="ko-KR" baseline="0" dirty="0" smtClean="0"/>
                        <a:t> a string value of a column at index </a:t>
                      </a:r>
                      <a:r>
                        <a:rPr lang="en-US" altLang="ko-KR" i="1" baseline="0" dirty="0" err="1" smtClean="0"/>
                        <a:t>i</a:t>
                      </a:r>
                      <a:endParaRPr lang="ko-KR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getString</a:t>
                      </a:r>
                      <a:r>
                        <a:rPr lang="en-US" altLang="ko-KR" dirty="0" smtClean="0"/>
                        <a:t>(String 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 get a string value of a column name </a:t>
                      </a:r>
                      <a:r>
                        <a:rPr lang="en-US" altLang="ko-KR" i="1" dirty="0" smtClean="0"/>
                        <a:t>s</a:t>
                      </a:r>
                      <a:endParaRPr lang="ko-KR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getInt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 get</a:t>
                      </a:r>
                      <a:r>
                        <a:rPr lang="en-US" altLang="ko-KR" baseline="0" dirty="0" smtClean="0"/>
                        <a:t> an integer value of a column at index </a:t>
                      </a:r>
                      <a:r>
                        <a:rPr lang="en-US" altLang="ko-KR" i="1" baseline="0" dirty="0" err="1" smtClean="0"/>
                        <a:t>i</a:t>
                      </a:r>
                      <a:endParaRPr lang="ko-KR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getInt</a:t>
                      </a:r>
                      <a:r>
                        <a:rPr lang="en-US" altLang="ko-KR" dirty="0" smtClean="0"/>
                        <a:t>(String s)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 get </a:t>
                      </a:r>
                      <a:r>
                        <a:rPr lang="en-US" altLang="ko-KR" baseline="0" dirty="0" smtClean="0"/>
                        <a:t>an integer </a:t>
                      </a:r>
                      <a:r>
                        <a:rPr lang="en-US" altLang="ko-KR" dirty="0" smtClean="0"/>
                        <a:t>value of a column name </a:t>
                      </a:r>
                      <a:r>
                        <a:rPr lang="en-US" altLang="ko-KR" i="1" dirty="0" smtClean="0"/>
                        <a:t>s</a:t>
                      </a:r>
                      <a:endParaRPr lang="ko-KR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getDouble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 get</a:t>
                      </a:r>
                      <a:r>
                        <a:rPr lang="en-US" altLang="ko-KR" baseline="0" dirty="0" smtClean="0"/>
                        <a:t> a double value of a column at index </a:t>
                      </a:r>
                      <a:r>
                        <a:rPr lang="en-US" altLang="ko-KR" i="1" baseline="0" dirty="0" smtClean="0"/>
                        <a:t>i</a:t>
                      </a:r>
                      <a:endParaRPr lang="ko-KR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getDouble</a:t>
                      </a:r>
                      <a:r>
                        <a:rPr lang="en-US" altLang="ko-KR" dirty="0" smtClean="0"/>
                        <a:t>(String s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 get </a:t>
                      </a:r>
                      <a:r>
                        <a:rPr lang="en-US" altLang="ko-KR" baseline="0" dirty="0" smtClean="0"/>
                        <a:t>a double value  </a:t>
                      </a:r>
                      <a:r>
                        <a:rPr lang="en-US" altLang="ko-KR" dirty="0" smtClean="0"/>
                        <a:t>value of a column name </a:t>
                      </a:r>
                      <a:r>
                        <a:rPr lang="en-US" altLang="ko-KR" i="1" dirty="0" smtClean="0"/>
                        <a:t>s</a:t>
                      </a:r>
                      <a:endParaRPr lang="ko-KR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0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Column Name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some cases, you may not know the column name. </a:t>
            </a:r>
          </a:p>
          <a:p>
            <a:r>
              <a:rPr lang="en-US" altLang="ko-KR" dirty="0" smtClean="0"/>
              <a:t>You need to find the detail description. Or, at least, you can know the name of column and number of column in a DB.</a:t>
            </a:r>
          </a:p>
          <a:p>
            <a:r>
              <a:rPr lang="en-US" altLang="ko-KR" dirty="0" smtClean="0"/>
              <a:t>Next example is a java file. </a:t>
            </a:r>
          </a:p>
          <a:p>
            <a:r>
              <a:rPr lang="en-US" altLang="ko-KR" dirty="0" smtClean="0"/>
              <a:t>It helps you to figure out the column name of a table STUDENT in the server.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8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getColumn.java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java.sql.Connection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java.sql.DriverManager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java.sql.ResultSet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java.sql.ResultSetMetaData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java.sql.SQLException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java.sql.Statement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class </a:t>
            </a:r>
            <a:r>
              <a:rPr lang="en-US" altLang="ko-KR" b="1" dirty="0" err="1"/>
              <a:t>getColumn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/>
              <a:t>public static Connection </a:t>
            </a:r>
            <a:r>
              <a:rPr lang="en-US" altLang="ko-KR" b="1" dirty="0" err="1"/>
              <a:t>getConnection</a:t>
            </a:r>
            <a:r>
              <a:rPr lang="en-US" altLang="ko-KR" b="1" dirty="0"/>
              <a:t>() throws Exception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en-US" altLang="ko-KR" dirty="0"/>
              <a:t>    String </a:t>
            </a:r>
            <a:r>
              <a:rPr lang="en-US" altLang="ko-KR" dirty="0" err="1"/>
              <a:t>url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/>
              <a:t>://</a:t>
            </a:r>
            <a:r>
              <a:rPr lang="en-US" altLang="ko-KR" dirty="0" smtClean="0"/>
              <a:t>203.253.70.34:3306/jsp2016";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String username = "user2016";</a:t>
            </a:r>
          </a:p>
          <a:p>
            <a:pPr marL="0" indent="0">
              <a:buNone/>
            </a:pPr>
            <a:r>
              <a:rPr lang="en-US" altLang="ko-KR" dirty="0"/>
              <a:t>    String password = "user2016!";</a:t>
            </a:r>
            <a:r>
              <a:rPr lang="ko-KR" altLang="en-US" dirty="0" smtClean="0"/>
              <a:t>   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Class.</a:t>
            </a:r>
            <a:r>
              <a:rPr lang="en-US" altLang="ko-KR" i="1" dirty="0" err="1" smtClean="0"/>
              <a:t>forName</a:t>
            </a:r>
            <a:r>
              <a:rPr lang="en-US" altLang="ko-KR" i="1" dirty="0"/>
              <a:t>("</a:t>
            </a:r>
            <a:r>
              <a:rPr lang="en-US" altLang="ko-KR" i="1" dirty="0" err="1"/>
              <a:t>com.mysql.jdbc.Driver</a:t>
            </a:r>
            <a:r>
              <a:rPr lang="en-US" altLang="ko-KR" i="1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Connection conn = </a:t>
            </a:r>
            <a:r>
              <a:rPr lang="en-US" altLang="ko-KR" dirty="0" err="1"/>
              <a:t>DriverManager.</a:t>
            </a:r>
            <a:r>
              <a:rPr lang="en-US" altLang="ko-KR" i="1" dirty="0" err="1"/>
              <a:t>getConnection</a:t>
            </a:r>
            <a:r>
              <a:rPr lang="en-US" altLang="ko-KR" i="1" dirty="0"/>
              <a:t>(</a:t>
            </a:r>
            <a:r>
              <a:rPr lang="en-US" altLang="ko-KR" i="1" dirty="0" err="1"/>
              <a:t>url</a:t>
            </a:r>
            <a:r>
              <a:rPr lang="en-US" altLang="ko-KR" i="1" dirty="0"/>
              <a:t>, username, password);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return conn;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/>
              <a:t>public static void </a:t>
            </a:r>
            <a:r>
              <a:rPr lang="en-US" altLang="ko-KR" b="1" dirty="0" err="1"/>
              <a:t>getColumnNames</a:t>
            </a:r>
            <a:r>
              <a:rPr lang="en-US" altLang="ko-KR" b="1" dirty="0"/>
              <a:t>(</a:t>
            </a:r>
            <a:r>
              <a:rPr lang="en-US" altLang="ko-KR" b="1" dirty="0" err="1"/>
              <a:t>ResultSet</a:t>
            </a:r>
            <a:r>
              <a:rPr lang="en-US" altLang="ko-KR" b="1" dirty="0"/>
              <a:t> </a:t>
            </a:r>
            <a:r>
              <a:rPr lang="en-US" altLang="ko-KR" b="1" dirty="0" err="1"/>
              <a:t>rs</a:t>
            </a:r>
            <a:r>
              <a:rPr lang="en-US" altLang="ko-KR" b="1" dirty="0"/>
              <a:t>) throws 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if (</a:t>
            </a:r>
            <a:r>
              <a:rPr lang="en-US" altLang="ko-KR" b="1" dirty="0" err="1"/>
              <a:t>rs</a:t>
            </a:r>
            <a:r>
              <a:rPr lang="en-US" altLang="ko-KR" b="1" dirty="0"/>
              <a:t> == null)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return;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ResultSetMetaData</a:t>
            </a:r>
            <a:r>
              <a:rPr lang="en-US" altLang="ko-KR" dirty="0"/>
              <a:t> </a:t>
            </a:r>
            <a:r>
              <a:rPr lang="en-US" altLang="ko-KR" dirty="0" err="1"/>
              <a:t>rsMetaData</a:t>
            </a:r>
            <a:r>
              <a:rPr lang="en-US" altLang="ko-KR" dirty="0"/>
              <a:t> = </a:t>
            </a:r>
            <a:r>
              <a:rPr lang="en-US" altLang="ko-KR" dirty="0" err="1"/>
              <a:t>rs.getMetaData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numberOfColumns</a:t>
            </a:r>
            <a:r>
              <a:rPr lang="en-US" altLang="ko-KR" b="1" dirty="0"/>
              <a:t> = </a:t>
            </a:r>
            <a:r>
              <a:rPr lang="en-US" altLang="ko-KR" b="1" dirty="0" err="1"/>
              <a:t>rsMetaData.getColumnCount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// get the column names; column indexes start from 1</a:t>
            </a:r>
          </a:p>
          <a:p>
            <a:pPr marL="0" indent="0">
              <a:buNone/>
            </a:pPr>
            <a:r>
              <a:rPr lang="nn-NO" altLang="ko-KR" dirty="0"/>
              <a:t>    </a:t>
            </a:r>
            <a:r>
              <a:rPr lang="nn-NO" altLang="ko-KR" b="1" dirty="0"/>
              <a:t>for (int i = 1; i &lt; numberOfColumns + 1; i++) {</a:t>
            </a:r>
          </a:p>
          <a:p>
            <a:pPr marL="0" indent="0">
              <a:buNone/>
            </a:pPr>
            <a:r>
              <a:rPr lang="en-US" altLang="ko-KR" dirty="0"/>
              <a:t>      String </a:t>
            </a:r>
            <a:r>
              <a:rPr lang="en-US" altLang="ko-KR" dirty="0" err="1"/>
              <a:t>columnName</a:t>
            </a:r>
            <a:r>
              <a:rPr lang="en-US" altLang="ko-KR" dirty="0"/>
              <a:t> = </a:t>
            </a:r>
            <a:r>
              <a:rPr lang="en-US" altLang="ko-KR" dirty="0" err="1"/>
              <a:t>rsMetaData.getColumnName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// Get the name of the column's table name</a:t>
            </a:r>
          </a:p>
          <a:p>
            <a:pPr marL="0" indent="0">
              <a:buNone/>
            </a:pPr>
            <a:r>
              <a:rPr lang="en-US" altLang="ko-KR" dirty="0"/>
              <a:t>      String </a:t>
            </a:r>
            <a:r>
              <a:rPr lang="en-US" altLang="ko-KR" dirty="0" err="1"/>
              <a:t>tableName</a:t>
            </a:r>
            <a:r>
              <a:rPr lang="en-US" altLang="ko-KR" dirty="0"/>
              <a:t> = </a:t>
            </a:r>
            <a:r>
              <a:rPr lang="en-US" altLang="ko-KR" dirty="0" err="1"/>
              <a:t>rsMetaData.getTableName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("column name=" + </a:t>
            </a:r>
            <a:r>
              <a:rPr lang="en-US" altLang="ko-KR" b="1" i="1" dirty="0" err="1"/>
              <a:t>columnName</a:t>
            </a:r>
            <a:r>
              <a:rPr lang="en-US" altLang="ko-KR" b="1" i="1" dirty="0"/>
              <a:t> + " table=" + </a:t>
            </a:r>
            <a:r>
              <a:rPr lang="en-US" altLang="ko-KR" b="1" i="1" dirty="0" err="1"/>
              <a:t>tableName</a:t>
            </a:r>
            <a:r>
              <a:rPr lang="en-US" altLang="ko-KR" b="1" i="1" dirty="0"/>
              <a:t> + "");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076056" y="155679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Connection conn =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conn = </a:t>
            </a:r>
            <a:r>
              <a:rPr lang="en-US" altLang="ko-KR" sz="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US" altLang="ko-K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prepare query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String query = "select * from student";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create a statement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execute query and return result as a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stmt.executeQuery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(query);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get the column names from the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getColumnNames</a:t>
            </a:r>
            <a:r>
              <a:rPr lang="en-US" altLang="ko-K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ko-K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(Exception e) {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ko-KR" sz="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altLang="ko-K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{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release database resources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rs.close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stmt.close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57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Next…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After you notice the column name of a table, you can retrieve the data by previous connection method.</a:t>
            </a:r>
          </a:p>
          <a:p>
            <a:r>
              <a:rPr lang="en-US" altLang="ko-KR" dirty="0" smtClean="0"/>
              <a:t>Next is another example to connect to database of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8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Database Introduction</a:t>
            </a:r>
          </a:p>
          <a:p>
            <a:r>
              <a:rPr lang="en-US" altLang="ko-KR" dirty="0" smtClean="0"/>
              <a:t>Database connection introduction</a:t>
            </a:r>
          </a:p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31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DBConn2.jsp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dirty="0" smtClean="0"/>
              <a:t>&lt;%@ page </a:t>
            </a:r>
            <a:r>
              <a:rPr lang="en-US" altLang="ko-KR" sz="800" dirty="0" err="1" smtClean="0"/>
              <a:t>contentType</a:t>
            </a:r>
            <a:r>
              <a:rPr lang="en-US" altLang="ko-KR" sz="800" dirty="0" smtClean="0"/>
              <a:t>=</a:t>
            </a:r>
            <a:r>
              <a:rPr lang="en-US" altLang="ko-KR" sz="800" i="1" dirty="0" smtClean="0"/>
              <a:t>"text/</a:t>
            </a:r>
            <a:r>
              <a:rPr lang="en-US" altLang="ko-KR" sz="800" i="1" dirty="0" err="1" smtClean="0"/>
              <a:t>html;charset</a:t>
            </a:r>
            <a:r>
              <a:rPr lang="en-US" altLang="ko-KR" sz="800" i="1" dirty="0" smtClean="0"/>
              <a:t>=</a:t>
            </a:r>
            <a:r>
              <a:rPr lang="en-US" altLang="ko-KR" sz="800" i="1" dirty="0" err="1" smtClean="0"/>
              <a:t>euc-kr</a:t>
            </a:r>
            <a:r>
              <a:rPr lang="en-US" altLang="ko-KR" sz="800" i="1" dirty="0" smtClean="0"/>
              <a:t>" </a:t>
            </a:r>
          </a:p>
          <a:p>
            <a:pPr marL="0" indent="0">
              <a:buNone/>
            </a:pPr>
            <a:r>
              <a:rPr lang="en-US" altLang="ko-KR" sz="800" dirty="0" smtClean="0"/>
              <a:t>            import=</a:t>
            </a:r>
            <a:r>
              <a:rPr lang="en-US" altLang="ko-KR" sz="800" i="1" dirty="0" smtClean="0"/>
              <a:t>"</a:t>
            </a:r>
            <a:r>
              <a:rPr lang="en-US" altLang="ko-KR" sz="800" i="1" dirty="0" err="1" smtClean="0"/>
              <a:t>java.sql</a:t>
            </a:r>
            <a:r>
              <a:rPr lang="en-US" altLang="ko-KR" sz="800" i="1" dirty="0" smtClean="0"/>
              <a:t>.*,java.io.*" %&gt;</a:t>
            </a:r>
          </a:p>
          <a:p>
            <a:pPr marL="0" indent="0">
              <a:buNone/>
            </a:pPr>
            <a:r>
              <a:rPr lang="en-US" altLang="ko-KR" sz="800" dirty="0" smtClean="0"/>
              <a:t>&lt;html&gt;</a:t>
            </a:r>
          </a:p>
          <a:p>
            <a:pPr marL="0" indent="0">
              <a:buNone/>
            </a:pPr>
            <a:r>
              <a:rPr lang="en-US" altLang="ko-KR" sz="800" dirty="0" smtClean="0"/>
              <a:t>   &lt;head&gt;</a:t>
            </a:r>
          </a:p>
          <a:p>
            <a:pPr marL="0" indent="0">
              <a:buNone/>
            </a:pPr>
            <a:r>
              <a:rPr lang="en-US" altLang="ko-KR" sz="800" dirty="0" smtClean="0"/>
              <a:t>      &lt;title&gt;</a:t>
            </a:r>
          </a:p>
          <a:p>
            <a:pPr marL="0" indent="0">
              <a:buNone/>
            </a:pPr>
            <a:r>
              <a:rPr lang="en-US" altLang="ko-KR" sz="800" dirty="0" smtClean="0"/>
              <a:t>JSP Connection</a:t>
            </a:r>
          </a:p>
          <a:p>
            <a:pPr marL="0" indent="0">
              <a:buNone/>
            </a:pPr>
            <a:r>
              <a:rPr lang="en-US" altLang="ko-KR" sz="800" dirty="0" smtClean="0"/>
              <a:t>      &lt;/title&gt;      </a:t>
            </a:r>
          </a:p>
          <a:p>
            <a:pPr marL="0" indent="0">
              <a:buNone/>
            </a:pPr>
            <a:r>
              <a:rPr lang="fr-FR" altLang="ko-KR" sz="800" dirty="0" smtClean="0"/>
              <a:t>      &lt;</a:t>
            </a:r>
            <a:r>
              <a:rPr lang="fr-FR" altLang="ko-KR" sz="800" dirty="0" err="1" smtClean="0"/>
              <a:t>meta</a:t>
            </a:r>
            <a:r>
              <a:rPr lang="fr-FR" altLang="ko-KR" sz="800" dirty="0" smtClean="0"/>
              <a:t> http-</a:t>
            </a:r>
            <a:r>
              <a:rPr lang="fr-FR" altLang="ko-KR" sz="800" dirty="0" err="1" smtClean="0"/>
              <a:t>equiv</a:t>
            </a:r>
            <a:r>
              <a:rPr lang="fr-FR" altLang="ko-KR" sz="800" dirty="0" smtClean="0"/>
              <a:t>=</a:t>
            </a:r>
            <a:r>
              <a:rPr lang="fr-FR" altLang="ko-KR" sz="800" i="1" dirty="0" smtClean="0"/>
              <a:t>"Content-Type" content="</a:t>
            </a:r>
            <a:r>
              <a:rPr lang="fr-FR" altLang="ko-KR" sz="800" i="1" dirty="0" err="1" smtClean="0"/>
              <a:t>text</a:t>
            </a:r>
            <a:r>
              <a:rPr lang="fr-FR" altLang="ko-KR" sz="800" i="1" dirty="0" smtClean="0"/>
              <a:t>/html; </a:t>
            </a:r>
            <a:r>
              <a:rPr lang="fr-FR" altLang="ko-KR" sz="800" i="1" dirty="0" err="1" smtClean="0"/>
              <a:t>charset</a:t>
            </a:r>
            <a:r>
              <a:rPr lang="fr-FR" altLang="ko-KR" sz="800" i="1" dirty="0" smtClean="0"/>
              <a:t>=</a:t>
            </a:r>
            <a:r>
              <a:rPr lang="fr-FR" altLang="ko-KR" sz="800" i="1" dirty="0" err="1" smtClean="0"/>
              <a:t>euc-kr</a:t>
            </a:r>
            <a:r>
              <a:rPr lang="fr-FR" altLang="ko-KR" sz="800" i="1" dirty="0" smtClean="0"/>
              <a:t>"&gt;</a:t>
            </a:r>
          </a:p>
          <a:p>
            <a:pPr marL="0" indent="0">
              <a:buNone/>
            </a:pPr>
            <a:r>
              <a:rPr lang="en-US" altLang="ko-KR" sz="800" dirty="0" smtClean="0"/>
              <a:t>   &lt;/head&gt;</a:t>
            </a:r>
          </a:p>
          <a:p>
            <a:pPr marL="0" indent="0">
              <a:buNone/>
            </a:pPr>
            <a:r>
              <a:rPr lang="en-US" altLang="ko-KR" sz="800" dirty="0" smtClean="0"/>
              <a:t>&lt;body&gt;</a:t>
            </a:r>
          </a:p>
          <a:p>
            <a:pPr marL="0" indent="0">
              <a:buNone/>
            </a:pPr>
            <a:r>
              <a:rPr lang="en-US" altLang="ko-KR" sz="800" dirty="0" smtClean="0"/>
              <a:t>&lt;%</a:t>
            </a:r>
          </a:p>
          <a:p>
            <a:pPr marL="0" indent="0">
              <a:buNone/>
            </a:pPr>
            <a:r>
              <a:rPr lang="en-US" altLang="ko-KR" sz="800" dirty="0" smtClean="0"/>
              <a:t>String </a:t>
            </a:r>
            <a:r>
              <a:rPr lang="en-US" altLang="ko-KR" sz="800" dirty="0" err="1" smtClean="0"/>
              <a:t>url</a:t>
            </a:r>
            <a:r>
              <a:rPr lang="en-US" altLang="ko-KR" sz="800" dirty="0" smtClean="0"/>
              <a:t> = "</a:t>
            </a:r>
            <a:r>
              <a:rPr lang="en-US" altLang="ko-KR" sz="800" dirty="0" err="1" smtClean="0"/>
              <a:t>jdbc:mysql</a:t>
            </a:r>
            <a:r>
              <a:rPr lang="en-US" altLang="ko-KR" sz="800" dirty="0" smtClean="0"/>
              <a:t>://203.253.70.34:3306/jsp2016";</a:t>
            </a:r>
          </a:p>
          <a:p>
            <a:pPr marL="0" indent="0">
              <a:buNone/>
            </a:pPr>
            <a:r>
              <a:rPr lang="en-US" altLang="ko-KR" sz="800" dirty="0" smtClean="0"/>
              <a:t>String username = "user2016";</a:t>
            </a:r>
          </a:p>
          <a:p>
            <a:pPr marL="0" indent="0">
              <a:buNone/>
            </a:pPr>
            <a:r>
              <a:rPr lang="en-US" altLang="ko-KR" sz="800" dirty="0" smtClean="0"/>
              <a:t>String password = "user2016!";</a:t>
            </a:r>
          </a:p>
          <a:p>
            <a:pPr marL="0" indent="0">
              <a:buNone/>
            </a:pPr>
            <a:r>
              <a:rPr lang="en-US" altLang="ko-KR" sz="800" dirty="0" smtClean="0"/>
              <a:t>Connection conn = </a:t>
            </a:r>
            <a:r>
              <a:rPr lang="en-US" altLang="ko-KR" sz="800" b="1" dirty="0" smtClean="0"/>
              <a:t>null;</a:t>
            </a:r>
          </a:p>
          <a:p>
            <a:pPr marL="0" indent="0">
              <a:buNone/>
            </a:pPr>
            <a:r>
              <a:rPr lang="en-US" altLang="ko-KR" sz="800" b="1" dirty="0" smtClean="0"/>
              <a:t>try {</a:t>
            </a:r>
          </a:p>
          <a:p>
            <a:pPr marL="0" indent="0">
              <a:buNone/>
            </a:pPr>
            <a:r>
              <a:rPr lang="en-US" altLang="ko-KR" sz="800" dirty="0" err="1" smtClean="0"/>
              <a:t>Class.forName</a:t>
            </a:r>
            <a:r>
              <a:rPr lang="en-US" altLang="ko-KR" sz="800" dirty="0" smtClean="0"/>
              <a:t>("</a:t>
            </a:r>
            <a:r>
              <a:rPr lang="en-US" altLang="ko-KR" sz="800" dirty="0" err="1" smtClean="0"/>
              <a:t>com.mysql.jdbc.Driver</a:t>
            </a:r>
            <a:r>
              <a:rPr lang="en-US" altLang="ko-KR" sz="800" dirty="0" smtClean="0"/>
              <a:t>");</a:t>
            </a:r>
          </a:p>
          <a:p>
            <a:pPr marL="0" indent="0">
              <a:buNone/>
            </a:pPr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System.out.println</a:t>
            </a:r>
            <a:r>
              <a:rPr lang="en-US" altLang="ko-KR" sz="800" dirty="0" smtClean="0"/>
              <a:t>("Connecting database...");</a:t>
            </a:r>
          </a:p>
          <a:p>
            <a:pPr marL="0" indent="0">
              <a:buNone/>
            </a:pPr>
            <a:r>
              <a:rPr lang="en-US" altLang="ko-KR" sz="800" dirty="0" smtClean="0"/>
              <a:t>    conn = </a:t>
            </a:r>
            <a:r>
              <a:rPr lang="en-US" altLang="ko-KR" sz="800" dirty="0" err="1" smtClean="0"/>
              <a:t>DriverManager.getConnection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url</a:t>
            </a:r>
            <a:r>
              <a:rPr lang="en-US" altLang="ko-KR" sz="800" dirty="0" smtClean="0"/>
              <a:t>, username, password);</a:t>
            </a:r>
          </a:p>
          <a:p>
            <a:pPr marL="0" indent="0">
              <a:buNone/>
            </a:pPr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System.out.println</a:t>
            </a:r>
            <a:r>
              <a:rPr lang="en-US" altLang="ko-KR" sz="800" dirty="0" smtClean="0"/>
              <a:t>("Database connected!");</a:t>
            </a:r>
          </a:p>
          <a:p>
            <a:pPr marL="0" indent="0">
              <a:buNone/>
            </a:pPr>
            <a:r>
              <a:rPr lang="ko-KR" altLang="en-US" sz="800" dirty="0" smtClean="0"/>
              <a:t>    </a:t>
            </a:r>
          </a:p>
          <a:p>
            <a:pPr marL="0" indent="0">
              <a:buNone/>
            </a:pPr>
            <a:r>
              <a:rPr lang="en-US" altLang="ko-KR" sz="800" dirty="0" smtClean="0"/>
              <a:t>    Statement </a:t>
            </a:r>
            <a:r>
              <a:rPr lang="en-US" altLang="ko-KR" sz="800" dirty="0" err="1" smtClean="0"/>
              <a:t>stmt</a:t>
            </a:r>
            <a:r>
              <a:rPr lang="en-US" altLang="ko-KR" sz="800" dirty="0" smtClean="0"/>
              <a:t> = </a:t>
            </a:r>
            <a:r>
              <a:rPr lang="en-US" altLang="ko-KR" sz="800" dirty="0" err="1" smtClean="0"/>
              <a:t>conn.createStatement</a:t>
            </a:r>
            <a:r>
              <a:rPr lang="en-US" altLang="ko-KR" sz="800" dirty="0" smtClean="0"/>
              <a:t>();</a:t>
            </a:r>
          </a:p>
          <a:p>
            <a:pPr marL="0" indent="0">
              <a:buNone/>
            </a:pPr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ResultSet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rs</a:t>
            </a:r>
            <a:r>
              <a:rPr lang="en-US" altLang="ko-KR" sz="800" dirty="0" smtClean="0"/>
              <a:t> =</a:t>
            </a:r>
          </a:p>
          <a:p>
            <a:pPr marL="0" indent="0">
              <a:buNone/>
            </a:pPr>
            <a:r>
              <a:rPr lang="en-US" altLang="ko-KR" sz="800" dirty="0" smtClean="0"/>
              <a:t>         </a:t>
            </a:r>
            <a:r>
              <a:rPr lang="en-US" altLang="ko-KR" sz="800" dirty="0" err="1" smtClean="0"/>
              <a:t>stmt.executeQuery</a:t>
            </a:r>
            <a:r>
              <a:rPr lang="en-US" altLang="ko-KR" sz="800" dirty="0" smtClean="0"/>
              <a:t>("select * from jsp2016.student");</a:t>
            </a:r>
          </a:p>
          <a:p>
            <a:pPr marL="0" indent="0">
              <a:buNone/>
            </a:pPr>
            <a:r>
              <a:rPr lang="en-US" altLang="ko-KR" sz="800" dirty="0" smtClean="0"/>
              <a:t>%&gt;</a:t>
            </a:r>
          </a:p>
          <a:p>
            <a:pPr marL="0" indent="0">
              <a:buNone/>
            </a:pPr>
            <a:r>
              <a:rPr lang="en-US" altLang="ko-KR" sz="800" dirty="0" smtClean="0"/>
              <a:t>    &lt;table border=</a:t>
            </a:r>
            <a:r>
              <a:rPr lang="en-US" altLang="ko-KR" sz="800" i="1" dirty="0" smtClean="0"/>
              <a:t>"1"&gt;</a:t>
            </a:r>
          </a:p>
          <a:p>
            <a:pPr marL="0" indent="0">
              <a:buNone/>
            </a:pPr>
            <a:r>
              <a:rPr lang="en-US" altLang="ko-KR" sz="800" dirty="0" smtClean="0"/>
              <a:t>    &lt;</a:t>
            </a:r>
            <a:r>
              <a:rPr lang="en-US" altLang="ko-KR" sz="800" dirty="0" err="1" smtClean="0"/>
              <a:t>tr</a:t>
            </a:r>
            <a:r>
              <a:rPr lang="en-US" altLang="ko-KR" sz="800" dirty="0" smtClean="0"/>
              <a:t>&gt;</a:t>
            </a:r>
          </a:p>
          <a:p>
            <a:pPr marL="0" indent="0">
              <a:buNone/>
            </a:pPr>
            <a:r>
              <a:rPr lang="en-US" altLang="ko-KR" sz="800" dirty="0" smtClean="0"/>
              <a:t>      &lt;</a:t>
            </a:r>
            <a:r>
              <a:rPr lang="en-US" altLang="ko-KR" sz="800" dirty="0" err="1" smtClean="0"/>
              <a:t>th</a:t>
            </a:r>
            <a:r>
              <a:rPr lang="en-US" altLang="ko-KR" sz="800" dirty="0" smtClean="0"/>
              <a:t>&gt;Student ID&lt;/</a:t>
            </a:r>
            <a:r>
              <a:rPr lang="en-US" altLang="ko-KR" sz="800" dirty="0" err="1" smtClean="0"/>
              <a:t>th</a:t>
            </a:r>
            <a:r>
              <a:rPr lang="en-US" altLang="ko-KR" sz="800" dirty="0" smtClean="0"/>
              <a:t>&gt;</a:t>
            </a:r>
          </a:p>
          <a:p>
            <a:pPr marL="0" indent="0">
              <a:buNone/>
            </a:pPr>
            <a:r>
              <a:rPr lang="en-US" altLang="ko-KR" sz="800" dirty="0" smtClean="0"/>
              <a:t>      &lt;</a:t>
            </a:r>
            <a:r>
              <a:rPr lang="en-US" altLang="ko-KR" sz="800" dirty="0" err="1" smtClean="0"/>
              <a:t>th</a:t>
            </a:r>
            <a:r>
              <a:rPr lang="en-US" altLang="ko-KR" sz="800" dirty="0" smtClean="0"/>
              <a:t>&gt;Student Name&lt;/</a:t>
            </a:r>
            <a:r>
              <a:rPr lang="en-US" altLang="ko-KR" sz="800" dirty="0" err="1" smtClean="0"/>
              <a:t>th</a:t>
            </a:r>
            <a:r>
              <a:rPr lang="en-US" altLang="ko-KR" sz="800" dirty="0" smtClean="0"/>
              <a:t>&gt;</a:t>
            </a:r>
          </a:p>
          <a:p>
            <a:pPr marL="0" indent="0">
              <a:buNone/>
            </a:pPr>
            <a:r>
              <a:rPr lang="en-US" altLang="ko-KR" sz="800" dirty="0" smtClean="0"/>
              <a:t>    &lt;/</a:t>
            </a:r>
            <a:r>
              <a:rPr lang="en-US" altLang="ko-KR" sz="800" dirty="0" err="1" smtClean="0"/>
              <a:t>tr</a:t>
            </a:r>
            <a:r>
              <a:rPr lang="en-US" altLang="ko-KR" sz="800" dirty="0" smtClean="0"/>
              <a:t>&gt;</a:t>
            </a:r>
          </a:p>
          <a:p>
            <a:pPr marL="0" indent="0">
              <a:buNone/>
            </a:pPr>
            <a:r>
              <a:rPr lang="ko-KR" altLang="en-US" sz="800" dirty="0" smtClean="0"/>
              <a:t>    </a:t>
            </a:r>
            <a:r>
              <a:rPr lang="en-US" altLang="ko-KR" sz="800" dirty="0" smtClean="0"/>
              <a:t>&lt;%</a:t>
            </a:r>
            <a:r>
              <a:rPr lang="ko-KR" altLang="en-US" sz="800" dirty="0" smtClean="0"/>
              <a:t> </a:t>
            </a:r>
          </a:p>
          <a:p>
            <a:pPr marL="0" indent="0">
              <a:buNone/>
            </a:pPr>
            <a:r>
              <a:rPr lang="en-US" altLang="ko-KR" sz="800" dirty="0" smtClean="0"/>
              <a:t>    </a:t>
            </a:r>
            <a:r>
              <a:rPr lang="en-US" altLang="ko-KR" sz="800" b="1" dirty="0" smtClean="0"/>
              <a:t>while (</a:t>
            </a:r>
            <a:r>
              <a:rPr lang="en-US" altLang="ko-KR" sz="800" b="1" dirty="0" err="1" smtClean="0"/>
              <a:t>rs.next</a:t>
            </a:r>
            <a:r>
              <a:rPr lang="en-US" altLang="ko-KR" sz="800" b="1" dirty="0" smtClean="0"/>
              <a:t>()) {</a:t>
            </a:r>
          </a:p>
          <a:p>
            <a:pPr marL="0" indent="0">
              <a:buNone/>
            </a:pPr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System.out.println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rs.getString</a:t>
            </a:r>
            <a:r>
              <a:rPr lang="en-US" altLang="ko-KR" sz="800" dirty="0" smtClean="0"/>
              <a:t>(1)+" "+</a:t>
            </a:r>
            <a:r>
              <a:rPr lang="en-US" altLang="ko-KR" sz="800" dirty="0" err="1" smtClean="0"/>
              <a:t>rs.getString</a:t>
            </a:r>
            <a:r>
              <a:rPr lang="en-US" altLang="ko-KR" sz="800" dirty="0" smtClean="0"/>
              <a:t>(2));</a:t>
            </a:r>
          </a:p>
          <a:p>
            <a:pPr marL="0" indent="0">
              <a:buNone/>
            </a:pPr>
            <a:r>
              <a:rPr lang="ko-KR" altLang="en-US" sz="800" dirty="0" smtClean="0"/>
              <a:t>    </a:t>
            </a:r>
            <a:r>
              <a:rPr lang="en-US" altLang="ko-KR" sz="800" dirty="0" smtClean="0"/>
              <a:t>%&gt;</a:t>
            </a:r>
          </a:p>
          <a:p>
            <a:pPr marL="0" indent="0">
              <a:buNone/>
            </a:pPr>
            <a:endParaRPr lang="ko-KR" altLang="en-US" sz="800" dirty="0" smtClean="0"/>
          </a:p>
          <a:p>
            <a:pPr marL="0" indent="0">
              <a:buNone/>
            </a:pPr>
            <a:r>
              <a:rPr lang="en-US" altLang="ko-KR" sz="800" dirty="0" smtClean="0"/>
              <a:t>    </a:t>
            </a:r>
            <a:endParaRPr lang="ko-KR" altLang="en-US" sz="800" dirty="0" smtClean="0"/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4283968" y="2216576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&lt;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      &lt;td&gt;</a:t>
            </a:r>
          </a:p>
          <a:p>
            <a:r>
              <a:rPr lang="en-US" altLang="ko-KR" sz="800" dirty="0"/>
              <a:t>      &lt;p align=</a:t>
            </a:r>
            <a:r>
              <a:rPr lang="en-US" altLang="ko-KR" sz="800" i="1" dirty="0"/>
              <a:t>"center"&gt;</a:t>
            </a:r>
          </a:p>
          <a:p>
            <a:r>
              <a:rPr lang="en-US" altLang="ko-KR" sz="800" dirty="0"/>
              <a:t>      &lt;font size=</a:t>
            </a:r>
            <a:r>
              <a:rPr lang="en-US" altLang="ko-KR" sz="800" i="1" dirty="0"/>
              <a:t>"3"&gt;&lt;%=</a:t>
            </a:r>
            <a:r>
              <a:rPr lang="en-US" altLang="ko-KR" sz="800" i="1" dirty="0" err="1"/>
              <a:t>rs.getString</a:t>
            </a:r>
            <a:r>
              <a:rPr lang="en-US" altLang="ko-KR" sz="800" i="1" dirty="0"/>
              <a:t>("</a:t>
            </a:r>
            <a:r>
              <a:rPr lang="en-US" altLang="ko-KR" sz="800" i="1" dirty="0" err="1"/>
              <a:t>studentID</a:t>
            </a:r>
            <a:r>
              <a:rPr lang="en-US" altLang="ko-KR" sz="800" i="1" dirty="0"/>
              <a:t>")%&gt;&lt;/font&gt;</a:t>
            </a:r>
          </a:p>
          <a:p>
            <a:r>
              <a:rPr lang="en-US" altLang="ko-KR" sz="800" dirty="0"/>
              <a:t>       &lt;/td&gt;</a:t>
            </a:r>
          </a:p>
          <a:p>
            <a:r>
              <a:rPr lang="en-US" altLang="ko-KR" sz="800" dirty="0"/>
              <a:t>       &lt;td&gt;</a:t>
            </a:r>
          </a:p>
          <a:p>
            <a:r>
              <a:rPr lang="en-US" altLang="ko-KR" sz="800" dirty="0"/>
              <a:t>       &lt;p align=</a:t>
            </a:r>
            <a:r>
              <a:rPr lang="en-US" altLang="ko-KR" sz="800" i="1" dirty="0"/>
              <a:t>"center"&gt;</a:t>
            </a:r>
          </a:p>
          <a:p>
            <a:r>
              <a:rPr lang="en-US" altLang="ko-KR" sz="800" dirty="0"/>
              <a:t>       &lt;font size=</a:t>
            </a:r>
            <a:r>
              <a:rPr lang="en-US" altLang="ko-KR" sz="800" i="1" dirty="0"/>
              <a:t>"3"&gt;&lt;%=</a:t>
            </a:r>
            <a:r>
              <a:rPr lang="en-US" altLang="ko-KR" sz="800" i="1" dirty="0" err="1"/>
              <a:t>rs.getString</a:t>
            </a:r>
            <a:r>
              <a:rPr lang="en-US" altLang="ko-KR" sz="800" i="1" dirty="0"/>
              <a:t>("</a:t>
            </a:r>
            <a:r>
              <a:rPr lang="en-US" altLang="ko-KR" sz="800" i="1" dirty="0" err="1"/>
              <a:t>studentName</a:t>
            </a:r>
            <a:r>
              <a:rPr lang="en-US" altLang="ko-KR" sz="800" i="1" dirty="0"/>
              <a:t>")%&gt;&lt;/font&gt;</a:t>
            </a:r>
          </a:p>
          <a:p>
            <a:r>
              <a:rPr lang="en-US" altLang="ko-KR" sz="800" dirty="0"/>
              <a:t>      &lt;/td&gt;</a:t>
            </a:r>
          </a:p>
          <a:p>
            <a:r>
              <a:rPr lang="en-US" altLang="ko-KR" sz="800" dirty="0"/>
              <a:t>      &lt;/</a:t>
            </a:r>
            <a:r>
              <a:rPr lang="en-US" altLang="ko-KR" sz="800" dirty="0" err="1"/>
              <a:t>tr</a:t>
            </a:r>
            <a:r>
              <a:rPr lang="en-US" altLang="ko-KR" sz="800" dirty="0"/>
              <a:t>&gt;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&lt;%</a:t>
            </a:r>
            <a:r>
              <a:rPr lang="ko-KR" altLang="en-US" sz="800" dirty="0"/>
              <a:t> 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  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stmt.close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conn.close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} </a:t>
            </a:r>
            <a:r>
              <a:rPr lang="en-US" altLang="ko-KR" sz="800" b="1" dirty="0"/>
              <a:t>catch (</a:t>
            </a:r>
            <a:r>
              <a:rPr lang="en-US" altLang="ko-KR" sz="800" b="1" dirty="0" err="1"/>
              <a:t>SQLException</a:t>
            </a:r>
            <a:r>
              <a:rPr lang="en-US" altLang="ko-KR" sz="800" b="1" dirty="0"/>
              <a:t> e) {</a:t>
            </a:r>
          </a:p>
          <a:p>
            <a:r>
              <a:rPr lang="en-US" altLang="ko-KR" sz="800" dirty="0"/>
              <a:t>    </a:t>
            </a:r>
            <a:r>
              <a:rPr lang="en-US" altLang="ko-KR" sz="800" b="1" dirty="0"/>
              <a:t>throw new </a:t>
            </a:r>
            <a:r>
              <a:rPr lang="en-US" altLang="ko-KR" sz="800" b="1" dirty="0" err="1"/>
              <a:t>RuntimeException</a:t>
            </a:r>
            <a:r>
              <a:rPr lang="en-US" altLang="ko-KR" sz="800" b="1" dirty="0"/>
              <a:t>("Cannot connect the database!", e);</a:t>
            </a:r>
          </a:p>
          <a:p>
            <a:r>
              <a:rPr lang="en-US" altLang="ko-KR" sz="800" dirty="0"/>
              <a:t>} </a:t>
            </a:r>
            <a:r>
              <a:rPr lang="en-US" altLang="ko-KR" sz="800" b="1" dirty="0"/>
              <a:t>finally {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System.out.println</a:t>
            </a:r>
            <a:r>
              <a:rPr lang="en-US" altLang="ko-KR" sz="800" dirty="0"/>
              <a:t>("Closing the connection.");</a:t>
            </a:r>
          </a:p>
          <a:p>
            <a:r>
              <a:rPr lang="en-US" altLang="ko-KR" sz="800" dirty="0"/>
              <a:t>    </a:t>
            </a:r>
            <a:r>
              <a:rPr lang="en-US" altLang="ko-KR" sz="800" b="1" dirty="0"/>
              <a:t>if (conn != null) try { </a:t>
            </a:r>
            <a:r>
              <a:rPr lang="en-US" altLang="ko-KR" sz="800" b="1" dirty="0" err="1"/>
              <a:t>conn.close</a:t>
            </a:r>
            <a:r>
              <a:rPr lang="en-US" altLang="ko-KR" sz="800" b="1" dirty="0"/>
              <a:t>(); } catch (</a:t>
            </a:r>
            <a:r>
              <a:rPr lang="en-US" altLang="ko-KR" sz="800" b="1" dirty="0" err="1"/>
              <a:t>SQLException</a:t>
            </a:r>
            <a:r>
              <a:rPr lang="en-US" altLang="ko-KR" sz="800" b="1" dirty="0"/>
              <a:t> ignore) {}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%&gt;</a:t>
            </a:r>
          </a:p>
          <a:p>
            <a:r>
              <a:rPr lang="en-US" altLang="ko-KR" sz="800" dirty="0"/>
              <a:t>&lt;/table&gt;</a:t>
            </a:r>
          </a:p>
          <a:p>
            <a:r>
              <a:rPr lang="en-US" altLang="ko-KR" sz="800" dirty="0"/>
              <a:t>&lt;/body&gt;</a:t>
            </a:r>
          </a:p>
          <a:p>
            <a:r>
              <a:rPr lang="en-US" altLang="ko-KR" sz="800" dirty="0"/>
              <a:t>&lt;/html&gt;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812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connection (using MySQL)</a:t>
            </a:r>
          </a:p>
          <a:p>
            <a:r>
              <a:rPr lang="en-US" altLang="ko-KR" dirty="0" smtClean="0"/>
              <a:t>DB schema in java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1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A50021"/>
                </a:solidFill>
              </a:rPr>
              <a:t>Database vs. DBMS</a:t>
            </a:r>
          </a:p>
        </p:txBody>
      </p:sp>
      <p:sp>
        <p:nvSpPr>
          <p:cNvPr id="51217" name="Rectangle 1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ko-KR" dirty="0"/>
              <a:t>Database: A very large, integrated collection of data.</a:t>
            </a:r>
          </a:p>
          <a:p>
            <a:pPr lvl="1"/>
            <a:r>
              <a:rPr lang="en-US" altLang="ko-KR" dirty="0"/>
              <a:t>Models real-world </a:t>
            </a:r>
            <a:r>
              <a:rPr lang="en-US" altLang="ko-KR" i="1" u="sng" dirty="0">
                <a:solidFill>
                  <a:schemeClr val="accent2"/>
                </a:solidFill>
              </a:rPr>
              <a:t>enterprise.</a:t>
            </a:r>
            <a:endParaRPr lang="en-US" altLang="ko-KR" i="1" u="sng" dirty="0"/>
          </a:p>
          <a:p>
            <a:pPr lvl="2"/>
            <a:r>
              <a:rPr lang="en-US" altLang="ko-KR" dirty="0"/>
              <a:t>Entities (e.g., students, courses)</a:t>
            </a:r>
          </a:p>
          <a:p>
            <a:pPr lvl="2"/>
            <a:r>
              <a:rPr lang="en-US" altLang="ko-KR" dirty="0"/>
              <a:t>Relationships (e.g., Madonna is taking CS186)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i="1" u="sng" dirty="0">
                <a:solidFill>
                  <a:schemeClr val="accent2"/>
                </a:solidFill>
              </a:rPr>
              <a:t>Database Management System (DBMS)</a:t>
            </a:r>
            <a:r>
              <a:rPr lang="en-US" altLang="ko-KR" i="1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is a software package designed to store and manage databases. </a:t>
            </a:r>
          </a:p>
          <a:p>
            <a:pPr>
              <a:buFontTx/>
              <a:buNone/>
            </a:pPr>
            <a:endParaRPr lang="en-US" altLang="ko-KR" dirty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828800" y="12461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 sz="1400"/>
          </a:p>
        </p:txBody>
      </p:sp>
    </p:spTree>
    <p:extLst>
      <p:ext uri="{BB962C8B-B14F-4D97-AF65-F5344CB8AC3E}">
        <p14:creationId xmlns:p14="http://schemas.microsoft.com/office/powerpoint/2010/main" val="3246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A50021"/>
                </a:solidFill>
              </a:rPr>
              <a:t>Relational Database Model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Tables</a:t>
            </a:r>
          </a:p>
          <a:p>
            <a:pPr lvl="1"/>
            <a:r>
              <a:rPr lang="en-US" altLang="ko-KR" dirty="0"/>
              <a:t>Holds related entities or entity set</a:t>
            </a:r>
          </a:p>
          <a:p>
            <a:pPr lvl="1"/>
            <a:r>
              <a:rPr lang="en-US" altLang="ko-KR" dirty="0"/>
              <a:t>Also called relations</a:t>
            </a:r>
          </a:p>
          <a:p>
            <a:pPr lvl="1"/>
            <a:r>
              <a:rPr lang="en-US" altLang="ko-KR" dirty="0"/>
              <a:t>Comprised of rows and columns</a:t>
            </a:r>
          </a:p>
          <a:p>
            <a:r>
              <a:rPr lang="en-US" altLang="ko-KR" dirty="0"/>
              <a:t>Two-dimensional structure with rows and columns</a:t>
            </a:r>
          </a:p>
          <a:p>
            <a:r>
              <a:rPr lang="en-US" altLang="ko-KR" dirty="0"/>
              <a:t>Rows (tuples) represent single entity</a:t>
            </a:r>
          </a:p>
          <a:p>
            <a:r>
              <a:rPr lang="en-US" altLang="ko-KR" dirty="0"/>
              <a:t>Columns represent attributes</a:t>
            </a:r>
          </a:p>
          <a:p>
            <a:r>
              <a:rPr lang="en-US" altLang="ko-KR" dirty="0"/>
              <a:t>Tables must have an attribute to uniquely identify each row: </a:t>
            </a:r>
            <a:r>
              <a:rPr lang="en-US" altLang="ko-KR" dirty="0">
                <a:solidFill>
                  <a:srgbClr val="A50021"/>
                </a:solidFill>
              </a:rPr>
              <a:t>a key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828800" y="12461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 sz="1400"/>
          </a:p>
        </p:txBody>
      </p:sp>
    </p:spTree>
    <p:extLst>
      <p:ext uri="{BB962C8B-B14F-4D97-AF65-F5344CB8AC3E}">
        <p14:creationId xmlns:p14="http://schemas.microsoft.com/office/powerpoint/2010/main" val="41152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A50021"/>
                </a:solidFill>
              </a:rPr>
              <a:t>SQL – Structured  Query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DDL </a:t>
            </a:r>
            <a:r>
              <a:rPr lang="en-US" altLang="ko-KR" dirty="0" smtClean="0"/>
              <a:t>(Data Definition Language) statements </a:t>
            </a:r>
            <a:r>
              <a:rPr lang="en-US" altLang="ko-KR" dirty="0"/>
              <a:t>are used to build and modify the structure of your tables and other objects in the database. </a:t>
            </a:r>
            <a:endParaRPr lang="en-US" altLang="ko-KR" dirty="0" smtClean="0"/>
          </a:p>
          <a:p>
            <a:r>
              <a:rPr lang="en-US" altLang="ko-KR" dirty="0"/>
              <a:t>DML </a:t>
            </a:r>
            <a:r>
              <a:rPr lang="en-US" altLang="ko-KR" dirty="0" smtClean="0"/>
              <a:t>(Data Manipulation Language) statements </a:t>
            </a:r>
            <a:r>
              <a:rPr lang="en-US" altLang="ko-KR" dirty="0"/>
              <a:t>are used to work with the data in tables.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5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A50021"/>
                </a:solidFill>
              </a:rPr>
              <a:t>SQL - 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</a:t>
            </a:r>
          </a:p>
          <a:p>
            <a:r>
              <a:rPr lang="en-US" altLang="ko-KR" dirty="0" smtClean="0"/>
              <a:t>Alter</a:t>
            </a:r>
          </a:p>
          <a:p>
            <a:r>
              <a:rPr lang="en-US" altLang="ko-KR" dirty="0" smtClean="0"/>
              <a:t>Drop</a:t>
            </a:r>
            <a:endParaRPr lang="ko-KR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95716" y="1340768"/>
            <a:ext cx="3570208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b="1" dirty="0"/>
              <a:t>CREATE TABLE </a:t>
            </a:r>
            <a:r>
              <a:rPr lang="en-US" altLang="ko-KR" dirty="0"/>
              <a:t>&lt;table name&gt; </a:t>
            </a:r>
            <a:endParaRPr lang="en-US" altLang="ko-KR" dirty="0" smtClean="0"/>
          </a:p>
          <a:p>
            <a:pPr eaLnBrk="0" hangingPunct="0"/>
            <a:r>
              <a:rPr lang="en-US" altLang="ko-KR" dirty="0" smtClean="0"/>
              <a:t>( </a:t>
            </a:r>
            <a:r>
              <a:rPr lang="en-US" altLang="ko-KR" dirty="0"/>
              <a:t>&lt;attribute name 1&gt; &lt;data type 1&gt;, </a:t>
            </a:r>
            <a:endParaRPr lang="en-US" altLang="ko-KR" dirty="0" smtClean="0"/>
          </a:p>
          <a:p>
            <a:pPr eaLnBrk="0" hangingPunct="0"/>
            <a:r>
              <a:rPr lang="en-US" altLang="ko-KR" dirty="0" smtClean="0"/>
              <a:t>... </a:t>
            </a:r>
          </a:p>
          <a:p>
            <a:pPr eaLnBrk="0" hangingPunct="0"/>
            <a:r>
              <a:rPr lang="en-US" altLang="ko-KR" dirty="0" smtClean="0"/>
              <a:t>&lt;</a:t>
            </a:r>
            <a:r>
              <a:rPr lang="en-US" altLang="ko-KR" dirty="0"/>
              <a:t>attribute name n&gt; &lt;data type n&gt;);</a:t>
            </a:r>
            <a:endParaRPr kumimoji="0" lang="en-US" altLang="ko-KR" sz="1800" dirty="0">
              <a:latin typeface="Arial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195736" y="3801814"/>
            <a:ext cx="6840759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b="1" dirty="0"/>
              <a:t>ALTER TABLE </a:t>
            </a:r>
            <a:r>
              <a:rPr lang="en-US" altLang="ko-KR" dirty="0"/>
              <a:t>&lt;table name&gt; </a:t>
            </a:r>
            <a:endParaRPr lang="en-US" altLang="ko-KR" dirty="0" smtClean="0"/>
          </a:p>
          <a:p>
            <a:pPr eaLnBrk="0" hangingPunct="0"/>
            <a:r>
              <a:rPr lang="en-US" altLang="ko-KR" dirty="0" smtClean="0"/>
              <a:t>ADD </a:t>
            </a:r>
            <a:r>
              <a:rPr lang="en-US" altLang="ko-KR" dirty="0"/>
              <a:t>CONSTRAINT &lt;constraint name&gt; FOREIGN KEY (&lt;attribute list&gt;) </a:t>
            </a:r>
            <a:endParaRPr lang="en-US" altLang="ko-KR" dirty="0" smtClean="0"/>
          </a:p>
          <a:p>
            <a:pPr eaLnBrk="0" hangingPunct="0"/>
            <a:r>
              <a:rPr lang="en-US" altLang="ko-KR" dirty="0" smtClean="0"/>
              <a:t>REFERENCES </a:t>
            </a:r>
            <a:r>
              <a:rPr lang="en-US" altLang="ko-KR" dirty="0"/>
              <a:t>&lt;parent table name&gt; (&lt;attribute list&gt;);</a:t>
            </a:r>
            <a:endParaRPr kumimoji="0" lang="en-US" altLang="ko-KR" sz="1800" dirty="0">
              <a:latin typeface="Arial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195736" y="4941168"/>
            <a:ext cx="5867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 b="1" dirty="0"/>
              <a:t>DROP TABLE</a:t>
            </a:r>
            <a:r>
              <a:rPr lang="en-US" altLang="ko-KR" dirty="0"/>
              <a:t> &lt;table name&gt;;</a:t>
            </a:r>
            <a:endParaRPr kumimoji="0" lang="en-US" altLang="ko-KR" sz="1800" dirty="0">
              <a:solidFill>
                <a:srgbClr val="D60093"/>
              </a:solidFill>
              <a:latin typeface="Arial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95736" y="2708920"/>
            <a:ext cx="58674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 b="1" dirty="0"/>
              <a:t>ALTER TABLE </a:t>
            </a:r>
            <a:r>
              <a:rPr lang="en-US" altLang="ko-KR" dirty="0"/>
              <a:t>&lt;table name&gt; </a:t>
            </a:r>
            <a:endParaRPr lang="en-US" altLang="ko-KR" dirty="0" smtClean="0"/>
          </a:p>
          <a:p>
            <a:pPr eaLnBrk="0" hangingPunct="0"/>
            <a:r>
              <a:rPr lang="en-US" altLang="ko-KR" dirty="0" smtClean="0"/>
              <a:t>ADD </a:t>
            </a:r>
            <a:r>
              <a:rPr lang="en-US" altLang="ko-KR" dirty="0"/>
              <a:t>CONSTRAINT &lt;constraint name&gt; </a:t>
            </a:r>
            <a:endParaRPr lang="en-US" altLang="ko-KR" dirty="0" smtClean="0"/>
          </a:p>
          <a:p>
            <a:pPr eaLnBrk="0" hangingPunct="0"/>
            <a:r>
              <a:rPr lang="en-US" altLang="ko-KR" dirty="0" smtClean="0"/>
              <a:t>PRIMARY </a:t>
            </a:r>
            <a:r>
              <a:rPr lang="en-US" altLang="ko-KR" dirty="0"/>
              <a:t>KEY (&lt;attribute list&gt;);</a:t>
            </a:r>
            <a:endParaRPr kumimoji="0" lang="en-US" altLang="ko-KR" sz="1800" dirty="0">
              <a:latin typeface="Arial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95736" y="5517232"/>
            <a:ext cx="58674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ko-KR" dirty="0"/>
              <a:t>ALTER TABLE &lt;table name&gt; </a:t>
            </a:r>
            <a:endParaRPr lang="en-US" altLang="ko-KR" dirty="0" smtClean="0"/>
          </a:p>
          <a:p>
            <a:pPr eaLnBrk="0" hangingPunct="0"/>
            <a:r>
              <a:rPr lang="en-US" altLang="ko-KR" b="1" dirty="0" smtClean="0"/>
              <a:t>DROP </a:t>
            </a:r>
            <a:r>
              <a:rPr lang="en-US" altLang="ko-KR" b="1" dirty="0"/>
              <a:t>CONSTRAINT</a:t>
            </a:r>
            <a:r>
              <a:rPr lang="en-US" altLang="ko-KR" dirty="0"/>
              <a:t> &lt;constraint name&gt;;</a:t>
            </a:r>
            <a:endParaRPr kumimoji="0" lang="en-US" altLang="ko-KR" sz="1800" dirty="0">
              <a:solidFill>
                <a:srgbClr val="D60093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A50021"/>
                </a:solidFill>
              </a:rPr>
              <a:t>SQL - DML</a:t>
            </a:r>
            <a:endParaRPr lang="en-US" altLang="ko-KR" dirty="0">
              <a:solidFill>
                <a:srgbClr val="A50021"/>
              </a:solidFill>
            </a:endParaRP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15779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590800" y="2232025"/>
            <a:ext cx="586105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800" dirty="0">
                <a:latin typeface="Arial" pitchFamily="34" charset="0"/>
              </a:rPr>
              <a:t>INSERT INTO PRODUCT</a:t>
            </a:r>
          </a:p>
          <a:p>
            <a:pPr eaLnBrk="0" latinLnBrk="0" hangingPunct="0"/>
            <a:r>
              <a:rPr kumimoji="0" lang="en-US" altLang="ko-KR" sz="1800" dirty="0">
                <a:latin typeface="Arial" pitchFamily="34" charset="0"/>
              </a:rPr>
              <a:t>VALUES (attribute 1 value, attribute 2 value, … etc.);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2590800" y="4343400"/>
            <a:ext cx="5867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800">
                <a:latin typeface="Arial" pitchFamily="34" charset="0"/>
              </a:rPr>
              <a:t>COMMIT PRODUCT;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2590800" y="4953000"/>
            <a:ext cx="58674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800">
                <a:latin typeface="Arial" pitchFamily="34" charset="0"/>
              </a:rPr>
              <a:t>UPDATE PRODUCT</a:t>
            </a:r>
            <a:br>
              <a:rPr kumimoji="0" lang="en-US" altLang="ko-KR" sz="1800">
                <a:latin typeface="Arial" pitchFamily="34" charset="0"/>
              </a:rPr>
            </a:br>
            <a:r>
              <a:rPr kumimoji="0" lang="en-US" altLang="ko-KR" sz="1800">
                <a:latin typeface="Arial" pitchFamily="34" charset="0"/>
              </a:rPr>
              <a:t>SET P_SALECODE = ‘2’</a:t>
            </a:r>
            <a:br>
              <a:rPr kumimoji="0" lang="en-US" altLang="ko-KR" sz="1800">
                <a:latin typeface="Arial" pitchFamily="34" charset="0"/>
              </a:rPr>
            </a:br>
            <a:r>
              <a:rPr kumimoji="0" lang="en-US" altLang="ko-KR" sz="1800">
                <a:latin typeface="Arial" pitchFamily="34" charset="0"/>
              </a:rPr>
              <a:t>WHERE  P_CODE = ‘1546-QQ2’;</a:t>
            </a:r>
            <a:endParaRPr kumimoji="0" lang="en-US" altLang="ko-KR" sz="1800">
              <a:solidFill>
                <a:srgbClr val="D60093"/>
              </a:solidFill>
              <a:latin typeface="Arial" pitchFamily="34" charset="0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590800" y="3048000"/>
            <a:ext cx="58674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800" dirty="0">
                <a:latin typeface="Arial" pitchFamily="34" charset="0"/>
              </a:rPr>
              <a:t>SELECT P_DESCRIPT, P_INDATE, V_CODE</a:t>
            </a:r>
          </a:p>
          <a:p>
            <a:pPr eaLnBrk="0" latinLnBrk="0" hangingPunct="0"/>
            <a:r>
              <a:rPr kumimoji="0" lang="en-US" altLang="ko-KR" sz="1800" dirty="0">
                <a:latin typeface="Arial" pitchFamily="34" charset="0"/>
              </a:rPr>
              <a:t>FROM PRODUCT</a:t>
            </a:r>
          </a:p>
          <a:p>
            <a:pPr eaLnBrk="0" latinLnBrk="0" hangingPunct="0"/>
            <a:r>
              <a:rPr kumimoji="0" lang="en-US" altLang="ko-KR" sz="1800" dirty="0">
                <a:latin typeface="Arial" pitchFamily="34" charset="0"/>
              </a:rPr>
              <a:t>WHERE V_CODE &lt;&gt; 21344;</a:t>
            </a:r>
          </a:p>
        </p:txBody>
      </p:sp>
    </p:spTree>
    <p:extLst>
      <p:ext uri="{BB962C8B-B14F-4D97-AF65-F5344CB8AC3E}">
        <p14:creationId xmlns:p14="http://schemas.microsoft.com/office/powerpoint/2010/main" val="37286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Connection – Driver Manager</a:t>
            </a:r>
            <a:endParaRPr lang="ko-KR" altLang="en-US" dirty="0"/>
          </a:p>
        </p:txBody>
      </p:sp>
      <p:pic>
        <p:nvPicPr>
          <p:cNvPr id="3074" name="Picture 2" descr="http://librairie.immateriel.fr/baw/9780596000400/httpatomoreillycomsourceoreillyimages1849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773"/>
            <a:ext cx="5578502" cy="431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ic.dhe.ibm.com/infocenter/idshelp/v117/topic/com.ibm.tms.doc/times0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1621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1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MySQL is one of DBMS</a:t>
            </a:r>
          </a:p>
          <a:p>
            <a:r>
              <a:rPr lang="en-US" altLang="ko-KR" b="1" dirty="0" smtClean="0"/>
              <a:t>It is free</a:t>
            </a:r>
            <a:r>
              <a:rPr lang="en-US" altLang="ko-KR" dirty="0" smtClean="0"/>
              <a:t> when you use the community version</a:t>
            </a:r>
          </a:p>
          <a:p>
            <a:r>
              <a:rPr lang="en-US" altLang="ko-KR" dirty="0" smtClean="0"/>
              <a:t>There are two options; web community (web-based) and community (desktop-based)</a:t>
            </a:r>
          </a:p>
          <a:p>
            <a:r>
              <a:rPr lang="en-US" altLang="ko-KR" dirty="0" smtClean="0"/>
              <a:t>To install MySQL Workbench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http://dev.mysql.com/downloads/windows/installer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Put the jar file in the lib of Tomcat Folder</a:t>
            </a:r>
          </a:p>
          <a:p>
            <a:r>
              <a:rPr lang="en-US" altLang="ko-KR" dirty="0" smtClean="0"/>
              <a:t>Pay attention to the driver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7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2077</Words>
  <Application>Microsoft Office PowerPoint</Application>
  <PresentationFormat>화면 슬라이드 쇼(4:3)</PresentationFormat>
  <Paragraphs>422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Database Connection</vt:lpstr>
      <vt:lpstr>Agenda</vt:lpstr>
      <vt:lpstr>Database vs. DBMS</vt:lpstr>
      <vt:lpstr>Relational Database Model</vt:lpstr>
      <vt:lpstr>SQL – Structured  Query Language</vt:lpstr>
      <vt:lpstr>SQL - DDL</vt:lpstr>
      <vt:lpstr>SQL - DML</vt:lpstr>
      <vt:lpstr>DB Connection – Driver Manager</vt:lpstr>
      <vt:lpstr>MySQL</vt:lpstr>
      <vt:lpstr>DB Connection</vt:lpstr>
      <vt:lpstr>DB Connection</vt:lpstr>
      <vt:lpstr>DBconn.jsp</vt:lpstr>
      <vt:lpstr>JDBC programming flow</vt:lpstr>
      <vt:lpstr>DBconn.jsp</vt:lpstr>
      <vt:lpstr>DBconn.jsp</vt:lpstr>
      <vt:lpstr>How can we get the data using Table name?</vt:lpstr>
      <vt:lpstr>Finding Column Name</vt:lpstr>
      <vt:lpstr>getColumn.java</vt:lpstr>
      <vt:lpstr>Next…</vt:lpstr>
      <vt:lpstr>DBConn2.jsp</vt:lpstr>
      <vt:lpstr>Summary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Sang In Lee</cp:lastModifiedBy>
  <cp:revision>294</cp:revision>
  <dcterms:created xsi:type="dcterms:W3CDTF">2014-03-01T11:20:48Z</dcterms:created>
  <dcterms:modified xsi:type="dcterms:W3CDTF">2016-04-21T00:36:03Z</dcterms:modified>
</cp:coreProperties>
</file>