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312" r:id="rId37"/>
    <p:sldId id="313" r:id="rId38"/>
    <p:sldId id="314" r:id="rId39"/>
    <p:sldId id="315" r:id="rId40"/>
    <p:sldId id="316" r:id="rId41"/>
    <p:sldId id="317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281" r:id="rId62"/>
    <p:sldId id="282" r:id="rId63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g In Lee" initials="SIL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90" y="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5T15:00:06.814" idx="1">
    <p:pos x="624" y="944"/>
    <p:text>xml 파일표시를 위해 앞에 ? 를 붙임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8T13:36:46.283" idx="2">
    <p:pos x="1584" y="2496"/>
    <p:text>symbol, special character
element of data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8T13:37:52.499" idx="3">
    <p:pos x="3520" y="840"/>
    <p:text>type of xml</p:text>
  </p:cm>
  <p:cm authorId="0" dt="2016-04-28T13:38:22.756" idx="4">
    <p:pos x="1880" y="1376"/>
    <p:text>we have several element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8T13:42:49.311" idx="5">
    <p:pos x="4920" y="1240"/>
    <p:text>extensible stylesheet language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8T13:46:10.429" idx="6">
    <p:pos x="10" y="10"/>
    <p:text>이거 받을필요없음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8T13:51:14.734" idx="7">
    <p:pos x="5236" y="1616"/>
    <p:text>이 창을 design이라 부름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8T14:16:12.777" idx="8">
    <p:pos x="408" y="2424"/>
    <p:text>c -&gt; 위에 taglib</p:text>
  </p:cm>
  <p:cm authorId="0" dt="2016-04-28T14:18:52.651" idx="9">
    <p:pos x="2008" y="2736"/>
    <p:text>&lt;b&gt;  = &lt;strong&gt;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FA8D5-6785-45DC-85CD-30CC6FFD3DEB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EA7E3-FE1A-4C9C-846A-774E9FEF4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290CB-442A-4B02-94EC-83CD63E56A9C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287B-12A6-4BA3-A194-B69AA0243D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9287B-12A6-4BA3-A194-B69AA0243D9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406" y="6643710"/>
            <a:ext cx="8715404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1452984"/>
              </p:ext>
            </p:extLst>
          </p:nvPr>
        </p:nvGraphicFramePr>
        <p:xfrm>
          <a:off x="29072" y="23747"/>
          <a:ext cx="9114928" cy="741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46584"/>
                <a:gridCol w="3384376"/>
                <a:gridCol w="42839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Dept. of 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Industrial Software Programming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3"/>
          <a:srcRect l="1" r="-1"/>
          <a:stretch/>
        </p:blipFill>
        <p:spPr bwMode="auto">
          <a:xfrm>
            <a:off x="4860032" y="31557"/>
            <a:ext cx="4283968" cy="72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B1D0247-AE47-4AF6-9AC0-226CB79DBF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15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2015-1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1338744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44033012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3267833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F235-930C-40D1-B798-DAC9B87E1A25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xml.apache.org/xalan-j/index.html" TargetMode="External"/><Relationship Id="rId2" Type="http://schemas.openxmlformats.org/officeDocument/2006/relationships/hyperlink" Target="http://www.apache.org/dist/xerces/j/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hyperlink" Target="http://www.apache.org/dist/xalan/xalan-j/binarie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maven.org/#browse|707331597" TargetMode="External"/><Relationship Id="rId2" Type="http://schemas.openxmlformats.org/officeDocument/2006/relationships/hyperlink" Target="http://search.maven.org/remotecontent?filepath=javax/servlet/jsp/jstl/javax.servlet.jsp.jstl-api/1.2.1/javax.servlet.jsp.jstl-api-1.2.1.j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arch.maven.org/#browse|-1002239620" TargetMode="External"/><Relationship Id="rId4" Type="http://schemas.openxmlformats.org/officeDocument/2006/relationships/hyperlink" Target="http://search.maven.org/remotecontent?filepath=org/glassfish/web/javax.servlet.jsp.jstl/1.2.1/javax.servlet.jsp.jstl-1.2.1.jar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sp/jstl_core_import_tag.htm" TargetMode="External"/><Relationship Id="rId3" Type="http://schemas.openxmlformats.org/officeDocument/2006/relationships/hyperlink" Target="http://www.tutorialspoint.com/jsp/jstl_core_set_tag.htm" TargetMode="External"/><Relationship Id="rId7" Type="http://schemas.openxmlformats.org/officeDocument/2006/relationships/hyperlink" Target="http://www.tutorialspoint.com/jsp/jstl_core_choose_tag.htm" TargetMode="External"/><Relationship Id="rId12" Type="http://schemas.openxmlformats.org/officeDocument/2006/relationships/hyperlink" Target="http://www.tutorialspoint.com/jsp/jstl_core_url_tag.htm" TargetMode="External"/><Relationship Id="rId2" Type="http://schemas.openxmlformats.org/officeDocument/2006/relationships/hyperlink" Target="http://www.tutorialspoint.com/jsp/jstl_core_out_tag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sp/jstl_core_if_tag.htm" TargetMode="External"/><Relationship Id="rId11" Type="http://schemas.openxmlformats.org/officeDocument/2006/relationships/hyperlink" Target="http://www.tutorialspoint.com/jsp/jstl_core_redirect_tag.htm" TargetMode="External"/><Relationship Id="rId5" Type="http://schemas.openxmlformats.org/officeDocument/2006/relationships/hyperlink" Target="http://www.tutorialspoint.com/jsp/jstl_core_catch_tag.htm" TargetMode="External"/><Relationship Id="rId10" Type="http://schemas.openxmlformats.org/officeDocument/2006/relationships/hyperlink" Target="http://www.tutorialspoint.com/jsp/jstl_core_param_tag.htm" TargetMode="External"/><Relationship Id="rId4" Type="http://schemas.openxmlformats.org/officeDocument/2006/relationships/hyperlink" Target="http://www.tutorialspoint.com/jsp/jstl_core_remove_tag.htm" TargetMode="External"/><Relationship Id="rId9" Type="http://schemas.openxmlformats.org/officeDocument/2006/relationships/hyperlink" Target="http://www.tutorialspoint.com/jsp/jstl_core_foreach_tag.htm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sp/jstl_xml_transform_tag.htm" TargetMode="External"/><Relationship Id="rId3" Type="http://schemas.openxmlformats.org/officeDocument/2006/relationships/hyperlink" Target="http://www.tutorialspoint.com/jsp/jstl_xml_parse_tag.htm" TargetMode="External"/><Relationship Id="rId7" Type="http://schemas.openxmlformats.org/officeDocument/2006/relationships/hyperlink" Target="http://www.tutorialspoint.com/jsp/jstl_xml_choose_tag.htm" TargetMode="External"/><Relationship Id="rId2" Type="http://schemas.openxmlformats.org/officeDocument/2006/relationships/hyperlink" Target="http://www.tutorialspoint.com/jsp/jstl_xml_out_tag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sp/jstl_xml_foreach_tag.htm" TargetMode="External"/><Relationship Id="rId5" Type="http://schemas.openxmlformats.org/officeDocument/2006/relationships/hyperlink" Target="http://www.tutorialspoint.com/jsp/jstl_xml_if_tag.htm" TargetMode="External"/><Relationship Id="rId4" Type="http://schemas.openxmlformats.org/officeDocument/2006/relationships/hyperlink" Target="http://www.tutorialspoint.com/jsp/jstl_xml_set_tag.htm" TargetMode="External"/><Relationship Id="rId9" Type="http://schemas.openxmlformats.org/officeDocument/2006/relationships/hyperlink" Target="http://www.tutorialspoint.com/jsp/jstl_xml_param_tag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encexml.com/xsltforms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jax_(programming)" TargetMode="External"/><Relationship Id="rId2" Type="http://schemas.openxmlformats.org/officeDocument/2006/relationships/hyperlink" Target="http://en.wikipedia.org/wiki/XMLHttpRequest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XSLT_in_Gecko/Basic_Example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nmccreary.com/presentations/XForms.ppt" TargetMode="External"/><Relationship Id="rId4" Type="http://schemas.openxmlformats.org/officeDocument/2006/relationships/hyperlink" Target="http://www.tutorialspoint.com/jsp/jsp_xml_data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ko-KR" sz="4400" dirty="0">
                <a:ea typeface="굴림" panose="020B0600000101010101" pitchFamily="50" charset="-127"/>
              </a:rPr>
              <a:t>Introduction to XML</a:t>
            </a:r>
            <a:br>
              <a:rPr lang="en-US" altLang="ko-KR" sz="4400" dirty="0">
                <a:ea typeface="굴림" panose="020B0600000101010101" pitchFamily="50" charset="-127"/>
              </a:rPr>
            </a:br>
            <a:r>
              <a:rPr lang="en-US" altLang="ko-KR" sz="4400" dirty="0" smtClean="0">
                <a:ea typeface="굴림" panose="020B0600000101010101" pitchFamily="50" charset="-127"/>
              </a:rPr>
              <a:t>(Extensible </a:t>
            </a:r>
            <a:r>
              <a:rPr lang="en-US" altLang="ko-KR" sz="4400" dirty="0">
                <a:ea typeface="굴림" panose="020B0600000101010101" pitchFamily="50" charset="-127"/>
              </a:rPr>
              <a:t>Markup </a:t>
            </a:r>
            <a:r>
              <a:rPr lang="en-US" altLang="ko-KR" sz="4400" dirty="0" smtClean="0">
                <a:ea typeface="굴림" panose="020B0600000101010101" pitchFamily="50" charset="-127"/>
              </a:rPr>
              <a:t>Language)</a:t>
            </a:r>
            <a:endParaRPr lang="en-US" altLang="ko-KR" sz="4400" dirty="0">
              <a:ea typeface="굴림" panose="020B0600000101010101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ko-KR" dirty="0"/>
              <a:t>Bernardo </a:t>
            </a:r>
            <a:r>
              <a:rPr lang="en-US" altLang="ko-KR" dirty="0" err="1"/>
              <a:t>Nugroho</a:t>
            </a:r>
            <a:r>
              <a:rPr lang="en-US" altLang="ko-KR" dirty="0"/>
              <a:t> </a:t>
            </a:r>
            <a:r>
              <a:rPr lang="en-US" altLang="ko-KR" dirty="0" err="1" smtClean="0"/>
              <a:t>Yahya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21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More XML Rules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Tags are case sensitive.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>
                <a:ea typeface="굴림" panose="020B0600000101010101" pitchFamily="50" charset="-127"/>
              </a:rPr>
              <a:t>&lt;address&gt; is not the same as &lt;Address&gt;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XML in any combination of cases is not allowed as part of a tag.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Tags may not contain ‘&lt;‘ or ‘&amp;’.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Tags follow Java naming conventions, except that a single colon and other characters are allowed.  They must begin with a letter and may not contain white space.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Documents must have a single </a:t>
            </a:r>
            <a:r>
              <a:rPr lang="en-US" altLang="ko-KR" sz="2800" i="1">
                <a:ea typeface="굴림" panose="020B0600000101010101" pitchFamily="50" charset="-127"/>
              </a:rPr>
              <a:t>root</a:t>
            </a:r>
            <a:r>
              <a:rPr lang="en-US" altLang="ko-KR" sz="2800">
                <a:ea typeface="굴림" panose="020B0600000101010101" pitchFamily="50" charset="-127"/>
              </a:rPr>
              <a:t> tag that begins the document.</a:t>
            </a:r>
          </a:p>
          <a:p>
            <a:pPr>
              <a:lnSpc>
                <a:spcPct val="80000"/>
              </a:lnSpc>
            </a:pPr>
            <a:endParaRPr lang="en-US" altLang="ko-KR" sz="28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5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ko-KR" sz="3600">
                <a:ea typeface="굴림" panose="020B0600000101010101" pitchFamily="50" charset="-127"/>
              </a:rPr>
              <a:t>Encoding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XML (like Java) uses Unicode to encode characters.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Unicode comes in many flavors.  The most common one used in the West is UTF-8.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UTF-8 is a variable length code.  Characters are encoded in 1 byte, 2 bytes, or 4 bytes.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The first 128 characters in Unicode are ASCII.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In UTF-8, the numbers between 128 and 255 code for some of the more common characters used in western Europe, such as </a:t>
            </a:r>
            <a:r>
              <a:rPr lang="en-US" altLang="ko-KR" sz="2400">
                <a:ea typeface="굴림" panose="020B0600000101010101" pitchFamily="50" charset="-127"/>
                <a:cs typeface="Arial" panose="020B0604020202020204" pitchFamily="34" charset="0"/>
              </a:rPr>
              <a:t>ã, á, å, or ç.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  <a:cs typeface="Arial" panose="020B0604020202020204" pitchFamily="34" charset="0"/>
              </a:rPr>
              <a:t>Two byte codes are used for some characters not listed in the first 256 and some Asian ideographs.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  <a:cs typeface="Arial" panose="020B0604020202020204" pitchFamily="34" charset="0"/>
              </a:rPr>
              <a:t>Four byte codes can handle any ideographs that are left.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  <a:cs typeface="Arial" panose="020B0604020202020204" pitchFamily="34" charset="0"/>
              </a:rPr>
              <a:t>Those using non-western languages should investigate other versions of Unicode.</a:t>
            </a:r>
          </a:p>
        </p:txBody>
      </p:sp>
    </p:spTree>
    <p:extLst>
      <p:ext uri="{BB962C8B-B14F-4D97-AF65-F5344CB8AC3E}">
        <p14:creationId xmlns:p14="http://schemas.microsoft.com/office/powerpoint/2010/main" val="33479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Well-Formed Documents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An XML document is said to be well-formed if it follows all the rules.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An XML parser is used to check that all the rules have been obeyed.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Recent browsers </a:t>
            </a:r>
            <a:r>
              <a:rPr lang="en-US" altLang="ko-KR" sz="2800" dirty="0" smtClean="0">
                <a:ea typeface="굴림" panose="020B0600000101010101" pitchFamily="50" charset="-127"/>
              </a:rPr>
              <a:t>(e.g., IE, Chrome, etc.) come </a:t>
            </a:r>
            <a:r>
              <a:rPr lang="en-US" altLang="ko-KR" sz="2800" dirty="0">
                <a:ea typeface="굴림" panose="020B0600000101010101" pitchFamily="50" charset="-127"/>
              </a:rPr>
              <a:t>with XML parsers.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Parsers are also available for free download over the Internet.  One is </a:t>
            </a:r>
            <a:r>
              <a:rPr lang="en-US" altLang="ko-KR" sz="2800" dirty="0" err="1">
                <a:ea typeface="굴림" panose="020B0600000101010101" pitchFamily="50" charset="-127"/>
              </a:rPr>
              <a:t>Xerces</a:t>
            </a:r>
            <a:r>
              <a:rPr lang="en-US" altLang="ko-KR" sz="2800" dirty="0">
                <a:ea typeface="굴림" panose="020B0600000101010101" pitchFamily="50" charset="-127"/>
              </a:rPr>
              <a:t>, from the Apache open-source project.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Java </a:t>
            </a:r>
            <a:r>
              <a:rPr lang="en-US" altLang="ko-KR" sz="2800" dirty="0" smtClean="0">
                <a:ea typeface="굴림" panose="020B0600000101010101" pitchFamily="50" charset="-127"/>
              </a:rPr>
              <a:t>(from Java 1.4) </a:t>
            </a:r>
            <a:r>
              <a:rPr lang="en-US" altLang="ko-KR" sz="2800" dirty="0">
                <a:ea typeface="굴림" panose="020B0600000101010101" pitchFamily="50" charset="-127"/>
              </a:rPr>
              <a:t>also supports an open-source parser.</a:t>
            </a:r>
          </a:p>
          <a:p>
            <a:pPr>
              <a:lnSpc>
                <a:spcPct val="90000"/>
              </a:lnSpc>
            </a:pPr>
            <a:endParaRPr lang="en-US" altLang="ko-KR" sz="28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XML Example Revisited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800" b="1">
                <a:ea typeface="굴림" panose="020B0600000101010101" pitchFamily="50" charset="-127"/>
              </a:rPr>
              <a:t>&lt;?xml version=“1.0”/&gt;</a:t>
            </a:r>
          </a:p>
          <a:p>
            <a:pPr>
              <a:buFontTx/>
              <a:buNone/>
            </a:pPr>
            <a:r>
              <a:rPr lang="en-US" altLang="ko-KR" sz="1800" b="1">
                <a:ea typeface="굴림" panose="020B0600000101010101" pitchFamily="50" charset="-127"/>
              </a:rPr>
              <a:t>&lt;address&gt;</a:t>
            </a:r>
          </a:p>
          <a:p>
            <a:pPr>
              <a:buFontTx/>
              <a:buNone/>
            </a:pPr>
            <a:r>
              <a:rPr lang="en-US" altLang="ko-KR" sz="1800" b="1">
                <a:ea typeface="굴림" panose="020B0600000101010101" pitchFamily="50" charset="-127"/>
              </a:rPr>
              <a:t>	&lt;name&gt;Alice Lee&lt;/name&gt;</a:t>
            </a:r>
          </a:p>
          <a:p>
            <a:pPr>
              <a:buFontTx/>
              <a:buNone/>
            </a:pPr>
            <a:r>
              <a:rPr lang="en-US" altLang="ko-KR" sz="1800" b="1">
                <a:ea typeface="굴림" panose="020B0600000101010101" pitchFamily="50" charset="-127"/>
              </a:rPr>
              <a:t>	&lt;email&gt;alee@aol.com&lt;/email&gt;</a:t>
            </a:r>
          </a:p>
          <a:p>
            <a:pPr>
              <a:buFontTx/>
              <a:buNone/>
            </a:pPr>
            <a:r>
              <a:rPr lang="en-US" altLang="ko-KR" sz="1800" b="1">
                <a:ea typeface="굴림" panose="020B0600000101010101" pitchFamily="50" charset="-127"/>
              </a:rPr>
              <a:t>	&lt;phone&gt;212-346-1234&lt;/phone&gt;</a:t>
            </a:r>
          </a:p>
          <a:p>
            <a:pPr>
              <a:buFontTx/>
              <a:buNone/>
            </a:pPr>
            <a:r>
              <a:rPr lang="en-US" altLang="ko-KR" sz="1800" b="1">
                <a:ea typeface="굴림" panose="020B0600000101010101" pitchFamily="50" charset="-127"/>
              </a:rPr>
              <a:t>	&lt;birthday&gt;1985-03-22&lt;/birthday&gt;</a:t>
            </a:r>
          </a:p>
          <a:p>
            <a:pPr>
              <a:buFontTx/>
              <a:buNone/>
            </a:pPr>
            <a:r>
              <a:rPr lang="en-US" altLang="ko-KR" sz="1800" b="1">
                <a:ea typeface="굴림" panose="020B0600000101010101" pitchFamily="50" charset="-127"/>
              </a:rPr>
              <a:t>&lt;/address&gt;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Markup for the data aids understanding of its purpose.</a:t>
            </a:r>
          </a:p>
          <a:p>
            <a:r>
              <a:rPr lang="en-US" altLang="ko-KR" sz="2400">
                <a:ea typeface="굴림" panose="020B0600000101010101" pitchFamily="50" charset="-127"/>
              </a:rPr>
              <a:t>A flat text file is not nearly so clear.</a:t>
            </a:r>
          </a:p>
          <a:p>
            <a:pPr>
              <a:buFontTx/>
              <a:buNone/>
            </a:pPr>
            <a:r>
              <a:rPr lang="en-US" altLang="ko-KR" sz="1800" b="1">
                <a:ea typeface="굴림" panose="020B0600000101010101" pitchFamily="50" charset="-127"/>
              </a:rPr>
              <a:t>Alice Lee</a:t>
            </a:r>
          </a:p>
          <a:p>
            <a:pPr>
              <a:buFontTx/>
              <a:buNone/>
            </a:pPr>
            <a:r>
              <a:rPr lang="en-US" altLang="ko-KR" sz="1800" b="1">
                <a:ea typeface="굴림" panose="020B0600000101010101" pitchFamily="50" charset="-127"/>
              </a:rPr>
              <a:t>alee@aol.com</a:t>
            </a:r>
            <a:endParaRPr lang="en-US" altLang="ko-KR" sz="2400"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sz="1800" b="1">
                <a:ea typeface="굴림" panose="020B0600000101010101" pitchFamily="50" charset="-127"/>
              </a:rPr>
              <a:t>212-346-1234</a:t>
            </a:r>
          </a:p>
          <a:p>
            <a:pPr>
              <a:buFontTx/>
              <a:buNone/>
            </a:pPr>
            <a:r>
              <a:rPr lang="en-US" altLang="ko-KR" sz="1800" b="1">
                <a:ea typeface="굴림" panose="020B0600000101010101" pitchFamily="50" charset="-127"/>
              </a:rPr>
              <a:t>1985-03-22</a:t>
            </a:r>
          </a:p>
          <a:p>
            <a:r>
              <a:rPr lang="en-US" altLang="ko-KR" sz="1800" b="1">
                <a:ea typeface="굴림" panose="020B0600000101010101" pitchFamily="50" charset="-127"/>
              </a:rPr>
              <a:t>The last line looks like a date, but what is it for?</a:t>
            </a:r>
          </a:p>
        </p:txBody>
      </p:sp>
    </p:spTree>
    <p:extLst>
      <p:ext uri="{BB962C8B-B14F-4D97-AF65-F5344CB8AC3E}">
        <p14:creationId xmlns:p14="http://schemas.microsoft.com/office/powerpoint/2010/main" val="37983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Expanded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&lt;?xml version = “1.0” ?&gt;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&lt;address&gt;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	&lt;name&gt;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	     &lt;first&gt;Alice&lt;/first&gt;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	     &lt;last&gt;Lee&lt;/last&gt;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     &lt;/name&gt;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     &lt;email&gt;alee@aol.com&lt;/email&gt;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     &lt;phone&gt;123-45-6789&lt;/phone&gt;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     &lt;birthday&gt;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	     &lt;year&gt;1983&lt;/year&gt;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	     &lt;month&gt;07&lt;/month&gt;</a:t>
            </a:r>
            <a:br>
              <a:rPr lang="en-US" altLang="ko-KR" sz="2000" b="1" dirty="0">
                <a:ea typeface="굴림" panose="020B0600000101010101" pitchFamily="50" charset="-127"/>
              </a:rPr>
            </a:br>
            <a:r>
              <a:rPr lang="en-US" altLang="ko-KR" sz="2000" b="1" dirty="0">
                <a:ea typeface="굴림" panose="020B0600000101010101" pitchFamily="50" charset="-127"/>
              </a:rPr>
              <a:t>     &lt;day&gt;15&lt;/day&gt;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	&lt;/birthday&gt;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&lt;/address&gt;</a:t>
            </a:r>
          </a:p>
        </p:txBody>
      </p:sp>
    </p:spTree>
    <p:extLst>
      <p:ext uri="{BB962C8B-B14F-4D97-AF65-F5344CB8AC3E}">
        <p14:creationId xmlns:p14="http://schemas.microsoft.com/office/powerpoint/2010/main" val="38803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XML Files are Trees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962400" y="2133600"/>
            <a:ext cx="1219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50" charset="-127"/>
              </a:rPr>
              <a:t>address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752600" y="2819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50" charset="-127"/>
              </a:rPr>
              <a:t>name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276600" y="28194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50" charset="-127"/>
              </a:rPr>
              <a:t>email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029200" y="28194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50" charset="-127"/>
              </a:rPr>
              <a:t>phone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553200" y="2819400"/>
            <a:ext cx="1219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50" charset="-127"/>
              </a:rPr>
              <a:t>birthday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838200" y="3657600"/>
            <a:ext cx="1066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50" charset="-127"/>
              </a:rPr>
              <a:t>first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286000" y="3657600"/>
            <a:ext cx="1066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50" charset="-127"/>
              </a:rPr>
              <a:t>last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486400" y="36576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50" charset="-127"/>
              </a:rPr>
              <a:t>year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705600" y="36576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50" charset="-127"/>
              </a:rPr>
              <a:t>month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8001000" y="36576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50" charset="-127"/>
              </a:rPr>
              <a:t>day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>
            <a:off x="2362200" y="2514600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H="1">
            <a:off x="39624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4648200" y="2514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4572000" y="2514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H="1">
            <a:off x="1447800" y="3200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21336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 flipH="1">
            <a:off x="6172200" y="32004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71628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7162800" y="3200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XML Trees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An XML document has a single root node.</a:t>
            </a:r>
          </a:p>
          <a:p>
            <a:r>
              <a:rPr lang="en-US" altLang="ko-KR">
                <a:ea typeface="굴림" panose="020B0600000101010101" pitchFamily="50" charset="-127"/>
              </a:rPr>
              <a:t>The tree is a general ordered tree.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parent node may have any number of children.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Child nodes are ordered, and may have siblings.</a:t>
            </a:r>
          </a:p>
          <a:p>
            <a:r>
              <a:rPr lang="en-US" altLang="ko-KR">
                <a:ea typeface="굴림" panose="020B0600000101010101" pitchFamily="50" charset="-127"/>
              </a:rPr>
              <a:t>Preorder traversals are usually used for getting information out of the tree.</a:t>
            </a:r>
          </a:p>
        </p:txBody>
      </p:sp>
    </p:spTree>
    <p:extLst>
      <p:ext uri="{BB962C8B-B14F-4D97-AF65-F5344CB8AC3E}">
        <p14:creationId xmlns:p14="http://schemas.microsoft.com/office/powerpoint/2010/main" val="42927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Validity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A well-formed document has a tree structure and obeys all the XML rules.</a:t>
            </a:r>
          </a:p>
          <a:p>
            <a:pPr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A particular application may add more rules in either a </a:t>
            </a:r>
            <a:r>
              <a:rPr lang="en-US" altLang="ko-KR" sz="2800" b="1" dirty="0">
                <a:ea typeface="굴림" panose="020B0600000101010101" pitchFamily="50" charset="-127"/>
              </a:rPr>
              <a:t>DTD</a:t>
            </a:r>
            <a:r>
              <a:rPr lang="en-US" altLang="ko-KR" sz="2800" dirty="0">
                <a:ea typeface="굴림" panose="020B0600000101010101" pitchFamily="50" charset="-127"/>
              </a:rPr>
              <a:t> (document type definition) or in a </a:t>
            </a:r>
            <a:r>
              <a:rPr lang="en-US" altLang="ko-KR" sz="2800" b="1" dirty="0">
                <a:ea typeface="굴림" panose="020B0600000101010101" pitchFamily="50" charset="-127"/>
              </a:rPr>
              <a:t>schema</a:t>
            </a:r>
            <a:r>
              <a:rPr lang="en-US" altLang="ko-KR" sz="2800" dirty="0"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Many specialized </a:t>
            </a:r>
            <a:r>
              <a:rPr lang="en-US" altLang="ko-KR" sz="2800" b="1" dirty="0">
                <a:ea typeface="굴림" panose="020B0600000101010101" pitchFamily="50" charset="-127"/>
              </a:rPr>
              <a:t>DTD</a:t>
            </a:r>
            <a:r>
              <a:rPr lang="en-US" altLang="ko-KR" sz="2800" dirty="0">
                <a:ea typeface="굴림" panose="020B0600000101010101" pitchFamily="50" charset="-127"/>
              </a:rPr>
              <a:t>s and </a:t>
            </a:r>
            <a:r>
              <a:rPr lang="en-US" altLang="ko-KR" sz="2800" b="1" dirty="0">
                <a:ea typeface="굴림" panose="020B0600000101010101" pitchFamily="50" charset="-127"/>
              </a:rPr>
              <a:t>schemas</a:t>
            </a:r>
            <a:r>
              <a:rPr lang="en-US" altLang="ko-KR" sz="2800" dirty="0">
                <a:ea typeface="굴림" panose="020B0600000101010101" pitchFamily="50" charset="-127"/>
              </a:rPr>
              <a:t> have been created to describe particular areas.</a:t>
            </a:r>
          </a:p>
          <a:p>
            <a:pPr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These range from disseminating news bulletins (RSS) to chemical formulas.</a:t>
            </a:r>
          </a:p>
          <a:p>
            <a:pPr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DTDs were developed first, so they are not as comprehensive as schema.</a:t>
            </a:r>
          </a:p>
        </p:txBody>
      </p:sp>
    </p:spTree>
    <p:extLst>
      <p:ext uri="{BB962C8B-B14F-4D97-AF65-F5344CB8AC3E}">
        <p14:creationId xmlns:p14="http://schemas.microsoft.com/office/powerpoint/2010/main" val="10779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Document Type Definitions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A DTD describes the tree structure of a document and something about its data.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There are two data types, PCDATA and CDATA.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PCDATA is parsed character data.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CDATA is character data, not usually parsed.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A DTD determines how many times a node may appear, and how child nodes are ordered.</a:t>
            </a:r>
          </a:p>
        </p:txBody>
      </p:sp>
    </p:spTree>
    <p:extLst>
      <p:ext uri="{BB962C8B-B14F-4D97-AF65-F5344CB8AC3E}">
        <p14:creationId xmlns:p14="http://schemas.microsoft.com/office/powerpoint/2010/main" val="8036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DTD for address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&lt;!ELEMENT address (name, email, phone, birthday)&gt;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&lt;!ELEMENT name (first, last)&gt;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&lt;!ELEMENT first (#PCDATA)&gt;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&lt;!ELEMENT last (#PCDATA)&gt;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&lt;!ELEMENT email (#PCDATA)&gt;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&lt;!ELEMENT phone (#PCDATA)&gt;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&lt;!ELEMENT birthday (year, month, day)&gt;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&lt;!ELEMENT year (#PCDATA)&gt;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&lt;!ELEMENT month (#PCDATA)&gt;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&lt;!ELEMENT day (#PCDATA)&gt;</a:t>
            </a:r>
          </a:p>
        </p:txBody>
      </p:sp>
    </p:spTree>
    <p:extLst>
      <p:ext uri="{BB962C8B-B14F-4D97-AF65-F5344CB8AC3E}">
        <p14:creationId xmlns:p14="http://schemas.microsoft.com/office/powerpoint/2010/main" val="217959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(</a:t>
            </a:r>
            <a:r>
              <a:rPr lang="en-US" altLang="ko-KR" dirty="0" err="1" smtClean="0"/>
              <a:t>eXtensible</a:t>
            </a:r>
            <a:r>
              <a:rPr lang="en-US" altLang="ko-KR" dirty="0" smtClean="0"/>
              <a:t> Markup Language)</a:t>
            </a:r>
          </a:p>
          <a:p>
            <a:r>
              <a:rPr lang="en-US" altLang="ko-KR" dirty="0" smtClean="0"/>
              <a:t>DTD (Document Type Definitions)</a:t>
            </a:r>
          </a:p>
          <a:p>
            <a:r>
              <a:rPr lang="en-US" altLang="ko-KR" dirty="0" smtClean="0"/>
              <a:t>XSL (</a:t>
            </a:r>
            <a:r>
              <a:rPr lang="en-US" altLang="ko-KR" dirty="0" err="1" smtClean="0"/>
              <a:t>eXtensible</a:t>
            </a:r>
            <a:r>
              <a:rPr lang="en-US" altLang="ko-KR" dirty="0" smtClean="0"/>
              <a:t> Stylesheet Language)</a:t>
            </a:r>
          </a:p>
          <a:p>
            <a:r>
              <a:rPr lang="en-US" altLang="ko-KR" dirty="0" smtClean="0"/>
              <a:t>XML with JSP</a:t>
            </a:r>
          </a:p>
          <a:p>
            <a:r>
              <a:rPr lang="en-US" altLang="ko-KR" dirty="0" smtClean="0"/>
              <a:t>XFORM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104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Schemas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Schemas are themselves XML documents.</a:t>
            </a:r>
          </a:p>
          <a:p>
            <a:r>
              <a:rPr lang="en-US" altLang="ko-KR" sz="2800">
                <a:ea typeface="굴림" panose="020B0600000101010101" pitchFamily="50" charset="-127"/>
              </a:rPr>
              <a:t>They were standardized after DTDs and provide more information about the document.</a:t>
            </a:r>
          </a:p>
          <a:p>
            <a:r>
              <a:rPr lang="en-US" altLang="ko-KR" sz="2800">
                <a:ea typeface="굴림" panose="020B0600000101010101" pitchFamily="50" charset="-127"/>
              </a:rPr>
              <a:t>They have a number of data types including string, decimal, integer, boolean, date, and time.</a:t>
            </a:r>
          </a:p>
          <a:p>
            <a:r>
              <a:rPr lang="en-US" altLang="ko-KR" sz="2800">
                <a:ea typeface="굴림" panose="020B0600000101010101" pitchFamily="50" charset="-127"/>
              </a:rPr>
              <a:t>They divide elements into simple and complex types.</a:t>
            </a:r>
          </a:p>
          <a:p>
            <a:r>
              <a:rPr lang="en-US" altLang="ko-KR" sz="2800">
                <a:ea typeface="굴림" panose="020B0600000101010101" pitchFamily="50" charset="-127"/>
              </a:rPr>
              <a:t>They also determine the tree structure and how many children a node may have.</a:t>
            </a:r>
          </a:p>
          <a:p>
            <a:endParaRPr lang="en-US" altLang="ko-KR" sz="28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2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Schema for First address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&lt;?xml version="1.0" encoding="ISO-8859-1" ?&gt;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&lt;</a:t>
            </a:r>
            <a:r>
              <a:rPr lang="en-US" altLang="ko-KR" sz="2000" b="1" dirty="0" err="1">
                <a:ea typeface="굴림" panose="020B0600000101010101" pitchFamily="50" charset="-127"/>
              </a:rPr>
              <a:t>xs:schema</a:t>
            </a:r>
            <a:r>
              <a:rPr lang="en-US" altLang="ko-KR" sz="2000" b="1" dirty="0">
                <a:ea typeface="굴림" panose="020B0600000101010101" pitchFamily="50" charset="-127"/>
              </a:rPr>
              <a:t> </a:t>
            </a:r>
            <a:r>
              <a:rPr lang="en-US" altLang="ko-KR" sz="2000" b="1" dirty="0" err="1">
                <a:ea typeface="굴림" panose="020B0600000101010101" pitchFamily="50" charset="-127"/>
              </a:rPr>
              <a:t>xmlns:xs</a:t>
            </a:r>
            <a:r>
              <a:rPr lang="en-US" altLang="ko-KR" sz="2000" b="1" dirty="0">
                <a:ea typeface="굴림" panose="020B0600000101010101" pitchFamily="50" charset="-127"/>
              </a:rPr>
              <a:t>="http://www.w3.org/2001/XMLSchema"&gt;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&lt;</a:t>
            </a:r>
            <a:r>
              <a:rPr lang="en-US" altLang="ko-KR" sz="2000" b="1" dirty="0" err="1">
                <a:ea typeface="굴림" panose="020B0600000101010101" pitchFamily="50" charset="-127"/>
              </a:rPr>
              <a:t>xs:element</a:t>
            </a:r>
            <a:r>
              <a:rPr lang="en-US" altLang="ko-KR" sz="2000" b="1" dirty="0">
                <a:ea typeface="굴림" panose="020B0600000101010101" pitchFamily="50" charset="-127"/>
              </a:rPr>
              <a:t> name="address"&gt;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	&lt;</a:t>
            </a:r>
            <a:r>
              <a:rPr lang="en-US" altLang="ko-KR" sz="2000" b="1" dirty="0" err="1">
                <a:ea typeface="굴림" panose="020B0600000101010101" pitchFamily="50" charset="-127"/>
              </a:rPr>
              <a:t>xs:complexType</a:t>
            </a:r>
            <a:r>
              <a:rPr lang="en-US" altLang="ko-KR" sz="2000" b="1" dirty="0">
                <a:ea typeface="굴림" panose="020B0600000101010101" pitchFamily="50" charset="-127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		&lt;</a:t>
            </a:r>
            <a:r>
              <a:rPr lang="en-US" altLang="ko-KR" sz="2000" b="1" dirty="0" err="1">
                <a:ea typeface="굴림" panose="020B0600000101010101" pitchFamily="50" charset="-127"/>
              </a:rPr>
              <a:t>xs:sequence</a:t>
            </a:r>
            <a:r>
              <a:rPr lang="en-US" altLang="ko-KR" sz="2000" b="1" dirty="0">
                <a:ea typeface="굴림" panose="020B0600000101010101" pitchFamily="50" charset="-127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			&lt;</a:t>
            </a:r>
            <a:r>
              <a:rPr lang="en-US" altLang="ko-KR" sz="2000" b="1" dirty="0" err="1">
                <a:ea typeface="굴림" panose="020B0600000101010101" pitchFamily="50" charset="-127"/>
              </a:rPr>
              <a:t>xs:element</a:t>
            </a:r>
            <a:r>
              <a:rPr lang="en-US" altLang="ko-KR" sz="2000" b="1" dirty="0">
                <a:ea typeface="굴림" panose="020B0600000101010101" pitchFamily="50" charset="-127"/>
              </a:rPr>
              <a:t> name="name" type="</a:t>
            </a:r>
            <a:r>
              <a:rPr lang="en-US" altLang="ko-KR" sz="2000" b="1" dirty="0" err="1">
                <a:ea typeface="굴림" panose="020B0600000101010101" pitchFamily="50" charset="-127"/>
              </a:rPr>
              <a:t>xs:string</a:t>
            </a:r>
            <a:r>
              <a:rPr lang="en-US" altLang="ko-KR" sz="2000" b="1" dirty="0">
                <a:ea typeface="굴림" panose="020B0600000101010101" pitchFamily="50" charset="-127"/>
              </a:rPr>
              <a:t>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			&lt;</a:t>
            </a:r>
            <a:r>
              <a:rPr lang="en-US" altLang="ko-KR" sz="2000" b="1" dirty="0" err="1">
                <a:ea typeface="굴림" panose="020B0600000101010101" pitchFamily="50" charset="-127"/>
              </a:rPr>
              <a:t>xs:element</a:t>
            </a:r>
            <a:r>
              <a:rPr lang="en-US" altLang="ko-KR" sz="2000" b="1" dirty="0">
                <a:ea typeface="굴림" panose="020B0600000101010101" pitchFamily="50" charset="-127"/>
              </a:rPr>
              <a:t> name="email" type="</a:t>
            </a:r>
            <a:r>
              <a:rPr lang="en-US" altLang="ko-KR" sz="2000" b="1" dirty="0" err="1">
                <a:ea typeface="굴림" panose="020B0600000101010101" pitchFamily="50" charset="-127"/>
              </a:rPr>
              <a:t>xs:string</a:t>
            </a:r>
            <a:r>
              <a:rPr lang="en-US" altLang="ko-KR" sz="2000" b="1" dirty="0">
                <a:ea typeface="굴림" panose="020B0600000101010101" pitchFamily="50" charset="-127"/>
              </a:rPr>
              <a:t>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			&lt;</a:t>
            </a:r>
            <a:r>
              <a:rPr lang="en-US" altLang="ko-KR" sz="2000" b="1" dirty="0" err="1">
                <a:ea typeface="굴림" panose="020B0600000101010101" pitchFamily="50" charset="-127"/>
              </a:rPr>
              <a:t>xs:element</a:t>
            </a:r>
            <a:r>
              <a:rPr lang="en-US" altLang="ko-KR" sz="2000" b="1" dirty="0">
                <a:ea typeface="굴림" panose="020B0600000101010101" pitchFamily="50" charset="-127"/>
              </a:rPr>
              <a:t> name="phone" type="</a:t>
            </a:r>
            <a:r>
              <a:rPr lang="en-US" altLang="ko-KR" sz="2000" b="1" dirty="0" err="1">
                <a:ea typeface="굴림" panose="020B0600000101010101" pitchFamily="50" charset="-127"/>
              </a:rPr>
              <a:t>xs:string</a:t>
            </a:r>
            <a:r>
              <a:rPr lang="en-US" altLang="ko-KR" sz="2000" b="1" dirty="0">
                <a:ea typeface="굴림" panose="020B0600000101010101" pitchFamily="50" charset="-127"/>
              </a:rPr>
              <a:t>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			&lt;</a:t>
            </a:r>
            <a:r>
              <a:rPr lang="en-US" altLang="ko-KR" sz="2000" b="1" dirty="0" err="1">
                <a:ea typeface="굴림" panose="020B0600000101010101" pitchFamily="50" charset="-127"/>
              </a:rPr>
              <a:t>xs:element</a:t>
            </a:r>
            <a:r>
              <a:rPr lang="en-US" altLang="ko-KR" sz="2000" b="1" dirty="0">
                <a:ea typeface="굴림" panose="020B0600000101010101" pitchFamily="50" charset="-127"/>
              </a:rPr>
              <a:t> name="birthday" type="</a:t>
            </a:r>
            <a:r>
              <a:rPr lang="en-US" altLang="ko-KR" sz="2000" b="1" dirty="0" err="1">
                <a:ea typeface="굴림" panose="020B0600000101010101" pitchFamily="50" charset="-127"/>
              </a:rPr>
              <a:t>xs:date</a:t>
            </a:r>
            <a:r>
              <a:rPr lang="en-US" altLang="ko-KR" sz="2000" b="1" dirty="0">
                <a:ea typeface="굴림" panose="020B0600000101010101" pitchFamily="50" charset="-127"/>
              </a:rPr>
              <a:t>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		&lt;/</a:t>
            </a:r>
            <a:r>
              <a:rPr lang="en-US" altLang="ko-KR" sz="2000" b="1" dirty="0" err="1">
                <a:ea typeface="굴림" panose="020B0600000101010101" pitchFamily="50" charset="-127"/>
              </a:rPr>
              <a:t>xs:sequence</a:t>
            </a:r>
            <a:r>
              <a:rPr lang="en-US" altLang="ko-KR" sz="2000" b="1" dirty="0">
                <a:ea typeface="굴림" panose="020B0600000101010101" pitchFamily="50" charset="-127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	&lt;/</a:t>
            </a:r>
            <a:r>
              <a:rPr lang="en-US" altLang="ko-KR" sz="2000" b="1" dirty="0" err="1">
                <a:ea typeface="굴림" panose="020B0600000101010101" pitchFamily="50" charset="-127"/>
              </a:rPr>
              <a:t>xs:complexType</a:t>
            </a:r>
            <a:r>
              <a:rPr lang="en-US" altLang="ko-KR" sz="2000" b="1" dirty="0">
                <a:ea typeface="굴림" panose="020B0600000101010101" pitchFamily="50" charset="-127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&lt;/</a:t>
            </a:r>
            <a:r>
              <a:rPr lang="en-US" altLang="ko-KR" sz="2000" b="1" dirty="0" err="1">
                <a:ea typeface="굴림" panose="020B0600000101010101" pitchFamily="50" charset="-127"/>
              </a:rPr>
              <a:t>xs:element</a:t>
            </a:r>
            <a:r>
              <a:rPr lang="en-US" altLang="ko-KR" sz="2000" b="1" dirty="0">
                <a:ea typeface="굴림" panose="020B0600000101010101" pitchFamily="50" charset="-127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>&lt;/</a:t>
            </a:r>
            <a:r>
              <a:rPr lang="en-US" altLang="ko-KR" sz="2000" b="1" dirty="0" err="1">
                <a:ea typeface="굴림" panose="020B0600000101010101" pitchFamily="50" charset="-127"/>
              </a:rPr>
              <a:t>xs:schema</a:t>
            </a:r>
            <a:r>
              <a:rPr lang="en-US" altLang="ko-KR" sz="2000" b="1" dirty="0">
                <a:ea typeface="굴림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51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Explanation of Example Schema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ea typeface="굴림" panose="020B0600000101010101" pitchFamily="50" charset="-127"/>
              </a:rPr>
              <a:t>&lt;?xml version="1.0" encoding="ISO-8859-1" ?&gt;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>
                <a:ea typeface="굴림" panose="020B0600000101010101" pitchFamily="50" charset="-127"/>
              </a:rPr>
              <a:t>ISO-8859-1, Latin-1, is the same as UTF-8 in the first 128 characters.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ea typeface="굴림" panose="020B0600000101010101" pitchFamily="50" charset="-127"/>
              </a:rPr>
              <a:t>&lt;</a:t>
            </a:r>
            <a:r>
              <a:rPr lang="en-US" altLang="ko-KR" sz="1800" b="1" dirty="0" err="1">
                <a:ea typeface="굴림" panose="020B0600000101010101" pitchFamily="50" charset="-127"/>
              </a:rPr>
              <a:t>xs:schema</a:t>
            </a:r>
            <a:r>
              <a:rPr lang="en-US" altLang="ko-KR" sz="1800" b="1" dirty="0">
                <a:ea typeface="굴림" panose="020B0600000101010101" pitchFamily="50" charset="-127"/>
              </a:rPr>
              <a:t> </a:t>
            </a:r>
            <a:r>
              <a:rPr lang="en-US" altLang="ko-KR" sz="1800" b="1" dirty="0" err="1">
                <a:ea typeface="굴림" panose="020B0600000101010101" pitchFamily="50" charset="-127"/>
              </a:rPr>
              <a:t>xmlns:xs</a:t>
            </a:r>
            <a:r>
              <a:rPr lang="en-US" altLang="ko-KR" sz="1800" b="1" dirty="0">
                <a:ea typeface="굴림" panose="020B0600000101010101" pitchFamily="50" charset="-127"/>
              </a:rPr>
              <a:t>="http://www.w3.org/2001/XMLSchema"&gt;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>
                <a:ea typeface="굴림" panose="020B0600000101010101" pitchFamily="50" charset="-127"/>
                <a:hlinkClick r:id="rId2"/>
              </a:rPr>
              <a:t>www.w3.org/2001/XMLSchema</a:t>
            </a:r>
            <a:r>
              <a:rPr lang="en-US" altLang="ko-KR" sz="1800" b="1" dirty="0">
                <a:ea typeface="굴림" panose="020B0600000101010101" pitchFamily="50" charset="-127"/>
              </a:rPr>
              <a:t> contains the schema standards.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ea typeface="굴림" panose="020B0600000101010101" pitchFamily="50" charset="-127"/>
              </a:rPr>
              <a:t>&lt;</a:t>
            </a:r>
            <a:r>
              <a:rPr lang="en-US" altLang="ko-KR" sz="1800" b="1" dirty="0" err="1">
                <a:ea typeface="굴림" panose="020B0600000101010101" pitchFamily="50" charset="-127"/>
              </a:rPr>
              <a:t>xs:element</a:t>
            </a:r>
            <a:r>
              <a:rPr lang="en-US" altLang="ko-KR" sz="1800" b="1" dirty="0">
                <a:ea typeface="굴림" panose="020B0600000101010101" pitchFamily="50" charset="-127"/>
              </a:rPr>
              <a:t> name="address"&gt;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ea typeface="굴림" panose="020B0600000101010101" pitchFamily="50" charset="-127"/>
              </a:rPr>
              <a:t>	&lt;</a:t>
            </a:r>
            <a:r>
              <a:rPr lang="en-US" altLang="ko-KR" sz="1800" b="1" dirty="0" err="1">
                <a:ea typeface="굴림" panose="020B0600000101010101" pitchFamily="50" charset="-127"/>
              </a:rPr>
              <a:t>xs:complexType</a:t>
            </a:r>
            <a:r>
              <a:rPr lang="en-US" altLang="ko-KR" sz="1800" b="1" dirty="0">
                <a:ea typeface="굴림" panose="020B0600000101010101" pitchFamily="50" charset="-127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>
                <a:ea typeface="굴림" panose="020B0600000101010101" pitchFamily="50" charset="-127"/>
              </a:rPr>
              <a:t>This states that address is a complex type element.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ea typeface="굴림" panose="020B0600000101010101" pitchFamily="50" charset="-127"/>
              </a:rPr>
              <a:t>		&lt;</a:t>
            </a:r>
            <a:r>
              <a:rPr lang="en-US" altLang="ko-KR" sz="1800" b="1" dirty="0" err="1">
                <a:ea typeface="굴림" panose="020B0600000101010101" pitchFamily="50" charset="-127"/>
              </a:rPr>
              <a:t>xs:sequence</a:t>
            </a:r>
            <a:r>
              <a:rPr lang="en-US" altLang="ko-KR" sz="1800" b="1" dirty="0">
                <a:ea typeface="굴림" panose="020B0600000101010101" pitchFamily="50" charset="-127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>
                <a:ea typeface="굴림" panose="020B0600000101010101" pitchFamily="50" charset="-127"/>
              </a:rPr>
              <a:t>This states that the following elements form a sequence and must come in the order shown.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ea typeface="굴림" panose="020B0600000101010101" pitchFamily="50" charset="-127"/>
              </a:rPr>
              <a:t>&lt;</a:t>
            </a:r>
            <a:r>
              <a:rPr lang="en-US" altLang="ko-KR" sz="1800" b="1" dirty="0" err="1">
                <a:ea typeface="굴림" panose="020B0600000101010101" pitchFamily="50" charset="-127"/>
              </a:rPr>
              <a:t>xs:element</a:t>
            </a:r>
            <a:r>
              <a:rPr lang="en-US" altLang="ko-KR" sz="1800" b="1" dirty="0">
                <a:ea typeface="굴림" panose="020B0600000101010101" pitchFamily="50" charset="-127"/>
              </a:rPr>
              <a:t> name="name" type="</a:t>
            </a:r>
            <a:r>
              <a:rPr lang="en-US" altLang="ko-KR" sz="1800" b="1" dirty="0" err="1">
                <a:ea typeface="굴림" panose="020B0600000101010101" pitchFamily="50" charset="-127"/>
              </a:rPr>
              <a:t>xs:string</a:t>
            </a:r>
            <a:r>
              <a:rPr lang="en-US" altLang="ko-KR" sz="1800" b="1" dirty="0">
                <a:ea typeface="굴림" panose="020B0600000101010101" pitchFamily="50" charset="-127"/>
              </a:rPr>
              <a:t>"/&gt;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>
                <a:ea typeface="굴림" panose="020B0600000101010101" pitchFamily="50" charset="-127"/>
              </a:rPr>
              <a:t>This says that the element, name, must be a string.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ea typeface="굴림" panose="020B0600000101010101" pitchFamily="50" charset="-127"/>
              </a:rPr>
              <a:t>&lt;</a:t>
            </a:r>
            <a:r>
              <a:rPr lang="en-US" altLang="ko-KR" sz="1800" b="1" dirty="0" err="1">
                <a:ea typeface="굴림" panose="020B0600000101010101" pitchFamily="50" charset="-127"/>
              </a:rPr>
              <a:t>xs:element</a:t>
            </a:r>
            <a:r>
              <a:rPr lang="en-US" altLang="ko-KR" sz="1800" b="1" dirty="0">
                <a:ea typeface="굴림" panose="020B0600000101010101" pitchFamily="50" charset="-127"/>
              </a:rPr>
              <a:t> name="birthday" type="</a:t>
            </a:r>
            <a:r>
              <a:rPr lang="en-US" altLang="ko-KR" sz="1800" b="1" dirty="0" err="1">
                <a:ea typeface="굴림" panose="020B0600000101010101" pitchFamily="50" charset="-127"/>
              </a:rPr>
              <a:t>xs:date</a:t>
            </a:r>
            <a:r>
              <a:rPr lang="en-US" altLang="ko-KR" sz="1800" b="1" dirty="0">
                <a:ea typeface="굴림" panose="020B0600000101010101" pitchFamily="50" charset="-127"/>
              </a:rPr>
              <a:t>"/&gt;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>
                <a:ea typeface="굴림" panose="020B0600000101010101" pitchFamily="50" charset="-127"/>
              </a:rPr>
              <a:t>This states that the element, birthday, is a date.  Dates are always of the form </a:t>
            </a:r>
            <a:r>
              <a:rPr lang="en-US" altLang="ko-KR" sz="1800" b="1" dirty="0" err="1">
                <a:ea typeface="굴림" panose="020B0600000101010101" pitchFamily="50" charset="-127"/>
              </a:rPr>
              <a:t>yyyy</a:t>
            </a:r>
            <a:r>
              <a:rPr lang="en-US" altLang="ko-KR" sz="1800" b="1" dirty="0">
                <a:ea typeface="굴림" panose="020B0600000101010101" pitchFamily="50" charset="-127"/>
              </a:rPr>
              <a:t>-mm-dd.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5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>
                <a:ea typeface="굴림" panose="020B0600000101010101" pitchFamily="50" charset="-127"/>
              </a:rPr>
              <a:t>XSLT</a:t>
            </a:r>
            <a:br>
              <a:rPr lang="en-US" altLang="ko-KR" sz="3200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Extensible Stylesheet Language Transformations</a:t>
            </a:r>
            <a:r>
              <a:rPr lang="en-US" altLang="ko-KR" sz="400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>
                <a:ea typeface="굴림" panose="020B0600000101010101" pitchFamily="50" charset="-127"/>
              </a:rPr>
              <a:t>XSLT is used to transform one xml document into another, often an html document.</a:t>
            </a:r>
          </a:p>
          <a:p>
            <a:r>
              <a:rPr lang="en-US" altLang="ko-KR" sz="2800" dirty="0">
                <a:ea typeface="굴림" panose="020B0600000101010101" pitchFamily="50" charset="-127"/>
              </a:rPr>
              <a:t>The Transform classes are now part of Java </a:t>
            </a:r>
            <a:r>
              <a:rPr lang="en-US" altLang="ko-KR" sz="2800" dirty="0" smtClean="0">
                <a:ea typeface="굴림" panose="020B0600000101010101" pitchFamily="50" charset="-127"/>
              </a:rPr>
              <a:t>(from Java 1.4).</a:t>
            </a:r>
            <a:endParaRPr lang="en-US" altLang="ko-KR" sz="2800" dirty="0">
              <a:ea typeface="굴림" panose="020B0600000101010101" pitchFamily="50" charset="-127"/>
            </a:endParaRPr>
          </a:p>
          <a:p>
            <a:r>
              <a:rPr lang="en-US" altLang="ko-KR" sz="2800" dirty="0">
                <a:ea typeface="굴림" panose="020B0600000101010101" pitchFamily="50" charset="-127"/>
              </a:rPr>
              <a:t>A program is used that takes as input one xml document and produces as output another.</a:t>
            </a:r>
          </a:p>
          <a:p>
            <a:r>
              <a:rPr lang="en-US" altLang="ko-KR" sz="2800" dirty="0">
                <a:ea typeface="굴림" panose="020B0600000101010101" pitchFamily="50" charset="-127"/>
              </a:rPr>
              <a:t>If the resulting document is in html, it can be viewed by a web browser.</a:t>
            </a:r>
          </a:p>
          <a:p>
            <a:r>
              <a:rPr lang="en-US" altLang="ko-KR" sz="2800" dirty="0">
                <a:ea typeface="굴림" panose="020B0600000101010101" pitchFamily="50" charset="-127"/>
              </a:rPr>
              <a:t>This is a good way to display xml data.</a:t>
            </a:r>
          </a:p>
        </p:txBody>
      </p:sp>
    </p:spTree>
    <p:extLst>
      <p:ext uri="{BB962C8B-B14F-4D97-AF65-F5344CB8AC3E}">
        <p14:creationId xmlns:p14="http://schemas.microsoft.com/office/powerpoint/2010/main" val="8967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example.xml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&lt;?xml version="1.0"?&gt;</a:t>
            </a:r>
          </a:p>
          <a:p>
            <a:pPr marL="0" indent="0">
              <a:buNone/>
            </a:pPr>
            <a:r>
              <a:rPr lang="en-US" altLang="ko-KR" dirty="0"/>
              <a:t>&lt;?xml-</a:t>
            </a:r>
            <a:r>
              <a:rPr lang="en-US" altLang="ko-KR" dirty="0" err="1"/>
              <a:t>stylesheet</a:t>
            </a:r>
            <a:r>
              <a:rPr lang="en-US" altLang="ko-KR" dirty="0"/>
              <a:t> type="text/</a:t>
            </a:r>
            <a:r>
              <a:rPr lang="en-US" altLang="ko-KR" dirty="0" err="1"/>
              <a:t>xsl</a:t>
            </a:r>
            <a:r>
              <a:rPr lang="en-US" altLang="ko-KR" dirty="0"/>
              <a:t>" </a:t>
            </a:r>
            <a:r>
              <a:rPr lang="en-US" altLang="ko-KR" dirty="0" err="1"/>
              <a:t>href</a:t>
            </a:r>
            <a:r>
              <a:rPr lang="en-US" altLang="ko-KR" dirty="0"/>
              <a:t>="example.xsl"?&gt;</a:t>
            </a:r>
          </a:p>
          <a:p>
            <a:pPr marL="0" indent="0">
              <a:buNone/>
            </a:pPr>
            <a:r>
              <a:rPr lang="en-US" altLang="ko-KR" dirty="0"/>
              <a:t>&lt;Article&gt;</a:t>
            </a:r>
          </a:p>
          <a:p>
            <a:pPr marL="0" indent="0">
              <a:buNone/>
            </a:pPr>
            <a:r>
              <a:rPr lang="en-US" altLang="ko-KR" dirty="0"/>
              <a:t>  &lt;Title&gt;My Article&lt;/Title&gt;</a:t>
            </a:r>
          </a:p>
          <a:p>
            <a:pPr marL="0" indent="0">
              <a:buNone/>
            </a:pPr>
            <a:r>
              <a:rPr lang="en-US" altLang="ko-KR" dirty="0"/>
              <a:t>  &lt;Authors&gt;</a:t>
            </a:r>
          </a:p>
          <a:p>
            <a:pPr marL="0" indent="0">
              <a:buNone/>
            </a:pPr>
            <a:r>
              <a:rPr lang="en-US" altLang="ko-KR" dirty="0"/>
              <a:t>    &lt;Author&gt;Mr. Foo&lt;/Author&gt;</a:t>
            </a:r>
          </a:p>
          <a:p>
            <a:pPr marL="0" indent="0">
              <a:buNone/>
            </a:pPr>
            <a:r>
              <a:rPr lang="en-US" altLang="ko-KR" dirty="0"/>
              <a:t>    &lt;Author&gt;Mr. Bar&lt;/Author&gt;</a:t>
            </a:r>
          </a:p>
          <a:p>
            <a:pPr marL="0" indent="0">
              <a:buNone/>
            </a:pPr>
            <a:r>
              <a:rPr lang="en-US" altLang="ko-KR" dirty="0"/>
              <a:t>  &lt;/Authors&gt;</a:t>
            </a:r>
          </a:p>
          <a:p>
            <a:pPr marL="0" indent="0">
              <a:buNone/>
            </a:pPr>
            <a:r>
              <a:rPr lang="en-US" altLang="ko-KR" dirty="0"/>
              <a:t>  &lt;Body&gt;This is my article text.&lt;/Body&gt;</a:t>
            </a:r>
          </a:p>
          <a:p>
            <a:pPr marL="0" indent="0">
              <a:buNone/>
            </a:pPr>
            <a:r>
              <a:rPr lang="en-US" altLang="ko-KR" dirty="0"/>
              <a:t>&lt;/Article&gt;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120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example.xsl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&lt;?xml version="1.0"?&gt;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xsl:stylesheet</a:t>
            </a:r>
            <a:r>
              <a:rPr lang="en-US" altLang="ko-KR" dirty="0"/>
              <a:t> version="1.0" </a:t>
            </a:r>
            <a:r>
              <a:rPr lang="en-US" altLang="ko-KR" dirty="0" err="1"/>
              <a:t>xmlns:xsl</a:t>
            </a:r>
            <a:r>
              <a:rPr lang="en-US" altLang="ko-KR" dirty="0"/>
              <a:t>="http://www.w3.org/1999/XSL/Transform"&gt;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&lt;</a:t>
            </a:r>
            <a:r>
              <a:rPr lang="en-US" altLang="ko-KR" dirty="0" err="1"/>
              <a:t>xsl:output</a:t>
            </a:r>
            <a:r>
              <a:rPr lang="en-US" altLang="ko-KR" dirty="0"/>
              <a:t> method="text"/&gt;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&lt;</a:t>
            </a:r>
            <a:r>
              <a:rPr lang="en-US" altLang="ko-KR" dirty="0" err="1"/>
              <a:t>xsl:template</a:t>
            </a:r>
            <a:r>
              <a:rPr lang="en-US" altLang="ko-KR" dirty="0"/>
              <a:t> match="/"&gt;</a:t>
            </a:r>
          </a:p>
          <a:p>
            <a:pPr marL="0" indent="0">
              <a:buNone/>
            </a:pPr>
            <a:r>
              <a:rPr lang="en-US" altLang="ko-KR" dirty="0"/>
              <a:t>    Article - &lt;</a:t>
            </a:r>
            <a:r>
              <a:rPr lang="en-US" altLang="ko-KR" dirty="0" err="1"/>
              <a:t>xsl:value-of</a:t>
            </a:r>
            <a:r>
              <a:rPr lang="en-US" altLang="ko-KR" dirty="0"/>
              <a:t> select="/Article/Title"/&gt;</a:t>
            </a:r>
          </a:p>
          <a:p>
            <a:pPr marL="0" indent="0">
              <a:buNone/>
            </a:pPr>
            <a:r>
              <a:rPr lang="en-US" altLang="ko-KR" dirty="0"/>
              <a:t>    Authors: &lt;</a:t>
            </a:r>
            <a:r>
              <a:rPr lang="en-US" altLang="ko-KR" dirty="0" err="1"/>
              <a:t>xsl:apply-templates</a:t>
            </a:r>
            <a:r>
              <a:rPr lang="en-US" altLang="ko-KR" dirty="0"/>
              <a:t> select="/Article/Authors/Author"/&gt;</a:t>
            </a:r>
          </a:p>
          <a:p>
            <a:pPr marL="0" indent="0">
              <a:buNone/>
            </a:pPr>
            <a:r>
              <a:rPr lang="en-US" altLang="ko-KR" dirty="0"/>
              <a:t>  &lt;/</a:t>
            </a:r>
            <a:r>
              <a:rPr lang="en-US" altLang="ko-KR" dirty="0" err="1"/>
              <a:t>xsl:template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&lt;</a:t>
            </a:r>
            <a:r>
              <a:rPr lang="en-US" altLang="ko-KR" dirty="0" err="1"/>
              <a:t>xsl:template</a:t>
            </a:r>
            <a:r>
              <a:rPr lang="en-US" altLang="ko-KR" dirty="0"/>
              <a:t> match="Author"&gt;</a:t>
            </a:r>
          </a:p>
          <a:p>
            <a:pPr marL="0" indent="0">
              <a:buNone/>
            </a:pPr>
            <a:r>
              <a:rPr lang="en-US" altLang="ko-KR" dirty="0"/>
              <a:t>    - &lt;</a:t>
            </a:r>
            <a:r>
              <a:rPr lang="en-US" altLang="ko-KR" dirty="0" err="1"/>
              <a:t>xsl:value-of</a:t>
            </a:r>
            <a:r>
              <a:rPr lang="en-US" altLang="ko-KR" dirty="0"/>
              <a:t> select="." /&gt;</a:t>
            </a:r>
          </a:p>
          <a:p>
            <a:pPr marL="0" indent="0">
              <a:buNone/>
            </a:pPr>
            <a:r>
              <a:rPr lang="en-US" altLang="ko-KR" dirty="0"/>
              <a:t>  &lt;/</a:t>
            </a:r>
            <a:r>
              <a:rPr lang="en-US" altLang="ko-KR" dirty="0" err="1"/>
              <a:t>xsl:template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xsl:stylesheet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108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with JSP (1/5)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you send XML data via HTTP, it makes sense to use JSP to handle incoming and outgoing XML documents for example RSS documents. </a:t>
            </a:r>
            <a:endParaRPr lang="en-US" altLang="ko-KR" dirty="0" smtClean="0"/>
          </a:p>
          <a:p>
            <a:r>
              <a:rPr lang="en-US" altLang="ko-KR" dirty="0" smtClean="0"/>
              <a:t>As </a:t>
            </a:r>
            <a:r>
              <a:rPr lang="en-US" altLang="ko-KR" dirty="0"/>
              <a:t>an XML document is merely a bunch of text, creating one through a JSP is no more difficult than creating an HTML document.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370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with </a:t>
            </a:r>
            <a:r>
              <a:rPr lang="en-US" altLang="ko-KR" dirty="0" smtClean="0"/>
              <a:t>JSP (2/5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send XML content using JSPs the same way you send HTML. The only difference is that you must set the content type of your page to text/xml. To set the content type, use the &lt;%@page%&gt; tag, like this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="text/xml" 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110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with JSP </a:t>
            </a:r>
            <a:r>
              <a:rPr lang="en-US" altLang="ko-KR" dirty="0" smtClean="0"/>
              <a:t>(3/5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Xerces</a:t>
            </a:r>
            <a:r>
              <a:rPr lang="en-US" altLang="ko-KR" dirty="0"/>
              <a:t> </a:t>
            </a:r>
            <a:r>
              <a:rPr lang="en-US" altLang="ko-KR" dirty="0" smtClean="0"/>
              <a:t>is basically a parser </a:t>
            </a:r>
            <a:r>
              <a:rPr lang="en-US" altLang="ko-KR" dirty="0"/>
              <a:t>for parsing and printing an XML document, to generate XML from arbitrary data.</a:t>
            </a:r>
            <a:endParaRPr lang="en-US" altLang="ko-KR" dirty="0" smtClean="0"/>
          </a:p>
          <a:p>
            <a:r>
              <a:rPr lang="en-US" altLang="ko-KR" dirty="0" err="1" smtClean="0"/>
              <a:t>Xalan</a:t>
            </a:r>
            <a:r>
              <a:rPr lang="en-US" altLang="ko-KR" dirty="0" smtClean="0"/>
              <a:t>-Java </a:t>
            </a:r>
            <a:r>
              <a:rPr lang="en-US" altLang="ko-KR" dirty="0"/>
              <a:t>is an XSLT processor for transforming XML documents into HTML, text, or other XML document types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XSLT (Extensible </a:t>
            </a:r>
            <a:r>
              <a:rPr lang="en-US" altLang="ko-KR" dirty="0" err="1"/>
              <a:t>Stylesheet</a:t>
            </a:r>
            <a:r>
              <a:rPr lang="en-US" altLang="ko-KR" dirty="0"/>
              <a:t> Language </a:t>
            </a:r>
            <a:r>
              <a:rPr lang="en-US" altLang="ko-KR" dirty="0" smtClean="0"/>
              <a:t>Transformations) has API and implementation library</a:t>
            </a:r>
          </a:p>
          <a:p>
            <a:r>
              <a:rPr lang="en-US" altLang="ko-KR" dirty="0" smtClean="0"/>
              <a:t>In addition, it has serializer.jar and xml-apis.jar for the readability and write-ability of standard XML.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3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with JSP </a:t>
            </a:r>
            <a:r>
              <a:rPr lang="en-US" altLang="ko-KR" dirty="0" smtClean="0"/>
              <a:t>(4/5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Before you proceed with XML processing using JSP, you would need to copy following two XML and </a:t>
            </a:r>
            <a:r>
              <a:rPr lang="en-US" altLang="ko-KR" dirty="0" err="1"/>
              <a:t>XPath</a:t>
            </a:r>
            <a:r>
              <a:rPr lang="en-US" altLang="ko-KR" dirty="0"/>
              <a:t> related libraries into your &lt;Tomcat Installation Directory&gt;\lib:</a:t>
            </a:r>
          </a:p>
          <a:p>
            <a:r>
              <a:rPr lang="en-US" altLang="ko-KR" b="1" dirty="0"/>
              <a:t>XercesImpl.jar:</a:t>
            </a:r>
            <a:r>
              <a:rPr lang="en-US" altLang="ko-KR" dirty="0"/>
              <a:t> Download it from </a:t>
            </a:r>
            <a:r>
              <a:rPr lang="en-US" altLang="ko-KR" dirty="0">
                <a:hlinkClick r:id="rId2"/>
              </a:rPr>
              <a:t>http://www.apache.org/dist/xerces/j/</a:t>
            </a:r>
            <a:endParaRPr lang="en-US" altLang="ko-KR" dirty="0"/>
          </a:p>
          <a:p>
            <a:r>
              <a:rPr lang="en-US" altLang="ko-KR" b="1" dirty="0"/>
              <a:t>xalan.jar:</a:t>
            </a:r>
            <a:r>
              <a:rPr lang="en-US" altLang="ko-KR" dirty="0"/>
              <a:t> Download it from </a:t>
            </a:r>
            <a:r>
              <a:rPr lang="en-US" altLang="ko-KR" dirty="0">
                <a:hlinkClick r:id="rId3"/>
              </a:rPr>
              <a:t>http://xml.apache.org/xalan-j/index.html</a:t>
            </a:r>
            <a:endParaRPr lang="en-US" altLang="ko-KR" dirty="0"/>
          </a:p>
          <a:p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://www.apache.org/dist/xalan/xalan-j/binaries/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72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What is XML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>
                <a:ea typeface="굴림" panose="020B0600000101010101" pitchFamily="50" charset="-127"/>
              </a:rPr>
              <a:t>XML stands for </a:t>
            </a:r>
            <a:r>
              <a:rPr lang="en-US" altLang="ko-KR" sz="2800" dirty="0" err="1">
                <a:ea typeface="굴림" panose="020B0600000101010101" pitchFamily="50" charset="-127"/>
              </a:rPr>
              <a:t>eXtensible</a:t>
            </a:r>
            <a:r>
              <a:rPr lang="en-US" altLang="ko-KR" sz="2800" dirty="0">
                <a:ea typeface="굴림" panose="020B0600000101010101" pitchFamily="50" charset="-127"/>
              </a:rPr>
              <a:t> Markup Language.</a:t>
            </a:r>
          </a:p>
          <a:p>
            <a:r>
              <a:rPr lang="en-US" altLang="ko-KR" sz="2800" dirty="0">
                <a:ea typeface="굴림" panose="020B0600000101010101" pitchFamily="50" charset="-127"/>
              </a:rPr>
              <a:t>A markup language is used to provide information about a document.</a:t>
            </a:r>
          </a:p>
          <a:p>
            <a:r>
              <a:rPr lang="en-US" altLang="ko-KR" sz="2800" dirty="0">
                <a:ea typeface="굴림" panose="020B0600000101010101" pitchFamily="50" charset="-127"/>
              </a:rPr>
              <a:t>Tags are added to the document to provide the extra information.</a:t>
            </a:r>
          </a:p>
          <a:p>
            <a:r>
              <a:rPr lang="en-US" altLang="ko-KR" sz="2800" dirty="0">
                <a:ea typeface="굴림" panose="020B0600000101010101" pitchFamily="50" charset="-127"/>
              </a:rPr>
              <a:t>HTML tags tell a browser how to display the document.</a:t>
            </a:r>
          </a:p>
          <a:p>
            <a:r>
              <a:rPr lang="en-US" altLang="ko-KR" sz="2800" dirty="0">
                <a:ea typeface="굴림" panose="020B0600000101010101" pitchFamily="50" charset="-127"/>
              </a:rPr>
              <a:t>XML tags give a reader some idea what some of the data means.</a:t>
            </a:r>
          </a:p>
          <a:p>
            <a:pPr>
              <a:buFontTx/>
              <a:buNone/>
            </a:pPr>
            <a:endParaRPr lang="en-US" altLang="ko-KR" sz="28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8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with JSP </a:t>
            </a:r>
            <a:r>
              <a:rPr lang="en-US" altLang="ko-KR" dirty="0" smtClean="0"/>
              <a:t>(5/5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XSTL API</a:t>
            </a:r>
          </a:p>
          <a:p>
            <a:pPr lvl="1"/>
            <a:r>
              <a:rPr lang="en-US" altLang="ko-KR" dirty="0">
                <a:hlinkClick r:id="rId2"/>
              </a:rPr>
              <a:t>javax.servlet.jsp.jstl-api-1.2.1.jar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http://search.maven.org/#browse|707331597</a:t>
            </a:r>
            <a:endParaRPr lang="en-US" altLang="ko-KR" dirty="0" smtClean="0"/>
          </a:p>
          <a:p>
            <a:r>
              <a:rPr lang="en-US" altLang="ko-KR" dirty="0" smtClean="0"/>
              <a:t>XSTL Implementation</a:t>
            </a:r>
          </a:p>
          <a:p>
            <a:pPr lvl="1"/>
            <a:r>
              <a:rPr lang="en-US" altLang="ko-KR" dirty="0">
                <a:hlinkClick r:id="rId4"/>
              </a:rPr>
              <a:t>javax.servlet.jsp.jstl-1.2.1.jar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5"/>
              </a:rPr>
              <a:t>http://search.maven.org/#browse|-</a:t>
            </a:r>
            <a:r>
              <a:rPr lang="en-US" altLang="ko-KR" dirty="0" smtClean="0">
                <a:hlinkClick r:id="rId5"/>
              </a:rPr>
              <a:t>1002239620</a:t>
            </a:r>
            <a:endParaRPr lang="en-US" altLang="ko-KR" dirty="0" smtClean="0"/>
          </a:p>
          <a:p>
            <a:r>
              <a:rPr lang="en-US" altLang="ko-KR" dirty="0"/>
              <a:t>Put also:</a:t>
            </a:r>
          </a:p>
          <a:p>
            <a:pPr lvl="1"/>
            <a:r>
              <a:rPr lang="en-US" altLang="ko-KR" dirty="0"/>
              <a:t>serializer.jar</a:t>
            </a:r>
          </a:p>
          <a:p>
            <a:pPr lvl="1"/>
            <a:r>
              <a:rPr lang="en-US" altLang="ko-KR" dirty="0"/>
              <a:t>xml-apis.jar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991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example…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This example shows how to read XML using JSP. In addition, it uses the JSP Standard Tag Library (the previous version of JSP).</a:t>
            </a:r>
          </a:p>
          <a:p>
            <a:r>
              <a:rPr lang="en-US" altLang="ko-KR" dirty="0" smtClean="0"/>
              <a:t>This example introduces 2 additional files</a:t>
            </a:r>
          </a:p>
          <a:p>
            <a:pPr lvl="1"/>
            <a:r>
              <a:rPr lang="en-US" altLang="ko-KR" dirty="0" smtClean="0"/>
              <a:t>XML (</a:t>
            </a:r>
            <a:r>
              <a:rPr lang="en-US" altLang="ko-KR" dirty="0" err="1" smtClean="0"/>
              <a:t>eXtensible</a:t>
            </a:r>
            <a:r>
              <a:rPr lang="en-US" altLang="ko-KR" dirty="0" smtClean="0"/>
              <a:t> Markup Language)</a:t>
            </a:r>
          </a:p>
          <a:p>
            <a:pPr lvl="1"/>
            <a:r>
              <a:rPr lang="en-US" altLang="ko-KR" dirty="0" smtClean="0"/>
              <a:t>XSL (</a:t>
            </a:r>
            <a:r>
              <a:rPr lang="en-US" altLang="ko-KR" dirty="0" err="1" smtClean="0"/>
              <a:t>eXtensible</a:t>
            </a:r>
            <a:r>
              <a:rPr lang="en-US" altLang="ko-KR" dirty="0" smtClean="0"/>
              <a:t> Stylesheet Language)</a:t>
            </a:r>
          </a:p>
          <a:p>
            <a:r>
              <a:rPr lang="en-US" altLang="ko-KR" dirty="0" smtClean="0"/>
              <a:t>This example consists of four (4) files.</a:t>
            </a:r>
          </a:p>
          <a:p>
            <a:pPr lvl="1"/>
            <a:r>
              <a:rPr lang="en-US" altLang="ko-KR" dirty="0" smtClean="0"/>
              <a:t>books.xml (it is the data)</a:t>
            </a:r>
          </a:p>
          <a:p>
            <a:pPr lvl="1"/>
            <a:r>
              <a:rPr lang="en-US" altLang="ko-KR" dirty="0" err="1" smtClean="0"/>
              <a:t>main.jsp</a:t>
            </a:r>
            <a:r>
              <a:rPr lang="en-US" altLang="ko-KR" dirty="0" smtClean="0"/>
              <a:t> (it</a:t>
            </a:r>
            <a:r>
              <a:rPr lang="ko-KR" altLang="en-US" dirty="0" smtClean="0"/>
              <a:t> </a:t>
            </a:r>
            <a:r>
              <a:rPr lang="en-US" altLang="ko-KR" dirty="0" smtClean="0"/>
              <a:t>is the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file to read the data)</a:t>
            </a:r>
          </a:p>
          <a:p>
            <a:pPr lvl="1"/>
            <a:r>
              <a:rPr lang="en-US" altLang="ko-KR" dirty="0" smtClean="0"/>
              <a:t>style.xsl (it is the </a:t>
            </a:r>
            <a:r>
              <a:rPr lang="en-US" altLang="ko-KR" dirty="0" err="1" smtClean="0"/>
              <a:t>xsl</a:t>
            </a:r>
            <a:r>
              <a:rPr lang="en-US" altLang="ko-KR" dirty="0" smtClean="0"/>
              <a:t> file to transform the xml file for readability format)</a:t>
            </a:r>
          </a:p>
          <a:p>
            <a:pPr lvl="1"/>
            <a:r>
              <a:rPr lang="en-US" altLang="ko-KR" dirty="0" smtClean="0"/>
              <a:t>Main2.jsp (improved version)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985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books.xml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&lt;books&gt;</a:t>
            </a:r>
          </a:p>
          <a:p>
            <a:pPr marL="0" indent="0">
              <a:buNone/>
            </a:pPr>
            <a:r>
              <a:rPr lang="en-US" altLang="ko-KR" dirty="0"/>
              <a:t>&lt;book&gt;</a:t>
            </a:r>
          </a:p>
          <a:p>
            <a:pPr marL="0" indent="0">
              <a:buNone/>
            </a:pPr>
            <a:r>
              <a:rPr lang="en-US" altLang="ko-KR" dirty="0"/>
              <a:t>  &lt;name&gt;</a:t>
            </a:r>
            <a:r>
              <a:rPr lang="en-US" altLang="ko-KR" dirty="0" err="1"/>
              <a:t>Padam</a:t>
            </a:r>
            <a:r>
              <a:rPr lang="en-US" altLang="ko-KR" dirty="0"/>
              <a:t> History&lt;/name&gt;</a:t>
            </a:r>
          </a:p>
          <a:p>
            <a:pPr marL="0" indent="0">
              <a:buNone/>
            </a:pPr>
            <a:r>
              <a:rPr lang="en-US" altLang="ko-KR" dirty="0"/>
              <a:t>  &lt;author&gt;ZARA&lt;/author&gt;</a:t>
            </a:r>
          </a:p>
          <a:p>
            <a:pPr marL="0" indent="0">
              <a:buNone/>
            </a:pPr>
            <a:r>
              <a:rPr lang="en-US" altLang="ko-KR" dirty="0"/>
              <a:t>  &lt;price&gt;100&lt;/price&gt;</a:t>
            </a:r>
          </a:p>
          <a:p>
            <a:pPr marL="0" indent="0">
              <a:buNone/>
            </a:pPr>
            <a:r>
              <a:rPr lang="en-US" altLang="ko-KR" dirty="0"/>
              <a:t>&lt;/book&gt;</a:t>
            </a:r>
          </a:p>
          <a:p>
            <a:pPr marL="0" indent="0">
              <a:buNone/>
            </a:pPr>
            <a:r>
              <a:rPr lang="en-US" altLang="ko-KR" dirty="0"/>
              <a:t>&lt;book&gt;</a:t>
            </a:r>
          </a:p>
          <a:p>
            <a:pPr marL="0" indent="0">
              <a:buNone/>
            </a:pPr>
            <a:r>
              <a:rPr lang="en-US" altLang="ko-KR" dirty="0"/>
              <a:t>  &lt;name&gt;Great Mistry&lt;/name&gt;</a:t>
            </a:r>
          </a:p>
          <a:p>
            <a:pPr marL="0" indent="0">
              <a:buNone/>
            </a:pPr>
            <a:r>
              <a:rPr lang="en-US" altLang="ko-KR" dirty="0"/>
              <a:t>  &lt;author&gt;NUHA&lt;/author&gt;</a:t>
            </a:r>
          </a:p>
          <a:p>
            <a:pPr marL="0" indent="0">
              <a:buNone/>
            </a:pPr>
            <a:r>
              <a:rPr lang="en-US" altLang="ko-KR" dirty="0"/>
              <a:t>  &lt;price&gt;2000&lt;/price&gt;</a:t>
            </a:r>
          </a:p>
          <a:p>
            <a:pPr marL="0" indent="0">
              <a:buNone/>
            </a:pPr>
            <a:r>
              <a:rPr lang="en-US" altLang="ko-KR" dirty="0"/>
              <a:t>&lt;/book&gt;</a:t>
            </a:r>
          </a:p>
          <a:p>
            <a:pPr marL="0" indent="0">
              <a:buNone/>
            </a:pPr>
            <a:r>
              <a:rPr lang="en-US" altLang="ko-KR" dirty="0"/>
              <a:t>&lt;/books&gt;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64904"/>
            <a:ext cx="3740345" cy="203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820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main.jsp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&lt;%@ 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 prefix="c" </a:t>
            </a:r>
            <a:r>
              <a:rPr lang="en-US" altLang="ko-KR" sz="1400" dirty="0" err="1"/>
              <a:t>uri</a:t>
            </a:r>
            <a:r>
              <a:rPr lang="en-US" altLang="ko-KR" sz="1400" dirty="0"/>
              <a:t>="http://java.sun.com/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jstl</a:t>
            </a:r>
            <a:r>
              <a:rPr lang="en-US" altLang="ko-KR" sz="1400" dirty="0"/>
              <a:t>/core" %&gt;</a:t>
            </a:r>
          </a:p>
          <a:p>
            <a:pPr marL="0" indent="0">
              <a:buNone/>
            </a:pPr>
            <a:r>
              <a:rPr lang="en-US" altLang="ko-KR" sz="1400" dirty="0"/>
              <a:t>&lt;%@ 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 prefix="x" </a:t>
            </a:r>
            <a:r>
              <a:rPr lang="en-US" altLang="ko-KR" sz="1400" dirty="0" err="1"/>
              <a:t>uri</a:t>
            </a:r>
            <a:r>
              <a:rPr lang="en-US" altLang="ko-KR" sz="1400" dirty="0"/>
              <a:t>="http://java.sun.com/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jstl</a:t>
            </a:r>
            <a:r>
              <a:rPr lang="en-US" altLang="ko-KR" sz="1400" dirty="0"/>
              <a:t>/xml" %&gt;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</a:p>
          <a:p>
            <a:pPr marL="0" indent="0">
              <a:buNone/>
            </a:pPr>
            <a:r>
              <a:rPr lang="en-US" altLang="ko-KR" sz="1400" dirty="0"/>
              <a:t>&lt;html&gt;</a:t>
            </a:r>
          </a:p>
          <a:p>
            <a:pPr marL="0" indent="0">
              <a:buNone/>
            </a:pPr>
            <a:r>
              <a:rPr lang="en-US" altLang="ko-KR" sz="1400" dirty="0"/>
              <a:t>&lt;head&gt;</a:t>
            </a:r>
          </a:p>
          <a:p>
            <a:pPr marL="0" indent="0">
              <a:buNone/>
            </a:pPr>
            <a:r>
              <a:rPr lang="en-US" altLang="ko-KR" sz="1400" dirty="0"/>
              <a:t>  &lt;title&gt;JSTL x:parse Tags&lt;/title&gt;</a:t>
            </a:r>
          </a:p>
          <a:p>
            <a:pPr marL="0" indent="0">
              <a:buNone/>
            </a:pPr>
            <a:r>
              <a:rPr lang="en-US" altLang="ko-KR" sz="1400" dirty="0"/>
              <a:t>&lt;/head&gt;</a:t>
            </a:r>
          </a:p>
          <a:p>
            <a:pPr marL="0" indent="0">
              <a:buNone/>
            </a:pPr>
            <a:r>
              <a:rPr lang="en-US" altLang="ko-KR" sz="1400" dirty="0"/>
              <a:t>&lt;body&gt;</a:t>
            </a:r>
          </a:p>
          <a:p>
            <a:pPr marL="0" indent="0">
              <a:buNone/>
            </a:pPr>
            <a:r>
              <a:rPr lang="en-US" altLang="ko-KR" sz="1400" dirty="0"/>
              <a:t>&lt;h3&gt;Books Info:&lt;/h3&gt;</a:t>
            </a:r>
          </a:p>
          <a:p>
            <a:pPr marL="0" indent="0"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c:import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bookInfo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url</a:t>
            </a:r>
            <a:r>
              <a:rPr lang="en-US" altLang="ko-KR" sz="1400" dirty="0" smtClean="0"/>
              <a:t>="/</a:t>
            </a:r>
            <a:r>
              <a:rPr lang="en-US" altLang="ko-KR" sz="1400" dirty="0"/>
              <a:t>books.xml"/&gt;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</a:p>
          <a:p>
            <a:pPr marL="0" indent="0"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x:parse</a:t>
            </a:r>
            <a:r>
              <a:rPr lang="en-US" altLang="ko-KR" sz="1400" dirty="0"/>
              <a:t> xml="${</a:t>
            </a:r>
            <a:r>
              <a:rPr lang="en-US" altLang="ko-KR" sz="1400" dirty="0" err="1"/>
              <a:t>bookInfo</a:t>
            </a:r>
            <a:r>
              <a:rPr lang="en-US" altLang="ko-KR" sz="1400" dirty="0"/>
              <a:t>}"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="output"/&gt;</a:t>
            </a:r>
          </a:p>
          <a:p>
            <a:pPr marL="0" indent="0">
              <a:buNone/>
            </a:pPr>
            <a:r>
              <a:rPr lang="en-US" altLang="ko-KR" sz="1400" dirty="0"/>
              <a:t>&lt;b&gt;The title of the first book is&lt;/b&gt;: </a:t>
            </a:r>
          </a:p>
          <a:p>
            <a:pPr marL="0" indent="0"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x:out</a:t>
            </a:r>
            <a:r>
              <a:rPr lang="en-US" altLang="ko-KR" sz="1400" dirty="0"/>
              <a:t> select="$output/books/book[1]/name" /&gt;</a:t>
            </a:r>
          </a:p>
          <a:p>
            <a:pPr marL="0" indent="0"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&lt;b&gt;The price of the second book&lt;/b&gt;: </a:t>
            </a:r>
          </a:p>
          <a:p>
            <a:pPr marL="0" indent="0"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x:out</a:t>
            </a:r>
            <a:r>
              <a:rPr lang="en-US" altLang="ko-KR" sz="1400" dirty="0"/>
              <a:t> select="$output/books/book[2]/price" /&gt;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</a:p>
          <a:p>
            <a:pPr marL="0" indent="0">
              <a:buNone/>
            </a:pPr>
            <a:r>
              <a:rPr lang="en-US" altLang="ko-KR" sz="1400" dirty="0"/>
              <a:t>&lt;/body&gt;</a:t>
            </a:r>
          </a:p>
          <a:p>
            <a:pPr marL="0" indent="0">
              <a:buNone/>
            </a:pPr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8323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style.xsl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&lt;?xml version="1.0"?&gt;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xsl:stylesheet</a:t>
            </a:r>
            <a:r>
              <a:rPr lang="en-US" altLang="ko-KR" dirty="0"/>
              <a:t> </a:t>
            </a:r>
            <a:r>
              <a:rPr lang="en-US" altLang="ko-KR" dirty="0" err="1"/>
              <a:t>xmlns:xsl</a:t>
            </a:r>
            <a:r>
              <a:rPr lang="en-US" altLang="ko-KR" dirty="0"/>
              <a:t>=</a:t>
            </a:r>
          </a:p>
          <a:p>
            <a:pPr marL="0" indent="0">
              <a:buNone/>
            </a:pPr>
            <a:r>
              <a:rPr lang="en-US" altLang="ko-KR" dirty="0"/>
              <a:t>"http://www.w3.org/1999/XSL/Transform" version="1.0"&gt;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xsl:output</a:t>
            </a:r>
            <a:r>
              <a:rPr lang="en-US" altLang="ko-KR" dirty="0"/>
              <a:t> method="html" indent="yes"/&gt;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xsl:template</a:t>
            </a:r>
            <a:r>
              <a:rPr lang="en-US" altLang="ko-KR" dirty="0"/>
              <a:t> match="/"&gt;</a:t>
            </a:r>
          </a:p>
          <a:p>
            <a:pPr marL="0" indent="0">
              <a:buNone/>
            </a:pPr>
            <a:r>
              <a:rPr lang="en-US" altLang="ko-KR" dirty="0"/>
              <a:t>  &lt;html&gt;</a:t>
            </a:r>
          </a:p>
          <a:p>
            <a:pPr marL="0" indent="0">
              <a:buNone/>
            </a:pPr>
            <a:r>
              <a:rPr lang="en-US" altLang="ko-KR" dirty="0"/>
              <a:t>  &lt;body&gt;</a:t>
            </a:r>
          </a:p>
          <a:p>
            <a:pPr marL="0" indent="0">
              <a:buNone/>
            </a:pPr>
            <a:r>
              <a:rPr lang="en-US" altLang="ko-KR" dirty="0"/>
              <a:t>   &lt;</a:t>
            </a:r>
            <a:r>
              <a:rPr lang="en-US" altLang="ko-KR" dirty="0" err="1"/>
              <a:t>xsl:apply-templates</a:t>
            </a:r>
            <a:r>
              <a:rPr lang="en-US" altLang="ko-KR" dirty="0"/>
              <a:t>/&gt;</a:t>
            </a:r>
          </a:p>
          <a:p>
            <a:pPr marL="0" indent="0">
              <a:buNone/>
            </a:pPr>
            <a:r>
              <a:rPr lang="en-US" altLang="ko-KR" dirty="0"/>
              <a:t>  &lt;/body&gt;</a:t>
            </a:r>
          </a:p>
          <a:p>
            <a:pPr marL="0" indent="0">
              <a:buNone/>
            </a:pPr>
            <a:r>
              <a:rPr lang="en-US" altLang="ko-KR" dirty="0"/>
              <a:t>  &lt;/html&gt;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xsl:template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xsl:template</a:t>
            </a:r>
            <a:r>
              <a:rPr lang="en-US" altLang="ko-KR" dirty="0"/>
              <a:t> match="books"&gt;</a:t>
            </a:r>
          </a:p>
          <a:p>
            <a:pPr marL="0" indent="0">
              <a:buNone/>
            </a:pPr>
            <a:r>
              <a:rPr lang="en-US" altLang="ko-KR" dirty="0"/>
              <a:t>  &lt;table border="1" width="100%"&gt;</a:t>
            </a:r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xsl:for-each</a:t>
            </a:r>
            <a:r>
              <a:rPr lang="en-US" altLang="ko-KR" dirty="0"/>
              <a:t> select="book"&gt;</a:t>
            </a:r>
          </a:p>
          <a:p>
            <a:pPr marL="0" indent="0">
              <a:buNone/>
            </a:pPr>
            <a:r>
              <a:rPr lang="en-US" altLang="ko-KR" dirty="0"/>
              <a:t>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&lt;td&gt;</a:t>
            </a:r>
          </a:p>
          <a:p>
            <a:pPr marL="0" indent="0">
              <a:buNone/>
            </a:pPr>
            <a:r>
              <a:rPr lang="en-US" altLang="ko-KR" dirty="0"/>
              <a:t>          &lt;</a:t>
            </a:r>
            <a:r>
              <a:rPr lang="en-US" altLang="ko-KR" dirty="0" err="1"/>
              <a:t>i</a:t>
            </a:r>
            <a:r>
              <a:rPr lang="en-US" altLang="ko-KR" dirty="0"/>
              <a:t>&gt;&lt;</a:t>
            </a:r>
            <a:r>
              <a:rPr lang="en-US" altLang="ko-KR" dirty="0" err="1"/>
              <a:t>xsl:value-of</a:t>
            </a:r>
            <a:r>
              <a:rPr lang="en-US" altLang="ko-KR" dirty="0"/>
              <a:t> select="name"/&gt;&lt;/</a:t>
            </a:r>
            <a:r>
              <a:rPr lang="en-US" altLang="ko-KR" dirty="0" err="1"/>
              <a:t>i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&lt;/td&gt;</a:t>
            </a:r>
          </a:p>
          <a:p>
            <a:pPr marL="0" indent="0">
              <a:buNone/>
            </a:pPr>
            <a:r>
              <a:rPr lang="en-US" altLang="ko-KR" dirty="0"/>
              <a:t>        &lt;td&gt;</a:t>
            </a:r>
          </a:p>
          <a:p>
            <a:pPr marL="0" indent="0">
              <a:buNone/>
            </a:pPr>
            <a:r>
              <a:rPr lang="en-US" altLang="ko-KR" dirty="0"/>
              <a:t>          &lt;</a:t>
            </a:r>
            <a:r>
              <a:rPr lang="en-US" altLang="ko-KR" dirty="0" err="1"/>
              <a:t>xsl:value-of</a:t>
            </a:r>
            <a:r>
              <a:rPr lang="en-US" altLang="ko-KR" dirty="0"/>
              <a:t> select="author"/&gt;</a:t>
            </a:r>
          </a:p>
          <a:p>
            <a:pPr marL="0" indent="0">
              <a:buNone/>
            </a:pPr>
            <a:r>
              <a:rPr lang="en-US" altLang="ko-KR" dirty="0"/>
              <a:t>        &lt;/td&gt;</a:t>
            </a:r>
          </a:p>
          <a:p>
            <a:pPr marL="0" indent="0">
              <a:buNone/>
            </a:pPr>
            <a:r>
              <a:rPr lang="en-US" altLang="ko-KR" dirty="0"/>
              <a:t>        &lt;td&gt;</a:t>
            </a:r>
          </a:p>
          <a:p>
            <a:pPr marL="0" indent="0">
              <a:buNone/>
            </a:pPr>
            <a:r>
              <a:rPr lang="en-US" altLang="ko-KR" dirty="0"/>
              <a:t>          &lt;</a:t>
            </a:r>
            <a:r>
              <a:rPr lang="en-US" altLang="ko-KR" dirty="0" err="1"/>
              <a:t>xsl:value-of</a:t>
            </a:r>
            <a:r>
              <a:rPr lang="en-US" altLang="ko-KR" dirty="0"/>
              <a:t> select="price"/&gt;</a:t>
            </a:r>
          </a:p>
          <a:p>
            <a:pPr marL="0" indent="0">
              <a:buNone/>
            </a:pPr>
            <a:r>
              <a:rPr lang="en-US" altLang="ko-KR" dirty="0"/>
              <a:t>        &lt;/td&gt;</a:t>
            </a:r>
          </a:p>
          <a:p>
            <a:pPr marL="0" indent="0">
              <a:buNone/>
            </a:pPr>
            <a:r>
              <a:rPr lang="en-US" altLang="ko-KR" dirty="0"/>
              <a:t>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&lt;/</a:t>
            </a:r>
            <a:r>
              <a:rPr lang="en-US" altLang="ko-KR" dirty="0" err="1"/>
              <a:t>xsl:for-each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&lt;/table&gt;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xsl:template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xsl:stylesheet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151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main2.jsp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prefix="c"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%&gt;</a:t>
            </a:r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prefix="x"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/xml" %&gt;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</a:t>
            </a:r>
          </a:p>
          <a:p>
            <a:pPr marL="0" indent="0">
              <a:buNone/>
            </a:pPr>
            <a:r>
              <a:rPr lang="en-US" altLang="ko-KR" dirty="0"/>
              <a:t>  &lt;title&gt;JSTL x:transform Tags&lt;/title&gt;</a:t>
            </a:r>
          </a:p>
          <a:p>
            <a:pPr marL="0" indent="0">
              <a:buNone/>
            </a:pPr>
            <a:r>
              <a:rPr lang="en-US" altLang="ko-KR" dirty="0"/>
              <a:t>&lt;/head&gt;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&lt;h3&gt;Books Info:&lt;/h3&gt;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xmltext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  &lt;books&gt;</a:t>
            </a:r>
          </a:p>
          <a:p>
            <a:pPr marL="0" indent="0">
              <a:buNone/>
            </a:pPr>
            <a:r>
              <a:rPr lang="en-US" altLang="ko-KR" dirty="0"/>
              <a:t>    &lt;book&gt;</a:t>
            </a:r>
          </a:p>
          <a:p>
            <a:pPr marL="0" indent="0">
              <a:buNone/>
            </a:pPr>
            <a:r>
              <a:rPr lang="en-US" altLang="ko-KR" dirty="0"/>
              <a:t>      &lt;name&gt;</a:t>
            </a:r>
            <a:r>
              <a:rPr lang="en-US" altLang="ko-KR" dirty="0" err="1"/>
              <a:t>Padam</a:t>
            </a:r>
            <a:r>
              <a:rPr lang="en-US" altLang="ko-KR" dirty="0"/>
              <a:t> History&lt;/name&gt;</a:t>
            </a:r>
          </a:p>
          <a:p>
            <a:pPr marL="0" indent="0">
              <a:buNone/>
            </a:pPr>
            <a:r>
              <a:rPr lang="en-US" altLang="ko-KR" dirty="0"/>
              <a:t>      &lt;author&gt;ZARA&lt;/author&gt;</a:t>
            </a:r>
          </a:p>
          <a:p>
            <a:pPr marL="0" indent="0">
              <a:buNone/>
            </a:pPr>
            <a:r>
              <a:rPr lang="en-US" altLang="ko-KR" dirty="0"/>
              <a:t>      &lt;price&gt;100&lt;/price&gt;</a:t>
            </a:r>
          </a:p>
          <a:p>
            <a:pPr marL="0" indent="0">
              <a:buNone/>
            </a:pPr>
            <a:r>
              <a:rPr lang="en-US" altLang="ko-KR" dirty="0"/>
              <a:t>    &lt;/book&gt;</a:t>
            </a:r>
          </a:p>
          <a:p>
            <a:pPr marL="0" indent="0">
              <a:buNone/>
            </a:pPr>
            <a:r>
              <a:rPr lang="en-US" altLang="ko-KR" dirty="0"/>
              <a:t>    &lt;book&gt;</a:t>
            </a:r>
          </a:p>
          <a:p>
            <a:pPr marL="0" indent="0">
              <a:buNone/>
            </a:pPr>
            <a:r>
              <a:rPr lang="en-US" altLang="ko-KR" dirty="0"/>
              <a:t>      &lt;name&gt;Great Mistry&lt;/name&gt;</a:t>
            </a:r>
          </a:p>
          <a:p>
            <a:pPr marL="0" indent="0">
              <a:buNone/>
            </a:pPr>
            <a:r>
              <a:rPr lang="en-US" altLang="ko-KR" dirty="0"/>
              <a:t>      &lt;author&gt;NUHA&lt;/author&gt;</a:t>
            </a:r>
          </a:p>
          <a:p>
            <a:pPr marL="0" indent="0">
              <a:buNone/>
            </a:pPr>
            <a:r>
              <a:rPr lang="en-US" altLang="ko-KR" dirty="0"/>
              <a:t>      &lt;price&gt;2000&lt;/price&gt;</a:t>
            </a:r>
          </a:p>
          <a:p>
            <a:pPr marL="0" indent="0">
              <a:buNone/>
            </a:pPr>
            <a:r>
              <a:rPr lang="en-US" altLang="ko-KR" dirty="0"/>
              <a:t>    &lt;/book&gt;</a:t>
            </a:r>
          </a:p>
          <a:p>
            <a:pPr marL="0" indent="0">
              <a:buNone/>
            </a:pPr>
            <a:r>
              <a:rPr lang="en-US" altLang="ko-KR" dirty="0"/>
              <a:t>  &lt;/books&gt;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c:set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 smtClean="0"/>
              <a:t>="/style.xsl</a:t>
            </a:r>
            <a:r>
              <a:rPr lang="en-US" altLang="ko-KR" dirty="0"/>
              <a:t>"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xslt</a:t>
            </a:r>
            <a:r>
              <a:rPr lang="en-US" altLang="ko-KR" dirty="0"/>
              <a:t>"/&gt;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x:transform</a:t>
            </a:r>
            <a:r>
              <a:rPr lang="en-US" altLang="ko-KR" dirty="0"/>
              <a:t> xml="${</a:t>
            </a:r>
            <a:r>
              <a:rPr lang="en-US" altLang="ko-KR" dirty="0" err="1"/>
              <a:t>xmltext</a:t>
            </a:r>
            <a:r>
              <a:rPr lang="en-US" altLang="ko-KR" dirty="0"/>
              <a:t>}" </a:t>
            </a:r>
            <a:r>
              <a:rPr lang="en-US" altLang="ko-KR" dirty="0" err="1"/>
              <a:t>xslt</a:t>
            </a:r>
            <a:r>
              <a:rPr lang="en-US" altLang="ko-KR" dirty="0"/>
              <a:t>="${</a:t>
            </a:r>
            <a:r>
              <a:rPr lang="en-US" altLang="ko-KR" dirty="0" err="1"/>
              <a:t>xslt</a:t>
            </a:r>
            <a:r>
              <a:rPr lang="en-US" altLang="ko-KR" dirty="0"/>
              <a:t>}"/&gt;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580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JSTL (</a:t>
            </a:r>
            <a:r>
              <a:rPr lang="en-US" altLang="ko-KR" dirty="0" err="1" smtClean="0"/>
              <a:t>JavaServer</a:t>
            </a:r>
            <a:r>
              <a:rPr lang="en-US" altLang="ko-KR" dirty="0" smtClean="0"/>
              <a:t> Pages Tag Library)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The </a:t>
            </a:r>
            <a:r>
              <a:rPr lang="en-US" altLang="ko-KR" dirty="0" err="1"/>
              <a:t>JavaServer</a:t>
            </a:r>
            <a:r>
              <a:rPr lang="en-US" altLang="ko-KR" dirty="0"/>
              <a:t> Pages Standard Tag Library (JSTL) is a collection of useful JSP tags which encapsulates core functionality common to many JSP applications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The JSTL tags can be classified, according to their functions, into following JSTL tag library groups that can be used when creating a JSP page:</a:t>
            </a:r>
          </a:p>
          <a:p>
            <a:pPr lvl="1"/>
            <a:r>
              <a:rPr lang="en-US" altLang="ko-KR" b="1" dirty="0"/>
              <a:t>Core Tags</a:t>
            </a:r>
            <a:endParaRPr lang="en-US" altLang="ko-KR" dirty="0"/>
          </a:p>
          <a:p>
            <a:pPr lvl="1"/>
            <a:r>
              <a:rPr lang="en-US" altLang="ko-KR" b="1" dirty="0"/>
              <a:t>Formatting tags</a:t>
            </a:r>
            <a:endParaRPr lang="en-US" altLang="ko-KR" dirty="0"/>
          </a:p>
          <a:p>
            <a:pPr lvl="1"/>
            <a:r>
              <a:rPr lang="en-US" altLang="ko-KR" b="1" dirty="0"/>
              <a:t>SQL tags</a:t>
            </a:r>
            <a:endParaRPr lang="en-US" altLang="ko-KR" dirty="0"/>
          </a:p>
          <a:p>
            <a:pPr lvl="1"/>
            <a:r>
              <a:rPr lang="en-US" altLang="ko-KR" b="1" dirty="0"/>
              <a:t>XML tags</a:t>
            </a:r>
            <a:endParaRPr lang="en-US" altLang="ko-KR" dirty="0"/>
          </a:p>
          <a:p>
            <a:pPr lvl="1"/>
            <a:r>
              <a:rPr lang="en-US" altLang="ko-KR" b="1" dirty="0" smtClean="0"/>
              <a:t>JSTL </a:t>
            </a:r>
            <a:r>
              <a:rPr lang="en-US" altLang="ko-KR" b="1" dirty="0"/>
              <a:t>Functions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3402004" y="4869160"/>
            <a:ext cx="1152128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1170355">
            <a:off x="-261717" y="3750359"/>
            <a:ext cx="1152128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44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 Core</a:t>
            </a:r>
            <a:endParaRPr lang="ko-KR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367279"/>
              </p:ext>
            </p:extLst>
          </p:nvPr>
        </p:nvGraphicFramePr>
        <p:xfrm>
          <a:off x="107504" y="1641727"/>
          <a:ext cx="8640960" cy="5099641"/>
        </p:xfrm>
        <a:graphic>
          <a:graphicData uri="http://schemas.openxmlformats.org/drawingml/2006/table">
            <a:tbl>
              <a:tblPr/>
              <a:tblGrid>
                <a:gridCol w="1467332"/>
                <a:gridCol w="7173628"/>
              </a:tblGrid>
              <a:tr h="1745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Tag</a:t>
                      </a: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74555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none" strike="noStrike">
                          <a:solidFill>
                            <a:srgbClr val="313131"/>
                          </a:solidFill>
                          <a:effectLst/>
                          <a:hlinkClick r:id="rId2"/>
                        </a:rPr>
                        <a:t>&lt;c:out &gt;</a:t>
                      </a:r>
                      <a:endParaRPr lang="en-US" sz="1400">
                        <a:effectLst/>
                      </a:endParaRP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Like &lt;%= ... &gt;, but for expressions.</a:t>
                      </a: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7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&lt;c:set &gt;</a:t>
                      </a:r>
                      <a:endParaRPr lang="en-US" sz="1400">
                        <a:effectLst/>
                      </a:endParaRP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Sets the result of an expression evaluation in a 'scope'</a:t>
                      </a: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7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none" strike="noStrike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&lt;c:remove &gt;</a:t>
                      </a:r>
                      <a:endParaRPr lang="en-US" sz="1400">
                        <a:effectLst/>
                      </a:endParaRP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Removes a scoped variable (from a particular scope, if specified).</a:t>
                      </a: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7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none" strike="noStrike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&lt;c:catch&gt;</a:t>
                      </a:r>
                      <a:endParaRPr lang="en-US" sz="1400">
                        <a:effectLst/>
                      </a:endParaRP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Catches any Throwable that occurs in its body and optionally exposes it.</a:t>
                      </a: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7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none" strike="noStrike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&lt;c:if&gt;</a:t>
                      </a:r>
                      <a:endParaRPr lang="en-US" sz="1400">
                        <a:effectLst/>
                      </a:endParaRP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Simple conditional tag which evalutes its body if the supplied condition is true.</a:t>
                      </a: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197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none" strike="noStrike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&lt;c:choose&gt;</a:t>
                      </a:r>
                      <a:endParaRPr lang="en-US" sz="1400">
                        <a:effectLst/>
                      </a:endParaRP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Simple conditional tag that establishes a context for mutually exclusive conditional operations, marked by &lt;when&gt; and &lt;otherwise&gt;</a:t>
                      </a: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7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none" strike="noStrike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&lt;c:when&gt;</a:t>
                      </a:r>
                      <a:endParaRPr lang="en-US" sz="1400">
                        <a:effectLst/>
                      </a:endParaRP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Subtag of &lt;choose&gt; that includes its body if its condition evalutes to 'true'.</a:t>
                      </a: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83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none" strike="noStrike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&lt;c:otherwise &gt;</a:t>
                      </a:r>
                      <a:endParaRPr lang="en-US" sz="1400">
                        <a:effectLst/>
                      </a:endParaRP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Subtag</a:t>
                      </a:r>
                      <a:r>
                        <a:rPr lang="en-US" sz="1400" dirty="0">
                          <a:effectLst/>
                        </a:rPr>
                        <a:t> of &lt;choose&gt; that follows &lt;when&gt; tags and runs only if all of the prior conditions evaluated to 'false'.</a:t>
                      </a: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83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none" strike="noStrike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&lt;c:import&gt;</a:t>
                      </a:r>
                      <a:endParaRPr lang="en-US" sz="1400">
                        <a:effectLst/>
                      </a:endParaRP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Retrieves an absolute or relative URL and exposes its contents to either the page, a String in 'var', or a Reader in 'varReader'.</a:t>
                      </a: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83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none" strike="noStrike">
                          <a:solidFill>
                            <a:srgbClr val="313131"/>
                          </a:solidFill>
                          <a:effectLst/>
                          <a:hlinkClick r:id="rId9"/>
                        </a:rPr>
                        <a:t>&lt;c:forEach &gt;</a:t>
                      </a:r>
                      <a:endParaRPr lang="en-US" sz="1400">
                        <a:effectLst/>
                      </a:endParaRP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basic iteration tag, accepting many different collection types and supporting subsetting and other functionality .</a:t>
                      </a: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7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none" strike="noStrike">
                          <a:solidFill>
                            <a:srgbClr val="313131"/>
                          </a:solidFill>
                          <a:effectLst/>
                          <a:hlinkClick r:id="rId9"/>
                        </a:rPr>
                        <a:t>&lt;c:forTokens&gt;</a:t>
                      </a:r>
                      <a:endParaRPr lang="en-US" sz="1400">
                        <a:effectLst/>
                      </a:endParaRP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Iterates over tokens, separated by the supplied delimeters.</a:t>
                      </a: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7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none" strike="noStrike">
                          <a:solidFill>
                            <a:srgbClr val="313131"/>
                          </a:solidFill>
                          <a:effectLst/>
                          <a:hlinkClick r:id="rId10"/>
                        </a:rPr>
                        <a:t>&lt;c:param&gt;</a:t>
                      </a:r>
                      <a:endParaRPr lang="en-US" sz="1400">
                        <a:effectLst/>
                      </a:endParaRP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Adds a parameter to a containing 'import' tag's URL.</a:t>
                      </a: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555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none" strike="noStrike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&lt;c:redirect &gt;</a:t>
                      </a:r>
                      <a:endParaRPr lang="en-US" sz="1400">
                        <a:effectLst/>
                      </a:endParaRP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Redirects to a new URL.</a:t>
                      </a: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7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effectLst/>
                          <a:hlinkClick r:id="rId12"/>
                        </a:rPr>
                        <a:t>&lt;</a:t>
                      </a:r>
                      <a:r>
                        <a:rPr lang="en-US" sz="14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12"/>
                        </a:rPr>
                        <a:t>c:url</a:t>
                      </a:r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effectLst/>
                          <a:hlinkClick r:id="rId12"/>
                        </a:rPr>
                        <a:t>&gt;</a:t>
                      </a:r>
                      <a:endParaRPr lang="en-US" sz="1400" dirty="0">
                        <a:effectLst/>
                      </a:endParaRP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Creates a URL with optional query parameters</a:t>
                      </a:r>
                    </a:p>
                  </a:txBody>
                  <a:tcPr marL="31171" marR="31171" marT="31171" marB="311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512" y="1268760"/>
            <a:ext cx="7416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following Core JSTL Tags: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06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 XML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JSTL XML tags provide a JSP-centric way of creating and manipulating XML documents. Following is the syntax to include JSTL XML library in your JSP.</a:t>
            </a:r>
          </a:p>
          <a:p>
            <a:r>
              <a:rPr lang="en-US" altLang="ko-KR" dirty="0"/>
              <a:t>The JSTL XML tag library has custom tags for interacting with XML data. This includes parsing XML, transforming XML data, and flow control based on XPath expressions.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66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 XML</a:t>
            </a:r>
            <a:endParaRPr lang="ko-KR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841202"/>
              </p:ext>
            </p:extLst>
          </p:nvPr>
        </p:nvGraphicFramePr>
        <p:xfrm>
          <a:off x="455043" y="1628800"/>
          <a:ext cx="8291264" cy="4833596"/>
        </p:xfrm>
        <a:graphic>
          <a:graphicData uri="http://schemas.openxmlformats.org/drawingml/2006/table">
            <a:tbl>
              <a:tblPr/>
              <a:tblGrid>
                <a:gridCol w="1666527"/>
                <a:gridCol w="6624737"/>
              </a:tblGrid>
              <a:tr h="2418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Tag</a:t>
                      </a: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41845"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>
                          <a:solidFill>
                            <a:srgbClr val="313131"/>
                          </a:solidFill>
                          <a:effectLst/>
                          <a:hlinkClick r:id="rId2"/>
                        </a:rPr>
                        <a:t>&lt;x:out&gt;</a:t>
                      </a:r>
                      <a:endParaRPr lang="en-US" sz="1600">
                        <a:effectLst/>
                      </a:endParaRP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Like &lt;%= ... &gt;, but for XPath expressions.</a:t>
                      </a: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317"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&lt;x:parse&gt;</a:t>
                      </a:r>
                      <a:endParaRPr lang="en-US" sz="1600">
                        <a:effectLst/>
                      </a:endParaRP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Use to parse XML data specified either via an attribute or in the tag body.</a:t>
                      </a: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317"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&lt;x:set &gt;</a:t>
                      </a:r>
                      <a:endParaRPr lang="en-US" sz="1600">
                        <a:effectLst/>
                      </a:endParaRP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Sets a variable to the value of an XPath expression.</a:t>
                      </a: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789"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&lt;x:if &gt;</a:t>
                      </a:r>
                      <a:endParaRPr lang="en-US" sz="1600">
                        <a:effectLst/>
                      </a:endParaRP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Evaluates a test XPath expression and if it is true, it processes its body. If the test condition is false, the body is ignored.</a:t>
                      </a: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845"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&lt;x:forEach&gt;</a:t>
                      </a:r>
                      <a:endParaRPr lang="en-US" sz="1600">
                        <a:effectLst/>
                      </a:endParaRP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To loop over nodes in an XML document.</a:t>
                      </a: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261"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&lt;x:choose&gt;</a:t>
                      </a:r>
                      <a:endParaRPr lang="en-US" sz="1600">
                        <a:effectLst/>
                      </a:endParaRP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Simple conditional tag that establishes a context for mutually exclusive conditional operations, marked by &lt;when&gt; and &lt;otherwise&gt;</a:t>
                      </a: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317"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&lt;x:when &gt;</a:t>
                      </a:r>
                      <a:endParaRPr lang="en-US" sz="1600">
                        <a:effectLst/>
                      </a:endParaRP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Subtag of &lt;choose&gt; that includes its body if its expression evalutes to 'true'</a:t>
                      </a: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789"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&lt;x:otherwise &gt;</a:t>
                      </a:r>
                      <a:endParaRPr lang="en-US" sz="1600">
                        <a:effectLst/>
                      </a:endParaRP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Subtag of &lt;choose&gt; that follows &lt;when&gt; tags and runs only if all of the prior conditions evaluated to 'false'</a:t>
                      </a: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317"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&lt;x:transform &gt;</a:t>
                      </a:r>
                      <a:endParaRPr lang="en-US" sz="1600">
                        <a:effectLst/>
                      </a:endParaRP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>
                          <a:effectLst/>
                        </a:rPr>
                        <a:t>Applies an XSL transformation on a XML document</a:t>
                      </a: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317"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>
                          <a:solidFill>
                            <a:srgbClr val="313131"/>
                          </a:solidFill>
                          <a:effectLst/>
                          <a:hlinkClick r:id="rId9"/>
                        </a:rPr>
                        <a:t>&lt;x:param &gt;</a:t>
                      </a:r>
                      <a:endParaRPr lang="en-US" sz="1600">
                        <a:effectLst/>
                      </a:endParaRP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Use along with the transform tag to set a parameter in the XSLT stylesheet</a:t>
                      </a:r>
                    </a:p>
                  </a:txBody>
                  <a:tcPr marL="43187" marR="43187" marT="43187" marB="43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8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What is XML Used For?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XML documents are used to transfer data from one place to another often over the Internet.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XML subsets are designed for particular applications.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One is RSS (Rich Site Summary or Really Simple Syndication ).  It is used to send breaking news bulletins from one web site to another.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A number of fields have their own subsets.  These include chemistry, mathematics, and  books publishing.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Most of these subsets are registered with the W3Consortium and are available for anyone’s use.</a:t>
            </a:r>
          </a:p>
        </p:txBody>
      </p:sp>
    </p:spTree>
    <p:extLst>
      <p:ext uri="{BB962C8B-B14F-4D97-AF65-F5344CB8AC3E}">
        <p14:creationId xmlns:p14="http://schemas.microsoft.com/office/powerpoint/2010/main" val="15515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main.jsp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prefix="c"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%&gt;</a:t>
            </a:r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prefix="x"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/xml" %&gt;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</a:t>
            </a:r>
          </a:p>
          <a:p>
            <a:pPr marL="0" indent="0">
              <a:buNone/>
            </a:pPr>
            <a:r>
              <a:rPr lang="en-US" altLang="ko-KR" dirty="0"/>
              <a:t>  &lt;title&gt;JSTL x:parse Tags&lt;/title&gt;</a:t>
            </a:r>
          </a:p>
          <a:p>
            <a:pPr marL="0" indent="0">
              <a:buNone/>
            </a:pPr>
            <a:r>
              <a:rPr lang="en-US" altLang="ko-KR" dirty="0"/>
              <a:t>&lt;/head&gt;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&lt;h3&gt;Books Info:&lt;/h3&gt;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bookInfo</a:t>
            </a:r>
            <a:r>
              <a:rPr lang="en-US" altLang="ko-KR" dirty="0"/>
              <a:t>" </a:t>
            </a:r>
            <a:r>
              <a:rPr lang="en-US" altLang="ko-KR" dirty="0" err="1"/>
              <a:t>url</a:t>
            </a:r>
            <a:r>
              <a:rPr lang="en-US" altLang="ko-KR" dirty="0" smtClean="0"/>
              <a:t>="/</a:t>
            </a:r>
            <a:r>
              <a:rPr lang="en-US" altLang="ko-KR" dirty="0"/>
              <a:t>books.xml"/&gt;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x:parse</a:t>
            </a:r>
            <a:r>
              <a:rPr lang="en-US" altLang="ko-KR" dirty="0"/>
              <a:t> xml="${</a:t>
            </a:r>
            <a:r>
              <a:rPr lang="en-US" altLang="ko-KR" dirty="0" err="1"/>
              <a:t>bookInfo</a:t>
            </a:r>
            <a:r>
              <a:rPr lang="en-US" altLang="ko-KR" dirty="0"/>
              <a:t>}" </a:t>
            </a:r>
            <a:r>
              <a:rPr lang="en-US" altLang="ko-KR" dirty="0" err="1"/>
              <a:t>var</a:t>
            </a:r>
            <a:r>
              <a:rPr lang="en-US" altLang="ko-KR" dirty="0"/>
              <a:t>="output"/&gt;</a:t>
            </a:r>
          </a:p>
          <a:p>
            <a:pPr marL="0" indent="0">
              <a:buNone/>
            </a:pPr>
            <a:r>
              <a:rPr lang="en-US" altLang="ko-KR" dirty="0"/>
              <a:t>&lt;b&gt;The title of the first book is&lt;/b&gt;: 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x:out</a:t>
            </a:r>
            <a:r>
              <a:rPr lang="en-US" altLang="ko-KR" dirty="0"/>
              <a:t> select="$output/books/book[1]/name" /&gt;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&lt;b&gt;The price of the second book&lt;/b&gt;: 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x:out</a:t>
            </a:r>
            <a:r>
              <a:rPr lang="en-US" altLang="ko-KR" dirty="0"/>
              <a:t> select="$output/books/book[2]/price" 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32040" y="1340768"/>
            <a:ext cx="151216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444208" y="1141007"/>
            <a:ext cx="2088232" cy="3886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JSTL Core Library</a:t>
            </a:r>
            <a:endParaRPr lang="ko-KR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32040" y="1807771"/>
            <a:ext cx="1656184" cy="9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88224" y="1608010"/>
            <a:ext cx="1944216" cy="3886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JSTL XML Library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228184" y="3059484"/>
            <a:ext cx="2088232" cy="3886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JSTL Core Tag</a:t>
            </a:r>
            <a:endParaRPr lang="ko-KR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35896" y="3273545"/>
            <a:ext cx="2439878" cy="17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8184" y="3494452"/>
            <a:ext cx="2088232" cy="3886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JSTL XML Tag</a:t>
            </a:r>
            <a:endParaRPr lang="ko-KR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35896" y="3708513"/>
            <a:ext cx="2439878" cy="17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72200" y="3939122"/>
            <a:ext cx="2088232" cy="3886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JSTL XML Tag</a:t>
            </a:r>
            <a:endParaRPr lang="ko-KR" alt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779912" y="4153183"/>
            <a:ext cx="2439878" cy="17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67642" y="4510324"/>
            <a:ext cx="2088232" cy="3886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JSTL XML Tag</a:t>
            </a:r>
            <a:endParaRPr lang="ko-KR" alt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775354" y="4724385"/>
            <a:ext cx="2439878" cy="17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41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style.xsl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1" y="1361664"/>
            <a:ext cx="82296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&lt;?xml version="1.0"?&gt;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xsl:stylesheet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xmlns:xsl</a:t>
            </a:r>
            <a:r>
              <a:rPr lang="en-US" altLang="ko-KR" sz="1100" dirty="0"/>
              <a:t>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"http://www.w3.org/1999/XSL/Transform" version="1.0"&gt;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xsl:output</a:t>
            </a:r>
            <a:r>
              <a:rPr lang="en-US" altLang="ko-KR" sz="1100" dirty="0"/>
              <a:t> method="html" indent="yes"/&gt;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xsl:template</a:t>
            </a:r>
            <a:r>
              <a:rPr lang="en-US" altLang="ko-KR" sz="1100" dirty="0"/>
              <a:t> match="/"&gt;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 &lt;</a:t>
            </a:r>
            <a:r>
              <a:rPr lang="en-US" altLang="ko-KR" sz="1100" dirty="0" err="1"/>
              <a:t>xsl:apply-templates</a:t>
            </a:r>
            <a:r>
              <a:rPr lang="en-US" altLang="ko-KR" sz="1100" dirty="0"/>
              <a:t>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&lt;/html&gt;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&lt;/</a:t>
            </a:r>
            <a:r>
              <a:rPr lang="en-US" altLang="ko-KR" sz="1100" dirty="0" err="1"/>
              <a:t>xsl:template</a:t>
            </a:r>
            <a:r>
              <a:rPr lang="en-US" altLang="ko-KR" sz="11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xsl:template</a:t>
            </a:r>
            <a:r>
              <a:rPr lang="en-US" altLang="ko-KR" sz="1100" dirty="0"/>
              <a:t> match="books"&gt;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&lt;table border="1" width="100%"&gt;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  &lt;</a:t>
            </a:r>
            <a:r>
              <a:rPr lang="en-US" altLang="ko-KR" sz="1100" dirty="0" err="1"/>
              <a:t>xsl:for-each</a:t>
            </a:r>
            <a:r>
              <a:rPr lang="en-US" altLang="ko-KR" sz="1100" dirty="0"/>
              <a:t> select="book"&gt;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    &lt;</a:t>
            </a:r>
            <a:r>
              <a:rPr lang="en-US" altLang="ko-KR" sz="1100" dirty="0" err="1"/>
              <a:t>tr</a:t>
            </a:r>
            <a:r>
              <a:rPr lang="en-US" altLang="ko-KR" sz="11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      &lt;td&gt;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        &lt;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xsl:value-of</a:t>
            </a:r>
            <a:r>
              <a:rPr lang="en-US" altLang="ko-KR" sz="1100" dirty="0"/>
              <a:t> select="name"/&gt;&lt;/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      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      &lt;</a:t>
            </a:r>
            <a:r>
              <a:rPr lang="en-US" altLang="ko-KR" sz="1100" dirty="0" err="1" smtClean="0"/>
              <a:t>tda</a:t>
            </a:r>
            <a:r>
              <a:rPr lang="en-US" altLang="ko-KR" sz="1100" dirty="0" smtClean="0"/>
              <a:t>&gt;</a:t>
            </a:r>
            <a:endParaRPr lang="en-US" altLang="ko-KR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        &lt;</a:t>
            </a:r>
            <a:r>
              <a:rPr lang="en-US" altLang="ko-KR" sz="1100" dirty="0" err="1"/>
              <a:t>xsl:value-of</a:t>
            </a:r>
            <a:r>
              <a:rPr lang="en-US" altLang="ko-KR" sz="1100" dirty="0"/>
              <a:t> select="author"/&gt;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      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      &lt;td&gt;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        &lt;</a:t>
            </a:r>
            <a:r>
              <a:rPr lang="en-US" altLang="ko-KR" sz="1100" dirty="0" err="1"/>
              <a:t>xsl:value-of</a:t>
            </a:r>
            <a:r>
              <a:rPr lang="en-US" altLang="ko-KR" sz="1100" dirty="0"/>
              <a:t> select="price"/&gt;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      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    &lt;/</a:t>
            </a:r>
            <a:r>
              <a:rPr lang="en-US" altLang="ko-KR" sz="1100" dirty="0" err="1"/>
              <a:t>tr</a:t>
            </a:r>
            <a:r>
              <a:rPr lang="en-US" altLang="ko-KR" sz="11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  &lt;/</a:t>
            </a:r>
            <a:r>
              <a:rPr lang="en-US" altLang="ko-KR" sz="1100" dirty="0" err="1"/>
              <a:t>xsl:for-each</a:t>
            </a:r>
            <a:r>
              <a:rPr lang="en-US" altLang="ko-KR" sz="11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  &lt;/table&gt;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&lt;/</a:t>
            </a:r>
            <a:r>
              <a:rPr lang="en-US" altLang="ko-KR" sz="1100" dirty="0" err="1"/>
              <a:t>xsl:template</a:t>
            </a:r>
            <a:r>
              <a:rPr lang="en-US" altLang="ko-KR" sz="11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dirty="0"/>
              <a:t>&lt;/</a:t>
            </a:r>
            <a:r>
              <a:rPr lang="en-US" altLang="ko-KR" sz="1100" dirty="0" err="1"/>
              <a:t>xsl:stylesheet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123728" y="2177200"/>
            <a:ext cx="151216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635896" y="1977438"/>
            <a:ext cx="3024336" cy="577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Match with the whole document of XML</a:t>
            </a:r>
            <a:endParaRPr lang="ko-KR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483768" y="3937974"/>
            <a:ext cx="1382003" cy="18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65771" y="3738213"/>
            <a:ext cx="3024336" cy="3886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Match with XML tag</a:t>
            </a:r>
            <a:endParaRPr lang="ko-KR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17989" y="4497775"/>
            <a:ext cx="1382003" cy="18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99992" y="4298014"/>
            <a:ext cx="3024336" cy="3886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Match with XML tag</a:t>
            </a:r>
            <a:endParaRPr lang="ko-KR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57949" y="5012681"/>
            <a:ext cx="1382003" cy="18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39952" y="4812920"/>
            <a:ext cx="3024336" cy="3886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Match with XML tag</a:t>
            </a:r>
            <a:endParaRPr lang="ko-KR" alt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85941" y="5509869"/>
            <a:ext cx="1382003" cy="18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67944" y="5310108"/>
            <a:ext cx="3024336" cy="3886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Match with XML 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729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ko-KR" sz="4400" dirty="0" smtClean="0">
                <a:ea typeface="굴림" panose="020B0600000101010101" pitchFamily="50" charset="-127"/>
              </a:rPr>
              <a:t>XML Programming – </a:t>
            </a:r>
            <a:r>
              <a:rPr lang="en-US" altLang="ko-KR" sz="4400" dirty="0" err="1" smtClean="0">
                <a:ea typeface="굴림" panose="020B0600000101010101" pitchFamily="50" charset="-127"/>
              </a:rPr>
              <a:t>XForms</a:t>
            </a:r>
            <a:endParaRPr lang="en-US" altLang="ko-KR" sz="44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7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XForms</a:t>
            </a:r>
            <a:r>
              <a:rPr lang="en-US" altLang="ko-KR" dirty="0" smtClean="0"/>
              <a:t> Introduction</a:t>
            </a:r>
          </a:p>
          <a:p>
            <a:r>
              <a:rPr lang="en-US" altLang="ko-KR" dirty="0" smtClean="0"/>
              <a:t>Current development of </a:t>
            </a:r>
            <a:r>
              <a:rPr lang="en-US" altLang="ko-KR" dirty="0" err="1" smtClean="0"/>
              <a:t>XForms</a:t>
            </a:r>
            <a:endParaRPr lang="en-US" altLang="ko-KR" dirty="0" smtClean="0"/>
          </a:p>
          <a:p>
            <a:r>
              <a:rPr lang="en-US" altLang="ko-KR" dirty="0" smtClean="0"/>
              <a:t>Example of </a:t>
            </a:r>
            <a:r>
              <a:rPr lang="en-US" altLang="ko-KR" dirty="0" err="1" smtClean="0"/>
              <a:t>XForms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5628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907D8-6C3F-48CF-83C0-93C9FE7C53C0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XForms Background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HTML Forms were never “designed” by application architects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HTML Forms did not take advantage of XML and CSS standards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Next generation of web forms processing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Reached final “recommended” status in 2006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Leverage expanded use of CSS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Based on W3C XML standards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XML Schemas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XML Schema datatypes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XPath</a:t>
            </a: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Much less procedural JavaScript</a:t>
            </a:r>
          </a:p>
        </p:txBody>
      </p:sp>
    </p:spTree>
    <p:extLst>
      <p:ext uri="{BB962C8B-B14F-4D97-AF65-F5344CB8AC3E}">
        <p14:creationId xmlns:p14="http://schemas.microsoft.com/office/powerpoint/2010/main" val="3842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0395-A846-4A40-895A-524312D739BD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Model Driven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6600" y="1295400"/>
            <a:ext cx="5410200" cy="4830763"/>
          </a:xfrm>
        </p:spPr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XForms enables the developer to reuse business rules encapsulated in XML Schemas (xsd) and XML Transforms (xslt)</a:t>
            </a:r>
          </a:p>
          <a:p>
            <a:r>
              <a:rPr lang="en-US" altLang="ko-KR" sz="2800">
                <a:ea typeface="굴림" panose="020B0600000101010101" pitchFamily="50" charset="-127"/>
              </a:rPr>
              <a:t>XForms reduces duplication and ensures that a change in the underlying business logic does not require rewriting in another language</a:t>
            </a: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609600" y="3505200"/>
            <a:ext cx="914400" cy="1143000"/>
          </a:xfrm>
          <a:prstGeom prst="can">
            <a:avLst>
              <a:gd name="adj" fmla="val 22222"/>
            </a:avLst>
          </a:prstGeom>
          <a:solidFill>
            <a:srgbClr val="FF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XML</a:t>
            </a:r>
          </a:p>
          <a:p>
            <a:pPr algn="ctr"/>
            <a:r>
              <a:rPr lang="en-US" altLang="ko-KR" b="1">
                <a:ea typeface="굴림" panose="020B0600000101010101" pitchFamily="50" charset="-127"/>
              </a:rPr>
              <a:t>Schema</a:t>
            </a: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1828800" y="3505200"/>
            <a:ext cx="914400" cy="1143000"/>
          </a:xfrm>
          <a:prstGeom prst="can">
            <a:avLst>
              <a:gd name="adj" fmla="val 21354"/>
            </a:avLst>
          </a:prstGeom>
          <a:solidFill>
            <a:srgbClr val="FFCC6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Meta</a:t>
            </a:r>
            <a:br>
              <a:rPr lang="en-US" altLang="ko-KR" b="1">
                <a:ea typeface="굴림" panose="020B0600000101010101" pitchFamily="50" charset="-127"/>
              </a:rPr>
            </a:br>
            <a:r>
              <a:rPr lang="en-US" altLang="ko-KR" b="1">
                <a:ea typeface="굴림" panose="020B0600000101010101" pitchFamily="50" charset="-127"/>
              </a:rPr>
              <a:t>Data</a:t>
            </a:r>
          </a:p>
          <a:p>
            <a:pPr algn="ctr"/>
            <a:r>
              <a:rPr lang="en-US" altLang="ko-KR" b="1">
                <a:ea typeface="굴림" panose="020B0600000101010101" pitchFamily="50" charset="-127"/>
              </a:rPr>
              <a:t>Registry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838200" y="1295400"/>
            <a:ext cx="1676400" cy="13716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XForms</a:t>
            </a:r>
          </a:p>
          <a:p>
            <a:pPr algn="ctr"/>
            <a:r>
              <a:rPr lang="en-US" altLang="ko-KR" b="1">
                <a:ea typeface="굴림" panose="020B0600000101010101" pitchFamily="50" charset="-127"/>
              </a:rPr>
              <a:t>Application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1066800" y="2667000"/>
            <a:ext cx="228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 flipH="1" flipV="1">
            <a:off x="1981200" y="2667000"/>
            <a:ext cx="228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4B10-C57D-403A-8893-8570BBBF0BF2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Model-View-Controller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1295400"/>
            <a:ext cx="5715000" cy="4830763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XForms uses a variation of the model-view-controller (MVC) design pattern</a:t>
            </a:r>
          </a:p>
          <a:p>
            <a:r>
              <a:rPr lang="en-US" altLang="ko-KR">
                <a:ea typeface="굴림" panose="020B0600000101010101" pitchFamily="50" charset="-127"/>
              </a:rPr>
              <a:t>The model has no user interface concepts</a:t>
            </a:r>
          </a:p>
          <a:p>
            <a:r>
              <a:rPr lang="en-US" altLang="ko-KR">
                <a:ea typeface="굴림" panose="020B0600000101010101" pitchFamily="50" charset="-127"/>
              </a:rPr>
              <a:t>The control layer moves data to and from the model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57200" y="1447800"/>
            <a:ext cx="2057400" cy="4572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View (Presentation)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457200" y="2286000"/>
            <a:ext cx="2057400" cy="4572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Control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457200" y="3124200"/>
            <a:ext cx="2057400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Model</a:t>
            </a:r>
          </a:p>
        </p:txBody>
      </p:sp>
      <p:sp>
        <p:nvSpPr>
          <p:cNvPr id="73740" name="AutoShape 12"/>
          <p:cNvSpPr>
            <a:spLocks noChangeArrowheads="1"/>
          </p:cNvSpPr>
          <p:nvPr/>
        </p:nvSpPr>
        <p:spPr bwMode="auto">
          <a:xfrm>
            <a:off x="1371600" y="1905000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1" name="AutoShape 13"/>
          <p:cNvSpPr>
            <a:spLocks noChangeArrowheads="1"/>
          </p:cNvSpPr>
          <p:nvPr/>
        </p:nvSpPr>
        <p:spPr bwMode="auto">
          <a:xfrm>
            <a:off x="1371600" y="2743200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1F8C-9204-4616-8E71-345DE331EA94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View and Model are Trees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1295400"/>
            <a:ext cx="5715000" cy="4830763"/>
          </a:xfrm>
        </p:spPr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The view is a tree of a presentation data element</a:t>
            </a:r>
          </a:p>
          <a:p>
            <a:r>
              <a:rPr lang="en-US" altLang="ko-KR" sz="2800">
                <a:ea typeface="굴림" panose="020B0600000101010101" pitchFamily="50" charset="-127"/>
              </a:rPr>
              <a:t>Models are comprised of one or more trees</a:t>
            </a:r>
          </a:p>
          <a:p>
            <a:r>
              <a:rPr lang="en-US" altLang="ko-KR" sz="2800">
                <a:ea typeface="굴림" panose="020B0600000101010101" pitchFamily="50" charset="-127"/>
              </a:rPr>
              <a:t>XForms supplies the control layer that moves data elements to and from the model</a:t>
            </a:r>
          </a:p>
          <a:p>
            <a:r>
              <a:rPr lang="en-US" altLang="ko-KR" sz="2800">
                <a:ea typeface="굴림" panose="020B0600000101010101" pitchFamily="50" charset="-127"/>
              </a:rPr>
              <a:t>Users don’t have to worry about moving things to and from the screen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457200" y="1143000"/>
            <a:ext cx="2057400" cy="16002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View (Presentation)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57200" y="3124200"/>
            <a:ext cx="2057400" cy="4572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Control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457200" y="3962400"/>
            <a:ext cx="2057400" cy="14478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Model</a:t>
            </a:r>
          </a:p>
        </p:txBody>
      </p: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762000" y="1676400"/>
            <a:ext cx="1447800" cy="838200"/>
            <a:chOff x="432" y="1008"/>
            <a:chExt cx="912" cy="528"/>
          </a:xfrm>
        </p:grpSpPr>
        <p:sp>
          <p:nvSpPr>
            <p:cNvPr id="96263" name="Oval 7"/>
            <p:cNvSpPr>
              <a:spLocks noChangeArrowheads="1"/>
            </p:cNvSpPr>
            <p:nvPr/>
          </p:nvSpPr>
          <p:spPr bwMode="auto">
            <a:xfrm>
              <a:off x="816" y="1008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4" name="Oval 8"/>
            <p:cNvSpPr>
              <a:spLocks noChangeArrowheads="1"/>
            </p:cNvSpPr>
            <p:nvPr/>
          </p:nvSpPr>
          <p:spPr bwMode="auto">
            <a:xfrm>
              <a:off x="624" y="1200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5" name="Oval 9"/>
            <p:cNvSpPr>
              <a:spLocks noChangeArrowheads="1"/>
            </p:cNvSpPr>
            <p:nvPr/>
          </p:nvSpPr>
          <p:spPr bwMode="auto">
            <a:xfrm>
              <a:off x="1008" y="1200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6" name="Oval 10"/>
            <p:cNvSpPr>
              <a:spLocks noChangeArrowheads="1"/>
            </p:cNvSpPr>
            <p:nvPr/>
          </p:nvSpPr>
          <p:spPr bwMode="auto">
            <a:xfrm>
              <a:off x="432" y="1392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7" name="Oval 11"/>
            <p:cNvSpPr>
              <a:spLocks noChangeArrowheads="1"/>
            </p:cNvSpPr>
            <p:nvPr/>
          </p:nvSpPr>
          <p:spPr bwMode="auto">
            <a:xfrm>
              <a:off x="816" y="1392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68" name="Oval 12"/>
            <p:cNvSpPr>
              <a:spLocks noChangeArrowheads="1"/>
            </p:cNvSpPr>
            <p:nvPr/>
          </p:nvSpPr>
          <p:spPr bwMode="auto">
            <a:xfrm>
              <a:off x="1200" y="1392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96269" name="AutoShape 13"/>
            <p:cNvCxnSpPr>
              <a:cxnSpLocks noChangeShapeType="1"/>
              <a:stCxn id="96263" idx="3"/>
              <a:endCxn id="96264" idx="7"/>
            </p:cNvCxnSpPr>
            <p:nvPr/>
          </p:nvCxnSpPr>
          <p:spPr bwMode="auto">
            <a:xfrm flipH="1">
              <a:off x="747" y="1131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270" name="AutoShape 14"/>
            <p:cNvCxnSpPr>
              <a:cxnSpLocks noChangeShapeType="1"/>
              <a:stCxn id="96263" idx="5"/>
              <a:endCxn id="96265" idx="1"/>
            </p:cNvCxnSpPr>
            <p:nvPr/>
          </p:nvCxnSpPr>
          <p:spPr bwMode="auto">
            <a:xfrm>
              <a:off x="939" y="1131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271" name="AutoShape 15"/>
            <p:cNvCxnSpPr>
              <a:cxnSpLocks noChangeShapeType="1"/>
              <a:stCxn id="96264" idx="3"/>
              <a:endCxn id="96266" idx="7"/>
            </p:cNvCxnSpPr>
            <p:nvPr/>
          </p:nvCxnSpPr>
          <p:spPr bwMode="auto">
            <a:xfrm flipH="1">
              <a:off x="555" y="1323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272" name="AutoShape 16"/>
            <p:cNvCxnSpPr>
              <a:cxnSpLocks noChangeShapeType="1"/>
              <a:stCxn id="96264" idx="5"/>
              <a:endCxn id="96267" idx="1"/>
            </p:cNvCxnSpPr>
            <p:nvPr/>
          </p:nvCxnSpPr>
          <p:spPr bwMode="auto">
            <a:xfrm>
              <a:off x="747" y="1323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273" name="AutoShape 17"/>
            <p:cNvCxnSpPr>
              <a:cxnSpLocks noChangeShapeType="1"/>
              <a:stCxn id="96265" idx="5"/>
              <a:endCxn id="96268" idx="1"/>
            </p:cNvCxnSpPr>
            <p:nvPr/>
          </p:nvCxnSpPr>
          <p:spPr bwMode="auto">
            <a:xfrm>
              <a:off x="1131" y="1323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762000" y="4267200"/>
            <a:ext cx="1447800" cy="838200"/>
            <a:chOff x="432" y="1008"/>
            <a:chExt cx="912" cy="528"/>
          </a:xfrm>
        </p:grpSpPr>
        <p:sp>
          <p:nvSpPr>
            <p:cNvPr id="96276" name="Oval 20"/>
            <p:cNvSpPr>
              <a:spLocks noChangeArrowheads="1"/>
            </p:cNvSpPr>
            <p:nvPr/>
          </p:nvSpPr>
          <p:spPr bwMode="auto">
            <a:xfrm>
              <a:off x="816" y="1008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7" name="Oval 21"/>
            <p:cNvSpPr>
              <a:spLocks noChangeArrowheads="1"/>
            </p:cNvSpPr>
            <p:nvPr/>
          </p:nvSpPr>
          <p:spPr bwMode="auto">
            <a:xfrm>
              <a:off x="624" y="1200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8" name="Oval 22"/>
            <p:cNvSpPr>
              <a:spLocks noChangeArrowheads="1"/>
            </p:cNvSpPr>
            <p:nvPr/>
          </p:nvSpPr>
          <p:spPr bwMode="auto">
            <a:xfrm>
              <a:off x="1008" y="1200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432" y="1392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0" name="Oval 24"/>
            <p:cNvSpPr>
              <a:spLocks noChangeArrowheads="1"/>
            </p:cNvSpPr>
            <p:nvPr/>
          </p:nvSpPr>
          <p:spPr bwMode="auto">
            <a:xfrm>
              <a:off x="816" y="1392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1200" y="1392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96282" name="AutoShape 26"/>
            <p:cNvCxnSpPr>
              <a:cxnSpLocks noChangeShapeType="1"/>
              <a:stCxn id="96276" idx="3"/>
              <a:endCxn id="96277" idx="7"/>
            </p:cNvCxnSpPr>
            <p:nvPr/>
          </p:nvCxnSpPr>
          <p:spPr bwMode="auto">
            <a:xfrm flipH="1">
              <a:off x="747" y="1131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283" name="AutoShape 27"/>
            <p:cNvCxnSpPr>
              <a:cxnSpLocks noChangeShapeType="1"/>
              <a:stCxn id="96276" idx="5"/>
              <a:endCxn id="96278" idx="1"/>
            </p:cNvCxnSpPr>
            <p:nvPr/>
          </p:nvCxnSpPr>
          <p:spPr bwMode="auto">
            <a:xfrm>
              <a:off x="939" y="1131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284" name="AutoShape 28"/>
            <p:cNvCxnSpPr>
              <a:cxnSpLocks noChangeShapeType="1"/>
              <a:stCxn id="96277" idx="3"/>
              <a:endCxn id="96279" idx="7"/>
            </p:cNvCxnSpPr>
            <p:nvPr/>
          </p:nvCxnSpPr>
          <p:spPr bwMode="auto">
            <a:xfrm flipH="1">
              <a:off x="555" y="1323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285" name="AutoShape 29"/>
            <p:cNvCxnSpPr>
              <a:cxnSpLocks noChangeShapeType="1"/>
              <a:stCxn id="96277" idx="5"/>
              <a:endCxn id="96280" idx="1"/>
            </p:cNvCxnSpPr>
            <p:nvPr/>
          </p:nvCxnSpPr>
          <p:spPr bwMode="auto">
            <a:xfrm>
              <a:off x="747" y="1323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286" name="AutoShape 30"/>
            <p:cNvCxnSpPr>
              <a:cxnSpLocks noChangeShapeType="1"/>
              <a:stCxn id="96278" idx="5"/>
              <a:endCxn id="96281" idx="1"/>
            </p:cNvCxnSpPr>
            <p:nvPr/>
          </p:nvCxnSpPr>
          <p:spPr bwMode="auto">
            <a:xfrm>
              <a:off x="1131" y="1323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6287" name="Line 31"/>
          <p:cNvSpPr>
            <a:spLocks noChangeShapeType="1"/>
          </p:cNvSpPr>
          <p:nvPr/>
        </p:nvSpPr>
        <p:spPr bwMode="auto">
          <a:xfrm>
            <a:off x="1447800" y="2743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96288" name="Line 32"/>
          <p:cNvSpPr>
            <a:spLocks noChangeShapeType="1"/>
          </p:cNvSpPr>
          <p:nvPr/>
        </p:nvSpPr>
        <p:spPr bwMode="auto">
          <a:xfrm>
            <a:off x="1447800" y="3581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0144-3744-4E03-B4B0-77FA433074E7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Separation of Concerns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81600"/>
            <a:ext cx="7467600" cy="868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Model is in the header (non-visual section)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Visual components are in the body (presentation)</a:t>
            </a:r>
          </a:p>
        </p:txBody>
      </p:sp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838200" y="1905000"/>
            <a:ext cx="1371600" cy="17526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r>
              <a:rPr lang="en-US" altLang="ko-KR" sz="2400" b="1">
                <a:latin typeface="Tahoma" panose="020B0604030504040204" pitchFamily="34" charset="0"/>
                <a:ea typeface="굴림" panose="020B0600000101010101" pitchFamily="50" charset="-127"/>
              </a:rPr>
              <a:t>&lt;html&gt;</a:t>
            </a:r>
          </a:p>
          <a:p>
            <a:pPr algn="ctr"/>
            <a:endParaRPr lang="en-US" altLang="ko-KR" sz="2400" b="1">
              <a:latin typeface="Tahoma" panose="020B0604030504040204" pitchFamily="34" charset="0"/>
              <a:ea typeface="굴림" panose="020B0600000101010101" pitchFamily="50" charset="-127"/>
            </a:endParaRPr>
          </a:p>
          <a:p>
            <a:pPr algn="ctr"/>
            <a:endParaRPr lang="en-US" altLang="ko-KR" sz="2400" b="1">
              <a:latin typeface="Tahoma" panose="020B0604030504040204" pitchFamily="34" charset="0"/>
              <a:ea typeface="굴림" panose="020B0600000101010101" pitchFamily="50" charset="-127"/>
            </a:endParaRPr>
          </a:p>
          <a:p>
            <a:pPr algn="ctr"/>
            <a:r>
              <a:rPr lang="en-US" altLang="ko-KR" sz="2400" b="1">
                <a:latin typeface="Tahoma" panose="020B0604030504040204" pitchFamily="34" charset="0"/>
                <a:ea typeface="굴림" panose="020B0600000101010101" pitchFamily="50" charset="-127"/>
              </a:rPr>
              <a:t>&lt;/html&gt;</a:t>
            </a:r>
          </a:p>
        </p:txBody>
      </p:sp>
      <p:grpSp>
        <p:nvGrpSpPr>
          <p:cNvPr id="84998" name="Group 6"/>
          <p:cNvGrpSpPr>
            <a:grpSpLocks/>
          </p:cNvGrpSpPr>
          <p:nvPr/>
        </p:nvGrpSpPr>
        <p:grpSpPr bwMode="auto">
          <a:xfrm>
            <a:off x="2438400" y="1447800"/>
            <a:ext cx="5894388" cy="1219200"/>
            <a:chOff x="1536" y="1776"/>
            <a:chExt cx="3713" cy="768"/>
          </a:xfrm>
        </p:grpSpPr>
        <p:sp>
          <p:nvSpPr>
            <p:cNvPr id="84999" name="AutoShape 7"/>
            <p:cNvSpPr>
              <a:spLocks noChangeArrowheads="1"/>
            </p:cNvSpPr>
            <p:nvPr/>
          </p:nvSpPr>
          <p:spPr bwMode="auto">
            <a:xfrm>
              <a:off x="1536" y="1776"/>
              <a:ext cx="1920" cy="768"/>
            </a:xfrm>
            <a:prstGeom prst="wedgeRectCallout">
              <a:avLst>
                <a:gd name="adj1" fmla="val -62917"/>
                <a:gd name="adj2" fmla="val 41014"/>
              </a:avLst>
            </a:prstGeom>
            <a:gradFill rotWithShape="0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ko-KR" sz="2400" b="1">
                  <a:latin typeface="Tahoma" panose="020B0604030504040204" pitchFamily="34" charset="0"/>
                  <a:ea typeface="굴림" panose="020B0600000101010101" pitchFamily="50" charset="-127"/>
                </a:rPr>
                <a:t>&lt;head&gt;</a:t>
              </a:r>
            </a:p>
            <a:p>
              <a:endParaRPr lang="en-US" altLang="ko-KR" sz="2400" b="1">
                <a:latin typeface="Tahoma" panose="020B0604030504040204" pitchFamily="34" charset="0"/>
                <a:ea typeface="굴림" panose="020B0600000101010101" pitchFamily="50" charset="-127"/>
              </a:endParaRPr>
            </a:p>
            <a:p>
              <a:r>
                <a:rPr lang="en-US" altLang="ko-KR" sz="2400" b="1">
                  <a:latin typeface="Tahoma" panose="020B0604030504040204" pitchFamily="34" charset="0"/>
                  <a:ea typeface="굴림" panose="020B0600000101010101" pitchFamily="50" charset="-127"/>
                </a:rPr>
                <a:t>&lt;/head&gt;</a:t>
              </a:r>
            </a:p>
          </p:txBody>
        </p:sp>
        <p:sp>
          <p:nvSpPr>
            <p:cNvPr id="85000" name="Text Box 8"/>
            <p:cNvSpPr txBox="1">
              <a:spLocks noChangeArrowheads="1"/>
            </p:cNvSpPr>
            <p:nvPr/>
          </p:nvSpPr>
          <p:spPr bwMode="auto">
            <a:xfrm>
              <a:off x="1776" y="2016"/>
              <a:ext cx="1221" cy="25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latin typeface="Tahoma" panose="020B0604030504040204" pitchFamily="34" charset="0"/>
                  <a:ea typeface="굴림" panose="020B0600000101010101" pitchFamily="50" charset="-127"/>
                </a:rPr>
                <a:t>XForms Model</a:t>
              </a:r>
            </a:p>
          </p:txBody>
        </p:sp>
        <p:sp>
          <p:nvSpPr>
            <p:cNvPr id="85001" name="Text Box 9"/>
            <p:cNvSpPr txBox="1">
              <a:spLocks noChangeArrowheads="1"/>
            </p:cNvSpPr>
            <p:nvPr/>
          </p:nvSpPr>
          <p:spPr bwMode="auto">
            <a:xfrm>
              <a:off x="3840" y="1776"/>
              <a:ext cx="140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400">
                  <a:latin typeface="Tahoma" panose="020B0604030504040204" pitchFamily="34" charset="0"/>
                  <a:ea typeface="굴림" panose="020B0600000101010101" pitchFamily="50" charset="-127"/>
                </a:rPr>
                <a:t>Business Model</a:t>
              </a:r>
            </a:p>
            <a:p>
              <a:r>
                <a:rPr lang="en-US" altLang="ko-KR" sz="2400">
                  <a:latin typeface="Tahoma" panose="020B0604030504040204" pitchFamily="34" charset="0"/>
                  <a:ea typeface="굴림" panose="020B0600000101010101" pitchFamily="50" charset="-127"/>
                </a:rPr>
                <a:t>(non-visible)</a:t>
              </a:r>
            </a:p>
          </p:txBody>
        </p:sp>
      </p:grpSp>
      <p:grpSp>
        <p:nvGrpSpPr>
          <p:cNvPr id="85002" name="Group 10"/>
          <p:cNvGrpSpPr>
            <a:grpSpLocks/>
          </p:cNvGrpSpPr>
          <p:nvPr/>
        </p:nvGrpSpPr>
        <p:grpSpPr bwMode="auto">
          <a:xfrm>
            <a:off x="2514600" y="2819400"/>
            <a:ext cx="5608638" cy="1905000"/>
            <a:chOff x="1584" y="2640"/>
            <a:chExt cx="3533" cy="1200"/>
          </a:xfrm>
        </p:grpSpPr>
        <p:sp>
          <p:nvSpPr>
            <p:cNvPr id="85003" name="AutoShape 11"/>
            <p:cNvSpPr>
              <a:spLocks noChangeArrowheads="1"/>
            </p:cNvSpPr>
            <p:nvPr/>
          </p:nvSpPr>
          <p:spPr bwMode="auto">
            <a:xfrm>
              <a:off x="1584" y="2640"/>
              <a:ext cx="1920" cy="1200"/>
            </a:xfrm>
            <a:prstGeom prst="wedgeRectCallout">
              <a:avLst>
                <a:gd name="adj1" fmla="val -65000"/>
                <a:gd name="adj2" fmla="val -41083"/>
              </a:avLst>
            </a:prstGeom>
            <a:gradFill rotWithShape="0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ko-KR" sz="2400" b="1">
                  <a:latin typeface="Tahoma" panose="020B0604030504040204" pitchFamily="34" charset="0"/>
                  <a:ea typeface="굴림" panose="020B0600000101010101" pitchFamily="50" charset="-127"/>
                </a:rPr>
                <a:t>&lt;body&gt;</a:t>
              </a:r>
            </a:p>
            <a:p>
              <a:endParaRPr lang="en-US" altLang="ko-KR" sz="2400" b="1">
                <a:latin typeface="Tahoma" panose="020B0604030504040204" pitchFamily="34" charset="0"/>
                <a:ea typeface="굴림" panose="020B0600000101010101" pitchFamily="50" charset="-127"/>
              </a:endParaRPr>
            </a:p>
            <a:p>
              <a:endParaRPr lang="en-US" altLang="ko-KR" sz="2400" b="1">
                <a:latin typeface="Tahoma" panose="020B0604030504040204" pitchFamily="34" charset="0"/>
                <a:ea typeface="굴림" panose="020B0600000101010101" pitchFamily="50" charset="-127"/>
              </a:endParaRPr>
            </a:p>
            <a:p>
              <a:endParaRPr lang="en-US" altLang="ko-KR" sz="2400" b="1">
                <a:latin typeface="Tahoma" panose="020B0604030504040204" pitchFamily="34" charset="0"/>
                <a:ea typeface="굴림" panose="020B0600000101010101" pitchFamily="50" charset="-127"/>
              </a:endParaRPr>
            </a:p>
            <a:p>
              <a:r>
                <a:rPr lang="en-US" altLang="ko-KR" sz="2400" b="1">
                  <a:latin typeface="Tahoma" panose="020B0604030504040204" pitchFamily="34" charset="0"/>
                  <a:ea typeface="굴림" panose="020B0600000101010101" pitchFamily="50" charset="-127"/>
                </a:rPr>
                <a:t>&lt;/body&gt;</a:t>
              </a:r>
            </a:p>
          </p:txBody>
        </p:sp>
        <p:pic>
          <p:nvPicPr>
            <p:cNvPr id="85004" name="Picture 12" descr="BS01894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928"/>
              <a:ext cx="864" cy="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005" name="Text Box 13"/>
            <p:cNvSpPr txBox="1">
              <a:spLocks noChangeArrowheads="1"/>
            </p:cNvSpPr>
            <p:nvPr/>
          </p:nvSpPr>
          <p:spPr bwMode="auto">
            <a:xfrm>
              <a:off x="3840" y="2832"/>
              <a:ext cx="127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400">
                  <a:latin typeface="Tahoma" panose="020B0604030504040204" pitchFamily="34" charset="0"/>
                  <a:ea typeface="굴림" panose="020B0600000101010101" pitchFamily="50" charset="-127"/>
                </a:rPr>
                <a:t>Presentation</a:t>
              </a:r>
            </a:p>
            <a:p>
              <a:r>
                <a:rPr lang="en-US" altLang="ko-KR" sz="2400">
                  <a:latin typeface="Tahoma" panose="020B0604030504040204" pitchFamily="34" charset="0"/>
                  <a:ea typeface="굴림" panose="020B0600000101010101" pitchFamily="50" charset="-127"/>
                </a:rPr>
                <a:t>Form controls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15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6B95-0843-4588-A984-EB529405A7B8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XHTML Presentation is a Tree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8229600" cy="868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굴림" panose="020B0600000101010101" pitchFamily="50" charset="-127"/>
              </a:rPr>
              <a:t>Both the model and the views are trees of data elements</a:t>
            </a:r>
          </a:p>
        </p:txBody>
      </p:sp>
      <p:sp>
        <p:nvSpPr>
          <p:cNvPr id="98308" name="Oval 4"/>
          <p:cNvSpPr>
            <a:spLocks noChangeArrowheads="1"/>
          </p:cNvSpPr>
          <p:nvPr/>
        </p:nvSpPr>
        <p:spPr bwMode="auto">
          <a:xfrm>
            <a:off x="3700463" y="1143000"/>
            <a:ext cx="936625" cy="500063"/>
          </a:xfrm>
          <a:prstGeom prst="ellipse">
            <a:avLst/>
          </a:prstGeom>
          <a:solidFill>
            <a:srgbClr val="FFCC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HTML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676400" y="1905000"/>
            <a:ext cx="822325" cy="500063"/>
          </a:xfrm>
          <a:prstGeom prst="ellipse">
            <a:avLst/>
          </a:prstGeom>
          <a:solidFill>
            <a:srgbClr val="C89655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head</a:t>
            </a:r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664075" y="1828800"/>
            <a:ext cx="836613" cy="5000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body</a:t>
            </a:r>
          </a:p>
        </p:txBody>
      </p:sp>
      <p:sp>
        <p:nvSpPr>
          <p:cNvPr id="98311" name="Oval 7"/>
          <p:cNvSpPr>
            <a:spLocks noChangeArrowheads="1"/>
          </p:cNvSpPr>
          <p:nvPr/>
        </p:nvSpPr>
        <p:spPr bwMode="auto">
          <a:xfrm>
            <a:off x="914400" y="2667000"/>
            <a:ext cx="674688" cy="500063"/>
          </a:xfrm>
          <a:prstGeom prst="ellipse">
            <a:avLst/>
          </a:prstGeom>
          <a:solidFill>
            <a:srgbClr val="009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title</a:t>
            </a:r>
          </a:p>
        </p:txBody>
      </p:sp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2438400" y="2667000"/>
            <a:ext cx="809625" cy="5000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style</a:t>
            </a:r>
          </a:p>
        </p:txBody>
      </p:sp>
      <p:sp>
        <p:nvSpPr>
          <p:cNvPr id="98316" name="Oval 12"/>
          <p:cNvSpPr>
            <a:spLocks noChangeArrowheads="1"/>
          </p:cNvSpPr>
          <p:nvPr/>
        </p:nvSpPr>
        <p:spPr bwMode="auto">
          <a:xfrm>
            <a:off x="5105400" y="2743200"/>
            <a:ext cx="792163" cy="5000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form</a:t>
            </a:r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4114800" y="3657600"/>
            <a:ext cx="1131888" cy="5000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fieldset</a:t>
            </a:r>
          </a:p>
        </p:txBody>
      </p:sp>
      <p:cxnSp>
        <p:nvCxnSpPr>
          <p:cNvPr id="98318" name="AutoShape 14"/>
          <p:cNvCxnSpPr>
            <a:cxnSpLocks noChangeShapeType="1"/>
            <a:stCxn id="98308" idx="3"/>
            <a:endCxn id="98309" idx="7"/>
          </p:cNvCxnSpPr>
          <p:nvPr/>
        </p:nvCxnSpPr>
        <p:spPr bwMode="auto">
          <a:xfrm flipH="1">
            <a:off x="2378075" y="1579563"/>
            <a:ext cx="1458913" cy="388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19" name="AutoShape 15"/>
          <p:cNvCxnSpPr>
            <a:cxnSpLocks noChangeShapeType="1"/>
            <a:stCxn id="98308" idx="5"/>
            <a:endCxn id="98310" idx="1"/>
          </p:cNvCxnSpPr>
          <p:nvPr/>
        </p:nvCxnSpPr>
        <p:spPr bwMode="auto">
          <a:xfrm>
            <a:off x="4500563" y="1579563"/>
            <a:ext cx="285750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20" name="AutoShape 16"/>
          <p:cNvCxnSpPr>
            <a:cxnSpLocks noChangeShapeType="1"/>
            <a:stCxn id="98309" idx="3"/>
            <a:endCxn id="98311" idx="7"/>
          </p:cNvCxnSpPr>
          <p:nvPr/>
        </p:nvCxnSpPr>
        <p:spPr bwMode="auto">
          <a:xfrm flipH="1">
            <a:off x="1490663" y="2341563"/>
            <a:ext cx="306387" cy="388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21" name="AutoShape 17"/>
          <p:cNvCxnSpPr>
            <a:cxnSpLocks noChangeShapeType="1"/>
            <a:stCxn id="98309" idx="5"/>
            <a:endCxn id="98314" idx="0"/>
          </p:cNvCxnSpPr>
          <p:nvPr/>
        </p:nvCxnSpPr>
        <p:spPr bwMode="auto">
          <a:xfrm>
            <a:off x="2378075" y="2341563"/>
            <a:ext cx="465138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25" name="AutoShape 21"/>
          <p:cNvCxnSpPr>
            <a:cxnSpLocks noChangeShapeType="1"/>
            <a:stCxn id="98310" idx="4"/>
            <a:endCxn id="98316" idx="0"/>
          </p:cNvCxnSpPr>
          <p:nvPr/>
        </p:nvCxnSpPr>
        <p:spPr bwMode="auto">
          <a:xfrm>
            <a:off x="5083175" y="2338388"/>
            <a:ext cx="419100" cy="395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27" name="Oval 23"/>
          <p:cNvSpPr>
            <a:spLocks noChangeArrowheads="1"/>
          </p:cNvSpPr>
          <p:nvPr/>
        </p:nvSpPr>
        <p:spPr bwMode="auto">
          <a:xfrm>
            <a:off x="3657600" y="2514600"/>
            <a:ext cx="512763" cy="5000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h1</a:t>
            </a:r>
          </a:p>
        </p:txBody>
      </p:sp>
      <p:sp>
        <p:nvSpPr>
          <p:cNvPr id="98328" name="Oval 24"/>
          <p:cNvSpPr>
            <a:spLocks noChangeArrowheads="1"/>
          </p:cNvSpPr>
          <p:nvPr/>
        </p:nvSpPr>
        <p:spPr bwMode="auto">
          <a:xfrm>
            <a:off x="3659188" y="4495800"/>
            <a:ext cx="809625" cy="5000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label</a:t>
            </a:r>
          </a:p>
        </p:txBody>
      </p:sp>
      <p:sp>
        <p:nvSpPr>
          <p:cNvPr id="98329" name="Oval 25"/>
          <p:cNvSpPr>
            <a:spLocks noChangeArrowheads="1"/>
          </p:cNvSpPr>
          <p:nvPr/>
        </p:nvSpPr>
        <p:spPr bwMode="auto">
          <a:xfrm>
            <a:off x="4705350" y="4495800"/>
            <a:ext cx="849313" cy="5000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input</a:t>
            </a:r>
          </a:p>
        </p:txBody>
      </p:sp>
      <p:cxnSp>
        <p:nvCxnSpPr>
          <p:cNvPr id="98330" name="AutoShape 26"/>
          <p:cNvCxnSpPr>
            <a:cxnSpLocks noChangeShapeType="1"/>
            <a:stCxn id="98316" idx="4"/>
            <a:endCxn id="98317" idx="0"/>
          </p:cNvCxnSpPr>
          <p:nvPr/>
        </p:nvCxnSpPr>
        <p:spPr bwMode="auto">
          <a:xfrm flipH="1">
            <a:off x="4681538" y="3252788"/>
            <a:ext cx="820737" cy="395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31" name="AutoShape 27"/>
          <p:cNvCxnSpPr>
            <a:cxnSpLocks noChangeShapeType="1"/>
            <a:stCxn id="98316" idx="4"/>
            <a:endCxn id="98337" idx="0"/>
          </p:cNvCxnSpPr>
          <p:nvPr/>
        </p:nvCxnSpPr>
        <p:spPr bwMode="auto">
          <a:xfrm>
            <a:off x="5502275" y="3252788"/>
            <a:ext cx="1312863" cy="395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32" name="AutoShape 28"/>
          <p:cNvCxnSpPr>
            <a:cxnSpLocks noChangeShapeType="1"/>
            <a:stCxn id="98310" idx="3"/>
            <a:endCxn id="98327" idx="0"/>
          </p:cNvCxnSpPr>
          <p:nvPr/>
        </p:nvCxnSpPr>
        <p:spPr bwMode="auto">
          <a:xfrm flipH="1">
            <a:off x="3914775" y="2265363"/>
            <a:ext cx="871538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33" name="AutoShape 29"/>
          <p:cNvCxnSpPr>
            <a:cxnSpLocks noChangeShapeType="1"/>
            <a:stCxn id="98317" idx="4"/>
            <a:endCxn id="98328" idx="0"/>
          </p:cNvCxnSpPr>
          <p:nvPr/>
        </p:nvCxnSpPr>
        <p:spPr bwMode="auto">
          <a:xfrm flipH="1">
            <a:off x="4064000" y="4167188"/>
            <a:ext cx="617538" cy="319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34" name="AutoShape 30"/>
          <p:cNvCxnSpPr>
            <a:cxnSpLocks noChangeShapeType="1"/>
            <a:stCxn id="98317" idx="4"/>
            <a:endCxn id="98329" idx="0"/>
          </p:cNvCxnSpPr>
          <p:nvPr/>
        </p:nvCxnSpPr>
        <p:spPr bwMode="auto">
          <a:xfrm>
            <a:off x="4681538" y="4167188"/>
            <a:ext cx="449262" cy="319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35" name="Oval 31"/>
          <p:cNvSpPr>
            <a:spLocks noChangeArrowheads="1"/>
          </p:cNvSpPr>
          <p:nvPr/>
        </p:nvSpPr>
        <p:spPr bwMode="auto">
          <a:xfrm>
            <a:off x="1600200" y="2895600"/>
            <a:ext cx="822325" cy="5000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meta</a:t>
            </a:r>
          </a:p>
        </p:txBody>
      </p:sp>
      <p:cxnSp>
        <p:nvCxnSpPr>
          <p:cNvPr id="98336" name="AutoShape 32"/>
          <p:cNvCxnSpPr>
            <a:cxnSpLocks noChangeShapeType="1"/>
            <a:stCxn id="98309" idx="4"/>
            <a:endCxn id="98335" idx="0"/>
          </p:cNvCxnSpPr>
          <p:nvPr/>
        </p:nvCxnSpPr>
        <p:spPr bwMode="auto">
          <a:xfrm flipH="1">
            <a:off x="2011363" y="2414588"/>
            <a:ext cx="76200" cy="4714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37" name="Oval 33"/>
          <p:cNvSpPr>
            <a:spLocks noChangeArrowheads="1"/>
          </p:cNvSpPr>
          <p:nvPr/>
        </p:nvSpPr>
        <p:spPr bwMode="auto">
          <a:xfrm>
            <a:off x="6248400" y="3657600"/>
            <a:ext cx="1131888" cy="5000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fieldset</a:t>
            </a:r>
          </a:p>
        </p:txBody>
      </p:sp>
      <p:sp>
        <p:nvSpPr>
          <p:cNvPr id="98338" name="Oval 34"/>
          <p:cNvSpPr>
            <a:spLocks noChangeArrowheads="1"/>
          </p:cNvSpPr>
          <p:nvPr/>
        </p:nvSpPr>
        <p:spPr bwMode="auto">
          <a:xfrm>
            <a:off x="6096000" y="4495800"/>
            <a:ext cx="809625" cy="5000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label</a:t>
            </a:r>
          </a:p>
        </p:txBody>
      </p:sp>
      <p:sp>
        <p:nvSpPr>
          <p:cNvPr id="98339" name="Oval 35"/>
          <p:cNvSpPr>
            <a:spLocks noChangeArrowheads="1"/>
          </p:cNvSpPr>
          <p:nvPr/>
        </p:nvSpPr>
        <p:spPr bwMode="auto">
          <a:xfrm>
            <a:off x="7010400" y="4495800"/>
            <a:ext cx="849313" cy="5000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input</a:t>
            </a:r>
          </a:p>
        </p:txBody>
      </p:sp>
      <p:cxnSp>
        <p:nvCxnSpPr>
          <p:cNvPr id="98340" name="AutoShape 36"/>
          <p:cNvCxnSpPr>
            <a:cxnSpLocks noChangeShapeType="1"/>
            <a:stCxn id="98337" idx="4"/>
            <a:endCxn id="98338" idx="0"/>
          </p:cNvCxnSpPr>
          <p:nvPr/>
        </p:nvCxnSpPr>
        <p:spPr bwMode="auto">
          <a:xfrm flipH="1">
            <a:off x="6500813" y="4167188"/>
            <a:ext cx="314325" cy="319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41" name="AutoShape 37"/>
          <p:cNvCxnSpPr>
            <a:cxnSpLocks noChangeShapeType="1"/>
            <a:stCxn id="98337" idx="4"/>
            <a:endCxn id="98339" idx="0"/>
          </p:cNvCxnSpPr>
          <p:nvPr/>
        </p:nvCxnSpPr>
        <p:spPr bwMode="auto">
          <a:xfrm>
            <a:off x="6815138" y="4167188"/>
            <a:ext cx="620712" cy="319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42" name="Oval 38"/>
          <p:cNvSpPr>
            <a:spLocks noChangeArrowheads="1"/>
          </p:cNvSpPr>
          <p:nvPr/>
        </p:nvSpPr>
        <p:spPr bwMode="auto">
          <a:xfrm>
            <a:off x="4419600" y="2794000"/>
            <a:ext cx="365125" cy="454025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p</a:t>
            </a:r>
          </a:p>
        </p:txBody>
      </p:sp>
      <p:cxnSp>
        <p:nvCxnSpPr>
          <p:cNvPr id="98343" name="AutoShape 39"/>
          <p:cNvCxnSpPr>
            <a:cxnSpLocks noChangeShapeType="1"/>
            <a:stCxn id="98310" idx="3"/>
            <a:endCxn id="98342" idx="0"/>
          </p:cNvCxnSpPr>
          <p:nvPr/>
        </p:nvCxnSpPr>
        <p:spPr bwMode="auto">
          <a:xfrm flipH="1">
            <a:off x="4602163" y="2265363"/>
            <a:ext cx="184150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44" name="Oval 40"/>
          <p:cNvSpPr>
            <a:spLocks noChangeArrowheads="1"/>
          </p:cNvSpPr>
          <p:nvPr/>
        </p:nvSpPr>
        <p:spPr bwMode="auto">
          <a:xfrm>
            <a:off x="6553200" y="2743200"/>
            <a:ext cx="792163" cy="5000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form</a:t>
            </a:r>
          </a:p>
        </p:txBody>
      </p:sp>
      <p:cxnSp>
        <p:nvCxnSpPr>
          <p:cNvPr id="98345" name="AutoShape 41"/>
          <p:cNvCxnSpPr>
            <a:cxnSpLocks noChangeShapeType="1"/>
            <a:stCxn id="98310" idx="4"/>
            <a:endCxn id="98344" idx="1"/>
          </p:cNvCxnSpPr>
          <p:nvPr/>
        </p:nvCxnSpPr>
        <p:spPr bwMode="auto">
          <a:xfrm>
            <a:off x="5083175" y="2338388"/>
            <a:ext cx="1585913" cy="468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46" name="AutoShape 42"/>
          <p:cNvCxnSpPr>
            <a:cxnSpLocks noChangeShapeType="1"/>
            <a:stCxn id="98344" idx="5"/>
          </p:cNvCxnSpPr>
          <p:nvPr/>
        </p:nvCxnSpPr>
        <p:spPr bwMode="auto">
          <a:xfrm>
            <a:off x="7229475" y="3179763"/>
            <a:ext cx="630238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47" name="Text Box 43"/>
          <p:cNvSpPr txBox="1">
            <a:spLocks noChangeArrowheads="1"/>
          </p:cNvSpPr>
          <p:nvPr/>
        </p:nvSpPr>
        <p:spPr bwMode="auto">
          <a:xfrm>
            <a:off x="7772400" y="2895600"/>
            <a:ext cx="68421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800" b="1">
                <a:ea typeface="굴림" panose="020B0600000101010101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451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Advantages of XML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XML is text (Unicode) based.</a:t>
            </a:r>
          </a:p>
          <a:p>
            <a:pPr lvl="1"/>
            <a:r>
              <a:rPr lang="en-US" altLang="ko-KR" sz="2400">
                <a:ea typeface="굴림" panose="020B0600000101010101" pitchFamily="50" charset="-127"/>
              </a:rPr>
              <a:t>Takes up less space.</a:t>
            </a:r>
          </a:p>
          <a:p>
            <a:pPr lvl="1"/>
            <a:r>
              <a:rPr lang="en-US" altLang="ko-KR" sz="2400">
                <a:ea typeface="굴림" panose="020B0600000101010101" pitchFamily="50" charset="-127"/>
              </a:rPr>
              <a:t>Can be transmitted efficiently.</a:t>
            </a:r>
          </a:p>
          <a:p>
            <a:r>
              <a:rPr lang="en-US" altLang="ko-KR" sz="2800">
                <a:ea typeface="굴림" panose="020B0600000101010101" pitchFamily="50" charset="-127"/>
              </a:rPr>
              <a:t>One XML document can be displayed differently in different media.</a:t>
            </a:r>
          </a:p>
          <a:p>
            <a:pPr lvl="1"/>
            <a:r>
              <a:rPr lang="en-US" altLang="ko-KR" sz="2400">
                <a:ea typeface="굴림" panose="020B0600000101010101" pitchFamily="50" charset="-127"/>
              </a:rPr>
              <a:t>Html, video, CD, DVD,</a:t>
            </a:r>
          </a:p>
          <a:p>
            <a:pPr lvl="1"/>
            <a:r>
              <a:rPr lang="en-US" altLang="ko-KR" sz="2400">
                <a:ea typeface="굴림" panose="020B0600000101010101" pitchFamily="50" charset="-127"/>
              </a:rPr>
              <a:t>You only have to change the XML document in order to change all the rest.</a:t>
            </a:r>
          </a:p>
          <a:p>
            <a:r>
              <a:rPr lang="en-US" altLang="ko-KR" sz="2800">
                <a:ea typeface="굴림" panose="020B0600000101010101" pitchFamily="50" charset="-127"/>
              </a:rPr>
              <a:t>XML documents can be modularized.  Parts can be reused.</a:t>
            </a:r>
          </a:p>
          <a:p>
            <a:endParaRPr lang="en-US" altLang="ko-KR" sz="28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6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3F48-2249-46B2-837D-517F98AFAC01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99366" name="Oval 38"/>
          <p:cNvSpPr>
            <a:spLocks noChangeArrowheads="1"/>
          </p:cNvSpPr>
          <p:nvPr/>
        </p:nvSpPr>
        <p:spPr bwMode="auto">
          <a:xfrm>
            <a:off x="5373688" y="2590800"/>
            <a:ext cx="1824037" cy="5000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Organization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Model is Also A Tree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8229600" cy="868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굴림" panose="020B0600000101010101" pitchFamily="50" charset="-127"/>
              </a:rPr>
              <a:t>Both the model and the views are trees of data elements</a:t>
            </a:r>
          </a:p>
        </p:txBody>
      </p:sp>
      <p:sp>
        <p:nvSpPr>
          <p:cNvPr id="99332" name="Oval 4"/>
          <p:cNvSpPr>
            <a:spLocks noChangeArrowheads="1"/>
          </p:cNvSpPr>
          <p:nvPr/>
        </p:nvSpPr>
        <p:spPr bwMode="auto">
          <a:xfrm>
            <a:off x="2743200" y="1143000"/>
            <a:ext cx="936625" cy="500063"/>
          </a:xfrm>
          <a:prstGeom prst="ellipse">
            <a:avLst/>
          </a:prstGeom>
          <a:solidFill>
            <a:srgbClr val="FFCC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HTML</a:t>
            </a:r>
          </a:p>
        </p:txBody>
      </p:sp>
      <p:sp>
        <p:nvSpPr>
          <p:cNvPr id="99333" name="Oval 5"/>
          <p:cNvSpPr>
            <a:spLocks noChangeArrowheads="1"/>
          </p:cNvSpPr>
          <p:nvPr/>
        </p:nvSpPr>
        <p:spPr bwMode="auto">
          <a:xfrm>
            <a:off x="1676400" y="1905000"/>
            <a:ext cx="822325" cy="500063"/>
          </a:xfrm>
          <a:prstGeom prst="ellipse">
            <a:avLst/>
          </a:prstGeom>
          <a:solidFill>
            <a:srgbClr val="C89655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head</a:t>
            </a:r>
          </a:p>
        </p:txBody>
      </p:sp>
      <p:sp>
        <p:nvSpPr>
          <p:cNvPr id="99334" name="Oval 6"/>
          <p:cNvSpPr>
            <a:spLocks noChangeArrowheads="1"/>
          </p:cNvSpPr>
          <p:nvPr/>
        </p:nvSpPr>
        <p:spPr bwMode="auto">
          <a:xfrm>
            <a:off x="3657600" y="1981200"/>
            <a:ext cx="1308100" cy="5000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xf:model</a:t>
            </a:r>
          </a:p>
        </p:txBody>
      </p:sp>
      <p:sp>
        <p:nvSpPr>
          <p:cNvPr id="99335" name="Oval 7"/>
          <p:cNvSpPr>
            <a:spLocks noChangeArrowheads="1"/>
          </p:cNvSpPr>
          <p:nvPr/>
        </p:nvSpPr>
        <p:spPr bwMode="auto">
          <a:xfrm>
            <a:off x="914400" y="2667000"/>
            <a:ext cx="674688" cy="500063"/>
          </a:xfrm>
          <a:prstGeom prst="ellipse">
            <a:avLst/>
          </a:prstGeom>
          <a:solidFill>
            <a:srgbClr val="009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title</a:t>
            </a:r>
          </a:p>
        </p:txBody>
      </p:sp>
      <p:sp>
        <p:nvSpPr>
          <p:cNvPr id="99336" name="Oval 8"/>
          <p:cNvSpPr>
            <a:spLocks noChangeArrowheads="1"/>
          </p:cNvSpPr>
          <p:nvPr/>
        </p:nvSpPr>
        <p:spPr bwMode="auto">
          <a:xfrm>
            <a:off x="2438400" y="2667000"/>
            <a:ext cx="809625" cy="5000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style</a:t>
            </a:r>
          </a:p>
        </p:txBody>
      </p:sp>
      <p:sp>
        <p:nvSpPr>
          <p:cNvPr id="99337" name="Oval 9"/>
          <p:cNvSpPr>
            <a:spLocks noChangeArrowheads="1"/>
          </p:cNvSpPr>
          <p:nvPr/>
        </p:nvSpPr>
        <p:spPr bwMode="auto">
          <a:xfrm>
            <a:off x="4572000" y="2667000"/>
            <a:ext cx="1103313" cy="5000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Person</a:t>
            </a:r>
          </a:p>
        </p:txBody>
      </p:sp>
      <p:sp>
        <p:nvSpPr>
          <p:cNvPr id="99338" name="Oval 10"/>
          <p:cNvSpPr>
            <a:spLocks noChangeArrowheads="1"/>
          </p:cNvSpPr>
          <p:nvPr/>
        </p:nvSpPr>
        <p:spPr bwMode="auto">
          <a:xfrm>
            <a:off x="3810000" y="3505200"/>
            <a:ext cx="925513" cy="5000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Name</a:t>
            </a:r>
          </a:p>
        </p:txBody>
      </p:sp>
      <p:cxnSp>
        <p:nvCxnSpPr>
          <p:cNvPr id="99339" name="AutoShape 11"/>
          <p:cNvCxnSpPr>
            <a:cxnSpLocks noChangeShapeType="1"/>
            <a:stCxn id="99332" idx="3"/>
            <a:endCxn id="99333" idx="7"/>
          </p:cNvCxnSpPr>
          <p:nvPr/>
        </p:nvCxnSpPr>
        <p:spPr bwMode="auto">
          <a:xfrm flipH="1">
            <a:off x="2378075" y="1579563"/>
            <a:ext cx="501650" cy="388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40" name="AutoShape 12"/>
          <p:cNvCxnSpPr>
            <a:cxnSpLocks noChangeShapeType="1"/>
            <a:stCxn id="99333" idx="6"/>
            <a:endCxn id="99334" idx="2"/>
          </p:cNvCxnSpPr>
          <p:nvPr/>
        </p:nvCxnSpPr>
        <p:spPr bwMode="auto">
          <a:xfrm>
            <a:off x="2508250" y="2155825"/>
            <a:ext cx="1139825" cy="76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41" name="AutoShape 13"/>
          <p:cNvCxnSpPr>
            <a:cxnSpLocks noChangeShapeType="1"/>
            <a:stCxn id="99333" idx="3"/>
            <a:endCxn id="99335" idx="7"/>
          </p:cNvCxnSpPr>
          <p:nvPr/>
        </p:nvCxnSpPr>
        <p:spPr bwMode="auto">
          <a:xfrm flipH="1">
            <a:off x="1490663" y="2341563"/>
            <a:ext cx="306387" cy="388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42" name="AutoShape 14"/>
          <p:cNvCxnSpPr>
            <a:cxnSpLocks noChangeShapeType="1"/>
            <a:stCxn id="99333" idx="5"/>
            <a:endCxn id="99336" idx="0"/>
          </p:cNvCxnSpPr>
          <p:nvPr/>
        </p:nvCxnSpPr>
        <p:spPr bwMode="auto">
          <a:xfrm>
            <a:off x="2378075" y="2341563"/>
            <a:ext cx="465138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43" name="AutoShape 15"/>
          <p:cNvCxnSpPr>
            <a:cxnSpLocks noChangeShapeType="1"/>
            <a:stCxn id="99334" idx="4"/>
            <a:endCxn id="99337" idx="0"/>
          </p:cNvCxnSpPr>
          <p:nvPr/>
        </p:nvCxnSpPr>
        <p:spPr bwMode="auto">
          <a:xfrm>
            <a:off x="4311650" y="2490788"/>
            <a:ext cx="812800" cy="166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345" name="Oval 17"/>
          <p:cNvSpPr>
            <a:spLocks noChangeArrowheads="1"/>
          </p:cNvSpPr>
          <p:nvPr/>
        </p:nvSpPr>
        <p:spPr bwMode="auto">
          <a:xfrm>
            <a:off x="3306763" y="4343400"/>
            <a:ext cx="703262" cy="5000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first</a:t>
            </a:r>
          </a:p>
        </p:txBody>
      </p:sp>
      <p:sp>
        <p:nvSpPr>
          <p:cNvPr id="99346" name="Oval 18"/>
          <p:cNvSpPr>
            <a:spLocks noChangeArrowheads="1"/>
          </p:cNvSpPr>
          <p:nvPr/>
        </p:nvSpPr>
        <p:spPr bwMode="auto">
          <a:xfrm>
            <a:off x="4392613" y="4343400"/>
            <a:ext cx="660400" cy="5000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last</a:t>
            </a:r>
          </a:p>
        </p:txBody>
      </p:sp>
      <p:cxnSp>
        <p:nvCxnSpPr>
          <p:cNvPr id="99347" name="AutoShape 19"/>
          <p:cNvCxnSpPr>
            <a:cxnSpLocks noChangeShapeType="1"/>
            <a:stCxn id="99337" idx="4"/>
            <a:endCxn id="99338" idx="0"/>
          </p:cNvCxnSpPr>
          <p:nvPr/>
        </p:nvCxnSpPr>
        <p:spPr bwMode="auto">
          <a:xfrm flipH="1">
            <a:off x="4273550" y="3176588"/>
            <a:ext cx="850900" cy="319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48" name="AutoShape 20"/>
          <p:cNvCxnSpPr>
            <a:cxnSpLocks noChangeShapeType="1"/>
            <a:stCxn id="99337" idx="4"/>
            <a:endCxn id="99354" idx="0"/>
          </p:cNvCxnSpPr>
          <p:nvPr/>
        </p:nvCxnSpPr>
        <p:spPr bwMode="auto">
          <a:xfrm>
            <a:off x="5124450" y="3176588"/>
            <a:ext cx="1071563" cy="395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50" name="AutoShape 22"/>
          <p:cNvCxnSpPr>
            <a:cxnSpLocks noChangeShapeType="1"/>
            <a:stCxn id="99338" idx="4"/>
            <a:endCxn id="99345" idx="0"/>
          </p:cNvCxnSpPr>
          <p:nvPr/>
        </p:nvCxnSpPr>
        <p:spPr bwMode="auto">
          <a:xfrm flipH="1">
            <a:off x="3659188" y="4014788"/>
            <a:ext cx="614362" cy="319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51" name="AutoShape 23"/>
          <p:cNvCxnSpPr>
            <a:cxnSpLocks noChangeShapeType="1"/>
            <a:stCxn id="99338" idx="4"/>
            <a:endCxn id="99346" idx="0"/>
          </p:cNvCxnSpPr>
          <p:nvPr/>
        </p:nvCxnSpPr>
        <p:spPr bwMode="auto">
          <a:xfrm>
            <a:off x="4273550" y="4014788"/>
            <a:ext cx="449263" cy="319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352" name="Oval 24"/>
          <p:cNvSpPr>
            <a:spLocks noChangeArrowheads="1"/>
          </p:cNvSpPr>
          <p:nvPr/>
        </p:nvSpPr>
        <p:spPr bwMode="auto">
          <a:xfrm>
            <a:off x="1600200" y="2895600"/>
            <a:ext cx="822325" cy="5000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meta</a:t>
            </a:r>
          </a:p>
        </p:txBody>
      </p:sp>
      <p:cxnSp>
        <p:nvCxnSpPr>
          <p:cNvPr id="99353" name="AutoShape 25"/>
          <p:cNvCxnSpPr>
            <a:cxnSpLocks noChangeShapeType="1"/>
            <a:stCxn id="99333" idx="4"/>
            <a:endCxn id="99352" idx="0"/>
          </p:cNvCxnSpPr>
          <p:nvPr/>
        </p:nvCxnSpPr>
        <p:spPr bwMode="auto">
          <a:xfrm flipH="1">
            <a:off x="2011363" y="2414588"/>
            <a:ext cx="76200" cy="4714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354" name="Oval 26"/>
          <p:cNvSpPr>
            <a:spLocks noChangeArrowheads="1"/>
          </p:cNvSpPr>
          <p:nvPr/>
        </p:nvSpPr>
        <p:spPr bwMode="auto">
          <a:xfrm>
            <a:off x="5562600" y="3581400"/>
            <a:ext cx="1265238" cy="5000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Address</a:t>
            </a:r>
          </a:p>
        </p:txBody>
      </p:sp>
      <p:sp>
        <p:nvSpPr>
          <p:cNvPr id="99355" name="Oval 27"/>
          <p:cNvSpPr>
            <a:spLocks noChangeArrowheads="1"/>
          </p:cNvSpPr>
          <p:nvPr/>
        </p:nvSpPr>
        <p:spPr bwMode="auto">
          <a:xfrm>
            <a:off x="5280025" y="4495800"/>
            <a:ext cx="925513" cy="5000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street</a:t>
            </a:r>
          </a:p>
        </p:txBody>
      </p:sp>
      <p:sp>
        <p:nvSpPr>
          <p:cNvPr id="99356" name="Oval 28"/>
          <p:cNvSpPr>
            <a:spLocks noChangeArrowheads="1"/>
          </p:cNvSpPr>
          <p:nvPr/>
        </p:nvSpPr>
        <p:spPr bwMode="auto">
          <a:xfrm>
            <a:off x="6348413" y="4495800"/>
            <a:ext cx="660400" cy="5000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city</a:t>
            </a:r>
          </a:p>
        </p:txBody>
      </p:sp>
      <p:cxnSp>
        <p:nvCxnSpPr>
          <p:cNvPr id="99357" name="AutoShape 29"/>
          <p:cNvCxnSpPr>
            <a:cxnSpLocks noChangeShapeType="1"/>
            <a:stCxn id="99354" idx="4"/>
            <a:endCxn id="99355" idx="0"/>
          </p:cNvCxnSpPr>
          <p:nvPr/>
        </p:nvCxnSpPr>
        <p:spPr bwMode="auto">
          <a:xfrm flipH="1">
            <a:off x="5743575" y="4090988"/>
            <a:ext cx="452438" cy="395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58" name="AutoShape 30"/>
          <p:cNvCxnSpPr>
            <a:cxnSpLocks noChangeShapeType="1"/>
            <a:stCxn id="99354" idx="4"/>
            <a:endCxn id="99356" idx="0"/>
          </p:cNvCxnSpPr>
          <p:nvPr/>
        </p:nvCxnSpPr>
        <p:spPr bwMode="auto">
          <a:xfrm>
            <a:off x="6196013" y="4090988"/>
            <a:ext cx="482600" cy="395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63" name="AutoShape 35"/>
          <p:cNvCxnSpPr>
            <a:cxnSpLocks noChangeShapeType="1"/>
            <a:stCxn id="99366" idx="5"/>
            <a:endCxn id="99364" idx="1"/>
          </p:cNvCxnSpPr>
          <p:nvPr/>
        </p:nvCxnSpPr>
        <p:spPr bwMode="auto">
          <a:xfrm>
            <a:off x="6931025" y="3027363"/>
            <a:ext cx="841375" cy="661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364" name="Text Box 36"/>
          <p:cNvSpPr txBox="1">
            <a:spLocks noChangeArrowheads="1"/>
          </p:cNvSpPr>
          <p:nvPr/>
        </p:nvSpPr>
        <p:spPr bwMode="auto">
          <a:xfrm>
            <a:off x="7772400" y="3276600"/>
            <a:ext cx="68421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4800" b="1"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99365" name="Oval 37"/>
          <p:cNvSpPr>
            <a:spLocks noChangeArrowheads="1"/>
          </p:cNvSpPr>
          <p:nvPr/>
        </p:nvSpPr>
        <p:spPr bwMode="auto">
          <a:xfrm>
            <a:off x="7086600" y="4495800"/>
            <a:ext cx="822325" cy="5000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state</a:t>
            </a:r>
          </a:p>
        </p:txBody>
      </p:sp>
      <p:sp>
        <p:nvSpPr>
          <p:cNvPr id="99367" name="Oval 39"/>
          <p:cNvSpPr>
            <a:spLocks noChangeArrowheads="1"/>
          </p:cNvSpPr>
          <p:nvPr/>
        </p:nvSpPr>
        <p:spPr bwMode="auto">
          <a:xfrm>
            <a:off x="8126413" y="4495800"/>
            <a:ext cx="571500" cy="5000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zip</a:t>
            </a:r>
          </a:p>
        </p:txBody>
      </p:sp>
      <p:cxnSp>
        <p:nvCxnSpPr>
          <p:cNvPr id="99368" name="AutoShape 40"/>
          <p:cNvCxnSpPr>
            <a:cxnSpLocks noChangeShapeType="1"/>
            <a:stCxn id="99354" idx="4"/>
            <a:endCxn id="99367" idx="1"/>
          </p:cNvCxnSpPr>
          <p:nvPr/>
        </p:nvCxnSpPr>
        <p:spPr bwMode="auto">
          <a:xfrm>
            <a:off x="6196013" y="4090988"/>
            <a:ext cx="2014537" cy="468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69" name="AutoShape 41"/>
          <p:cNvCxnSpPr>
            <a:cxnSpLocks noChangeShapeType="1"/>
            <a:stCxn id="99334" idx="4"/>
            <a:endCxn id="99366" idx="0"/>
          </p:cNvCxnSpPr>
          <p:nvPr/>
        </p:nvCxnSpPr>
        <p:spPr bwMode="auto">
          <a:xfrm>
            <a:off x="4311650" y="2490788"/>
            <a:ext cx="1974850" cy="904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63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F623-04DC-4497-8AE7-400223F5B9C5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>
                <a:ea typeface="굴림" panose="020B0600000101010101" pitchFamily="50" charset="-127"/>
              </a:rPr>
              <a:t>Models and View Are Linked with "Bind"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8229600" cy="868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굴림" panose="020B0600000101010101" pitchFamily="50" charset="-127"/>
              </a:rPr>
              <a:t>Both the model and the views are trees of data elements</a:t>
            </a:r>
          </a:p>
        </p:txBody>
      </p:sp>
      <p:sp>
        <p:nvSpPr>
          <p:cNvPr id="100357" name="Oval 5"/>
          <p:cNvSpPr>
            <a:spLocks noChangeArrowheads="1"/>
          </p:cNvSpPr>
          <p:nvPr/>
        </p:nvSpPr>
        <p:spPr bwMode="auto">
          <a:xfrm>
            <a:off x="4343400" y="1143000"/>
            <a:ext cx="936625" cy="500063"/>
          </a:xfrm>
          <a:prstGeom prst="ellipse">
            <a:avLst/>
          </a:prstGeom>
          <a:solidFill>
            <a:srgbClr val="FFCC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HTML</a:t>
            </a:r>
          </a:p>
        </p:txBody>
      </p:sp>
      <p:sp>
        <p:nvSpPr>
          <p:cNvPr id="100359" name="Oval 7"/>
          <p:cNvSpPr>
            <a:spLocks noChangeArrowheads="1"/>
          </p:cNvSpPr>
          <p:nvPr/>
        </p:nvSpPr>
        <p:spPr bwMode="auto">
          <a:xfrm>
            <a:off x="1676400" y="1828800"/>
            <a:ext cx="1065213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xf:model</a:t>
            </a:r>
          </a:p>
        </p:txBody>
      </p:sp>
      <p:sp>
        <p:nvSpPr>
          <p:cNvPr id="100362" name="Oval 10"/>
          <p:cNvSpPr>
            <a:spLocks noChangeArrowheads="1"/>
          </p:cNvSpPr>
          <p:nvPr/>
        </p:nvSpPr>
        <p:spPr bwMode="auto">
          <a:xfrm>
            <a:off x="1524000" y="2514600"/>
            <a:ext cx="901700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Person</a:t>
            </a:r>
          </a:p>
        </p:txBody>
      </p:sp>
      <p:sp>
        <p:nvSpPr>
          <p:cNvPr id="100363" name="Oval 11"/>
          <p:cNvSpPr>
            <a:spLocks noChangeArrowheads="1"/>
          </p:cNvSpPr>
          <p:nvPr/>
        </p:nvSpPr>
        <p:spPr bwMode="auto">
          <a:xfrm>
            <a:off x="1676400" y="3200400"/>
            <a:ext cx="765175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Name</a:t>
            </a:r>
          </a:p>
        </p:txBody>
      </p:sp>
      <p:cxnSp>
        <p:nvCxnSpPr>
          <p:cNvPr id="100364" name="AutoShape 12"/>
          <p:cNvCxnSpPr>
            <a:cxnSpLocks noChangeShapeType="1"/>
            <a:stCxn id="100357" idx="3"/>
            <a:endCxn id="100388" idx="7"/>
          </p:cNvCxnSpPr>
          <p:nvPr/>
        </p:nvCxnSpPr>
        <p:spPr bwMode="auto">
          <a:xfrm flipH="1" flipV="1">
            <a:off x="3708400" y="1574800"/>
            <a:ext cx="771525" cy="47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368" name="AutoShape 16"/>
          <p:cNvCxnSpPr>
            <a:cxnSpLocks noChangeShapeType="1"/>
            <a:stCxn id="100359" idx="4"/>
            <a:endCxn id="100362" idx="0"/>
          </p:cNvCxnSpPr>
          <p:nvPr/>
        </p:nvCxnSpPr>
        <p:spPr bwMode="auto">
          <a:xfrm flipH="1">
            <a:off x="1974850" y="2249488"/>
            <a:ext cx="23495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369" name="Oval 17"/>
          <p:cNvSpPr>
            <a:spLocks noChangeArrowheads="1"/>
          </p:cNvSpPr>
          <p:nvPr/>
        </p:nvSpPr>
        <p:spPr bwMode="auto">
          <a:xfrm>
            <a:off x="1258888" y="4191000"/>
            <a:ext cx="595312" cy="4111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first</a:t>
            </a:r>
          </a:p>
        </p:txBody>
      </p:sp>
      <p:sp>
        <p:nvSpPr>
          <p:cNvPr id="100370" name="Oval 18"/>
          <p:cNvSpPr>
            <a:spLocks noChangeArrowheads="1"/>
          </p:cNvSpPr>
          <p:nvPr/>
        </p:nvSpPr>
        <p:spPr bwMode="auto">
          <a:xfrm>
            <a:off x="2339975" y="4191000"/>
            <a:ext cx="560388" cy="4111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last</a:t>
            </a:r>
          </a:p>
        </p:txBody>
      </p:sp>
      <p:cxnSp>
        <p:nvCxnSpPr>
          <p:cNvPr id="100371" name="AutoShape 19"/>
          <p:cNvCxnSpPr>
            <a:cxnSpLocks noChangeShapeType="1"/>
            <a:stCxn id="100362" idx="4"/>
            <a:endCxn id="100363" idx="0"/>
          </p:cNvCxnSpPr>
          <p:nvPr/>
        </p:nvCxnSpPr>
        <p:spPr bwMode="auto">
          <a:xfrm>
            <a:off x="1974850" y="2935288"/>
            <a:ext cx="841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373" name="AutoShape 21"/>
          <p:cNvCxnSpPr>
            <a:cxnSpLocks noChangeShapeType="1"/>
            <a:stCxn id="100363" idx="4"/>
            <a:endCxn id="100369" idx="0"/>
          </p:cNvCxnSpPr>
          <p:nvPr/>
        </p:nvCxnSpPr>
        <p:spPr bwMode="auto">
          <a:xfrm flipH="1">
            <a:off x="1557338" y="3621088"/>
            <a:ext cx="501650" cy="560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374" name="AutoShape 22"/>
          <p:cNvCxnSpPr>
            <a:cxnSpLocks noChangeShapeType="1"/>
            <a:stCxn id="100363" idx="4"/>
            <a:endCxn id="100370" idx="0"/>
          </p:cNvCxnSpPr>
          <p:nvPr/>
        </p:nvCxnSpPr>
        <p:spPr bwMode="auto">
          <a:xfrm>
            <a:off x="2058988" y="3621088"/>
            <a:ext cx="561975" cy="560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388" name="Oval 36"/>
          <p:cNvSpPr>
            <a:spLocks noChangeArrowheads="1"/>
          </p:cNvSpPr>
          <p:nvPr/>
        </p:nvSpPr>
        <p:spPr bwMode="auto">
          <a:xfrm>
            <a:off x="3124200" y="1524000"/>
            <a:ext cx="684213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head</a:t>
            </a:r>
          </a:p>
        </p:txBody>
      </p:sp>
      <p:cxnSp>
        <p:nvCxnSpPr>
          <p:cNvPr id="100389" name="AutoShape 37"/>
          <p:cNvCxnSpPr>
            <a:cxnSpLocks noChangeShapeType="1"/>
            <a:stCxn id="100388" idx="2"/>
            <a:endCxn id="100359" idx="7"/>
          </p:cNvCxnSpPr>
          <p:nvPr/>
        </p:nvCxnSpPr>
        <p:spPr bwMode="auto">
          <a:xfrm flipH="1">
            <a:off x="2586038" y="1730375"/>
            <a:ext cx="528637" cy="149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390" name="Oval 38"/>
          <p:cNvSpPr>
            <a:spLocks noChangeArrowheads="1"/>
          </p:cNvSpPr>
          <p:nvPr/>
        </p:nvSpPr>
        <p:spPr bwMode="auto">
          <a:xfrm>
            <a:off x="5638800" y="1752600"/>
            <a:ext cx="695325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body</a:t>
            </a:r>
          </a:p>
        </p:txBody>
      </p:sp>
      <p:sp>
        <p:nvSpPr>
          <p:cNvPr id="100391" name="Oval 39"/>
          <p:cNvSpPr>
            <a:spLocks noChangeArrowheads="1"/>
          </p:cNvSpPr>
          <p:nvPr/>
        </p:nvSpPr>
        <p:spPr bwMode="auto">
          <a:xfrm>
            <a:off x="5943600" y="2514600"/>
            <a:ext cx="663575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form</a:t>
            </a:r>
          </a:p>
        </p:txBody>
      </p:sp>
      <p:sp>
        <p:nvSpPr>
          <p:cNvPr id="100392" name="Oval 40"/>
          <p:cNvSpPr>
            <a:spLocks noChangeArrowheads="1"/>
          </p:cNvSpPr>
          <p:nvPr/>
        </p:nvSpPr>
        <p:spPr bwMode="auto">
          <a:xfrm>
            <a:off x="5791200" y="3276600"/>
            <a:ext cx="928688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fieldset</a:t>
            </a:r>
          </a:p>
        </p:txBody>
      </p:sp>
      <p:cxnSp>
        <p:nvCxnSpPr>
          <p:cNvPr id="100393" name="AutoShape 41"/>
          <p:cNvCxnSpPr>
            <a:cxnSpLocks noChangeShapeType="1"/>
            <a:stCxn id="100390" idx="4"/>
            <a:endCxn id="100391" idx="0"/>
          </p:cNvCxnSpPr>
          <p:nvPr/>
        </p:nvCxnSpPr>
        <p:spPr bwMode="auto">
          <a:xfrm>
            <a:off x="5986463" y="2173288"/>
            <a:ext cx="288925" cy="331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395" name="Oval 43"/>
          <p:cNvSpPr>
            <a:spLocks noChangeArrowheads="1"/>
          </p:cNvSpPr>
          <p:nvPr/>
        </p:nvSpPr>
        <p:spPr bwMode="auto">
          <a:xfrm>
            <a:off x="4876800" y="3657600"/>
            <a:ext cx="674688" cy="4111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label</a:t>
            </a:r>
          </a:p>
        </p:txBody>
      </p:sp>
      <p:sp>
        <p:nvSpPr>
          <p:cNvPr id="100396" name="Oval 44"/>
          <p:cNvSpPr>
            <a:spLocks noChangeArrowheads="1"/>
          </p:cNvSpPr>
          <p:nvPr/>
        </p:nvSpPr>
        <p:spPr bwMode="auto">
          <a:xfrm>
            <a:off x="5029200" y="4191000"/>
            <a:ext cx="708025" cy="4111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input</a:t>
            </a:r>
          </a:p>
        </p:txBody>
      </p:sp>
      <p:cxnSp>
        <p:nvCxnSpPr>
          <p:cNvPr id="100397" name="AutoShape 45"/>
          <p:cNvCxnSpPr>
            <a:cxnSpLocks noChangeShapeType="1"/>
            <a:stCxn id="100391" idx="4"/>
            <a:endCxn id="100392" idx="0"/>
          </p:cNvCxnSpPr>
          <p:nvPr/>
        </p:nvCxnSpPr>
        <p:spPr bwMode="auto">
          <a:xfrm flipH="1">
            <a:off x="6256338" y="2935288"/>
            <a:ext cx="19050" cy="331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399" name="AutoShape 47"/>
          <p:cNvCxnSpPr>
            <a:cxnSpLocks noChangeShapeType="1"/>
            <a:stCxn id="100392" idx="4"/>
            <a:endCxn id="100395" idx="0"/>
          </p:cNvCxnSpPr>
          <p:nvPr/>
        </p:nvCxnSpPr>
        <p:spPr bwMode="auto">
          <a:xfrm flipH="1" flipV="1">
            <a:off x="5214938" y="3648075"/>
            <a:ext cx="1041400" cy="49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400" name="AutoShape 48"/>
          <p:cNvCxnSpPr>
            <a:cxnSpLocks noChangeShapeType="1"/>
            <a:stCxn id="100392" idx="4"/>
            <a:endCxn id="100396" idx="0"/>
          </p:cNvCxnSpPr>
          <p:nvPr/>
        </p:nvCxnSpPr>
        <p:spPr bwMode="auto">
          <a:xfrm flipH="1">
            <a:off x="5383213" y="3697288"/>
            <a:ext cx="873125" cy="484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404" name="AutoShape 52"/>
          <p:cNvCxnSpPr>
            <a:cxnSpLocks noChangeShapeType="1"/>
            <a:stCxn id="100357" idx="5"/>
            <a:endCxn id="100390" idx="1"/>
          </p:cNvCxnSpPr>
          <p:nvPr/>
        </p:nvCxnSpPr>
        <p:spPr bwMode="auto">
          <a:xfrm>
            <a:off x="5143500" y="1579563"/>
            <a:ext cx="596900" cy="223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405" name="Oval 53"/>
          <p:cNvSpPr>
            <a:spLocks noChangeArrowheads="1"/>
          </p:cNvSpPr>
          <p:nvPr/>
        </p:nvSpPr>
        <p:spPr bwMode="auto">
          <a:xfrm>
            <a:off x="5867400" y="4038600"/>
            <a:ext cx="674688" cy="4111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label</a:t>
            </a:r>
          </a:p>
        </p:txBody>
      </p:sp>
      <p:sp>
        <p:nvSpPr>
          <p:cNvPr id="100406" name="Oval 54"/>
          <p:cNvSpPr>
            <a:spLocks noChangeArrowheads="1"/>
          </p:cNvSpPr>
          <p:nvPr/>
        </p:nvSpPr>
        <p:spPr bwMode="auto">
          <a:xfrm>
            <a:off x="6553200" y="4419600"/>
            <a:ext cx="708025" cy="411163"/>
          </a:xfrm>
          <a:prstGeom prst="ellipse">
            <a:avLst/>
          </a:prstGeom>
          <a:solidFill>
            <a:srgbClr val="0096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input</a:t>
            </a:r>
          </a:p>
        </p:txBody>
      </p:sp>
      <p:cxnSp>
        <p:nvCxnSpPr>
          <p:cNvPr id="100407" name="AutoShape 55"/>
          <p:cNvCxnSpPr>
            <a:cxnSpLocks noChangeShapeType="1"/>
            <a:stCxn id="100392" idx="4"/>
            <a:endCxn id="100405" idx="0"/>
          </p:cNvCxnSpPr>
          <p:nvPr/>
        </p:nvCxnSpPr>
        <p:spPr bwMode="auto">
          <a:xfrm flipH="1">
            <a:off x="6205538" y="3697288"/>
            <a:ext cx="50800" cy="331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408" name="AutoShape 56"/>
          <p:cNvCxnSpPr>
            <a:cxnSpLocks noChangeShapeType="1"/>
            <a:stCxn id="100392" idx="4"/>
            <a:endCxn id="100406" idx="0"/>
          </p:cNvCxnSpPr>
          <p:nvPr/>
        </p:nvCxnSpPr>
        <p:spPr bwMode="auto">
          <a:xfrm>
            <a:off x="6256338" y="3697288"/>
            <a:ext cx="650875" cy="712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409" name="AutoShape 57"/>
          <p:cNvCxnSpPr>
            <a:cxnSpLocks noChangeShapeType="1"/>
            <a:stCxn id="100369" idx="5"/>
            <a:endCxn id="100396" idx="3"/>
          </p:cNvCxnSpPr>
          <p:nvPr/>
        </p:nvCxnSpPr>
        <p:spPr bwMode="auto">
          <a:xfrm rot="16200000" flipH="1">
            <a:off x="3448844" y="2869407"/>
            <a:ext cx="1587" cy="3365500"/>
          </a:xfrm>
          <a:prstGeom prst="curvedConnector3">
            <a:avLst>
              <a:gd name="adj1" fmla="val 17500000"/>
            </a:avLst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410" name="AutoShape 58"/>
          <p:cNvCxnSpPr>
            <a:cxnSpLocks noChangeShapeType="1"/>
            <a:stCxn id="100370" idx="5"/>
            <a:endCxn id="100406" idx="3"/>
          </p:cNvCxnSpPr>
          <p:nvPr/>
        </p:nvCxnSpPr>
        <p:spPr bwMode="auto">
          <a:xfrm rot="16200000" flipH="1">
            <a:off x="4622801" y="2746375"/>
            <a:ext cx="228600" cy="3838575"/>
          </a:xfrm>
          <a:prstGeom prst="curvedConnector3">
            <a:avLst>
              <a:gd name="adj1" fmla="val 221528"/>
            </a:avLst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411" name="Text Box 59"/>
          <p:cNvSpPr txBox="1">
            <a:spLocks noChangeArrowheads="1"/>
          </p:cNvSpPr>
          <p:nvPr/>
        </p:nvSpPr>
        <p:spPr bwMode="auto">
          <a:xfrm>
            <a:off x="3505200" y="4419600"/>
            <a:ext cx="798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ea typeface="굴림" panose="020B0600000101010101" pitchFamily="50" charset="-127"/>
              </a:rPr>
              <a:t>&lt;bind&gt;</a:t>
            </a:r>
          </a:p>
        </p:txBody>
      </p:sp>
    </p:spTree>
    <p:extLst>
      <p:ext uri="{BB962C8B-B14F-4D97-AF65-F5344CB8AC3E}">
        <p14:creationId xmlns:p14="http://schemas.microsoft.com/office/powerpoint/2010/main" val="16283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36BE-6BE9-4654-8A31-ED0A10853211}" type="slidenum">
              <a:rPr lang="en-US" altLang="ko-KR"/>
              <a:pPr/>
              <a:t>52</a:t>
            </a:fld>
            <a:endParaRPr lang="en-US" altLang="ko-KR"/>
          </a:p>
        </p:txBody>
      </p:sp>
      <p:cxnSp>
        <p:nvCxnSpPr>
          <p:cNvPr id="101411" name="AutoShape 35"/>
          <p:cNvCxnSpPr>
            <a:cxnSpLocks noChangeShapeType="1"/>
            <a:stCxn id="101382" idx="4"/>
            <a:endCxn id="101410" idx="0"/>
          </p:cNvCxnSpPr>
          <p:nvPr/>
        </p:nvCxnSpPr>
        <p:spPr bwMode="auto">
          <a:xfrm flipH="1">
            <a:off x="1830388" y="2935288"/>
            <a:ext cx="146050" cy="1093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Just Do The Right Thing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8229600" cy="868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>
                <a:ea typeface="굴림" panose="020B0600000101010101" pitchFamily="50" charset="-127"/>
              </a:rPr>
              <a:t>Data types from the model just do the right thing</a:t>
            </a:r>
          </a:p>
          <a:p>
            <a:pPr>
              <a:lnSpc>
                <a:spcPct val="80000"/>
              </a:lnSpc>
            </a:pPr>
            <a:r>
              <a:rPr lang="en-US" altLang="ko-KR" sz="1800">
                <a:ea typeface="굴림" panose="020B0600000101010101" pitchFamily="50" charset="-127"/>
              </a:rPr>
              <a:t>Boolean variables become checkboxes</a:t>
            </a:r>
          </a:p>
          <a:p>
            <a:pPr>
              <a:lnSpc>
                <a:spcPct val="80000"/>
              </a:lnSpc>
            </a:pPr>
            <a:r>
              <a:rPr lang="en-US" altLang="ko-KR" sz="1800">
                <a:ea typeface="굴림" panose="020B0600000101010101" pitchFamily="50" charset="-127"/>
              </a:rPr>
              <a:t>Dates have date selectors</a:t>
            </a: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4343400" y="1143000"/>
            <a:ext cx="936625" cy="500063"/>
          </a:xfrm>
          <a:prstGeom prst="ellipse">
            <a:avLst/>
          </a:prstGeom>
          <a:solidFill>
            <a:srgbClr val="FFCC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b="1">
                <a:ea typeface="굴림" panose="020B0600000101010101" pitchFamily="50" charset="-127"/>
              </a:rPr>
              <a:t>HTML</a:t>
            </a: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1676400" y="1828800"/>
            <a:ext cx="1065213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xf:model</a:t>
            </a:r>
          </a:p>
        </p:txBody>
      </p:sp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1525588" y="2514600"/>
            <a:ext cx="901700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Person</a:t>
            </a:r>
          </a:p>
        </p:txBody>
      </p:sp>
      <p:cxnSp>
        <p:nvCxnSpPr>
          <p:cNvPr id="101384" name="AutoShape 8"/>
          <p:cNvCxnSpPr>
            <a:cxnSpLocks noChangeShapeType="1"/>
            <a:stCxn id="101380" idx="3"/>
            <a:endCxn id="101391" idx="7"/>
          </p:cNvCxnSpPr>
          <p:nvPr/>
        </p:nvCxnSpPr>
        <p:spPr bwMode="auto">
          <a:xfrm flipH="1" flipV="1">
            <a:off x="3708400" y="1574800"/>
            <a:ext cx="771525" cy="47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385" name="AutoShape 9"/>
          <p:cNvCxnSpPr>
            <a:cxnSpLocks noChangeShapeType="1"/>
            <a:stCxn id="101381" idx="4"/>
            <a:endCxn id="101382" idx="0"/>
          </p:cNvCxnSpPr>
          <p:nvPr/>
        </p:nvCxnSpPr>
        <p:spPr bwMode="auto">
          <a:xfrm flipH="1">
            <a:off x="1976438" y="2249488"/>
            <a:ext cx="23336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386" name="Oval 10"/>
          <p:cNvSpPr>
            <a:spLocks noChangeArrowheads="1"/>
          </p:cNvSpPr>
          <p:nvPr/>
        </p:nvSpPr>
        <p:spPr bwMode="auto">
          <a:xfrm>
            <a:off x="704850" y="3352800"/>
            <a:ext cx="4405313" cy="411163"/>
          </a:xfrm>
          <a:prstGeom prst="ellipse">
            <a:avLst/>
          </a:prstGeom>
          <a:solidFill>
            <a:srgbClr val="00C8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PersonCurrentOnTaxes type="xs:boolean"</a:t>
            </a:r>
          </a:p>
        </p:txBody>
      </p:sp>
      <p:cxnSp>
        <p:nvCxnSpPr>
          <p:cNvPr id="101388" name="AutoShape 12"/>
          <p:cNvCxnSpPr>
            <a:cxnSpLocks noChangeShapeType="1"/>
            <a:stCxn id="101382" idx="4"/>
            <a:endCxn id="101386" idx="0"/>
          </p:cNvCxnSpPr>
          <p:nvPr/>
        </p:nvCxnSpPr>
        <p:spPr bwMode="auto">
          <a:xfrm>
            <a:off x="1976438" y="2935288"/>
            <a:ext cx="931862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391" name="Oval 15"/>
          <p:cNvSpPr>
            <a:spLocks noChangeArrowheads="1"/>
          </p:cNvSpPr>
          <p:nvPr/>
        </p:nvSpPr>
        <p:spPr bwMode="auto">
          <a:xfrm>
            <a:off x="3124200" y="1524000"/>
            <a:ext cx="684213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head</a:t>
            </a:r>
          </a:p>
        </p:txBody>
      </p:sp>
      <p:cxnSp>
        <p:nvCxnSpPr>
          <p:cNvPr id="101392" name="AutoShape 16"/>
          <p:cNvCxnSpPr>
            <a:cxnSpLocks noChangeShapeType="1"/>
            <a:stCxn id="101391" idx="2"/>
            <a:endCxn id="101381" idx="7"/>
          </p:cNvCxnSpPr>
          <p:nvPr/>
        </p:nvCxnSpPr>
        <p:spPr bwMode="auto">
          <a:xfrm flipH="1">
            <a:off x="2586038" y="1730375"/>
            <a:ext cx="528637" cy="149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393" name="Oval 17"/>
          <p:cNvSpPr>
            <a:spLocks noChangeArrowheads="1"/>
          </p:cNvSpPr>
          <p:nvPr/>
        </p:nvSpPr>
        <p:spPr bwMode="auto">
          <a:xfrm>
            <a:off x="5638800" y="1752600"/>
            <a:ext cx="695325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body</a:t>
            </a:r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5943600" y="2514600"/>
            <a:ext cx="663575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form</a:t>
            </a:r>
          </a:p>
        </p:txBody>
      </p:sp>
      <p:sp>
        <p:nvSpPr>
          <p:cNvPr id="101395" name="Oval 19"/>
          <p:cNvSpPr>
            <a:spLocks noChangeArrowheads="1"/>
          </p:cNvSpPr>
          <p:nvPr/>
        </p:nvSpPr>
        <p:spPr bwMode="auto">
          <a:xfrm>
            <a:off x="5791200" y="3276600"/>
            <a:ext cx="928688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fieldset</a:t>
            </a:r>
          </a:p>
        </p:txBody>
      </p:sp>
      <p:cxnSp>
        <p:nvCxnSpPr>
          <p:cNvPr id="101396" name="AutoShape 20"/>
          <p:cNvCxnSpPr>
            <a:cxnSpLocks noChangeShapeType="1"/>
            <a:stCxn id="101393" idx="4"/>
            <a:endCxn id="101394" idx="0"/>
          </p:cNvCxnSpPr>
          <p:nvPr/>
        </p:nvCxnSpPr>
        <p:spPr bwMode="auto">
          <a:xfrm>
            <a:off x="5986463" y="2173288"/>
            <a:ext cx="288925" cy="331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4876800" y="3657600"/>
            <a:ext cx="674688" cy="411163"/>
          </a:xfrm>
          <a:prstGeom prst="ellipse">
            <a:avLst/>
          </a:prstGeom>
          <a:solidFill>
            <a:srgbClr val="00C8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label</a:t>
            </a:r>
          </a:p>
        </p:txBody>
      </p:sp>
      <p:sp>
        <p:nvSpPr>
          <p:cNvPr id="101398" name="Oval 22"/>
          <p:cNvSpPr>
            <a:spLocks noChangeArrowheads="1"/>
          </p:cNvSpPr>
          <p:nvPr/>
        </p:nvSpPr>
        <p:spPr bwMode="auto">
          <a:xfrm>
            <a:off x="5029200" y="4191000"/>
            <a:ext cx="708025" cy="411163"/>
          </a:xfrm>
          <a:prstGeom prst="ellipse">
            <a:avLst/>
          </a:prstGeom>
          <a:solidFill>
            <a:srgbClr val="00C8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input</a:t>
            </a:r>
          </a:p>
        </p:txBody>
      </p:sp>
      <p:cxnSp>
        <p:nvCxnSpPr>
          <p:cNvPr id="101399" name="AutoShape 23"/>
          <p:cNvCxnSpPr>
            <a:cxnSpLocks noChangeShapeType="1"/>
            <a:stCxn id="101394" idx="4"/>
            <a:endCxn id="101395" idx="0"/>
          </p:cNvCxnSpPr>
          <p:nvPr/>
        </p:nvCxnSpPr>
        <p:spPr bwMode="auto">
          <a:xfrm flipH="1">
            <a:off x="6256338" y="2935288"/>
            <a:ext cx="19050" cy="331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400" name="AutoShape 24"/>
          <p:cNvCxnSpPr>
            <a:cxnSpLocks noChangeShapeType="1"/>
            <a:stCxn id="101395" idx="4"/>
            <a:endCxn id="101397" idx="0"/>
          </p:cNvCxnSpPr>
          <p:nvPr/>
        </p:nvCxnSpPr>
        <p:spPr bwMode="auto">
          <a:xfrm flipH="1" flipV="1">
            <a:off x="5214938" y="3648075"/>
            <a:ext cx="1041400" cy="49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401" name="AutoShape 25"/>
          <p:cNvCxnSpPr>
            <a:cxnSpLocks noChangeShapeType="1"/>
            <a:stCxn id="101395" idx="4"/>
            <a:endCxn id="101398" idx="0"/>
          </p:cNvCxnSpPr>
          <p:nvPr/>
        </p:nvCxnSpPr>
        <p:spPr bwMode="auto">
          <a:xfrm flipH="1">
            <a:off x="5383213" y="3697288"/>
            <a:ext cx="873125" cy="484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402" name="AutoShape 26"/>
          <p:cNvCxnSpPr>
            <a:cxnSpLocks noChangeShapeType="1"/>
            <a:stCxn id="101380" idx="5"/>
            <a:endCxn id="101393" idx="1"/>
          </p:cNvCxnSpPr>
          <p:nvPr/>
        </p:nvCxnSpPr>
        <p:spPr bwMode="auto">
          <a:xfrm>
            <a:off x="5143500" y="1579563"/>
            <a:ext cx="596900" cy="223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403" name="Oval 27"/>
          <p:cNvSpPr>
            <a:spLocks noChangeArrowheads="1"/>
          </p:cNvSpPr>
          <p:nvPr/>
        </p:nvSpPr>
        <p:spPr bwMode="auto">
          <a:xfrm>
            <a:off x="5867400" y="4038600"/>
            <a:ext cx="674688" cy="411163"/>
          </a:xfrm>
          <a:prstGeom prst="ellipse">
            <a:avLst/>
          </a:prstGeom>
          <a:solidFill>
            <a:srgbClr val="00C8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label</a:t>
            </a:r>
          </a:p>
        </p:txBody>
      </p:sp>
      <p:sp>
        <p:nvSpPr>
          <p:cNvPr id="101404" name="Oval 28"/>
          <p:cNvSpPr>
            <a:spLocks noChangeArrowheads="1"/>
          </p:cNvSpPr>
          <p:nvPr/>
        </p:nvSpPr>
        <p:spPr bwMode="auto">
          <a:xfrm>
            <a:off x="6553200" y="4419600"/>
            <a:ext cx="708025" cy="411163"/>
          </a:xfrm>
          <a:prstGeom prst="ellipse">
            <a:avLst/>
          </a:prstGeom>
          <a:solidFill>
            <a:srgbClr val="00C8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input</a:t>
            </a:r>
          </a:p>
        </p:txBody>
      </p:sp>
      <p:cxnSp>
        <p:nvCxnSpPr>
          <p:cNvPr id="101405" name="AutoShape 29"/>
          <p:cNvCxnSpPr>
            <a:cxnSpLocks noChangeShapeType="1"/>
            <a:stCxn id="101395" idx="4"/>
            <a:endCxn id="101403" idx="0"/>
          </p:cNvCxnSpPr>
          <p:nvPr/>
        </p:nvCxnSpPr>
        <p:spPr bwMode="auto">
          <a:xfrm flipH="1">
            <a:off x="6205538" y="3697288"/>
            <a:ext cx="50800" cy="331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406" name="AutoShape 30"/>
          <p:cNvCxnSpPr>
            <a:cxnSpLocks noChangeShapeType="1"/>
            <a:stCxn id="101395" idx="4"/>
            <a:endCxn id="101404" idx="0"/>
          </p:cNvCxnSpPr>
          <p:nvPr/>
        </p:nvCxnSpPr>
        <p:spPr bwMode="auto">
          <a:xfrm>
            <a:off x="6256338" y="3697288"/>
            <a:ext cx="650875" cy="712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407" name="AutoShape 31"/>
          <p:cNvCxnSpPr>
            <a:cxnSpLocks noChangeShapeType="1"/>
            <a:stCxn id="101386" idx="5"/>
            <a:endCxn id="101398" idx="3"/>
          </p:cNvCxnSpPr>
          <p:nvPr/>
        </p:nvCxnSpPr>
        <p:spPr bwMode="auto">
          <a:xfrm rot="16200000" flipH="1">
            <a:off x="4379913" y="3798888"/>
            <a:ext cx="838200" cy="666750"/>
          </a:xfrm>
          <a:prstGeom prst="curvedConnector3">
            <a:avLst>
              <a:gd name="adj1" fmla="val 133144"/>
            </a:avLst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408" name="AutoShape 32"/>
          <p:cNvCxnSpPr>
            <a:cxnSpLocks noChangeShapeType="1"/>
            <a:stCxn id="101410" idx="4"/>
            <a:endCxn id="101404" idx="3"/>
          </p:cNvCxnSpPr>
          <p:nvPr/>
        </p:nvCxnSpPr>
        <p:spPr bwMode="auto">
          <a:xfrm rot="16200000" flipH="1">
            <a:off x="4083050" y="2206626"/>
            <a:ext cx="320675" cy="4826000"/>
          </a:xfrm>
          <a:prstGeom prst="curvedConnector3">
            <a:avLst>
              <a:gd name="adj1" fmla="val 186634"/>
            </a:avLst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3657600" y="4572000"/>
            <a:ext cx="798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ea typeface="굴림" panose="020B0600000101010101" pitchFamily="50" charset="-127"/>
              </a:rPr>
              <a:t>&lt;bind&gt;</a:t>
            </a:r>
          </a:p>
        </p:txBody>
      </p:sp>
      <p:sp>
        <p:nvSpPr>
          <p:cNvPr id="101410" name="Oval 34"/>
          <p:cNvSpPr>
            <a:spLocks noChangeArrowheads="1"/>
          </p:cNvSpPr>
          <p:nvPr/>
        </p:nvSpPr>
        <p:spPr bwMode="auto">
          <a:xfrm>
            <a:off x="152400" y="4038600"/>
            <a:ext cx="3354388" cy="411163"/>
          </a:xfrm>
          <a:prstGeom prst="ellipse">
            <a:avLst/>
          </a:prstGeom>
          <a:solidFill>
            <a:srgbClr val="00C8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>
                <a:ea typeface="굴림" panose="020B0600000101010101" pitchFamily="50" charset="-127"/>
              </a:rPr>
              <a:t>PersonBirthDate type="xs:date"</a:t>
            </a:r>
          </a:p>
        </p:txBody>
      </p:sp>
    </p:spTree>
    <p:extLst>
      <p:ext uri="{BB962C8B-B14F-4D97-AF65-F5344CB8AC3E}">
        <p14:creationId xmlns:p14="http://schemas.microsoft.com/office/powerpoint/2010/main" val="20106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C7CA-ACCC-4CB8-B03C-614F350BACD4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Structure of a XForms File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1295400"/>
            <a:ext cx="5715000" cy="4830763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XForms tags are just XML tags imbedded in a standard XHTML file with a different namespace</a:t>
            </a:r>
          </a:p>
          <a:p>
            <a:r>
              <a:rPr lang="en-US" altLang="ko-KR">
                <a:ea typeface="굴림" panose="020B0600000101010101" pitchFamily="50" charset="-127"/>
              </a:rPr>
              <a:t>Most HTML form tags are exactly the same but some attributes have been promoted to be full elements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381000" y="1295400"/>
            <a:ext cx="2286000" cy="381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57200" y="1447800"/>
            <a:ext cx="2057400" cy="4572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Namespaces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457200" y="2057400"/>
            <a:ext cx="2057400" cy="4572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CSS Imports (View)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457200" y="2667000"/>
            <a:ext cx="2057400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Model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457200" y="3276600"/>
            <a:ext cx="2057400" cy="457200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Constraints (Bindings)</a:t>
            </a: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457200" y="3886200"/>
            <a:ext cx="20574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UI (View)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838200" y="5562600"/>
            <a:ext cx="1370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MyForm.xhtml</a:t>
            </a: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457200" y="4495800"/>
            <a:ext cx="2057400" cy="4572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5638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A567-570B-41EC-AE99-58EF4D2DF70E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Device Independence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0" y="1295400"/>
            <a:ext cx="5181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Abstract user interface controls lead to intent-based authoring of the user interface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An XForms application can target many different devices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XForms can be deployed to a range of accessing devices</a:t>
            </a:r>
          </a:p>
        </p:txBody>
      </p:sp>
      <p:pic>
        <p:nvPicPr>
          <p:cNvPr id="62470" name="Picture 6" descr="MCj039686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1517650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71" name="Picture 7" descr="MCj039845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236985"/>
            <a:ext cx="876300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538" name="Group 74"/>
          <p:cNvGrpSpPr>
            <a:grpSpLocks/>
          </p:cNvGrpSpPr>
          <p:nvPr/>
        </p:nvGrpSpPr>
        <p:grpSpPr bwMode="auto">
          <a:xfrm>
            <a:off x="228600" y="3352800"/>
            <a:ext cx="1973263" cy="1754188"/>
            <a:chOff x="240" y="2222"/>
            <a:chExt cx="1243" cy="1105"/>
          </a:xfrm>
        </p:grpSpPr>
        <p:sp>
          <p:nvSpPr>
            <p:cNvPr id="62487" name="Freeform 23"/>
            <p:cNvSpPr>
              <a:spLocks/>
            </p:cNvSpPr>
            <p:nvPr/>
          </p:nvSpPr>
          <p:spPr bwMode="auto">
            <a:xfrm>
              <a:off x="587" y="2222"/>
              <a:ext cx="161" cy="43"/>
            </a:xfrm>
            <a:custGeom>
              <a:avLst/>
              <a:gdLst>
                <a:gd name="T0" fmla="*/ 0 w 323"/>
                <a:gd name="T1" fmla="*/ 0 h 86"/>
                <a:gd name="T2" fmla="*/ 323 w 323"/>
                <a:gd name="T3" fmla="*/ 0 h 86"/>
                <a:gd name="T4" fmla="*/ 323 w 323"/>
                <a:gd name="T5" fmla="*/ 86 h 86"/>
                <a:gd name="T6" fmla="*/ 0 w 323"/>
                <a:gd name="T7" fmla="*/ 86 h 86"/>
                <a:gd name="T8" fmla="*/ 0 w 323"/>
                <a:gd name="T9" fmla="*/ 0 h 86"/>
                <a:gd name="T10" fmla="*/ 0 w 323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86">
                  <a:moveTo>
                    <a:pt x="0" y="0"/>
                  </a:moveTo>
                  <a:lnTo>
                    <a:pt x="323" y="0"/>
                  </a:lnTo>
                  <a:lnTo>
                    <a:pt x="323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88" name="Freeform 24"/>
            <p:cNvSpPr>
              <a:spLocks/>
            </p:cNvSpPr>
            <p:nvPr/>
          </p:nvSpPr>
          <p:spPr bwMode="auto">
            <a:xfrm>
              <a:off x="411" y="2498"/>
              <a:ext cx="997" cy="829"/>
            </a:xfrm>
            <a:custGeom>
              <a:avLst/>
              <a:gdLst>
                <a:gd name="T0" fmla="*/ 122 w 1994"/>
                <a:gd name="T1" fmla="*/ 1592 h 1659"/>
                <a:gd name="T2" fmla="*/ 184 w 1994"/>
                <a:gd name="T3" fmla="*/ 1609 h 1659"/>
                <a:gd name="T4" fmla="*/ 260 w 1994"/>
                <a:gd name="T5" fmla="*/ 1622 h 1659"/>
                <a:gd name="T6" fmla="*/ 342 w 1994"/>
                <a:gd name="T7" fmla="*/ 1632 h 1659"/>
                <a:gd name="T8" fmla="*/ 433 w 1994"/>
                <a:gd name="T9" fmla="*/ 1641 h 1659"/>
                <a:gd name="T10" fmla="*/ 530 w 1994"/>
                <a:gd name="T11" fmla="*/ 1647 h 1659"/>
                <a:gd name="T12" fmla="*/ 633 w 1994"/>
                <a:gd name="T13" fmla="*/ 1653 h 1659"/>
                <a:gd name="T14" fmla="*/ 737 w 1994"/>
                <a:gd name="T15" fmla="*/ 1655 h 1659"/>
                <a:gd name="T16" fmla="*/ 846 w 1994"/>
                <a:gd name="T17" fmla="*/ 1657 h 1659"/>
                <a:gd name="T18" fmla="*/ 954 w 1994"/>
                <a:gd name="T19" fmla="*/ 1657 h 1659"/>
                <a:gd name="T20" fmla="*/ 1064 w 1994"/>
                <a:gd name="T21" fmla="*/ 1657 h 1659"/>
                <a:gd name="T22" fmla="*/ 1169 w 1994"/>
                <a:gd name="T23" fmla="*/ 1655 h 1659"/>
                <a:gd name="T24" fmla="*/ 1271 w 1994"/>
                <a:gd name="T25" fmla="*/ 1651 h 1659"/>
                <a:gd name="T26" fmla="*/ 1372 w 1994"/>
                <a:gd name="T27" fmla="*/ 1645 h 1659"/>
                <a:gd name="T28" fmla="*/ 1465 w 1994"/>
                <a:gd name="T29" fmla="*/ 1640 h 1659"/>
                <a:gd name="T30" fmla="*/ 1555 w 1994"/>
                <a:gd name="T31" fmla="*/ 1634 h 1659"/>
                <a:gd name="T32" fmla="*/ 1632 w 1994"/>
                <a:gd name="T33" fmla="*/ 1628 h 1659"/>
                <a:gd name="T34" fmla="*/ 1703 w 1994"/>
                <a:gd name="T35" fmla="*/ 1621 h 1659"/>
                <a:gd name="T36" fmla="*/ 1764 w 1994"/>
                <a:gd name="T37" fmla="*/ 1613 h 1659"/>
                <a:gd name="T38" fmla="*/ 1809 w 1994"/>
                <a:gd name="T39" fmla="*/ 1605 h 1659"/>
                <a:gd name="T40" fmla="*/ 1845 w 1994"/>
                <a:gd name="T41" fmla="*/ 1598 h 1659"/>
                <a:gd name="T42" fmla="*/ 1866 w 1994"/>
                <a:gd name="T43" fmla="*/ 1590 h 1659"/>
                <a:gd name="T44" fmla="*/ 1887 w 1994"/>
                <a:gd name="T45" fmla="*/ 1579 h 1659"/>
                <a:gd name="T46" fmla="*/ 1906 w 1994"/>
                <a:gd name="T47" fmla="*/ 1571 h 1659"/>
                <a:gd name="T48" fmla="*/ 1923 w 1994"/>
                <a:gd name="T49" fmla="*/ 1564 h 1659"/>
                <a:gd name="T50" fmla="*/ 1940 w 1994"/>
                <a:gd name="T51" fmla="*/ 1554 h 1659"/>
                <a:gd name="T52" fmla="*/ 1956 w 1994"/>
                <a:gd name="T53" fmla="*/ 1546 h 1659"/>
                <a:gd name="T54" fmla="*/ 1976 w 1994"/>
                <a:gd name="T55" fmla="*/ 1529 h 1659"/>
                <a:gd name="T56" fmla="*/ 1992 w 1994"/>
                <a:gd name="T57" fmla="*/ 1512 h 1659"/>
                <a:gd name="T58" fmla="*/ 1994 w 1994"/>
                <a:gd name="T59" fmla="*/ 66 h 1659"/>
                <a:gd name="T60" fmla="*/ 1990 w 1994"/>
                <a:gd name="T61" fmla="*/ 45 h 1659"/>
                <a:gd name="T62" fmla="*/ 1982 w 1994"/>
                <a:gd name="T63" fmla="*/ 28 h 1659"/>
                <a:gd name="T64" fmla="*/ 1969 w 1994"/>
                <a:gd name="T65" fmla="*/ 13 h 1659"/>
                <a:gd name="T66" fmla="*/ 1954 w 1994"/>
                <a:gd name="T67" fmla="*/ 3 h 1659"/>
                <a:gd name="T68" fmla="*/ 1935 w 1994"/>
                <a:gd name="T69" fmla="*/ 0 h 1659"/>
                <a:gd name="T70" fmla="*/ 59 w 1994"/>
                <a:gd name="T71" fmla="*/ 0 h 1659"/>
                <a:gd name="T72" fmla="*/ 40 w 1994"/>
                <a:gd name="T73" fmla="*/ 3 h 1659"/>
                <a:gd name="T74" fmla="*/ 23 w 1994"/>
                <a:gd name="T75" fmla="*/ 13 h 1659"/>
                <a:gd name="T76" fmla="*/ 10 w 1994"/>
                <a:gd name="T77" fmla="*/ 28 h 1659"/>
                <a:gd name="T78" fmla="*/ 2 w 1994"/>
                <a:gd name="T79" fmla="*/ 45 h 1659"/>
                <a:gd name="T80" fmla="*/ 0 w 1994"/>
                <a:gd name="T81" fmla="*/ 66 h 1659"/>
                <a:gd name="T82" fmla="*/ 2 w 1994"/>
                <a:gd name="T83" fmla="*/ 1512 h 1659"/>
                <a:gd name="T84" fmla="*/ 11 w 1994"/>
                <a:gd name="T85" fmla="*/ 1531 h 1659"/>
                <a:gd name="T86" fmla="*/ 29 w 1994"/>
                <a:gd name="T87" fmla="*/ 1548 h 1659"/>
                <a:gd name="T88" fmla="*/ 49 w 1994"/>
                <a:gd name="T89" fmla="*/ 1564 h 1659"/>
                <a:gd name="T90" fmla="*/ 70 w 1994"/>
                <a:gd name="T91" fmla="*/ 1575 h 1659"/>
                <a:gd name="T92" fmla="*/ 86 w 1994"/>
                <a:gd name="T93" fmla="*/ 1583 h 1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94" h="1659">
                  <a:moveTo>
                    <a:pt x="86" y="1583"/>
                  </a:moveTo>
                  <a:lnTo>
                    <a:pt x="103" y="1588"/>
                  </a:lnTo>
                  <a:lnTo>
                    <a:pt x="122" y="1592"/>
                  </a:lnTo>
                  <a:lnTo>
                    <a:pt x="141" y="1598"/>
                  </a:lnTo>
                  <a:lnTo>
                    <a:pt x="163" y="1603"/>
                  </a:lnTo>
                  <a:lnTo>
                    <a:pt x="184" y="1609"/>
                  </a:lnTo>
                  <a:lnTo>
                    <a:pt x="209" y="1613"/>
                  </a:lnTo>
                  <a:lnTo>
                    <a:pt x="232" y="1617"/>
                  </a:lnTo>
                  <a:lnTo>
                    <a:pt x="260" y="1622"/>
                  </a:lnTo>
                  <a:lnTo>
                    <a:pt x="287" y="1626"/>
                  </a:lnTo>
                  <a:lnTo>
                    <a:pt x="314" y="1630"/>
                  </a:lnTo>
                  <a:lnTo>
                    <a:pt x="342" y="1632"/>
                  </a:lnTo>
                  <a:lnTo>
                    <a:pt x="373" y="1636"/>
                  </a:lnTo>
                  <a:lnTo>
                    <a:pt x="403" y="1638"/>
                  </a:lnTo>
                  <a:lnTo>
                    <a:pt x="433" y="1641"/>
                  </a:lnTo>
                  <a:lnTo>
                    <a:pt x="466" y="1643"/>
                  </a:lnTo>
                  <a:lnTo>
                    <a:pt x="498" y="1647"/>
                  </a:lnTo>
                  <a:lnTo>
                    <a:pt x="530" y="1647"/>
                  </a:lnTo>
                  <a:lnTo>
                    <a:pt x="564" y="1649"/>
                  </a:lnTo>
                  <a:lnTo>
                    <a:pt x="597" y="1651"/>
                  </a:lnTo>
                  <a:lnTo>
                    <a:pt x="633" y="1653"/>
                  </a:lnTo>
                  <a:lnTo>
                    <a:pt x="667" y="1655"/>
                  </a:lnTo>
                  <a:lnTo>
                    <a:pt x="703" y="1655"/>
                  </a:lnTo>
                  <a:lnTo>
                    <a:pt x="737" y="1655"/>
                  </a:lnTo>
                  <a:lnTo>
                    <a:pt x="774" y="1657"/>
                  </a:lnTo>
                  <a:lnTo>
                    <a:pt x="810" y="1657"/>
                  </a:lnTo>
                  <a:lnTo>
                    <a:pt x="846" y="1657"/>
                  </a:lnTo>
                  <a:lnTo>
                    <a:pt x="882" y="1657"/>
                  </a:lnTo>
                  <a:lnTo>
                    <a:pt x="918" y="1659"/>
                  </a:lnTo>
                  <a:lnTo>
                    <a:pt x="954" y="1657"/>
                  </a:lnTo>
                  <a:lnTo>
                    <a:pt x="990" y="1657"/>
                  </a:lnTo>
                  <a:lnTo>
                    <a:pt x="1026" y="1657"/>
                  </a:lnTo>
                  <a:lnTo>
                    <a:pt x="1064" y="1657"/>
                  </a:lnTo>
                  <a:lnTo>
                    <a:pt x="1098" y="1655"/>
                  </a:lnTo>
                  <a:lnTo>
                    <a:pt x="1133" y="1655"/>
                  </a:lnTo>
                  <a:lnTo>
                    <a:pt x="1169" y="1655"/>
                  </a:lnTo>
                  <a:lnTo>
                    <a:pt x="1205" y="1653"/>
                  </a:lnTo>
                  <a:lnTo>
                    <a:pt x="1237" y="1651"/>
                  </a:lnTo>
                  <a:lnTo>
                    <a:pt x="1271" y="1651"/>
                  </a:lnTo>
                  <a:lnTo>
                    <a:pt x="1306" y="1649"/>
                  </a:lnTo>
                  <a:lnTo>
                    <a:pt x="1340" y="1647"/>
                  </a:lnTo>
                  <a:lnTo>
                    <a:pt x="1372" y="1645"/>
                  </a:lnTo>
                  <a:lnTo>
                    <a:pt x="1404" y="1643"/>
                  </a:lnTo>
                  <a:lnTo>
                    <a:pt x="1435" y="1641"/>
                  </a:lnTo>
                  <a:lnTo>
                    <a:pt x="1465" y="1640"/>
                  </a:lnTo>
                  <a:lnTo>
                    <a:pt x="1496" y="1638"/>
                  </a:lnTo>
                  <a:lnTo>
                    <a:pt x="1526" y="1636"/>
                  </a:lnTo>
                  <a:lnTo>
                    <a:pt x="1555" y="1634"/>
                  </a:lnTo>
                  <a:lnTo>
                    <a:pt x="1583" y="1634"/>
                  </a:lnTo>
                  <a:lnTo>
                    <a:pt x="1608" y="1630"/>
                  </a:lnTo>
                  <a:lnTo>
                    <a:pt x="1632" y="1628"/>
                  </a:lnTo>
                  <a:lnTo>
                    <a:pt x="1657" y="1624"/>
                  </a:lnTo>
                  <a:lnTo>
                    <a:pt x="1682" y="1622"/>
                  </a:lnTo>
                  <a:lnTo>
                    <a:pt x="1703" y="1621"/>
                  </a:lnTo>
                  <a:lnTo>
                    <a:pt x="1726" y="1617"/>
                  </a:lnTo>
                  <a:lnTo>
                    <a:pt x="1745" y="1615"/>
                  </a:lnTo>
                  <a:lnTo>
                    <a:pt x="1764" y="1613"/>
                  </a:lnTo>
                  <a:lnTo>
                    <a:pt x="1781" y="1611"/>
                  </a:lnTo>
                  <a:lnTo>
                    <a:pt x="1796" y="1607"/>
                  </a:lnTo>
                  <a:lnTo>
                    <a:pt x="1809" y="1605"/>
                  </a:lnTo>
                  <a:lnTo>
                    <a:pt x="1824" y="1603"/>
                  </a:lnTo>
                  <a:lnTo>
                    <a:pt x="1834" y="1600"/>
                  </a:lnTo>
                  <a:lnTo>
                    <a:pt x="1845" y="1598"/>
                  </a:lnTo>
                  <a:lnTo>
                    <a:pt x="1853" y="1596"/>
                  </a:lnTo>
                  <a:lnTo>
                    <a:pt x="1861" y="1592"/>
                  </a:lnTo>
                  <a:lnTo>
                    <a:pt x="1866" y="1590"/>
                  </a:lnTo>
                  <a:lnTo>
                    <a:pt x="1874" y="1586"/>
                  </a:lnTo>
                  <a:lnTo>
                    <a:pt x="1881" y="1583"/>
                  </a:lnTo>
                  <a:lnTo>
                    <a:pt x="1887" y="1579"/>
                  </a:lnTo>
                  <a:lnTo>
                    <a:pt x="1895" y="1577"/>
                  </a:lnTo>
                  <a:lnTo>
                    <a:pt x="1900" y="1573"/>
                  </a:lnTo>
                  <a:lnTo>
                    <a:pt x="1906" y="1571"/>
                  </a:lnTo>
                  <a:lnTo>
                    <a:pt x="1914" y="1569"/>
                  </a:lnTo>
                  <a:lnTo>
                    <a:pt x="1919" y="1565"/>
                  </a:lnTo>
                  <a:lnTo>
                    <a:pt x="1923" y="1564"/>
                  </a:lnTo>
                  <a:lnTo>
                    <a:pt x="1929" y="1560"/>
                  </a:lnTo>
                  <a:lnTo>
                    <a:pt x="1937" y="1558"/>
                  </a:lnTo>
                  <a:lnTo>
                    <a:pt x="1940" y="1554"/>
                  </a:lnTo>
                  <a:lnTo>
                    <a:pt x="1946" y="1552"/>
                  </a:lnTo>
                  <a:lnTo>
                    <a:pt x="1950" y="1550"/>
                  </a:lnTo>
                  <a:lnTo>
                    <a:pt x="1956" y="1546"/>
                  </a:lnTo>
                  <a:lnTo>
                    <a:pt x="1963" y="1541"/>
                  </a:lnTo>
                  <a:lnTo>
                    <a:pt x="1971" y="1535"/>
                  </a:lnTo>
                  <a:lnTo>
                    <a:pt x="1976" y="1529"/>
                  </a:lnTo>
                  <a:lnTo>
                    <a:pt x="1984" y="1524"/>
                  </a:lnTo>
                  <a:lnTo>
                    <a:pt x="1988" y="1518"/>
                  </a:lnTo>
                  <a:lnTo>
                    <a:pt x="1992" y="1512"/>
                  </a:lnTo>
                  <a:lnTo>
                    <a:pt x="1994" y="1505"/>
                  </a:lnTo>
                  <a:lnTo>
                    <a:pt x="1994" y="1499"/>
                  </a:lnTo>
                  <a:lnTo>
                    <a:pt x="1994" y="66"/>
                  </a:lnTo>
                  <a:lnTo>
                    <a:pt x="1994" y="58"/>
                  </a:lnTo>
                  <a:lnTo>
                    <a:pt x="1992" y="53"/>
                  </a:lnTo>
                  <a:lnTo>
                    <a:pt x="1990" y="45"/>
                  </a:lnTo>
                  <a:lnTo>
                    <a:pt x="1988" y="39"/>
                  </a:lnTo>
                  <a:lnTo>
                    <a:pt x="1984" y="34"/>
                  </a:lnTo>
                  <a:lnTo>
                    <a:pt x="1982" y="28"/>
                  </a:lnTo>
                  <a:lnTo>
                    <a:pt x="1978" y="22"/>
                  </a:lnTo>
                  <a:lnTo>
                    <a:pt x="1975" y="19"/>
                  </a:lnTo>
                  <a:lnTo>
                    <a:pt x="1969" y="13"/>
                  </a:lnTo>
                  <a:lnTo>
                    <a:pt x="1963" y="9"/>
                  </a:lnTo>
                  <a:lnTo>
                    <a:pt x="1957" y="7"/>
                  </a:lnTo>
                  <a:lnTo>
                    <a:pt x="1954" y="3"/>
                  </a:lnTo>
                  <a:lnTo>
                    <a:pt x="1946" y="1"/>
                  </a:lnTo>
                  <a:lnTo>
                    <a:pt x="1940" y="0"/>
                  </a:lnTo>
                  <a:lnTo>
                    <a:pt x="1935" y="0"/>
                  </a:lnTo>
                  <a:lnTo>
                    <a:pt x="1929" y="0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6" y="1"/>
                  </a:lnTo>
                  <a:lnTo>
                    <a:pt x="40" y="3"/>
                  </a:lnTo>
                  <a:lnTo>
                    <a:pt x="34" y="7"/>
                  </a:lnTo>
                  <a:lnTo>
                    <a:pt x="29" y="9"/>
                  </a:lnTo>
                  <a:lnTo>
                    <a:pt x="23" y="13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10" y="28"/>
                  </a:lnTo>
                  <a:lnTo>
                    <a:pt x="8" y="34"/>
                  </a:lnTo>
                  <a:lnTo>
                    <a:pt x="4" y="39"/>
                  </a:lnTo>
                  <a:lnTo>
                    <a:pt x="2" y="45"/>
                  </a:lnTo>
                  <a:lnTo>
                    <a:pt x="0" y="53"/>
                  </a:lnTo>
                  <a:lnTo>
                    <a:pt x="0" y="58"/>
                  </a:lnTo>
                  <a:lnTo>
                    <a:pt x="0" y="66"/>
                  </a:lnTo>
                  <a:lnTo>
                    <a:pt x="0" y="1499"/>
                  </a:lnTo>
                  <a:lnTo>
                    <a:pt x="0" y="1505"/>
                  </a:lnTo>
                  <a:lnTo>
                    <a:pt x="2" y="1512"/>
                  </a:lnTo>
                  <a:lnTo>
                    <a:pt x="4" y="1518"/>
                  </a:lnTo>
                  <a:lnTo>
                    <a:pt x="8" y="1526"/>
                  </a:lnTo>
                  <a:lnTo>
                    <a:pt x="11" y="1531"/>
                  </a:lnTo>
                  <a:lnTo>
                    <a:pt x="17" y="1537"/>
                  </a:lnTo>
                  <a:lnTo>
                    <a:pt x="23" y="1543"/>
                  </a:lnTo>
                  <a:lnTo>
                    <a:pt x="29" y="1548"/>
                  </a:lnTo>
                  <a:lnTo>
                    <a:pt x="34" y="1554"/>
                  </a:lnTo>
                  <a:lnTo>
                    <a:pt x="42" y="1558"/>
                  </a:lnTo>
                  <a:lnTo>
                    <a:pt x="49" y="1564"/>
                  </a:lnTo>
                  <a:lnTo>
                    <a:pt x="57" y="1567"/>
                  </a:lnTo>
                  <a:lnTo>
                    <a:pt x="63" y="1571"/>
                  </a:lnTo>
                  <a:lnTo>
                    <a:pt x="70" y="1575"/>
                  </a:lnTo>
                  <a:lnTo>
                    <a:pt x="78" y="1579"/>
                  </a:lnTo>
                  <a:lnTo>
                    <a:pt x="86" y="1583"/>
                  </a:lnTo>
                  <a:lnTo>
                    <a:pt x="86" y="1583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89" name="Freeform 25"/>
            <p:cNvSpPr>
              <a:spLocks/>
            </p:cNvSpPr>
            <p:nvPr/>
          </p:nvSpPr>
          <p:spPr bwMode="auto">
            <a:xfrm>
              <a:off x="416" y="2502"/>
              <a:ext cx="988" cy="813"/>
            </a:xfrm>
            <a:custGeom>
              <a:avLst/>
              <a:gdLst>
                <a:gd name="T0" fmla="*/ 150 w 1976"/>
                <a:gd name="T1" fmla="*/ 1570 h 1627"/>
                <a:gd name="T2" fmla="*/ 214 w 1976"/>
                <a:gd name="T3" fmla="*/ 1583 h 1627"/>
                <a:gd name="T4" fmla="*/ 288 w 1976"/>
                <a:gd name="T5" fmla="*/ 1595 h 1627"/>
                <a:gd name="T6" fmla="*/ 368 w 1976"/>
                <a:gd name="T7" fmla="*/ 1604 h 1627"/>
                <a:gd name="T8" fmla="*/ 458 w 1976"/>
                <a:gd name="T9" fmla="*/ 1610 h 1627"/>
                <a:gd name="T10" fmla="*/ 551 w 1976"/>
                <a:gd name="T11" fmla="*/ 1615 h 1627"/>
                <a:gd name="T12" fmla="*/ 649 w 1976"/>
                <a:gd name="T13" fmla="*/ 1621 h 1627"/>
                <a:gd name="T14" fmla="*/ 750 w 1976"/>
                <a:gd name="T15" fmla="*/ 1623 h 1627"/>
                <a:gd name="T16" fmla="*/ 853 w 1976"/>
                <a:gd name="T17" fmla="*/ 1625 h 1627"/>
                <a:gd name="T18" fmla="*/ 957 w 1976"/>
                <a:gd name="T19" fmla="*/ 1627 h 1627"/>
                <a:gd name="T20" fmla="*/ 1060 w 1976"/>
                <a:gd name="T21" fmla="*/ 1627 h 1627"/>
                <a:gd name="T22" fmla="*/ 1161 w 1976"/>
                <a:gd name="T23" fmla="*/ 1623 h 1627"/>
                <a:gd name="T24" fmla="*/ 1261 w 1976"/>
                <a:gd name="T25" fmla="*/ 1619 h 1627"/>
                <a:gd name="T26" fmla="*/ 1356 w 1976"/>
                <a:gd name="T27" fmla="*/ 1615 h 1627"/>
                <a:gd name="T28" fmla="*/ 1448 w 1976"/>
                <a:gd name="T29" fmla="*/ 1612 h 1627"/>
                <a:gd name="T30" fmla="*/ 1531 w 1976"/>
                <a:gd name="T31" fmla="*/ 1606 h 1627"/>
                <a:gd name="T32" fmla="*/ 1609 w 1976"/>
                <a:gd name="T33" fmla="*/ 1600 h 1627"/>
                <a:gd name="T34" fmla="*/ 1676 w 1976"/>
                <a:gd name="T35" fmla="*/ 1593 h 1627"/>
                <a:gd name="T36" fmla="*/ 1736 w 1976"/>
                <a:gd name="T37" fmla="*/ 1589 h 1627"/>
                <a:gd name="T38" fmla="*/ 1784 w 1976"/>
                <a:gd name="T39" fmla="*/ 1581 h 1627"/>
                <a:gd name="T40" fmla="*/ 1820 w 1976"/>
                <a:gd name="T41" fmla="*/ 1574 h 1627"/>
                <a:gd name="T42" fmla="*/ 1845 w 1976"/>
                <a:gd name="T43" fmla="*/ 1568 h 1627"/>
                <a:gd name="T44" fmla="*/ 1866 w 1976"/>
                <a:gd name="T45" fmla="*/ 1560 h 1627"/>
                <a:gd name="T46" fmla="*/ 1885 w 1976"/>
                <a:gd name="T47" fmla="*/ 1551 h 1627"/>
                <a:gd name="T48" fmla="*/ 1904 w 1976"/>
                <a:gd name="T49" fmla="*/ 1545 h 1627"/>
                <a:gd name="T50" fmla="*/ 1921 w 1976"/>
                <a:gd name="T51" fmla="*/ 1536 h 1627"/>
                <a:gd name="T52" fmla="*/ 1936 w 1976"/>
                <a:gd name="T53" fmla="*/ 1530 h 1627"/>
                <a:gd name="T54" fmla="*/ 1959 w 1976"/>
                <a:gd name="T55" fmla="*/ 1513 h 1627"/>
                <a:gd name="T56" fmla="*/ 1974 w 1976"/>
                <a:gd name="T57" fmla="*/ 1496 h 1627"/>
                <a:gd name="T58" fmla="*/ 1976 w 1976"/>
                <a:gd name="T59" fmla="*/ 67 h 1627"/>
                <a:gd name="T60" fmla="*/ 1972 w 1976"/>
                <a:gd name="T61" fmla="*/ 46 h 1627"/>
                <a:gd name="T62" fmla="*/ 1965 w 1976"/>
                <a:gd name="T63" fmla="*/ 29 h 1627"/>
                <a:gd name="T64" fmla="*/ 1951 w 1976"/>
                <a:gd name="T65" fmla="*/ 13 h 1627"/>
                <a:gd name="T66" fmla="*/ 1936 w 1976"/>
                <a:gd name="T67" fmla="*/ 4 h 1627"/>
                <a:gd name="T68" fmla="*/ 1917 w 1976"/>
                <a:gd name="T69" fmla="*/ 0 h 1627"/>
                <a:gd name="T70" fmla="*/ 57 w 1976"/>
                <a:gd name="T71" fmla="*/ 0 h 1627"/>
                <a:gd name="T72" fmla="*/ 38 w 1976"/>
                <a:gd name="T73" fmla="*/ 4 h 1627"/>
                <a:gd name="T74" fmla="*/ 20 w 1976"/>
                <a:gd name="T75" fmla="*/ 13 h 1627"/>
                <a:gd name="T76" fmla="*/ 9 w 1976"/>
                <a:gd name="T77" fmla="*/ 29 h 1627"/>
                <a:gd name="T78" fmla="*/ 1 w 1976"/>
                <a:gd name="T79" fmla="*/ 46 h 1627"/>
                <a:gd name="T80" fmla="*/ 0 w 1976"/>
                <a:gd name="T81" fmla="*/ 67 h 1627"/>
                <a:gd name="T82" fmla="*/ 1 w 1976"/>
                <a:gd name="T83" fmla="*/ 1498 h 1627"/>
                <a:gd name="T84" fmla="*/ 17 w 1976"/>
                <a:gd name="T85" fmla="*/ 1515 h 1627"/>
                <a:gd name="T86" fmla="*/ 41 w 1976"/>
                <a:gd name="T87" fmla="*/ 1532 h 1627"/>
                <a:gd name="T88" fmla="*/ 68 w 1976"/>
                <a:gd name="T89" fmla="*/ 1545 h 1627"/>
                <a:gd name="T90" fmla="*/ 96 w 1976"/>
                <a:gd name="T91" fmla="*/ 1557 h 1627"/>
                <a:gd name="T92" fmla="*/ 114 w 1976"/>
                <a:gd name="T93" fmla="*/ 1562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76" h="1627">
                  <a:moveTo>
                    <a:pt x="114" y="1562"/>
                  </a:moveTo>
                  <a:lnTo>
                    <a:pt x="131" y="1566"/>
                  </a:lnTo>
                  <a:lnTo>
                    <a:pt x="150" y="1570"/>
                  </a:lnTo>
                  <a:lnTo>
                    <a:pt x="169" y="1576"/>
                  </a:lnTo>
                  <a:lnTo>
                    <a:pt x="191" y="1579"/>
                  </a:lnTo>
                  <a:lnTo>
                    <a:pt x="214" y="1583"/>
                  </a:lnTo>
                  <a:lnTo>
                    <a:pt x="237" y="1587"/>
                  </a:lnTo>
                  <a:lnTo>
                    <a:pt x="262" y="1591"/>
                  </a:lnTo>
                  <a:lnTo>
                    <a:pt x="288" y="1595"/>
                  </a:lnTo>
                  <a:lnTo>
                    <a:pt x="313" y="1598"/>
                  </a:lnTo>
                  <a:lnTo>
                    <a:pt x="342" y="1600"/>
                  </a:lnTo>
                  <a:lnTo>
                    <a:pt x="368" y="1604"/>
                  </a:lnTo>
                  <a:lnTo>
                    <a:pt x="399" y="1606"/>
                  </a:lnTo>
                  <a:lnTo>
                    <a:pt x="427" y="1608"/>
                  </a:lnTo>
                  <a:lnTo>
                    <a:pt x="458" y="1610"/>
                  </a:lnTo>
                  <a:lnTo>
                    <a:pt x="488" y="1612"/>
                  </a:lnTo>
                  <a:lnTo>
                    <a:pt x="520" y="1615"/>
                  </a:lnTo>
                  <a:lnTo>
                    <a:pt x="551" y="1615"/>
                  </a:lnTo>
                  <a:lnTo>
                    <a:pt x="583" y="1617"/>
                  </a:lnTo>
                  <a:lnTo>
                    <a:pt x="615" y="1619"/>
                  </a:lnTo>
                  <a:lnTo>
                    <a:pt x="649" y="1621"/>
                  </a:lnTo>
                  <a:lnTo>
                    <a:pt x="682" y="1621"/>
                  </a:lnTo>
                  <a:lnTo>
                    <a:pt x="716" y="1623"/>
                  </a:lnTo>
                  <a:lnTo>
                    <a:pt x="750" y="1623"/>
                  </a:lnTo>
                  <a:lnTo>
                    <a:pt x="784" y="1625"/>
                  </a:lnTo>
                  <a:lnTo>
                    <a:pt x="819" y="1625"/>
                  </a:lnTo>
                  <a:lnTo>
                    <a:pt x="853" y="1625"/>
                  </a:lnTo>
                  <a:lnTo>
                    <a:pt x="887" y="1625"/>
                  </a:lnTo>
                  <a:lnTo>
                    <a:pt x="921" y="1627"/>
                  </a:lnTo>
                  <a:lnTo>
                    <a:pt x="957" y="1627"/>
                  </a:lnTo>
                  <a:lnTo>
                    <a:pt x="992" y="1627"/>
                  </a:lnTo>
                  <a:lnTo>
                    <a:pt x="1026" y="1627"/>
                  </a:lnTo>
                  <a:lnTo>
                    <a:pt x="1060" y="1627"/>
                  </a:lnTo>
                  <a:lnTo>
                    <a:pt x="1094" y="1625"/>
                  </a:lnTo>
                  <a:lnTo>
                    <a:pt x="1128" y="1625"/>
                  </a:lnTo>
                  <a:lnTo>
                    <a:pt x="1161" y="1623"/>
                  </a:lnTo>
                  <a:lnTo>
                    <a:pt x="1197" y="1623"/>
                  </a:lnTo>
                  <a:lnTo>
                    <a:pt x="1229" y="1621"/>
                  </a:lnTo>
                  <a:lnTo>
                    <a:pt x="1261" y="1619"/>
                  </a:lnTo>
                  <a:lnTo>
                    <a:pt x="1294" y="1619"/>
                  </a:lnTo>
                  <a:lnTo>
                    <a:pt x="1326" y="1617"/>
                  </a:lnTo>
                  <a:lnTo>
                    <a:pt x="1356" y="1615"/>
                  </a:lnTo>
                  <a:lnTo>
                    <a:pt x="1387" y="1614"/>
                  </a:lnTo>
                  <a:lnTo>
                    <a:pt x="1417" y="1612"/>
                  </a:lnTo>
                  <a:lnTo>
                    <a:pt x="1448" y="1612"/>
                  </a:lnTo>
                  <a:lnTo>
                    <a:pt x="1476" y="1610"/>
                  </a:lnTo>
                  <a:lnTo>
                    <a:pt x="1505" y="1608"/>
                  </a:lnTo>
                  <a:lnTo>
                    <a:pt x="1531" y="1606"/>
                  </a:lnTo>
                  <a:lnTo>
                    <a:pt x="1558" y="1606"/>
                  </a:lnTo>
                  <a:lnTo>
                    <a:pt x="1583" y="1602"/>
                  </a:lnTo>
                  <a:lnTo>
                    <a:pt x="1609" y="1600"/>
                  </a:lnTo>
                  <a:lnTo>
                    <a:pt x="1632" y="1598"/>
                  </a:lnTo>
                  <a:lnTo>
                    <a:pt x="1657" y="1596"/>
                  </a:lnTo>
                  <a:lnTo>
                    <a:pt x="1676" y="1593"/>
                  </a:lnTo>
                  <a:lnTo>
                    <a:pt x="1697" y="1591"/>
                  </a:lnTo>
                  <a:lnTo>
                    <a:pt x="1716" y="1589"/>
                  </a:lnTo>
                  <a:lnTo>
                    <a:pt x="1736" y="1589"/>
                  </a:lnTo>
                  <a:lnTo>
                    <a:pt x="1754" y="1585"/>
                  </a:lnTo>
                  <a:lnTo>
                    <a:pt x="1769" y="1583"/>
                  </a:lnTo>
                  <a:lnTo>
                    <a:pt x="1784" y="1581"/>
                  </a:lnTo>
                  <a:lnTo>
                    <a:pt x="1797" y="1579"/>
                  </a:lnTo>
                  <a:lnTo>
                    <a:pt x="1809" y="1576"/>
                  </a:lnTo>
                  <a:lnTo>
                    <a:pt x="1820" y="1574"/>
                  </a:lnTo>
                  <a:lnTo>
                    <a:pt x="1830" y="1572"/>
                  </a:lnTo>
                  <a:lnTo>
                    <a:pt x="1837" y="1570"/>
                  </a:lnTo>
                  <a:lnTo>
                    <a:pt x="1845" y="1568"/>
                  </a:lnTo>
                  <a:lnTo>
                    <a:pt x="1852" y="1566"/>
                  </a:lnTo>
                  <a:lnTo>
                    <a:pt x="1858" y="1562"/>
                  </a:lnTo>
                  <a:lnTo>
                    <a:pt x="1866" y="1560"/>
                  </a:lnTo>
                  <a:lnTo>
                    <a:pt x="1873" y="1557"/>
                  </a:lnTo>
                  <a:lnTo>
                    <a:pt x="1879" y="1555"/>
                  </a:lnTo>
                  <a:lnTo>
                    <a:pt x="1885" y="1551"/>
                  </a:lnTo>
                  <a:lnTo>
                    <a:pt x="1892" y="1549"/>
                  </a:lnTo>
                  <a:lnTo>
                    <a:pt x="1898" y="1547"/>
                  </a:lnTo>
                  <a:lnTo>
                    <a:pt x="1904" y="1545"/>
                  </a:lnTo>
                  <a:lnTo>
                    <a:pt x="1909" y="1541"/>
                  </a:lnTo>
                  <a:lnTo>
                    <a:pt x="1917" y="1539"/>
                  </a:lnTo>
                  <a:lnTo>
                    <a:pt x="1921" y="1536"/>
                  </a:lnTo>
                  <a:lnTo>
                    <a:pt x="1927" y="1534"/>
                  </a:lnTo>
                  <a:lnTo>
                    <a:pt x="1932" y="1532"/>
                  </a:lnTo>
                  <a:lnTo>
                    <a:pt x="1936" y="1530"/>
                  </a:lnTo>
                  <a:lnTo>
                    <a:pt x="1946" y="1524"/>
                  </a:lnTo>
                  <a:lnTo>
                    <a:pt x="1953" y="1519"/>
                  </a:lnTo>
                  <a:lnTo>
                    <a:pt x="1959" y="1513"/>
                  </a:lnTo>
                  <a:lnTo>
                    <a:pt x="1966" y="1507"/>
                  </a:lnTo>
                  <a:lnTo>
                    <a:pt x="1970" y="1501"/>
                  </a:lnTo>
                  <a:lnTo>
                    <a:pt x="1974" y="1496"/>
                  </a:lnTo>
                  <a:lnTo>
                    <a:pt x="1976" y="1490"/>
                  </a:lnTo>
                  <a:lnTo>
                    <a:pt x="1976" y="1484"/>
                  </a:lnTo>
                  <a:lnTo>
                    <a:pt x="1976" y="67"/>
                  </a:lnTo>
                  <a:lnTo>
                    <a:pt x="1976" y="57"/>
                  </a:lnTo>
                  <a:lnTo>
                    <a:pt x="1976" y="51"/>
                  </a:lnTo>
                  <a:lnTo>
                    <a:pt x="1972" y="46"/>
                  </a:lnTo>
                  <a:lnTo>
                    <a:pt x="1970" y="40"/>
                  </a:lnTo>
                  <a:lnTo>
                    <a:pt x="1966" y="32"/>
                  </a:lnTo>
                  <a:lnTo>
                    <a:pt x="1965" y="29"/>
                  </a:lnTo>
                  <a:lnTo>
                    <a:pt x="1961" y="23"/>
                  </a:lnTo>
                  <a:lnTo>
                    <a:pt x="1957" y="19"/>
                  </a:lnTo>
                  <a:lnTo>
                    <a:pt x="1951" y="13"/>
                  </a:lnTo>
                  <a:lnTo>
                    <a:pt x="1946" y="10"/>
                  </a:lnTo>
                  <a:lnTo>
                    <a:pt x="1940" y="8"/>
                  </a:lnTo>
                  <a:lnTo>
                    <a:pt x="1936" y="4"/>
                  </a:lnTo>
                  <a:lnTo>
                    <a:pt x="1930" y="2"/>
                  </a:lnTo>
                  <a:lnTo>
                    <a:pt x="1923" y="0"/>
                  </a:lnTo>
                  <a:lnTo>
                    <a:pt x="1917" y="0"/>
                  </a:lnTo>
                  <a:lnTo>
                    <a:pt x="1911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3" y="2"/>
                  </a:lnTo>
                  <a:lnTo>
                    <a:pt x="38" y="4"/>
                  </a:lnTo>
                  <a:lnTo>
                    <a:pt x="32" y="8"/>
                  </a:lnTo>
                  <a:lnTo>
                    <a:pt x="26" y="10"/>
                  </a:lnTo>
                  <a:lnTo>
                    <a:pt x="20" y="13"/>
                  </a:lnTo>
                  <a:lnTo>
                    <a:pt x="17" y="19"/>
                  </a:lnTo>
                  <a:lnTo>
                    <a:pt x="11" y="23"/>
                  </a:lnTo>
                  <a:lnTo>
                    <a:pt x="9" y="29"/>
                  </a:lnTo>
                  <a:lnTo>
                    <a:pt x="5" y="32"/>
                  </a:lnTo>
                  <a:lnTo>
                    <a:pt x="3" y="40"/>
                  </a:lnTo>
                  <a:lnTo>
                    <a:pt x="1" y="46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7"/>
                  </a:lnTo>
                  <a:lnTo>
                    <a:pt x="0" y="1484"/>
                  </a:lnTo>
                  <a:lnTo>
                    <a:pt x="0" y="1490"/>
                  </a:lnTo>
                  <a:lnTo>
                    <a:pt x="1" y="1498"/>
                  </a:lnTo>
                  <a:lnTo>
                    <a:pt x="5" y="1503"/>
                  </a:lnTo>
                  <a:lnTo>
                    <a:pt x="11" y="1509"/>
                  </a:lnTo>
                  <a:lnTo>
                    <a:pt x="17" y="1515"/>
                  </a:lnTo>
                  <a:lnTo>
                    <a:pt x="24" y="1520"/>
                  </a:lnTo>
                  <a:lnTo>
                    <a:pt x="32" y="1526"/>
                  </a:lnTo>
                  <a:lnTo>
                    <a:pt x="41" y="1532"/>
                  </a:lnTo>
                  <a:lnTo>
                    <a:pt x="49" y="1538"/>
                  </a:lnTo>
                  <a:lnTo>
                    <a:pt x="58" y="1541"/>
                  </a:lnTo>
                  <a:lnTo>
                    <a:pt x="68" y="1545"/>
                  </a:lnTo>
                  <a:lnTo>
                    <a:pt x="77" y="1549"/>
                  </a:lnTo>
                  <a:lnTo>
                    <a:pt x="87" y="1553"/>
                  </a:lnTo>
                  <a:lnTo>
                    <a:pt x="96" y="1557"/>
                  </a:lnTo>
                  <a:lnTo>
                    <a:pt x="104" y="1558"/>
                  </a:lnTo>
                  <a:lnTo>
                    <a:pt x="114" y="1562"/>
                  </a:lnTo>
                  <a:lnTo>
                    <a:pt x="114" y="1562"/>
                  </a:lnTo>
                  <a:close/>
                </a:path>
              </a:pathLst>
            </a:custGeom>
            <a:solidFill>
              <a:srgbClr val="AB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90" name="Freeform 26"/>
            <p:cNvSpPr>
              <a:spLocks/>
            </p:cNvSpPr>
            <p:nvPr/>
          </p:nvSpPr>
          <p:spPr bwMode="auto">
            <a:xfrm>
              <a:off x="419" y="2505"/>
              <a:ext cx="981" cy="797"/>
            </a:xfrm>
            <a:custGeom>
              <a:avLst/>
              <a:gdLst>
                <a:gd name="T0" fmla="*/ 183 w 1963"/>
                <a:gd name="T1" fmla="*/ 1549 h 1592"/>
                <a:gd name="T2" fmla="*/ 247 w 1963"/>
                <a:gd name="T3" fmla="*/ 1558 h 1592"/>
                <a:gd name="T4" fmla="*/ 321 w 1963"/>
                <a:gd name="T5" fmla="*/ 1568 h 1592"/>
                <a:gd name="T6" fmla="*/ 399 w 1963"/>
                <a:gd name="T7" fmla="*/ 1573 h 1592"/>
                <a:gd name="T8" fmla="*/ 487 w 1963"/>
                <a:gd name="T9" fmla="*/ 1581 h 1592"/>
                <a:gd name="T10" fmla="*/ 578 w 1963"/>
                <a:gd name="T11" fmla="*/ 1585 h 1592"/>
                <a:gd name="T12" fmla="*/ 671 w 1963"/>
                <a:gd name="T13" fmla="*/ 1588 h 1592"/>
                <a:gd name="T14" fmla="*/ 768 w 1963"/>
                <a:gd name="T15" fmla="*/ 1590 h 1592"/>
                <a:gd name="T16" fmla="*/ 865 w 1963"/>
                <a:gd name="T17" fmla="*/ 1592 h 1592"/>
                <a:gd name="T18" fmla="*/ 964 w 1963"/>
                <a:gd name="T19" fmla="*/ 1592 h 1592"/>
                <a:gd name="T20" fmla="*/ 1064 w 1963"/>
                <a:gd name="T21" fmla="*/ 1592 h 1592"/>
                <a:gd name="T22" fmla="*/ 1159 w 1963"/>
                <a:gd name="T23" fmla="*/ 1590 h 1592"/>
                <a:gd name="T24" fmla="*/ 1254 w 1963"/>
                <a:gd name="T25" fmla="*/ 1588 h 1592"/>
                <a:gd name="T26" fmla="*/ 1346 w 1963"/>
                <a:gd name="T27" fmla="*/ 1585 h 1592"/>
                <a:gd name="T28" fmla="*/ 1431 w 1963"/>
                <a:gd name="T29" fmla="*/ 1581 h 1592"/>
                <a:gd name="T30" fmla="*/ 1513 w 1963"/>
                <a:gd name="T31" fmla="*/ 1577 h 1592"/>
                <a:gd name="T32" fmla="*/ 1589 w 1963"/>
                <a:gd name="T33" fmla="*/ 1573 h 1592"/>
                <a:gd name="T34" fmla="*/ 1654 w 1963"/>
                <a:gd name="T35" fmla="*/ 1568 h 1592"/>
                <a:gd name="T36" fmla="*/ 1714 w 1963"/>
                <a:gd name="T37" fmla="*/ 1564 h 1592"/>
                <a:gd name="T38" fmla="*/ 1762 w 1963"/>
                <a:gd name="T39" fmla="*/ 1558 h 1592"/>
                <a:gd name="T40" fmla="*/ 1800 w 1963"/>
                <a:gd name="T41" fmla="*/ 1552 h 1592"/>
                <a:gd name="T42" fmla="*/ 1828 w 1963"/>
                <a:gd name="T43" fmla="*/ 1545 h 1592"/>
                <a:gd name="T44" fmla="*/ 1849 w 1963"/>
                <a:gd name="T45" fmla="*/ 1539 h 1592"/>
                <a:gd name="T46" fmla="*/ 1870 w 1963"/>
                <a:gd name="T47" fmla="*/ 1531 h 1592"/>
                <a:gd name="T48" fmla="*/ 1889 w 1963"/>
                <a:gd name="T49" fmla="*/ 1526 h 1592"/>
                <a:gd name="T50" fmla="*/ 1906 w 1963"/>
                <a:gd name="T51" fmla="*/ 1518 h 1592"/>
                <a:gd name="T52" fmla="*/ 1923 w 1963"/>
                <a:gd name="T53" fmla="*/ 1512 h 1592"/>
                <a:gd name="T54" fmla="*/ 1946 w 1963"/>
                <a:gd name="T55" fmla="*/ 1495 h 1592"/>
                <a:gd name="T56" fmla="*/ 1960 w 1963"/>
                <a:gd name="T57" fmla="*/ 1478 h 1592"/>
                <a:gd name="T58" fmla="*/ 1963 w 1963"/>
                <a:gd name="T59" fmla="*/ 64 h 1592"/>
                <a:gd name="T60" fmla="*/ 1960 w 1963"/>
                <a:gd name="T61" fmla="*/ 43 h 1592"/>
                <a:gd name="T62" fmla="*/ 1950 w 1963"/>
                <a:gd name="T63" fmla="*/ 26 h 1592"/>
                <a:gd name="T64" fmla="*/ 1939 w 1963"/>
                <a:gd name="T65" fmla="*/ 13 h 1592"/>
                <a:gd name="T66" fmla="*/ 1923 w 1963"/>
                <a:gd name="T67" fmla="*/ 4 h 1592"/>
                <a:gd name="T68" fmla="*/ 1904 w 1963"/>
                <a:gd name="T69" fmla="*/ 0 h 1592"/>
                <a:gd name="T70" fmla="*/ 57 w 1963"/>
                <a:gd name="T71" fmla="*/ 0 h 1592"/>
                <a:gd name="T72" fmla="*/ 40 w 1963"/>
                <a:gd name="T73" fmla="*/ 4 h 1592"/>
                <a:gd name="T74" fmla="*/ 23 w 1963"/>
                <a:gd name="T75" fmla="*/ 13 h 1592"/>
                <a:gd name="T76" fmla="*/ 12 w 1963"/>
                <a:gd name="T77" fmla="*/ 26 h 1592"/>
                <a:gd name="T78" fmla="*/ 2 w 1963"/>
                <a:gd name="T79" fmla="*/ 43 h 1592"/>
                <a:gd name="T80" fmla="*/ 0 w 1963"/>
                <a:gd name="T81" fmla="*/ 64 h 1592"/>
                <a:gd name="T82" fmla="*/ 4 w 1963"/>
                <a:gd name="T83" fmla="*/ 1478 h 1592"/>
                <a:gd name="T84" fmla="*/ 23 w 1963"/>
                <a:gd name="T85" fmla="*/ 1497 h 1592"/>
                <a:gd name="T86" fmla="*/ 44 w 1963"/>
                <a:gd name="T87" fmla="*/ 1509 h 1592"/>
                <a:gd name="T88" fmla="*/ 61 w 1963"/>
                <a:gd name="T89" fmla="*/ 1516 h 1592"/>
                <a:gd name="T90" fmla="*/ 78 w 1963"/>
                <a:gd name="T91" fmla="*/ 1522 h 1592"/>
                <a:gd name="T92" fmla="*/ 97 w 1963"/>
                <a:gd name="T93" fmla="*/ 1528 h 1592"/>
                <a:gd name="T94" fmla="*/ 114 w 1963"/>
                <a:gd name="T95" fmla="*/ 1533 h 1592"/>
                <a:gd name="T96" fmla="*/ 129 w 1963"/>
                <a:gd name="T97" fmla="*/ 1537 h 1592"/>
                <a:gd name="T98" fmla="*/ 145 w 1963"/>
                <a:gd name="T99" fmla="*/ 154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3" h="1592">
                  <a:moveTo>
                    <a:pt x="145" y="1541"/>
                  </a:moveTo>
                  <a:lnTo>
                    <a:pt x="164" y="1545"/>
                  </a:lnTo>
                  <a:lnTo>
                    <a:pt x="183" y="1549"/>
                  </a:lnTo>
                  <a:lnTo>
                    <a:pt x="204" y="1552"/>
                  </a:lnTo>
                  <a:lnTo>
                    <a:pt x="225" y="1556"/>
                  </a:lnTo>
                  <a:lnTo>
                    <a:pt x="247" y="1558"/>
                  </a:lnTo>
                  <a:lnTo>
                    <a:pt x="272" y="1560"/>
                  </a:lnTo>
                  <a:lnTo>
                    <a:pt x="295" y="1564"/>
                  </a:lnTo>
                  <a:lnTo>
                    <a:pt x="321" y="1568"/>
                  </a:lnTo>
                  <a:lnTo>
                    <a:pt x="346" y="1569"/>
                  </a:lnTo>
                  <a:lnTo>
                    <a:pt x="373" y="1571"/>
                  </a:lnTo>
                  <a:lnTo>
                    <a:pt x="399" y="1573"/>
                  </a:lnTo>
                  <a:lnTo>
                    <a:pt x="428" y="1577"/>
                  </a:lnTo>
                  <a:lnTo>
                    <a:pt x="456" y="1577"/>
                  </a:lnTo>
                  <a:lnTo>
                    <a:pt x="487" y="1581"/>
                  </a:lnTo>
                  <a:lnTo>
                    <a:pt x="515" y="1581"/>
                  </a:lnTo>
                  <a:lnTo>
                    <a:pt x="548" y="1585"/>
                  </a:lnTo>
                  <a:lnTo>
                    <a:pt x="578" y="1585"/>
                  </a:lnTo>
                  <a:lnTo>
                    <a:pt x="608" y="1587"/>
                  </a:lnTo>
                  <a:lnTo>
                    <a:pt x="639" y="1587"/>
                  </a:lnTo>
                  <a:lnTo>
                    <a:pt x="671" y="1588"/>
                  </a:lnTo>
                  <a:lnTo>
                    <a:pt x="701" y="1588"/>
                  </a:lnTo>
                  <a:lnTo>
                    <a:pt x="736" y="1590"/>
                  </a:lnTo>
                  <a:lnTo>
                    <a:pt x="768" y="1590"/>
                  </a:lnTo>
                  <a:lnTo>
                    <a:pt x="800" y="1592"/>
                  </a:lnTo>
                  <a:lnTo>
                    <a:pt x="833" y="1592"/>
                  </a:lnTo>
                  <a:lnTo>
                    <a:pt x="865" y="1592"/>
                  </a:lnTo>
                  <a:lnTo>
                    <a:pt x="897" y="1592"/>
                  </a:lnTo>
                  <a:lnTo>
                    <a:pt x="931" y="1592"/>
                  </a:lnTo>
                  <a:lnTo>
                    <a:pt x="964" y="1592"/>
                  </a:lnTo>
                  <a:lnTo>
                    <a:pt x="998" y="1592"/>
                  </a:lnTo>
                  <a:lnTo>
                    <a:pt x="1030" y="1592"/>
                  </a:lnTo>
                  <a:lnTo>
                    <a:pt x="1064" y="1592"/>
                  </a:lnTo>
                  <a:lnTo>
                    <a:pt x="1095" y="1592"/>
                  </a:lnTo>
                  <a:lnTo>
                    <a:pt x="1129" y="1590"/>
                  </a:lnTo>
                  <a:lnTo>
                    <a:pt x="1159" y="1590"/>
                  </a:lnTo>
                  <a:lnTo>
                    <a:pt x="1194" y="1590"/>
                  </a:lnTo>
                  <a:lnTo>
                    <a:pt x="1224" y="1588"/>
                  </a:lnTo>
                  <a:lnTo>
                    <a:pt x="1254" y="1588"/>
                  </a:lnTo>
                  <a:lnTo>
                    <a:pt x="1285" y="1587"/>
                  </a:lnTo>
                  <a:lnTo>
                    <a:pt x="1315" y="1587"/>
                  </a:lnTo>
                  <a:lnTo>
                    <a:pt x="1346" y="1585"/>
                  </a:lnTo>
                  <a:lnTo>
                    <a:pt x="1374" y="1583"/>
                  </a:lnTo>
                  <a:lnTo>
                    <a:pt x="1403" y="1583"/>
                  </a:lnTo>
                  <a:lnTo>
                    <a:pt x="1431" y="1581"/>
                  </a:lnTo>
                  <a:lnTo>
                    <a:pt x="1460" y="1581"/>
                  </a:lnTo>
                  <a:lnTo>
                    <a:pt x="1488" y="1579"/>
                  </a:lnTo>
                  <a:lnTo>
                    <a:pt x="1513" y="1577"/>
                  </a:lnTo>
                  <a:lnTo>
                    <a:pt x="1540" y="1577"/>
                  </a:lnTo>
                  <a:lnTo>
                    <a:pt x="1564" y="1575"/>
                  </a:lnTo>
                  <a:lnTo>
                    <a:pt x="1589" y="1573"/>
                  </a:lnTo>
                  <a:lnTo>
                    <a:pt x="1610" y="1571"/>
                  </a:lnTo>
                  <a:lnTo>
                    <a:pt x="1633" y="1569"/>
                  </a:lnTo>
                  <a:lnTo>
                    <a:pt x="1654" y="1568"/>
                  </a:lnTo>
                  <a:lnTo>
                    <a:pt x="1674" y="1566"/>
                  </a:lnTo>
                  <a:lnTo>
                    <a:pt x="1693" y="1564"/>
                  </a:lnTo>
                  <a:lnTo>
                    <a:pt x="1714" y="1564"/>
                  </a:lnTo>
                  <a:lnTo>
                    <a:pt x="1730" y="1560"/>
                  </a:lnTo>
                  <a:lnTo>
                    <a:pt x="1747" y="1558"/>
                  </a:lnTo>
                  <a:lnTo>
                    <a:pt x="1762" y="1558"/>
                  </a:lnTo>
                  <a:lnTo>
                    <a:pt x="1777" y="1556"/>
                  </a:lnTo>
                  <a:lnTo>
                    <a:pt x="1788" y="1552"/>
                  </a:lnTo>
                  <a:lnTo>
                    <a:pt x="1800" y="1552"/>
                  </a:lnTo>
                  <a:lnTo>
                    <a:pt x="1811" y="1549"/>
                  </a:lnTo>
                  <a:lnTo>
                    <a:pt x="1821" y="1549"/>
                  </a:lnTo>
                  <a:lnTo>
                    <a:pt x="1828" y="1545"/>
                  </a:lnTo>
                  <a:lnTo>
                    <a:pt x="1834" y="1543"/>
                  </a:lnTo>
                  <a:lnTo>
                    <a:pt x="1842" y="1541"/>
                  </a:lnTo>
                  <a:lnTo>
                    <a:pt x="1849" y="1539"/>
                  </a:lnTo>
                  <a:lnTo>
                    <a:pt x="1857" y="1537"/>
                  </a:lnTo>
                  <a:lnTo>
                    <a:pt x="1865" y="1533"/>
                  </a:lnTo>
                  <a:lnTo>
                    <a:pt x="1870" y="1531"/>
                  </a:lnTo>
                  <a:lnTo>
                    <a:pt x="1878" y="1530"/>
                  </a:lnTo>
                  <a:lnTo>
                    <a:pt x="1884" y="1528"/>
                  </a:lnTo>
                  <a:lnTo>
                    <a:pt x="1889" y="1526"/>
                  </a:lnTo>
                  <a:lnTo>
                    <a:pt x="1895" y="1522"/>
                  </a:lnTo>
                  <a:lnTo>
                    <a:pt x="1901" y="1520"/>
                  </a:lnTo>
                  <a:lnTo>
                    <a:pt x="1906" y="1518"/>
                  </a:lnTo>
                  <a:lnTo>
                    <a:pt x="1912" y="1516"/>
                  </a:lnTo>
                  <a:lnTo>
                    <a:pt x="1918" y="1514"/>
                  </a:lnTo>
                  <a:lnTo>
                    <a:pt x="1923" y="1512"/>
                  </a:lnTo>
                  <a:lnTo>
                    <a:pt x="1931" y="1507"/>
                  </a:lnTo>
                  <a:lnTo>
                    <a:pt x="1939" y="1501"/>
                  </a:lnTo>
                  <a:lnTo>
                    <a:pt x="1946" y="1495"/>
                  </a:lnTo>
                  <a:lnTo>
                    <a:pt x="1952" y="1492"/>
                  </a:lnTo>
                  <a:lnTo>
                    <a:pt x="1956" y="1484"/>
                  </a:lnTo>
                  <a:lnTo>
                    <a:pt x="1960" y="1478"/>
                  </a:lnTo>
                  <a:lnTo>
                    <a:pt x="1961" y="1473"/>
                  </a:lnTo>
                  <a:lnTo>
                    <a:pt x="1963" y="1467"/>
                  </a:lnTo>
                  <a:lnTo>
                    <a:pt x="1963" y="64"/>
                  </a:lnTo>
                  <a:lnTo>
                    <a:pt x="1961" y="57"/>
                  </a:lnTo>
                  <a:lnTo>
                    <a:pt x="1961" y="51"/>
                  </a:lnTo>
                  <a:lnTo>
                    <a:pt x="1960" y="43"/>
                  </a:lnTo>
                  <a:lnTo>
                    <a:pt x="1958" y="38"/>
                  </a:lnTo>
                  <a:lnTo>
                    <a:pt x="1954" y="32"/>
                  </a:lnTo>
                  <a:lnTo>
                    <a:pt x="1950" y="26"/>
                  </a:lnTo>
                  <a:lnTo>
                    <a:pt x="1948" y="23"/>
                  </a:lnTo>
                  <a:lnTo>
                    <a:pt x="1944" y="19"/>
                  </a:lnTo>
                  <a:lnTo>
                    <a:pt x="1939" y="13"/>
                  </a:lnTo>
                  <a:lnTo>
                    <a:pt x="1933" y="9"/>
                  </a:lnTo>
                  <a:lnTo>
                    <a:pt x="1929" y="5"/>
                  </a:lnTo>
                  <a:lnTo>
                    <a:pt x="1923" y="4"/>
                  </a:lnTo>
                  <a:lnTo>
                    <a:pt x="1916" y="2"/>
                  </a:lnTo>
                  <a:lnTo>
                    <a:pt x="1912" y="2"/>
                  </a:lnTo>
                  <a:lnTo>
                    <a:pt x="1904" y="0"/>
                  </a:lnTo>
                  <a:lnTo>
                    <a:pt x="1899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2" y="2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4" y="5"/>
                  </a:lnTo>
                  <a:lnTo>
                    <a:pt x="29" y="9"/>
                  </a:lnTo>
                  <a:lnTo>
                    <a:pt x="23" y="13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6"/>
                  </a:lnTo>
                  <a:lnTo>
                    <a:pt x="8" y="32"/>
                  </a:lnTo>
                  <a:lnTo>
                    <a:pt x="6" y="38"/>
                  </a:lnTo>
                  <a:lnTo>
                    <a:pt x="2" y="43"/>
                  </a:lnTo>
                  <a:lnTo>
                    <a:pt x="2" y="51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0" y="1467"/>
                  </a:lnTo>
                  <a:lnTo>
                    <a:pt x="0" y="1473"/>
                  </a:lnTo>
                  <a:lnTo>
                    <a:pt x="4" y="1478"/>
                  </a:lnTo>
                  <a:lnTo>
                    <a:pt x="10" y="1486"/>
                  </a:lnTo>
                  <a:lnTo>
                    <a:pt x="17" y="1492"/>
                  </a:lnTo>
                  <a:lnTo>
                    <a:pt x="23" y="1497"/>
                  </a:lnTo>
                  <a:lnTo>
                    <a:pt x="34" y="1503"/>
                  </a:lnTo>
                  <a:lnTo>
                    <a:pt x="38" y="1505"/>
                  </a:lnTo>
                  <a:lnTo>
                    <a:pt x="44" y="1509"/>
                  </a:lnTo>
                  <a:lnTo>
                    <a:pt x="50" y="1511"/>
                  </a:lnTo>
                  <a:lnTo>
                    <a:pt x="55" y="1514"/>
                  </a:lnTo>
                  <a:lnTo>
                    <a:pt x="61" y="1516"/>
                  </a:lnTo>
                  <a:lnTo>
                    <a:pt x="67" y="1518"/>
                  </a:lnTo>
                  <a:lnTo>
                    <a:pt x="72" y="1520"/>
                  </a:lnTo>
                  <a:lnTo>
                    <a:pt x="78" y="1522"/>
                  </a:lnTo>
                  <a:lnTo>
                    <a:pt x="84" y="1524"/>
                  </a:lnTo>
                  <a:lnTo>
                    <a:pt x="90" y="1526"/>
                  </a:lnTo>
                  <a:lnTo>
                    <a:pt x="97" y="1528"/>
                  </a:lnTo>
                  <a:lnTo>
                    <a:pt x="103" y="1531"/>
                  </a:lnTo>
                  <a:lnTo>
                    <a:pt x="109" y="1531"/>
                  </a:lnTo>
                  <a:lnTo>
                    <a:pt x="114" y="1533"/>
                  </a:lnTo>
                  <a:lnTo>
                    <a:pt x="120" y="1535"/>
                  </a:lnTo>
                  <a:lnTo>
                    <a:pt x="126" y="1537"/>
                  </a:lnTo>
                  <a:lnTo>
                    <a:pt x="129" y="1537"/>
                  </a:lnTo>
                  <a:lnTo>
                    <a:pt x="135" y="1539"/>
                  </a:lnTo>
                  <a:lnTo>
                    <a:pt x="139" y="1539"/>
                  </a:lnTo>
                  <a:lnTo>
                    <a:pt x="145" y="1541"/>
                  </a:lnTo>
                  <a:lnTo>
                    <a:pt x="145" y="1541"/>
                  </a:lnTo>
                  <a:close/>
                </a:path>
              </a:pathLst>
            </a:custGeom>
            <a:solidFill>
              <a:srgbClr val="D4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91" name="Freeform 27"/>
            <p:cNvSpPr>
              <a:spLocks/>
            </p:cNvSpPr>
            <p:nvPr/>
          </p:nvSpPr>
          <p:spPr bwMode="auto">
            <a:xfrm>
              <a:off x="423" y="2508"/>
              <a:ext cx="973" cy="781"/>
            </a:xfrm>
            <a:custGeom>
              <a:avLst/>
              <a:gdLst>
                <a:gd name="T0" fmla="*/ 211 w 1946"/>
                <a:gd name="T1" fmla="*/ 1530 h 1563"/>
                <a:gd name="T2" fmla="*/ 275 w 1946"/>
                <a:gd name="T3" fmla="*/ 1536 h 1563"/>
                <a:gd name="T4" fmla="*/ 348 w 1946"/>
                <a:gd name="T5" fmla="*/ 1544 h 1563"/>
                <a:gd name="T6" fmla="*/ 425 w 1946"/>
                <a:gd name="T7" fmla="*/ 1549 h 1563"/>
                <a:gd name="T8" fmla="*/ 509 w 1946"/>
                <a:gd name="T9" fmla="*/ 1553 h 1563"/>
                <a:gd name="T10" fmla="*/ 596 w 1946"/>
                <a:gd name="T11" fmla="*/ 1555 h 1563"/>
                <a:gd name="T12" fmla="*/ 686 w 1946"/>
                <a:gd name="T13" fmla="*/ 1559 h 1563"/>
                <a:gd name="T14" fmla="*/ 777 w 1946"/>
                <a:gd name="T15" fmla="*/ 1561 h 1563"/>
                <a:gd name="T16" fmla="*/ 872 w 1946"/>
                <a:gd name="T17" fmla="*/ 1563 h 1563"/>
                <a:gd name="T18" fmla="*/ 965 w 1946"/>
                <a:gd name="T19" fmla="*/ 1563 h 1563"/>
                <a:gd name="T20" fmla="*/ 1060 w 1946"/>
                <a:gd name="T21" fmla="*/ 1563 h 1563"/>
                <a:gd name="T22" fmla="*/ 1151 w 1946"/>
                <a:gd name="T23" fmla="*/ 1561 h 1563"/>
                <a:gd name="T24" fmla="*/ 1243 w 1946"/>
                <a:gd name="T25" fmla="*/ 1559 h 1563"/>
                <a:gd name="T26" fmla="*/ 1328 w 1946"/>
                <a:gd name="T27" fmla="*/ 1557 h 1563"/>
                <a:gd name="T28" fmla="*/ 1412 w 1946"/>
                <a:gd name="T29" fmla="*/ 1555 h 1563"/>
                <a:gd name="T30" fmla="*/ 1490 w 1946"/>
                <a:gd name="T31" fmla="*/ 1551 h 1563"/>
                <a:gd name="T32" fmla="*/ 1562 w 1946"/>
                <a:gd name="T33" fmla="*/ 1549 h 1563"/>
                <a:gd name="T34" fmla="*/ 1626 w 1946"/>
                <a:gd name="T35" fmla="*/ 1544 h 1563"/>
                <a:gd name="T36" fmla="*/ 1685 w 1946"/>
                <a:gd name="T37" fmla="*/ 1540 h 1563"/>
                <a:gd name="T38" fmla="*/ 1735 w 1946"/>
                <a:gd name="T39" fmla="*/ 1534 h 1563"/>
                <a:gd name="T40" fmla="*/ 1775 w 1946"/>
                <a:gd name="T41" fmla="*/ 1530 h 1563"/>
                <a:gd name="T42" fmla="*/ 1803 w 1946"/>
                <a:gd name="T43" fmla="*/ 1525 h 1563"/>
                <a:gd name="T44" fmla="*/ 1828 w 1946"/>
                <a:gd name="T45" fmla="*/ 1521 h 1563"/>
                <a:gd name="T46" fmla="*/ 1849 w 1946"/>
                <a:gd name="T47" fmla="*/ 1515 h 1563"/>
                <a:gd name="T48" fmla="*/ 1870 w 1946"/>
                <a:gd name="T49" fmla="*/ 1509 h 1563"/>
                <a:gd name="T50" fmla="*/ 1887 w 1946"/>
                <a:gd name="T51" fmla="*/ 1504 h 1563"/>
                <a:gd name="T52" fmla="*/ 1904 w 1946"/>
                <a:gd name="T53" fmla="*/ 1498 h 1563"/>
                <a:gd name="T54" fmla="*/ 1927 w 1946"/>
                <a:gd name="T55" fmla="*/ 1481 h 1563"/>
                <a:gd name="T56" fmla="*/ 1942 w 1946"/>
                <a:gd name="T57" fmla="*/ 1466 h 1563"/>
                <a:gd name="T58" fmla="*/ 1946 w 1946"/>
                <a:gd name="T59" fmla="*/ 65 h 1563"/>
                <a:gd name="T60" fmla="*/ 1942 w 1946"/>
                <a:gd name="T61" fmla="*/ 44 h 1563"/>
                <a:gd name="T62" fmla="*/ 1934 w 1946"/>
                <a:gd name="T63" fmla="*/ 29 h 1563"/>
                <a:gd name="T64" fmla="*/ 1921 w 1946"/>
                <a:gd name="T65" fmla="*/ 14 h 1563"/>
                <a:gd name="T66" fmla="*/ 1906 w 1946"/>
                <a:gd name="T67" fmla="*/ 4 h 1563"/>
                <a:gd name="T68" fmla="*/ 1887 w 1946"/>
                <a:gd name="T69" fmla="*/ 0 h 1563"/>
                <a:gd name="T70" fmla="*/ 57 w 1946"/>
                <a:gd name="T71" fmla="*/ 0 h 1563"/>
                <a:gd name="T72" fmla="*/ 38 w 1946"/>
                <a:gd name="T73" fmla="*/ 4 h 1563"/>
                <a:gd name="T74" fmla="*/ 23 w 1946"/>
                <a:gd name="T75" fmla="*/ 14 h 1563"/>
                <a:gd name="T76" fmla="*/ 9 w 1946"/>
                <a:gd name="T77" fmla="*/ 29 h 1563"/>
                <a:gd name="T78" fmla="*/ 2 w 1946"/>
                <a:gd name="T79" fmla="*/ 44 h 1563"/>
                <a:gd name="T80" fmla="*/ 0 w 1946"/>
                <a:gd name="T81" fmla="*/ 65 h 1563"/>
                <a:gd name="T82" fmla="*/ 5 w 1946"/>
                <a:gd name="T83" fmla="*/ 1466 h 1563"/>
                <a:gd name="T84" fmla="*/ 24 w 1946"/>
                <a:gd name="T85" fmla="*/ 1481 h 1563"/>
                <a:gd name="T86" fmla="*/ 42 w 1946"/>
                <a:gd name="T87" fmla="*/ 1488 h 1563"/>
                <a:gd name="T88" fmla="*/ 61 w 1946"/>
                <a:gd name="T89" fmla="*/ 1496 h 1563"/>
                <a:gd name="T90" fmla="*/ 81 w 1946"/>
                <a:gd name="T91" fmla="*/ 1502 h 1563"/>
                <a:gd name="T92" fmla="*/ 102 w 1946"/>
                <a:gd name="T93" fmla="*/ 1509 h 1563"/>
                <a:gd name="T94" fmla="*/ 125 w 1946"/>
                <a:gd name="T95" fmla="*/ 1515 h 1563"/>
                <a:gd name="T96" fmla="*/ 144 w 1946"/>
                <a:gd name="T97" fmla="*/ 1517 h 1563"/>
                <a:gd name="T98" fmla="*/ 161 w 1946"/>
                <a:gd name="T99" fmla="*/ 1523 h 1563"/>
                <a:gd name="T100" fmla="*/ 173 w 1946"/>
                <a:gd name="T101" fmla="*/ 1525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6" h="1563">
                  <a:moveTo>
                    <a:pt x="173" y="1525"/>
                  </a:moveTo>
                  <a:lnTo>
                    <a:pt x="190" y="1526"/>
                  </a:lnTo>
                  <a:lnTo>
                    <a:pt x="211" y="1530"/>
                  </a:lnTo>
                  <a:lnTo>
                    <a:pt x="232" y="1532"/>
                  </a:lnTo>
                  <a:lnTo>
                    <a:pt x="254" y="1534"/>
                  </a:lnTo>
                  <a:lnTo>
                    <a:pt x="275" y="1536"/>
                  </a:lnTo>
                  <a:lnTo>
                    <a:pt x="300" y="1540"/>
                  </a:lnTo>
                  <a:lnTo>
                    <a:pt x="323" y="1542"/>
                  </a:lnTo>
                  <a:lnTo>
                    <a:pt x="348" y="1544"/>
                  </a:lnTo>
                  <a:lnTo>
                    <a:pt x="372" y="1545"/>
                  </a:lnTo>
                  <a:lnTo>
                    <a:pt x="399" y="1547"/>
                  </a:lnTo>
                  <a:lnTo>
                    <a:pt x="425" y="1549"/>
                  </a:lnTo>
                  <a:lnTo>
                    <a:pt x="454" y="1551"/>
                  </a:lnTo>
                  <a:lnTo>
                    <a:pt x="481" y="1551"/>
                  </a:lnTo>
                  <a:lnTo>
                    <a:pt x="509" y="1553"/>
                  </a:lnTo>
                  <a:lnTo>
                    <a:pt x="538" y="1553"/>
                  </a:lnTo>
                  <a:lnTo>
                    <a:pt x="568" y="1555"/>
                  </a:lnTo>
                  <a:lnTo>
                    <a:pt x="596" y="1555"/>
                  </a:lnTo>
                  <a:lnTo>
                    <a:pt x="625" y="1557"/>
                  </a:lnTo>
                  <a:lnTo>
                    <a:pt x="655" y="1557"/>
                  </a:lnTo>
                  <a:lnTo>
                    <a:pt x="686" y="1559"/>
                  </a:lnTo>
                  <a:lnTo>
                    <a:pt x="716" y="1559"/>
                  </a:lnTo>
                  <a:lnTo>
                    <a:pt x="747" y="1561"/>
                  </a:lnTo>
                  <a:lnTo>
                    <a:pt x="777" y="1561"/>
                  </a:lnTo>
                  <a:lnTo>
                    <a:pt x="809" y="1563"/>
                  </a:lnTo>
                  <a:lnTo>
                    <a:pt x="840" y="1563"/>
                  </a:lnTo>
                  <a:lnTo>
                    <a:pt x="872" y="1563"/>
                  </a:lnTo>
                  <a:lnTo>
                    <a:pt x="902" y="1563"/>
                  </a:lnTo>
                  <a:lnTo>
                    <a:pt x="935" y="1563"/>
                  </a:lnTo>
                  <a:lnTo>
                    <a:pt x="965" y="1563"/>
                  </a:lnTo>
                  <a:lnTo>
                    <a:pt x="997" y="1563"/>
                  </a:lnTo>
                  <a:lnTo>
                    <a:pt x="1028" y="1563"/>
                  </a:lnTo>
                  <a:lnTo>
                    <a:pt x="1060" y="1563"/>
                  </a:lnTo>
                  <a:lnTo>
                    <a:pt x="1091" y="1563"/>
                  </a:lnTo>
                  <a:lnTo>
                    <a:pt x="1121" y="1563"/>
                  </a:lnTo>
                  <a:lnTo>
                    <a:pt x="1151" y="1561"/>
                  </a:lnTo>
                  <a:lnTo>
                    <a:pt x="1182" y="1561"/>
                  </a:lnTo>
                  <a:lnTo>
                    <a:pt x="1212" y="1561"/>
                  </a:lnTo>
                  <a:lnTo>
                    <a:pt x="1243" y="1559"/>
                  </a:lnTo>
                  <a:lnTo>
                    <a:pt x="1271" y="1559"/>
                  </a:lnTo>
                  <a:lnTo>
                    <a:pt x="1302" y="1559"/>
                  </a:lnTo>
                  <a:lnTo>
                    <a:pt x="1328" y="1557"/>
                  </a:lnTo>
                  <a:lnTo>
                    <a:pt x="1357" y="1557"/>
                  </a:lnTo>
                  <a:lnTo>
                    <a:pt x="1383" y="1555"/>
                  </a:lnTo>
                  <a:lnTo>
                    <a:pt x="1412" y="1555"/>
                  </a:lnTo>
                  <a:lnTo>
                    <a:pt x="1438" y="1553"/>
                  </a:lnTo>
                  <a:lnTo>
                    <a:pt x="1463" y="1553"/>
                  </a:lnTo>
                  <a:lnTo>
                    <a:pt x="1490" y="1551"/>
                  </a:lnTo>
                  <a:lnTo>
                    <a:pt x="1514" y="1551"/>
                  </a:lnTo>
                  <a:lnTo>
                    <a:pt x="1539" y="1549"/>
                  </a:lnTo>
                  <a:lnTo>
                    <a:pt x="1562" y="1549"/>
                  </a:lnTo>
                  <a:lnTo>
                    <a:pt x="1583" y="1547"/>
                  </a:lnTo>
                  <a:lnTo>
                    <a:pt x="1606" y="1545"/>
                  </a:lnTo>
                  <a:lnTo>
                    <a:pt x="1626" y="1544"/>
                  </a:lnTo>
                  <a:lnTo>
                    <a:pt x="1647" y="1544"/>
                  </a:lnTo>
                  <a:lnTo>
                    <a:pt x="1666" y="1542"/>
                  </a:lnTo>
                  <a:lnTo>
                    <a:pt x="1685" y="1540"/>
                  </a:lnTo>
                  <a:lnTo>
                    <a:pt x="1701" y="1538"/>
                  </a:lnTo>
                  <a:lnTo>
                    <a:pt x="1720" y="1536"/>
                  </a:lnTo>
                  <a:lnTo>
                    <a:pt x="1735" y="1534"/>
                  </a:lnTo>
                  <a:lnTo>
                    <a:pt x="1748" y="1534"/>
                  </a:lnTo>
                  <a:lnTo>
                    <a:pt x="1761" y="1532"/>
                  </a:lnTo>
                  <a:lnTo>
                    <a:pt x="1775" y="1530"/>
                  </a:lnTo>
                  <a:lnTo>
                    <a:pt x="1786" y="1528"/>
                  </a:lnTo>
                  <a:lnTo>
                    <a:pt x="1797" y="1528"/>
                  </a:lnTo>
                  <a:lnTo>
                    <a:pt x="1803" y="1525"/>
                  </a:lnTo>
                  <a:lnTo>
                    <a:pt x="1813" y="1525"/>
                  </a:lnTo>
                  <a:lnTo>
                    <a:pt x="1820" y="1521"/>
                  </a:lnTo>
                  <a:lnTo>
                    <a:pt x="1828" y="1521"/>
                  </a:lnTo>
                  <a:lnTo>
                    <a:pt x="1836" y="1519"/>
                  </a:lnTo>
                  <a:lnTo>
                    <a:pt x="1841" y="1517"/>
                  </a:lnTo>
                  <a:lnTo>
                    <a:pt x="1849" y="1515"/>
                  </a:lnTo>
                  <a:lnTo>
                    <a:pt x="1856" y="1515"/>
                  </a:lnTo>
                  <a:lnTo>
                    <a:pt x="1862" y="1511"/>
                  </a:lnTo>
                  <a:lnTo>
                    <a:pt x="1870" y="1509"/>
                  </a:lnTo>
                  <a:lnTo>
                    <a:pt x="1875" y="1507"/>
                  </a:lnTo>
                  <a:lnTo>
                    <a:pt x="1881" y="1506"/>
                  </a:lnTo>
                  <a:lnTo>
                    <a:pt x="1887" y="1504"/>
                  </a:lnTo>
                  <a:lnTo>
                    <a:pt x="1893" y="1502"/>
                  </a:lnTo>
                  <a:lnTo>
                    <a:pt x="1898" y="1500"/>
                  </a:lnTo>
                  <a:lnTo>
                    <a:pt x="1904" y="1498"/>
                  </a:lnTo>
                  <a:lnTo>
                    <a:pt x="1912" y="1492"/>
                  </a:lnTo>
                  <a:lnTo>
                    <a:pt x="1921" y="1487"/>
                  </a:lnTo>
                  <a:lnTo>
                    <a:pt x="1927" y="1481"/>
                  </a:lnTo>
                  <a:lnTo>
                    <a:pt x="1934" y="1477"/>
                  </a:lnTo>
                  <a:lnTo>
                    <a:pt x="1938" y="1471"/>
                  </a:lnTo>
                  <a:lnTo>
                    <a:pt x="1942" y="1466"/>
                  </a:lnTo>
                  <a:lnTo>
                    <a:pt x="1944" y="1460"/>
                  </a:lnTo>
                  <a:lnTo>
                    <a:pt x="1946" y="1454"/>
                  </a:lnTo>
                  <a:lnTo>
                    <a:pt x="1946" y="65"/>
                  </a:lnTo>
                  <a:lnTo>
                    <a:pt x="1944" y="57"/>
                  </a:lnTo>
                  <a:lnTo>
                    <a:pt x="1944" y="52"/>
                  </a:lnTo>
                  <a:lnTo>
                    <a:pt x="1942" y="44"/>
                  </a:lnTo>
                  <a:lnTo>
                    <a:pt x="1940" y="38"/>
                  </a:lnTo>
                  <a:lnTo>
                    <a:pt x="1936" y="35"/>
                  </a:lnTo>
                  <a:lnTo>
                    <a:pt x="1934" y="29"/>
                  </a:lnTo>
                  <a:lnTo>
                    <a:pt x="1931" y="23"/>
                  </a:lnTo>
                  <a:lnTo>
                    <a:pt x="1927" y="19"/>
                  </a:lnTo>
                  <a:lnTo>
                    <a:pt x="1921" y="14"/>
                  </a:lnTo>
                  <a:lnTo>
                    <a:pt x="1917" y="10"/>
                  </a:lnTo>
                  <a:lnTo>
                    <a:pt x="1912" y="8"/>
                  </a:lnTo>
                  <a:lnTo>
                    <a:pt x="1906" y="4"/>
                  </a:lnTo>
                  <a:lnTo>
                    <a:pt x="1898" y="2"/>
                  </a:lnTo>
                  <a:lnTo>
                    <a:pt x="1894" y="0"/>
                  </a:lnTo>
                  <a:lnTo>
                    <a:pt x="1887" y="0"/>
                  </a:lnTo>
                  <a:lnTo>
                    <a:pt x="1881" y="0"/>
                  </a:lnTo>
                  <a:lnTo>
                    <a:pt x="64" y="0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43" y="2"/>
                  </a:lnTo>
                  <a:lnTo>
                    <a:pt x="38" y="4"/>
                  </a:lnTo>
                  <a:lnTo>
                    <a:pt x="32" y="8"/>
                  </a:lnTo>
                  <a:lnTo>
                    <a:pt x="28" y="10"/>
                  </a:lnTo>
                  <a:lnTo>
                    <a:pt x="23" y="14"/>
                  </a:lnTo>
                  <a:lnTo>
                    <a:pt x="19" y="19"/>
                  </a:lnTo>
                  <a:lnTo>
                    <a:pt x="13" y="23"/>
                  </a:lnTo>
                  <a:lnTo>
                    <a:pt x="9" y="29"/>
                  </a:lnTo>
                  <a:lnTo>
                    <a:pt x="7" y="35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2" y="52"/>
                  </a:lnTo>
                  <a:lnTo>
                    <a:pt x="0" y="57"/>
                  </a:lnTo>
                  <a:lnTo>
                    <a:pt x="0" y="65"/>
                  </a:lnTo>
                  <a:lnTo>
                    <a:pt x="0" y="1454"/>
                  </a:lnTo>
                  <a:lnTo>
                    <a:pt x="2" y="1460"/>
                  </a:lnTo>
                  <a:lnTo>
                    <a:pt x="5" y="1466"/>
                  </a:lnTo>
                  <a:lnTo>
                    <a:pt x="11" y="1471"/>
                  </a:lnTo>
                  <a:lnTo>
                    <a:pt x="21" y="1477"/>
                  </a:lnTo>
                  <a:lnTo>
                    <a:pt x="24" y="1481"/>
                  </a:lnTo>
                  <a:lnTo>
                    <a:pt x="28" y="1483"/>
                  </a:lnTo>
                  <a:lnTo>
                    <a:pt x="34" y="1487"/>
                  </a:lnTo>
                  <a:lnTo>
                    <a:pt x="42" y="1488"/>
                  </a:lnTo>
                  <a:lnTo>
                    <a:pt x="47" y="1490"/>
                  </a:lnTo>
                  <a:lnTo>
                    <a:pt x="53" y="1492"/>
                  </a:lnTo>
                  <a:lnTo>
                    <a:pt x="61" y="1496"/>
                  </a:lnTo>
                  <a:lnTo>
                    <a:pt x="68" y="1498"/>
                  </a:lnTo>
                  <a:lnTo>
                    <a:pt x="74" y="1500"/>
                  </a:lnTo>
                  <a:lnTo>
                    <a:pt x="81" y="1502"/>
                  </a:lnTo>
                  <a:lnTo>
                    <a:pt x="87" y="1504"/>
                  </a:lnTo>
                  <a:lnTo>
                    <a:pt x="95" y="1507"/>
                  </a:lnTo>
                  <a:lnTo>
                    <a:pt x="102" y="1509"/>
                  </a:lnTo>
                  <a:lnTo>
                    <a:pt x="110" y="1511"/>
                  </a:lnTo>
                  <a:lnTo>
                    <a:pt x="116" y="1511"/>
                  </a:lnTo>
                  <a:lnTo>
                    <a:pt x="125" y="1515"/>
                  </a:lnTo>
                  <a:lnTo>
                    <a:pt x="131" y="1515"/>
                  </a:lnTo>
                  <a:lnTo>
                    <a:pt x="137" y="1517"/>
                  </a:lnTo>
                  <a:lnTo>
                    <a:pt x="144" y="1517"/>
                  </a:lnTo>
                  <a:lnTo>
                    <a:pt x="150" y="1519"/>
                  </a:lnTo>
                  <a:lnTo>
                    <a:pt x="156" y="1521"/>
                  </a:lnTo>
                  <a:lnTo>
                    <a:pt x="161" y="1523"/>
                  </a:lnTo>
                  <a:lnTo>
                    <a:pt x="167" y="1523"/>
                  </a:lnTo>
                  <a:lnTo>
                    <a:pt x="173" y="1525"/>
                  </a:lnTo>
                  <a:lnTo>
                    <a:pt x="173" y="1525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93" name="Freeform 29"/>
            <p:cNvSpPr>
              <a:spLocks/>
            </p:cNvSpPr>
            <p:nvPr/>
          </p:nvSpPr>
          <p:spPr bwMode="auto">
            <a:xfrm>
              <a:off x="517" y="2525"/>
              <a:ext cx="757" cy="554"/>
            </a:xfrm>
            <a:custGeom>
              <a:avLst/>
              <a:gdLst>
                <a:gd name="T0" fmla="*/ 0 w 1515"/>
                <a:gd name="T1" fmla="*/ 1108 h 1108"/>
                <a:gd name="T2" fmla="*/ 1515 w 1515"/>
                <a:gd name="T3" fmla="*/ 1108 h 1108"/>
                <a:gd name="T4" fmla="*/ 1515 w 1515"/>
                <a:gd name="T5" fmla="*/ 0 h 1108"/>
                <a:gd name="T6" fmla="*/ 0 w 1515"/>
                <a:gd name="T7" fmla="*/ 0 h 1108"/>
                <a:gd name="T8" fmla="*/ 0 w 1515"/>
                <a:gd name="T9" fmla="*/ 1108 h 1108"/>
                <a:gd name="T10" fmla="*/ 0 w 1515"/>
                <a:gd name="T11" fmla="*/ 1108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1108">
                  <a:moveTo>
                    <a:pt x="0" y="1108"/>
                  </a:moveTo>
                  <a:lnTo>
                    <a:pt x="1515" y="1108"/>
                  </a:lnTo>
                  <a:lnTo>
                    <a:pt x="1515" y="0"/>
                  </a:lnTo>
                  <a:lnTo>
                    <a:pt x="0" y="0"/>
                  </a:lnTo>
                  <a:lnTo>
                    <a:pt x="0" y="1108"/>
                  </a:lnTo>
                  <a:lnTo>
                    <a:pt x="0" y="110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94" name="Freeform 30"/>
            <p:cNvSpPr>
              <a:spLocks/>
            </p:cNvSpPr>
            <p:nvPr/>
          </p:nvSpPr>
          <p:spPr bwMode="auto">
            <a:xfrm>
              <a:off x="520" y="2529"/>
              <a:ext cx="749" cy="546"/>
            </a:xfrm>
            <a:custGeom>
              <a:avLst/>
              <a:gdLst>
                <a:gd name="T0" fmla="*/ 0 w 1497"/>
                <a:gd name="T1" fmla="*/ 1093 h 1093"/>
                <a:gd name="T2" fmla="*/ 1497 w 1497"/>
                <a:gd name="T3" fmla="*/ 1093 h 1093"/>
                <a:gd name="T4" fmla="*/ 1497 w 1497"/>
                <a:gd name="T5" fmla="*/ 0 h 1093"/>
                <a:gd name="T6" fmla="*/ 0 w 1497"/>
                <a:gd name="T7" fmla="*/ 0 h 1093"/>
                <a:gd name="T8" fmla="*/ 0 w 1497"/>
                <a:gd name="T9" fmla="*/ 1093 h 1093"/>
                <a:gd name="T10" fmla="*/ 0 w 1497"/>
                <a:gd name="T11" fmla="*/ 1093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7" h="1093">
                  <a:moveTo>
                    <a:pt x="0" y="1093"/>
                  </a:moveTo>
                  <a:lnTo>
                    <a:pt x="1497" y="1093"/>
                  </a:lnTo>
                  <a:lnTo>
                    <a:pt x="1497" y="0"/>
                  </a:lnTo>
                  <a:lnTo>
                    <a:pt x="0" y="0"/>
                  </a:lnTo>
                  <a:lnTo>
                    <a:pt x="0" y="1093"/>
                  </a:lnTo>
                  <a:lnTo>
                    <a:pt x="0" y="1093"/>
                  </a:lnTo>
                  <a:close/>
                </a:path>
              </a:pathLst>
            </a:custGeom>
            <a:solidFill>
              <a:srgbClr val="B5BA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95" name="Freeform 31"/>
            <p:cNvSpPr>
              <a:spLocks/>
            </p:cNvSpPr>
            <p:nvPr/>
          </p:nvSpPr>
          <p:spPr bwMode="auto">
            <a:xfrm>
              <a:off x="525" y="2561"/>
              <a:ext cx="739" cy="511"/>
            </a:xfrm>
            <a:custGeom>
              <a:avLst/>
              <a:gdLst>
                <a:gd name="T0" fmla="*/ 0 w 1479"/>
                <a:gd name="T1" fmla="*/ 1020 h 1020"/>
                <a:gd name="T2" fmla="*/ 1479 w 1479"/>
                <a:gd name="T3" fmla="*/ 1020 h 1020"/>
                <a:gd name="T4" fmla="*/ 1479 w 1479"/>
                <a:gd name="T5" fmla="*/ 0 h 1020"/>
                <a:gd name="T6" fmla="*/ 0 w 1479"/>
                <a:gd name="T7" fmla="*/ 0 h 1020"/>
                <a:gd name="T8" fmla="*/ 0 w 1479"/>
                <a:gd name="T9" fmla="*/ 1020 h 1020"/>
                <a:gd name="T10" fmla="*/ 0 w 1479"/>
                <a:gd name="T11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9" h="1020">
                  <a:moveTo>
                    <a:pt x="0" y="1020"/>
                  </a:moveTo>
                  <a:lnTo>
                    <a:pt x="1479" y="1020"/>
                  </a:lnTo>
                  <a:lnTo>
                    <a:pt x="1479" y="0"/>
                  </a:lnTo>
                  <a:lnTo>
                    <a:pt x="0" y="0"/>
                  </a:lnTo>
                  <a:lnTo>
                    <a:pt x="0" y="1020"/>
                  </a:lnTo>
                  <a:lnTo>
                    <a:pt x="0" y="1020"/>
                  </a:lnTo>
                  <a:close/>
                </a:path>
              </a:pathLst>
            </a:custGeom>
            <a:solidFill>
              <a:srgbClr val="D1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96" name="Freeform 32"/>
            <p:cNvSpPr>
              <a:spLocks/>
            </p:cNvSpPr>
            <p:nvPr/>
          </p:nvSpPr>
          <p:spPr bwMode="auto">
            <a:xfrm>
              <a:off x="418" y="3138"/>
              <a:ext cx="986" cy="11"/>
            </a:xfrm>
            <a:custGeom>
              <a:avLst/>
              <a:gdLst>
                <a:gd name="T0" fmla="*/ 0 w 1973"/>
                <a:gd name="T1" fmla="*/ 21 h 21"/>
                <a:gd name="T2" fmla="*/ 1973 w 1973"/>
                <a:gd name="T3" fmla="*/ 21 h 21"/>
                <a:gd name="T4" fmla="*/ 1973 w 1973"/>
                <a:gd name="T5" fmla="*/ 0 h 21"/>
                <a:gd name="T6" fmla="*/ 0 w 1973"/>
                <a:gd name="T7" fmla="*/ 0 h 21"/>
                <a:gd name="T8" fmla="*/ 0 w 1973"/>
                <a:gd name="T9" fmla="*/ 21 h 21"/>
                <a:gd name="T10" fmla="*/ 0 w 1973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3" h="21">
                  <a:moveTo>
                    <a:pt x="0" y="21"/>
                  </a:moveTo>
                  <a:lnTo>
                    <a:pt x="1973" y="21"/>
                  </a:lnTo>
                  <a:lnTo>
                    <a:pt x="1973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B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97" name="Freeform 33"/>
            <p:cNvSpPr>
              <a:spLocks/>
            </p:cNvSpPr>
            <p:nvPr/>
          </p:nvSpPr>
          <p:spPr bwMode="auto">
            <a:xfrm>
              <a:off x="525" y="2562"/>
              <a:ext cx="334" cy="335"/>
            </a:xfrm>
            <a:custGeom>
              <a:avLst/>
              <a:gdLst>
                <a:gd name="T0" fmla="*/ 525 w 667"/>
                <a:gd name="T1" fmla="*/ 4 h 669"/>
                <a:gd name="T2" fmla="*/ 0 w 667"/>
                <a:gd name="T3" fmla="*/ 530 h 669"/>
                <a:gd name="T4" fmla="*/ 0 w 667"/>
                <a:gd name="T5" fmla="*/ 669 h 669"/>
                <a:gd name="T6" fmla="*/ 667 w 667"/>
                <a:gd name="T7" fmla="*/ 0 h 669"/>
                <a:gd name="T8" fmla="*/ 525 w 667"/>
                <a:gd name="T9" fmla="*/ 4 h 669"/>
                <a:gd name="T10" fmla="*/ 525 w 667"/>
                <a:gd name="T11" fmla="*/ 4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7" h="669">
                  <a:moveTo>
                    <a:pt x="525" y="4"/>
                  </a:moveTo>
                  <a:lnTo>
                    <a:pt x="0" y="530"/>
                  </a:lnTo>
                  <a:lnTo>
                    <a:pt x="0" y="669"/>
                  </a:lnTo>
                  <a:lnTo>
                    <a:pt x="667" y="0"/>
                  </a:lnTo>
                  <a:lnTo>
                    <a:pt x="525" y="4"/>
                  </a:lnTo>
                  <a:lnTo>
                    <a:pt x="525" y="4"/>
                  </a:lnTo>
                  <a:close/>
                </a:path>
              </a:pathLst>
            </a:custGeom>
            <a:solidFill>
              <a:srgbClr val="E6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98" name="Freeform 34"/>
            <p:cNvSpPr>
              <a:spLocks/>
            </p:cNvSpPr>
            <p:nvPr/>
          </p:nvSpPr>
          <p:spPr bwMode="auto">
            <a:xfrm>
              <a:off x="526" y="2560"/>
              <a:ext cx="379" cy="382"/>
            </a:xfrm>
            <a:custGeom>
              <a:avLst/>
              <a:gdLst>
                <a:gd name="T0" fmla="*/ 716 w 758"/>
                <a:gd name="T1" fmla="*/ 4 h 762"/>
                <a:gd name="T2" fmla="*/ 0 w 758"/>
                <a:gd name="T3" fmla="*/ 720 h 762"/>
                <a:gd name="T4" fmla="*/ 0 w 758"/>
                <a:gd name="T5" fmla="*/ 762 h 762"/>
                <a:gd name="T6" fmla="*/ 758 w 758"/>
                <a:gd name="T7" fmla="*/ 0 h 762"/>
                <a:gd name="T8" fmla="*/ 716 w 758"/>
                <a:gd name="T9" fmla="*/ 4 h 762"/>
                <a:gd name="T10" fmla="*/ 716 w 758"/>
                <a:gd name="T11" fmla="*/ 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8" h="762">
                  <a:moveTo>
                    <a:pt x="716" y="4"/>
                  </a:moveTo>
                  <a:lnTo>
                    <a:pt x="0" y="720"/>
                  </a:lnTo>
                  <a:lnTo>
                    <a:pt x="0" y="762"/>
                  </a:lnTo>
                  <a:lnTo>
                    <a:pt x="758" y="0"/>
                  </a:lnTo>
                  <a:lnTo>
                    <a:pt x="716" y="4"/>
                  </a:lnTo>
                  <a:lnTo>
                    <a:pt x="716" y="4"/>
                  </a:lnTo>
                  <a:close/>
                </a:path>
              </a:pathLst>
            </a:custGeom>
            <a:solidFill>
              <a:srgbClr val="E6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99" name="Freeform 35"/>
            <p:cNvSpPr>
              <a:spLocks/>
            </p:cNvSpPr>
            <p:nvPr/>
          </p:nvSpPr>
          <p:spPr bwMode="auto">
            <a:xfrm>
              <a:off x="1225" y="2351"/>
              <a:ext cx="8" cy="197"/>
            </a:xfrm>
            <a:custGeom>
              <a:avLst/>
              <a:gdLst>
                <a:gd name="T0" fmla="*/ 15 w 15"/>
                <a:gd name="T1" fmla="*/ 393 h 393"/>
                <a:gd name="T2" fmla="*/ 0 w 15"/>
                <a:gd name="T3" fmla="*/ 393 h 393"/>
                <a:gd name="T4" fmla="*/ 0 w 15"/>
                <a:gd name="T5" fmla="*/ 0 h 393"/>
                <a:gd name="T6" fmla="*/ 15 w 15"/>
                <a:gd name="T7" fmla="*/ 0 h 393"/>
                <a:gd name="T8" fmla="*/ 15 w 15"/>
                <a:gd name="T9" fmla="*/ 393 h 393"/>
                <a:gd name="T10" fmla="*/ 15 w 15"/>
                <a:gd name="T11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93">
                  <a:moveTo>
                    <a:pt x="15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93"/>
                  </a:lnTo>
                  <a:lnTo>
                    <a:pt x="15" y="393"/>
                  </a:lnTo>
                  <a:close/>
                </a:path>
              </a:pathLst>
            </a:custGeom>
            <a:solidFill>
              <a:srgbClr val="6B9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01" name="Freeform 37"/>
            <p:cNvSpPr>
              <a:spLocks/>
            </p:cNvSpPr>
            <p:nvPr/>
          </p:nvSpPr>
          <p:spPr bwMode="auto">
            <a:xfrm>
              <a:off x="1415" y="2542"/>
              <a:ext cx="68" cy="234"/>
            </a:xfrm>
            <a:custGeom>
              <a:avLst/>
              <a:gdLst>
                <a:gd name="T0" fmla="*/ 0 w 135"/>
                <a:gd name="T1" fmla="*/ 467 h 467"/>
                <a:gd name="T2" fmla="*/ 135 w 135"/>
                <a:gd name="T3" fmla="*/ 372 h 467"/>
                <a:gd name="T4" fmla="*/ 135 w 135"/>
                <a:gd name="T5" fmla="*/ 0 h 467"/>
                <a:gd name="T6" fmla="*/ 0 w 135"/>
                <a:gd name="T7" fmla="*/ 0 h 467"/>
                <a:gd name="T8" fmla="*/ 0 w 135"/>
                <a:gd name="T9" fmla="*/ 467 h 467"/>
                <a:gd name="T10" fmla="*/ 0 w 135"/>
                <a:gd name="T11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67">
                  <a:moveTo>
                    <a:pt x="0" y="467"/>
                  </a:moveTo>
                  <a:lnTo>
                    <a:pt x="135" y="372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0" y="467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02" name="Freeform 38"/>
            <p:cNvSpPr>
              <a:spLocks/>
            </p:cNvSpPr>
            <p:nvPr/>
          </p:nvSpPr>
          <p:spPr bwMode="auto">
            <a:xfrm>
              <a:off x="1418" y="2544"/>
              <a:ext cx="63" cy="226"/>
            </a:xfrm>
            <a:custGeom>
              <a:avLst/>
              <a:gdLst>
                <a:gd name="T0" fmla="*/ 0 w 126"/>
                <a:gd name="T1" fmla="*/ 452 h 452"/>
                <a:gd name="T2" fmla="*/ 126 w 126"/>
                <a:gd name="T3" fmla="*/ 363 h 452"/>
                <a:gd name="T4" fmla="*/ 126 w 126"/>
                <a:gd name="T5" fmla="*/ 0 h 452"/>
                <a:gd name="T6" fmla="*/ 0 w 126"/>
                <a:gd name="T7" fmla="*/ 0 h 452"/>
                <a:gd name="T8" fmla="*/ 0 w 126"/>
                <a:gd name="T9" fmla="*/ 452 h 452"/>
                <a:gd name="T10" fmla="*/ 0 w 126"/>
                <a:gd name="T11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452">
                  <a:moveTo>
                    <a:pt x="0" y="452"/>
                  </a:moveTo>
                  <a:lnTo>
                    <a:pt x="126" y="363"/>
                  </a:lnTo>
                  <a:lnTo>
                    <a:pt x="126" y="0"/>
                  </a:lnTo>
                  <a:lnTo>
                    <a:pt x="0" y="0"/>
                  </a:lnTo>
                  <a:lnTo>
                    <a:pt x="0" y="452"/>
                  </a:lnTo>
                  <a:lnTo>
                    <a:pt x="0" y="452"/>
                  </a:lnTo>
                  <a:close/>
                </a:path>
              </a:pathLst>
            </a:custGeom>
            <a:solidFill>
              <a:srgbClr val="9E9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03" name="Freeform 39"/>
            <p:cNvSpPr>
              <a:spLocks/>
            </p:cNvSpPr>
            <p:nvPr/>
          </p:nvSpPr>
          <p:spPr bwMode="auto">
            <a:xfrm>
              <a:off x="1420" y="2545"/>
              <a:ext cx="59" cy="220"/>
            </a:xfrm>
            <a:custGeom>
              <a:avLst/>
              <a:gdLst>
                <a:gd name="T0" fmla="*/ 0 w 118"/>
                <a:gd name="T1" fmla="*/ 439 h 439"/>
                <a:gd name="T2" fmla="*/ 118 w 118"/>
                <a:gd name="T3" fmla="*/ 355 h 439"/>
                <a:gd name="T4" fmla="*/ 118 w 118"/>
                <a:gd name="T5" fmla="*/ 0 h 439"/>
                <a:gd name="T6" fmla="*/ 0 w 118"/>
                <a:gd name="T7" fmla="*/ 0 h 439"/>
                <a:gd name="T8" fmla="*/ 0 w 118"/>
                <a:gd name="T9" fmla="*/ 439 h 439"/>
                <a:gd name="T10" fmla="*/ 0 w 118"/>
                <a:gd name="T11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439">
                  <a:moveTo>
                    <a:pt x="0" y="439"/>
                  </a:moveTo>
                  <a:lnTo>
                    <a:pt x="118" y="355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0" y="439"/>
                  </a:lnTo>
                  <a:close/>
                </a:path>
              </a:pathLst>
            </a:custGeom>
            <a:solidFill>
              <a:srgbClr val="BF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04" name="Freeform 40"/>
            <p:cNvSpPr>
              <a:spLocks/>
            </p:cNvSpPr>
            <p:nvPr/>
          </p:nvSpPr>
          <p:spPr bwMode="auto">
            <a:xfrm>
              <a:off x="1422" y="2547"/>
              <a:ext cx="55" cy="212"/>
            </a:xfrm>
            <a:custGeom>
              <a:avLst/>
              <a:gdLst>
                <a:gd name="T0" fmla="*/ 0 w 110"/>
                <a:gd name="T1" fmla="*/ 424 h 424"/>
                <a:gd name="T2" fmla="*/ 110 w 110"/>
                <a:gd name="T3" fmla="*/ 348 h 424"/>
                <a:gd name="T4" fmla="*/ 110 w 110"/>
                <a:gd name="T5" fmla="*/ 0 h 424"/>
                <a:gd name="T6" fmla="*/ 0 w 110"/>
                <a:gd name="T7" fmla="*/ 0 h 424"/>
                <a:gd name="T8" fmla="*/ 0 w 110"/>
                <a:gd name="T9" fmla="*/ 424 h 424"/>
                <a:gd name="T10" fmla="*/ 0 w 110"/>
                <a:gd name="T11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424">
                  <a:moveTo>
                    <a:pt x="0" y="424"/>
                  </a:moveTo>
                  <a:lnTo>
                    <a:pt x="110" y="348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0" y="424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rgbClr val="DE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05" name="Freeform 41"/>
            <p:cNvSpPr>
              <a:spLocks/>
            </p:cNvSpPr>
            <p:nvPr/>
          </p:nvSpPr>
          <p:spPr bwMode="auto">
            <a:xfrm>
              <a:off x="1424" y="2548"/>
              <a:ext cx="51" cy="205"/>
            </a:xfrm>
            <a:custGeom>
              <a:avLst/>
              <a:gdLst>
                <a:gd name="T0" fmla="*/ 0 w 102"/>
                <a:gd name="T1" fmla="*/ 411 h 411"/>
                <a:gd name="T2" fmla="*/ 102 w 102"/>
                <a:gd name="T3" fmla="*/ 340 h 411"/>
                <a:gd name="T4" fmla="*/ 102 w 102"/>
                <a:gd name="T5" fmla="*/ 0 h 411"/>
                <a:gd name="T6" fmla="*/ 0 w 102"/>
                <a:gd name="T7" fmla="*/ 0 h 411"/>
                <a:gd name="T8" fmla="*/ 0 w 102"/>
                <a:gd name="T9" fmla="*/ 411 h 411"/>
                <a:gd name="T10" fmla="*/ 0 w 102"/>
                <a:gd name="T11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11">
                  <a:moveTo>
                    <a:pt x="0" y="411"/>
                  </a:moveTo>
                  <a:lnTo>
                    <a:pt x="102" y="340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411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06" name="Freeform 42"/>
            <p:cNvSpPr>
              <a:spLocks/>
            </p:cNvSpPr>
            <p:nvPr/>
          </p:nvSpPr>
          <p:spPr bwMode="auto">
            <a:xfrm>
              <a:off x="1425" y="2428"/>
              <a:ext cx="45" cy="111"/>
            </a:xfrm>
            <a:custGeom>
              <a:avLst/>
              <a:gdLst>
                <a:gd name="T0" fmla="*/ 91 w 91"/>
                <a:gd name="T1" fmla="*/ 220 h 220"/>
                <a:gd name="T2" fmla="*/ 83 w 91"/>
                <a:gd name="T3" fmla="*/ 158 h 220"/>
                <a:gd name="T4" fmla="*/ 72 w 91"/>
                <a:gd name="T5" fmla="*/ 158 h 220"/>
                <a:gd name="T6" fmla="*/ 72 w 91"/>
                <a:gd name="T7" fmla="*/ 137 h 220"/>
                <a:gd name="T8" fmla="*/ 78 w 91"/>
                <a:gd name="T9" fmla="*/ 137 h 220"/>
                <a:gd name="T10" fmla="*/ 91 w 91"/>
                <a:gd name="T11" fmla="*/ 137 h 220"/>
                <a:gd name="T12" fmla="*/ 83 w 91"/>
                <a:gd name="T13" fmla="*/ 106 h 220"/>
                <a:gd name="T14" fmla="*/ 72 w 91"/>
                <a:gd name="T15" fmla="*/ 106 h 220"/>
                <a:gd name="T16" fmla="*/ 72 w 91"/>
                <a:gd name="T17" fmla="*/ 102 h 220"/>
                <a:gd name="T18" fmla="*/ 72 w 91"/>
                <a:gd name="T19" fmla="*/ 87 h 220"/>
                <a:gd name="T20" fmla="*/ 72 w 91"/>
                <a:gd name="T21" fmla="*/ 85 h 220"/>
                <a:gd name="T22" fmla="*/ 83 w 91"/>
                <a:gd name="T23" fmla="*/ 85 h 220"/>
                <a:gd name="T24" fmla="*/ 91 w 91"/>
                <a:gd name="T25" fmla="*/ 55 h 220"/>
                <a:gd name="T26" fmla="*/ 72 w 91"/>
                <a:gd name="T27" fmla="*/ 34 h 220"/>
                <a:gd name="T28" fmla="*/ 91 w 91"/>
                <a:gd name="T29" fmla="*/ 0 h 220"/>
                <a:gd name="T30" fmla="*/ 0 w 91"/>
                <a:gd name="T31" fmla="*/ 4 h 220"/>
                <a:gd name="T32" fmla="*/ 0 w 91"/>
                <a:gd name="T33" fmla="*/ 17 h 220"/>
                <a:gd name="T34" fmla="*/ 0 w 91"/>
                <a:gd name="T35" fmla="*/ 28 h 220"/>
                <a:gd name="T36" fmla="*/ 0 w 91"/>
                <a:gd name="T37" fmla="*/ 38 h 220"/>
                <a:gd name="T38" fmla="*/ 0 w 91"/>
                <a:gd name="T39" fmla="*/ 47 h 220"/>
                <a:gd name="T40" fmla="*/ 0 w 91"/>
                <a:gd name="T41" fmla="*/ 59 h 220"/>
                <a:gd name="T42" fmla="*/ 5 w 91"/>
                <a:gd name="T43" fmla="*/ 64 h 220"/>
                <a:gd name="T44" fmla="*/ 15 w 91"/>
                <a:gd name="T45" fmla="*/ 64 h 220"/>
                <a:gd name="T46" fmla="*/ 19 w 91"/>
                <a:gd name="T47" fmla="*/ 70 h 220"/>
                <a:gd name="T48" fmla="*/ 19 w 91"/>
                <a:gd name="T49" fmla="*/ 80 h 220"/>
                <a:gd name="T50" fmla="*/ 15 w 91"/>
                <a:gd name="T51" fmla="*/ 85 h 220"/>
                <a:gd name="T52" fmla="*/ 5 w 91"/>
                <a:gd name="T53" fmla="*/ 85 h 220"/>
                <a:gd name="T54" fmla="*/ 0 w 91"/>
                <a:gd name="T55" fmla="*/ 93 h 220"/>
                <a:gd name="T56" fmla="*/ 0 w 91"/>
                <a:gd name="T57" fmla="*/ 108 h 220"/>
                <a:gd name="T58" fmla="*/ 5 w 91"/>
                <a:gd name="T59" fmla="*/ 116 h 220"/>
                <a:gd name="T60" fmla="*/ 15 w 91"/>
                <a:gd name="T61" fmla="*/ 116 h 220"/>
                <a:gd name="T62" fmla="*/ 19 w 91"/>
                <a:gd name="T63" fmla="*/ 120 h 220"/>
                <a:gd name="T64" fmla="*/ 19 w 91"/>
                <a:gd name="T65" fmla="*/ 131 h 220"/>
                <a:gd name="T66" fmla="*/ 15 w 91"/>
                <a:gd name="T67" fmla="*/ 137 h 220"/>
                <a:gd name="T68" fmla="*/ 5 w 91"/>
                <a:gd name="T69" fmla="*/ 137 h 220"/>
                <a:gd name="T70" fmla="*/ 0 w 91"/>
                <a:gd name="T71" fmla="*/ 144 h 220"/>
                <a:gd name="T72" fmla="*/ 0 w 91"/>
                <a:gd name="T73" fmla="*/ 159 h 220"/>
                <a:gd name="T74" fmla="*/ 5 w 91"/>
                <a:gd name="T75" fmla="*/ 167 h 220"/>
                <a:gd name="T76" fmla="*/ 15 w 91"/>
                <a:gd name="T77" fmla="*/ 167 h 220"/>
                <a:gd name="T78" fmla="*/ 19 w 91"/>
                <a:gd name="T79" fmla="*/ 173 h 220"/>
                <a:gd name="T80" fmla="*/ 19 w 91"/>
                <a:gd name="T81" fmla="*/ 180 h 220"/>
                <a:gd name="T82" fmla="*/ 0 w 91"/>
                <a:gd name="T83" fmla="*/ 186 h 220"/>
                <a:gd name="T84" fmla="*/ 0 w 91"/>
                <a:gd name="T85" fmla="*/ 199 h 220"/>
                <a:gd name="T86" fmla="*/ 0 w 91"/>
                <a:gd name="T87" fmla="*/ 211 h 220"/>
                <a:gd name="T88" fmla="*/ 0 w 91"/>
                <a:gd name="T8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20">
                  <a:moveTo>
                    <a:pt x="0" y="220"/>
                  </a:moveTo>
                  <a:lnTo>
                    <a:pt x="91" y="220"/>
                  </a:lnTo>
                  <a:lnTo>
                    <a:pt x="91" y="158"/>
                  </a:lnTo>
                  <a:lnTo>
                    <a:pt x="83" y="158"/>
                  </a:lnTo>
                  <a:lnTo>
                    <a:pt x="78" y="158"/>
                  </a:lnTo>
                  <a:lnTo>
                    <a:pt x="72" y="158"/>
                  </a:lnTo>
                  <a:lnTo>
                    <a:pt x="72" y="158"/>
                  </a:lnTo>
                  <a:lnTo>
                    <a:pt x="72" y="137"/>
                  </a:lnTo>
                  <a:lnTo>
                    <a:pt x="72" y="137"/>
                  </a:lnTo>
                  <a:lnTo>
                    <a:pt x="78" y="137"/>
                  </a:lnTo>
                  <a:lnTo>
                    <a:pt x="83" y="137"/>
                  </a:lnTo>
                  <a:lnTo>
                    <a:pt x="91" y="137"/>
                  </a:lnTo>
                  <a:lnTo>
                    <a:pt x="91" y="106"/>
                  </a:lnTo>
                  <a:lnTo>
                    <a:pt x="83" y="106"/>
                  </a:lnTo>
                  <a:lnTo>
                    <a:pt x="78" y="106"/>
                  </a:lnTo>
                  <a:lnTo>
                    <a:pt x="72" y="106"/>
                  </a:lnTo>
                  <a:lnTo>
                    <a:pt x="72" y="106"/>
                  </a:lnTo>
                  <a:lnTo>
                    <a:pt x="72" y="102"/>
                  </a:lnTo>
                  <a:lnTo>
                    <a:pt x="72" y="95"/>
                  </a:lnTo>
                  <a:lnTo>
                    <a:pt x="72" y="87"/>
                  </a:lnTo>
                  <a:lnTo>
                    <a:pt x="72" y="85"/>
                  </a:lnTo>
                  <a:lnTo>
                    <a:pt x="72" y="85"/>
                  </a:lnTo>
                  <a:lnTo>
                    <a:pt x="78" y="85"/>
                  </a:lnTo>
                  <a:lnTo>
                    <a:pt x="83" y="85"/>
                  </a:lnTo>
                  <a:lnTo>
                    <a:pt x="91" y="85"/>
                  </a:lnTo>
                  <a:lnTo>
                    <a:pt x="91" y="55"/>
                  </a:lnTo>
                  <a:lnTo>
                    <a:pt x="72" y="55"/>
                  </a:lnTo>
                  <a:lnTo>
                    <a:pt x="72" y="34"/>
                  </a:lnTo>
                  <a:lnTo>
                    <a:pt x="91" y="34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5" y="64"/>
                  </a:lnTo>
                  <a:lnTo>
                    <a:pt x="11" y="64"/>
                  </a:lnTo>
                  <a:lnTo>
                    <a:pt x="15" y="64"/>
                  </a:lnTo>
                  <a:lnTo>
                    <a:pt x="19" y="64"/>
                  </a:lnTo>
                  <a:lnTo>
                    <a:pt x="19" y="70"/>
                  </a:lnTo>
                  <a:lnTo>
                    <a:pt x="19" y="74"/>
                  </a:lnTo>
                  <a:lnTo>
                    <a:pt x="19" y="80"/>
                  </a:lnTo>
                  <a:lnTo>
                    <a:pt x="19" y="85"/>
                  </a:lnTo>
                  <a:lnTo>
                    <a:pt x="15" y="85"/>
                  </a:lnTo>
                  <a:lnTo>
                    <a:pt x="11" y="85"/>
                  </a:lnTo>
                  <a:lnTo>
                    <a:pt x="5" y="85"/>
                  </a:lnTo>
                  <a:lnTo>
                    <a:pt x="0" y="85"/>
                  </a:lnTo>
                  <a:lnTo>
                    <a:pt x="0" y="93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0" y="116"/>
                  </a:lnTo>
                  <a:lnTo>
                    <a:pt x="5" y="116"/>
                  </a:lnTo>
                  <a:lnTo>
                    <a:pt x="11" y="116"/>
                  </a:lnTo>
                  <a:lnTo>
                    <a:pt x="15" y="116"/>
                  </a:lnTo>
                  <a:lnTo>
                    <a:pt x="19" y="116"/>
                  </a:lnTo>
                  <a:lnTo>
                    <a:pt x="19" y="120"/>
                  </a:lnTo>
                  <a:lnTo>
                    <a:pt x="19" y="125"/>
                  </a:lnTo>
                  <a:lnTo>
                    <a:pt x="19" y="131"/>
                  </a:lnTo>
                  <a:lnTo>
                    <a:pt x="19" y="137"/>
                  </a:lnTo>
                  <a:lnTo>
                    <a:pt x="15" y="137"/>
                  </a:lnTo>
                  <a:lnTo>
                    <a:pt x="11" y="137"/>
                  </a:lnTo>
                  <a:lnTo>
                    <a:pt x="5" y="137"/>
                  </a:lnTo>
                  <a:lnTo>
                    <a:pt x="0" y="137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11" y="167"/>
                  </a:lnTo>
                  <a:lnTo>
                    <a:pt x="15" y="167"/>
                  </a:lnTo>
                  <a:lnTo>
                    <a:pt x="19" y="167"/>
                  </a:lnTo>
                  <a:lnTo>
                    <a:pt x="19" y="173"/>
                  </a:lnTo>
                  <a:lnTo>
                    <a:pt x="19" y="177"/>
                  </a:lnTo>
                  <a:lnTo>
                    <a:pt x="19" y="180"/>
                  </a:lnTo>
                  <a:lnTo>
                    <a:pt x="19" y="186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0" y="199"/>
                  </a:lnTo>
                  <a:lnTo>
                    <a:pt x="0" y="205"/>
                  </a:lnTo>
                  <a:lnTo>
                    <a:pt x="0" y="211"/>
                  </a:lnTo>
                  <a:lnTo>
                    <a:pt x="0" y="218"/>
                  </a:lnTo>
                  <a:lnTo>
                    <a:pt x="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6B9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07" name="Freeform 43"/>
            <p:cNvSpPr>
              <a:spLocks/>
            </p:cNvSpPr>
            <p:nvPr/>
          </p:nvSpPr>
          <p:spPr bwMode="auto">
            <a:xfrm>
              <a:off x="1429" y="2428"/>
              <a:ext cx="36" cy="111"/>
            </a:xfrm>
            <a:custGeom>
              <a:avLst/>
              <a:gdLst>
                <a:gd name="T0" fmla="*/ 73 w 73"/>
                <a:gd name="T1" fmla="*/ 220 h 220"/>
                <a:gd name="T2" fmla="*/ 73 w 73"/>
                <a:gd name="T3" fmla="*/ 213 h 220"/>
                <a:gd name="T4" fmla="*/ 73 w 73"/>
                <a:gd name="T5" fmla="*/ 201 h 220"/>
                <a:gd name="T6" fmla="*/ 73 w 73"/>
                <a:gd name="T7" fmla="*/ 192 h 220"/>
                <a:gd name="T8" fmla="*/ 73 w 73"/>
                <a:gd name="T9" fmla="*/ 178 h 220"/>
                <a:gd name="T10" fmla="*/ 73 w 73"/>
                <a:gd name="T11" fmla="*/ 169 h 220"/>
                <a:gd name="T12" fmla="*/ 73 w 73"/>
                <a:gd name="T13" fmla="*/ 156 h 220"/>
                <a:gd name="T14" fmla="*/ 61 w 73"/>
                <a:gd name="T15" fmla="*/ 156 h 220"/>
                <a:gd name="T16" fmla="*/ 57 w 73"/>
                <a:gd name="T17" fmla="*/ 156 h 220"/>
                <a:gd name="T18" fmla="*/ 57 w 73"/>
                <a:gd name="T19" fmla="*/ 137 h 220"/>
                <a:gd name="T20" fmla="*/ 67 w 73"/>
                <a:gd name="T21" fmla="*/ 137 h 220"/>
                <a:gd name="T22" fmla="*/ 73 w 73"/>
                <a:gd name="T23" fmla="*/ 106 h 220"/>
                <a:gd name="T24" fmla="*/ 61 w 73"/>
                <a:gd name="T25" fmla="*/ 106 h 220"/>
                <a:gd name="T26" fmla="*/ 57 w 73"/>
                <a:gd name="T27" fmla="*/ 106 h 220"/>
                <a:gd name="T28" fmla="*/ 57 w 73"/>
                <a:gd name="T29" fmla="*/ 95 h 220"/>
                <a:gd name="T30" fmla="*/ 57 w 73"/>
                <a:gd name="T31" fmla="*/ 85 h 220"/>
                <a:gd name="T32" fmla="*/ 61 w 73"/>
                <a:gd name="T33" fmla="*/ 85 h 220"/>
                <a:gd name="T34" fmla="*/ 73 w 73"/>
                <a:gd name="T35" fmla="*/ 85 h 220"/>
                <a:gd name="T36" fmla="*/ 57 w 73"/>
                <a:gd name="T37" fmla="*/ 55 h 220"/>
                <a:gd name="T38" fmla="*/ 59 w 73"/>
                <a:gd name="T39" fmla="*/ 36 h 220"/>
                <a:gd name="T40" fmla="*/ 71 w 73"/>
                <a:gd name="T41" fmla="*/ 36 h 220"/>
                <a:gd name="T42" fmla="*/ 73 w 73"/>
                <a:gd name="T43" fmla="*/ 0 h 220"/>
                <a:gd name="T44" fmla="*/ 0 w 73"/>
                <a:gd name="T45" fmla="*/ 4 h 220"/>
                <a:gd name="T46" fmla="*/ 0 w 73"/>
                <a:gd name="T47" fmla="*/ 17 h 220"/>
                <a:gd name="T48" fmla="*/ 0 w 73"/>
                <a:gd name="T49" fmla="*/ 28 h 220"/>
                <a:gd name="T50" fmla="*/ 0 w 73"/>
                <a:gd name="T51" fmla="*/ 38 h 220"/>
                <a:gd name="T52" fmla="*/ 0 w 73"/>
                <a:gd name="T53" fmla="*/ 49 h 220"/>
                <a:gd name="T54" fmla="*/ 0 w 73"/>
                <a:gd name="T55" fmla="*/ 61 h 220"/>
                <a:gd name="T56" fmla="*/ 8 w 73"/>
                <a:gd name="T57" fmla="*/ 66 h 220"/>
                <a:gd name="T58" fmla="*/ 14 w 73"/>
                <a:gd name="T59" fmla="*/ 70 h 220"/>
                <a:gd name="T60" fmla="*/ 14 w 73"/>
                <a:gd name="T61" fmla="*/ 80 h 220"/>
                <a:gd name="T62" fmla="*/ 8 w 73"/>
                <a:gd name="T63" fmla="*/ 85 h 220"/>
                <a:gd name="T64" fmla="*/ 0 w 73"/>
                <a:gd name="T65" fmla="*/ 93 h 220"/>
                <a:gd name="T66" fmla="*/ 0 w 73"/>
                <a:gd name="T67" fmla="*/ 108 h 220"/>
                <a:gd name="T68" fmla="*/ 8 w 73"/>
                <a:gd name="T69" fmla="*/ 116 h 220"/>
                <a:gd name="T70" fmla="*/ 14 w 73"/>
                <a:gd name="T71" fmla="*/ 120 h 220"/>
                <a:gd name="T72" fmla="*/ 14 w 73"/>
                <a:gd name="T73" fmla="*/ 131 h 220"/>
                <a:gd name="T74" fmla="*/ 8 w 73"/>
                <a:gd name="T75" fmla="*/ 137 h 220"/>
                <a:gd name="T76" fmla="*/ 0 w 73"/>
                <a:gd name="T77" fmla="*/ 144 h 220"/>
                <a:gd name="T78" fmla="*/ 0 w 73"/>
                <a:gd name="T79" fmla="*/ 159 h 220"/>
                <a:gd name="T80" fmla="*/ 8 w 73"/>
                <a:gd name="T81" fmla="*/ 167 h 220"/>
                <a:gd name="T82" fmla="*/ 14 w 73"/>
                <a:gd name="T83" fmla="*/ 173 h 220"/>
                <a:gd name="T84" fmla="*/ 14 w 73"/>
                <a:gd name="T85" fmla="*/ 180 h 220"/>
                <a:gd name="T86" fmla="*/ 0 w 73"/>
                <a:gd name="T87" fmla="*/ 186 h 220"/>
                <a:gd name="T88" fmla="*/ 0 w 73"/>
                <a:gd name="T89" fmla="*/ 197 h 220"/>
                <a:gd name="T90" fmla="*/ 0 w 73"/>
                <a:gd name="T91" fmla="*/ 209 h 220"/>
                <a:gd name="T92" fmla="*/ 0 w 73"/>
                <a:gd name="T93" fmla="*/ 218 h 220"/>
                <a:gd name="T94" fmla="*/ 0 w 73"/>
                <a:gd name="T9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" h="220">
                  <a:moveTo>
                    <a:pt x="0" y="220"/>
                  </a:moveTo>
                  <a:lnTo>
                    <a:pt x="73" y="220"/>
                  </a:lnTo>
                  <a:lnTo>
                    <a:pt x="73" y="218"/>
                  </a:lnTo>
                  <a:lnTo>
                    <a:pt x="73" y="213"/>
                  </a:lnTo>
                  <a:lnTo>
                    <a:pt x="73" y="207"/>
                  </a:lnTo>
                  <a:lnTo>
                    <a:pt x="73" y="201"/>
                  </a:lnTo>
                  <a:lnTo>
                    <a:pt x="73" y="197"/>
                  </a:lnTo>
                  <a:lnTo>
                    <a:pt x="73" y="192"/>
                  </a:lnTo>
                  <a:lnTo>
                    <a:pt x="73" y="186"/>
                  </a:lnTo>
                  <a:lnTo>
                    <a:pt x="73" y="178"/>
                  </a:lnTo>
                  <a:lnTo>
                    <a:pt x="73" y="175"/>
                  </a:lnTo>
                  <a:lnTo>
                    <a:pt x="73" y="169"/>
                  </a:lnTo>
                  <a:lnTo>
                    <a:pt x="73" y="159"/>
                  </a:lnTo>
                  <a:lnTo>
                    <a:pt x="73" y="156"/>
                  </a:lnTo>
                  <a:lnTo>
                    <a:pt x="67" y="156"/>
                  </a:lnTo>
                  <a:lnTo>
                    <a:pt x="61" y="156"/>
                  </a:lnTo>
                  <a:lnTo>
                    <a:pt x="57" y="156"/>
                  </a:lnTo>
                  <a:lnTo>
                    <a:pt x="57" y="156"/>
                  </a:lnTo>
                  <a:lnTo>
                    <a:pt x="57" y="137"/>
                  </a:lnTo>
                  <a:lnTo>
                    <a:pt x="57" y="137"/>
                  </a:lnTo>
                  <a:lnTo>
                    <a:pt x="61" y="137"/>
                  </a:lnTo>
                  <a:lnTo>
                    <a:pt x="67" y="137"/>
                  </a:lnTo>
                  <a:lnTo>
                    <a:pt x="73" y="137"/>
                  </a:lnTo>
                  <a:lnTo>
                    <a:pt x="73" y="106"/>
                  </a:lnTo>
                  <a:lnTo>
                    <a:pt x="67" y="106"/>
                  </a:lnTo>
                  <a:lnTo>
                    <a:pt x="61" y="106"/>
                  </a:lnTo>
                  <a:lnTo>
                    <a:pt x="57" y="106"/>
                  </a:lnTo>
                  <a:lnTo>
                    <a:pt x="57" y="106"/>
                  </a:lnTo>
                  <a:lnTo>
                    <a:pt x="57" y="102"/>
                  </a:lnTo>
                  <a:lnTo>
                    <a:pt x="57" y="95"/>
                  </a:lnTo>
                  <a:lnTo>
                    <a:pt x="57" y="87"/>
                  </a:lnTo>
                  <a:lnTo>
                    <a:pt x="57" y="85"/>
                  </a:lnTo>
                  <a:lnTo>
                    <a:pt x="57" y="85"/>
                  </a:lnTo>
                  <a:lnTo>
                    <a:pt x="61" y="85"/>
                  </a:lnTo>
                  <a:lnTo>
                    <a:pt x="67" y="85"/>
                  </a:lnTo>
                  <a:lnTo>
                    <a:pt x="73" y="85"/>
                  </a:lnTo>
                  <a:lnTo>
                    <a:pt x="73" y="55"/>
                  </a:lnTo>
                  <a:lnTo>
                    <a:pt x="57" y="55"/>
                  </a:lnTo>
                  <a:lnTo>
                    <a:pt x="57" y="36"/>
                  </a:lnTo>
                  <a:lnTo>
                    <a:pt x="59" y="36"/>
                  </a:lnTo>
                  <a:lnTo>
                    <a:pt x="65" y="36"/>
                  </a:lnTo>
                  <a:lnTo>
                    <a:pt x="71" y="36"/>
                  </a:lnTo>
                  <a:lnTo>
                    <a:pt x="73" y="36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66"/>
                  </a:lnTo>
                  <a:lnTo>
                    <a:pt x="8" y="66"/>
                  </a:lnTo>
                  <a:lnTo>
                    <a:pt x="14" y="66"/>
                  </a:lnTo>
                  <a:lnTo>
                    <a:pt x="14" y="70"/>
                  </a:lnTo>
                  <a:lnTo>
                    <a:pt x="14" y="74"/>
                  </a:lnTo>
                  <a:lnTo>
                    <a:pt x="14" y="80"/>
                  </a:lnTo>
                  <a:lnTo>
                    <a:pt x="14" y="85"/>
                  </a:lnTo>
                  <a:lnTo>
                    <a:pt x="8" y="85"/>
                  </a:lnTo>
                  <a:lnTo>
                    <a:pt x="0" y="85"/>
                  </a:lnTo>
                  <a:lnTo>
                    <a:pt x="0" y="93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14" y="116"/>
                  </a:lnTo>
                  <a:lnTo>
                    <a:pt x="14" y="120"/>
                  </a:lnTo>
                  <a:lnTo>
                    <a:pt x="14" y="125"/>
                  </a:lnTo>
                  <a:lnTo>
                    <a:pt x="14" y="131"/>
                  </a:lnTo>
                  <a:lnTo>
                    <a:pt x="14" y="137"/>
                  </a:lnTo>
                  <a:lnTo>
                    <a:pt x="8" y="137"/>
                  </a:lnTo>
                  <a:lnTo>
                    <a:pt x="0" y="137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8" y="167"/>
                  </a:lnTo>
                  <a:lnTo>
                    <a:pt x="14" y="167"/>
                  </a:lnTo>
                  <a:lnTo>
                    <a:pt x="14" y="173"/>
                  </a:lnTo>
                  <a:lnTo>
                    <a:pt x="14" y="177"/>
                  </a:lnTo>
                  <a:lnTo>
                    <a:pt x="14" y="180"/>
                  </a:lnTo>
                  <a:lnTo>
                    <a:pt x="14" y="186"/>
                  </a:lnTo>
                  <a:lnTo>
                    <a:pt x="0" y="186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0" y="203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0" y="218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91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08" name="Freeform 44"/>
            <p:cNvSpPr>
              <a:spLocks/>
            </p:cNvSpPr>
            <p:nvPr/>
          </p:nvSpPr>
          <p:spPr bwMode="auto">
            <a:xfrm>
              <a:off x="1432" y="2428"/>
              <a:ext cx="27" cy="111"/>
            </a:xfrm>
            <a:custGeom>
              <a:avLst/>
              <a:gdLst>
                <a:gd name="T0" fmla="*/ 55 w 55"/>
                <a:gd name="T1" fmla="*/ 220 h 220"/>
                <a:gd name="T2" fmla="*/ 55 w 55"/>
                <a:gd name="T3" fmla="*/ 213 h 220"/>
                <a:gd name="T4" fmla="*/ 55 w 55"/>
                <a:gd name="T5" fmla="*/ 205 h 220"/>
                <a:gd name="T6" fmla="*/ 55 w 55"/>
                <a:gd name="T7" fmla="*/ 196 h 220"/>
                <a:gd name="T8" fmla="*/ 55 w 55"/>
                <a:gd name="T9" fmla="*/ 184 h 220"/>
                <a:gd name="T10" fmla="*/ 55 w 55"/>
                <a:gd name="T11" fmla="*/ 173 h 220"/>
                <a:gd name="T12" fmla="*/ 55 w 55"/>
                <a:gd name="T13" fmla="*/ 161 h 220"/>
                <a:gd name="T14" fmla="*/ 55 w 55"/>
                <a:gd name="T15" fmla="*/ 156 h 220"/>
                <a:gd name="T16" fmla="*/ 48 w 55"/>
                <a:gd name="T17" fmla="*/ 156 h 220"/>
                <a:gd name="T18" fmla="*/ 44 w 55"/>
                <a:gd name="T19" fmla="*/ 156 h 220"/>
                <a:gd name="T20" fmla="*/ 44 w 55"/>
                <a:gd name="T21" fmla="*/ 137 h 220"/>
                <a:gd name="T22" fmla="*/ 51 w 55"/>
                <a:gd name="T23" fmla="*/ 137 h 220"/>
                <a:gd name="T24" fmla="*/ 55 w 55"/>
                <a:gd name="T25" fmla="*/ 106 h 220"/>
                <a:gd name="T26" fmla="*/ 44 w 55"/>
                <a:gd name="T27" fmla="*/ 106 h 220"/>
                <a:gd name="T28" fmla="*/ 44 w 55"/>
                <a:gd name="T29" fmla="*/ 95 h 220"/>
                <a:gd name="T30" fmla="*/ 44 w 55"/>
                <a:gd name="T31" fmla="*/ 85 h 220"/>
                <a:gd name="T32" fmla="*/ 55 w 55"/>
                <a:gd name="T33" fmla="*/ 85 h 220"/>
                <a:gd name="T34" fmla="*/ 44 w 55"/>
                <a:gd name="T35" fmla="*/ 55 h 220"/>
                <a:gd name="T36" fmla="*/ 44 w 55"/>
                <a:gd name="T37" fmla="*/ 36 h 220"/>
                <a:gd name="T38" fmla="*/ 51 w 55"/>
                <a:gd name="T39" fmla="*/ 36 h 220"/>
                <a:gd name="T40" fmla="*/ 55 w 55"/>
                <a:gd name="T41" fmla="*/ 0 h 220"/>
                <a:gd name="T42" fmla="*/ 0 w 55"/>
                <a:gd name="T43" fmla="*/ 6 h 220"/>
                <a:gd name="T44" fmla="*/ 0 w 55"/>
                <a:gd name="T45" fmla="*/ 17 h 220"/>
                <a:gd name="T46" fmla="*/ 0 w 55"/>
                <a:gd name="T47" fmla="*/ 30 h 220"/>
                <a:gd name="T48" fmla="*/ 0 w 55"/>
                <a:gd name="T49" fmla="*/ 40 h 220"/>
                <a:gd name="T50" fmla="*/ 0 w 55"/>
                <a:gd name="T51" fmla="*/ 49 h 220"/>
                <a:gd name="T52" fmla="*/ 0 w 55"/>
                <a:gd name="T53" fmla="*/ 61 h 220"/>
                <a:gd name="T54" fmla="*/ 4 w 55"/>
                <a:gd name="T55" fmla="*/ 66 h 220"/>
                <a:gd name="T56" fmla="*/ 10 w 55"/>
                <a:gd name="T57" fmla="*/ 70 h 220"/>
                <a:gd name="T58" fmla="*/ 10 w 55"/>
                <a:gd name="T59" fmla="*/ 80 h 220"/>
                <a:gd name="T60" fmla="*/ 4 w 55"/>
                <a:gd name="T61" fmla="*/ 85 h 220"/>
                <a:gd name="T62" fmla="*/ 0 w 55"/>
                <a:gd name="T63" fmla="*/ 93 h 220"/>
                <a:gd name="T64" fmla="*/ 0 w 55"/>
                <a:gd name="T65" fmla="*/ 108 h 220"/>
                <a:gd name="T66" fmla="*/ 4 w 55"/>
                <a:gd name="T67" fmla="*/ 116 h 220"/>
                <a:gd name="T68" fmla="*/ 10 w 55"/>
                <a:gd name="T69" fmla="*/ 120 h 220"/>
                <a:gd name="T70" fmla="*/ 10 w 55"/>
                <a:gd name="T71" fmla="*/ 133 h 220"/>
                <a:gd name="T72" fmla="*/ 4 w 55"/>
                <a:gd name="T73" fmla="*/ 137 h 220"/>
                <a:gd name="T74" fmla="*/ 0 w 55"/>
                <a:gd name="T75" fmla="*/ 144 h 220"/>
                <a:gd name="T76" fmla="*/ 0 w 55"/>
                <a:gd name="T77" fmla="*/ 159 h 220"/>
                <a:gd name="T78" fmla="*/ 4 w 55"/>
                <a:gd name="T79" fmla="*/ 167 h 220"/>
                <a:gd name="T80" fmla="*/ 10 w 55"/>
                <a:gd name="T81" fmla="*/ 173 h 220"/>
                <a:gd name="T82" fmla="*/ 10 w 55"/>
                <a:gd name="T83" fmla="*/ 182 h 220"/>
                <a:gd name="T84" fmla="*/ 0 w 55"/>
                <a:gd name="T85" fmla="*/ 188 h 220"/>
                <a:gd name="T86" fmla="*/ 0 w 55"/>
                <a:gd name="T87" fmla="*/ 197 h 220"/>
                <a:gd name="T88" fmla="*/ 0 w 55"/>
                <a:gd name="T89" fmla="*/ 207 h 220"/>
                <a:gd name="T90" fmla="*/ 0 w 55"/>
                <a:gd name="T91" fmla="*/ 216 h 220"/>
                <a:gd name="T92" fmla="*/ 0 w 55"/>
                <a:gd name="T9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" h="220">
                  <a:moveTo>
                    <a:pt x="0" y="220"/>
                  </a:moveTo>
                  <a:lnTo>
                    <a:pt x="55" y="220"/>
                  </a:lnTo>
                  <a:lnTo>
                    <a:pt x="55" y="218"/>
                  </a:lnTo>
                  <a:lnTo>
                    <a:pt x="55" y="213"/>
                  </a:lnTo>
                  <a:lnTo>
                    <a:pt x="55" y="209"/>
                  </a:lnTo>
                  <a:lnTo>
                    <a:pt x="55" y="205"/>
                  </a:lnTo>
                  <a:lnTo>
                    <a:pt x="55" y="199"/>
                  </a:lnTo>
                  <a:lnTo>
                    <a:pt x="55" y="196"/>
                  </a:lnTo>
                  <a:lnTo>
                    <a:pt x="55" y="190"/>
                  </a:lnTo>
                  <a:lnTo>
                    <a:pt x="55" y="184"/>
                  </a:lnTo>
                  <a:lnTo>
                    <a:pt x="55" y="178"/>
                  </a:lnTo>
                  <a:lnTo>
                    <a:pt x="55" y="173"/>
                  </a:lnTo>
                  <a:lnTo>
                    <a:pt x="55" y="167"/>
                  </a:lnTo>
                  <a:lnTo>
                    <a:pt x="55" y="161"/>
                  </a:lnTo>
                  <a:lnTo>
                    <a:pt x="55" y="158"/>
                  </a:lnTo>
                  <a:lnTo>
                    <a:pt x="55" y="156"/>
                  </a:lnTo>
                  <a:lnTo>
                    <a:pt x="51" y="156"/>
                  </a:lnTo>
                  <a:lnTo>
                    <a:pt x="48" y="156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44" y="137"/>
                  </a:lnTo>
                  <a:lnTo>
                    <a:pt x="44" y="137"/>
                  </a:lnTo>
                  <a:lnTo>
                    <a:pt x="48" y="137"/>
                  </a:lnTo>
                  <a:lnTo>
                    <a:pt x="51" y="137"/>
                  </a:lnTo>
                  <a:lnTo>
                    <a:pt x="55" y="137"/>
                  </a:lnTo>
                  <a:lnTo>
                    <a:pt x="55" y="106"/>
                  </a:lnTo>
                  <a:lnTo>
                    <a:pt x="46" y="106"/>
                  </a:lnTo>
                  <a:lnTo>
                    <a:pt x="44" y="106"/>
                  </a:lnTo>
                  <a:lnTo>
                    <a:pt x="44" y="102"/>
                  </a:lnTo>
                  <a:lnTo>
                    <a:pt x="44" y="95"/>
                  </a:lnTo>
                  <a:lnTo>
                    <a:pt x="44" y="87"/>
                  </a:lnTo>
                  <a:lnTo>
                    <a:pt x="44" y="85"/>
                  </a:lnTo>
                  <a:lnTo>
                    <a:pt x="46" y="85"/>
                  </a:lnTo>
                  <a:lnTo>
                    <a:pt x="55" y="85"/>
                  </a:lnTo>
                  <a:lnTo>
                    <a:pt x="55" y="55"/>
                  </a:lnTo>
                  <a:lnTo>
                    <a:pt x="44" y="55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8" y="36"/>
                  </a:lnTo>
                  <a:lnTo>
                    <a:pt x="51" y="36"/>
                  </a:lnTo>
                  <a:lnTo>
                    <a:pt x="55" y="36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66"/>
                  </a:lnTo>
                  <a:lnTo>
                    <a:pt x="4" y="66"/>
                  </a:lnTo>
                  <a:lnTo>
                    <a:pt x="10" y="66"/>
                  </a:lnTo>
                  <a:lnTo>
                    <a:pt x="10" y="70"/>
                  </a:lnTo>
                  <a:lnTo>
                    <a:pt x="10" y="74"/>
                  </a:lnTo>
                  <a:lnTo>
                    <a:pt x="10" y="80"/>
                  </a:lnTo>
                  <a:lnTo>
                    <a:pt x="10" y="85"/>
                  </a:lnTo>
                  <a:lnTo>
                    <a:pt x="4" y="85"/>
                  </a:lnTo>
                  <a:lnTo>
                    <a:pt x="0" y="85"/>
                  </a:lnTo>
                  <a:lnTo>
                    <a:pt x="0" y="93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0" y="116"/>
                  </a:lnTo>
                  <a:lnTo>
                    <a:pt x="4" y="116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0" y="125"/>
                  </a:lnTo>
                  <a:lnTo>
                    <a:pt x="10" y="133"/>
                  </a:lnTo>
                  <a:lnTo>
                    <a:pt x="10" y="137"/>
                  </a:lnTo>
                  <a:lnTo>
                    <a:pt x="4" y="137"/>
                  </a:lnTo>
                  <a:lnTo>
                    <a:pt x="0" y="137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4" y="167"/>
                  </a:lnTo>
                  <a:lnTo>
                    <a:pt x="10" y="167"/>
                  </a:lnTo>
                  <a:lnTo>
                    <a:pt x="10" y="173"/>
                  </a:lnTo>
                  <a:lnTo>
                    <a:pt x="10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0" y="188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0" y="201"/>
                  </a:lnTo>
                  <a:lnTo>
                    <a:pt x="0" y="207"/>
                  </a:lnTo>
                  <a:lnTo>
                    <a:pt x="0" y="213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B5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09" name="Freeform 45"/>
            <p:cNvSpPr>
              <a:spLocks/>
            </p:cNvSpPr>
            <p:nvPr/>
          </p:nvSpPr>
          <p:spPr bwMode="auto">
            <a:xfrm>
              <a:off x="1433" y="2428"/>
              <a:ext cx="20" cy="111"/>
            </a:xfrm>
            <a:custGeom>
              <a:avLst/>
              <a:gdLst>
                <a:gd name="T0" fmla="*/ 40 w 40"/>
                <a:gd name="T1" fmla="*/ 220 h 220"/>
                <a:gd name="T2" fmla="*/ 40 w 40"/>
                <a:gd name="T3" fmla="*/ 215 h 220"/>
                <a:gd name="T4" fmla="*/ 40 w 40"/>
                <a:gd name="T5" fmla="*/ 197 h 220"/>
                <a:gd name="T6" fmla="*/ 40 w 40"/>
                <a:gd name="T7" fmla="*/ 188 h 220"/>
                <a:gd name="T8" fmla="*/ 40 w 40"/>
                <a:gd name="T9" fmla="*/ 177 h 220"/>
                <a:gd name="T10" fmla="*/ 40 w 40"/>
                <a:gd name="T11" fmla="*/ 165 h 220"/>
                <a:gd name="T12" fmla="*/ 40 w 40"/>
                <a:gd name="T13" fmla="*/ 156 h 220"/>
                <a:gd name="T14" fmla="*/ 32 w 40"/>
                <a:gd name="T15" fmla="*/ 156 h 220"/>
                <a:gd name="T16" fmla="*/ 34 w 40"/>
                <a:gd name="T17" fmla="*/ 137 h 220"/>
                <a:gd name="T18" fmla="*/ 40 w 40"/>
                <a:gd name="T19" fmla="*/ 106 h 220"/>
                <a:gd name="T20" fmla="*/ 32 w 40"/>
                <a:gd name="T21" fmla="*/ 106 h 220"/>
                <a:gd name="T22" fmla="*/ 32 w 40"/>
                <a:gd name="T23" fmla="*/ 95 h 220"/>
                <a:gd name="T24" fmla="*/ 32 w 40"/>
                <a:gd name="T25" fmla="*/ 85 h 220"/>
                <a:gd name="T26" fmla="*/ 40 w 40"/>
                <a:gd name="T27" fmla="*/ 85 h 220"/>
                <a:gd name="T28" fmla="*/ 32 w 40"/>
                <a:gd name="T29" fmla="*/ 55 h 220"/>
                <a:gd name="T30" fmla="*/ 32 w 40"/>
                <a:gd name="T31" fmla="*/ 36 h 220"/>
                <a:gd name="T32" fmla="*/ 38 w 40"/>
                <a:gd name="T33" fmla="*/ 36 h 220"/>
                <a:gd name="T34" fmla="*/ 40 w 40"/>
                <a:gd name="T35" fmla="*/ 0 h 220"/>
                <a:gd name="T36" fmla="*/ 0 w 40"/>
                <a:gd name="T37" fmla="*/ 6 h 220"/>
                <a:gd name="T38" fmla="*/ 0 w 40"/>
                <a:gd name="T39" fmla="*/ 17 h 220"/>
                <a:gd name="T40" fmla="*/ 0 w 40"/>
                <a:gd name="T41" fmla="*/ 30 h 220"/>
                <a:gd name="T42" fmla="*/ 0 w 40"/>
                <a:gd name="T43" fmla="*/ 40 h 220"/>
                <a:gd name="T44" fmla="*/ 0 w 40"/>
                <a:gd name="T45" fmla="*/ 49 h 220"/>
                <a:gd name="T46" fmla="*/ 0 w 40"/>
                <a:gd name="T47" fmla="*/ 61 h 220"/>
                <a:gd name="T48" fmla="*/ 4 w 40"/>
                <a:gd name="T49" fmla="*/ 66 h 220"/>
                <a:gd name="T50" fmla="*/ 7 w 40"/>
                <a:gd name="T51" fmla="*/ 70 h 220"/>
                <a:gd name="T52" fmla="*/ 7 w 40"/>
                <a:gd name="T53" fmla="*/ 80 h 220"/>
                <a:gd name="T54" fmla="*/ 4 w 40"/>
                <a:gd name="T55" fmla="*/ 87 h 220"/>
                <a:gd name="T56" fmla="*/ 0 w 40"/>
                <a:gd name="T57" fmla="*/ 95 h 220"/>
                <a:gd name="T58" fmla="*/ 0 w 40"/>
                <a:gd name="T59" fmla="*/ 108 h 220"/>
                <a:gd name="T60" fmla="*/ 4 w 40"/>
                <a:gd name="T61" fmla="*/ 116 h 220"/>
                <a:gd name="T62" fmla="*/ 7 w 40"/>
                <a:gd name="T63" fmla="*/ 120 h 220"/>
                <a:gd name="T64" fmla="*/ 7 w 40"/>
                <a:gd name="T65" fmla="*/ 133 h 220"/>
                <a:gd name="T66" fmla="*/ 4 w 40"/>
                <a:gd name="T67" fmla="*/ 137 h 220"/>
                <a:gd name="T68" fmla="*/ 0 w 40"/>
                <a:gd name="T69" fmla="*/ 144 h 220"/>
                <a:gd name="T70" fmla="*/ 0 w 40"/>
                <a:gd name="T71" fmla="*/ 159 h 220"/>
                <a:gd name="T72" fmla="*/ 4 w 40"/>
                <a:gd name="T73" fmla="*/ 167 h 220"/>
                <a:gd name="T74" fmla="*/ 7 w 40"/>
                <a:gd name="T75" fmla="*/ 173 h 220"/>
                <a:gd name="T76" fmla="*/ 7 w 40"/>
                <a:gd name="T77" fmla="*/ 182 h 220"/>
                <a:gd name="T78" fmla="*/ 0 w 40"/>
                <a:gd name="T79" fmla="*/ 188 h 220"/>
                <a:gd name="T80" fmla="*/ 0 w 40"/>
                <a:gd name="T81" fmla="*/ 196 h 220"/>
                <a:gd name="T82" fmla="*/ 0 w 40"/>
                <a:gd name="T83" fmla="*/ 205 h 220"/>
                <a:gd name="T84" fmla="*/ 0 w 40"/>
                <a:gd name="T85" fmla="*/ 216 h 220"/>
                <a:gd name="T86" fmla="*/ 0 w 40"/>
                <a:gd name="T8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" h="220">
                  <a:moveTo>
                    <a:pt x="0" y="220"/>
                  </a:moveTo>
                  <a:lnTo>
                    <a:pt x="40" y="220"/>
                  </a:lnTo>
                  <a:lnTo>
                    <a:pt x="40" y="218"/>
                  </a:lnTo>
                  <a:lnTo>
                    <a:pt x="40" y="215"/>
                  </a:lnTo>
                  <a:lnTo>
                    <a:pt x="40" y="207"/>
                  </a:lnTo>
                  <a:lnTo>
                    <a:pt x="40" y="197"/>
                  </a:lnTo>
                  <a:lnTo>
                    <a:pt x="40" y="194"/>
                  </a:lnTo>
                  <a:lnTo>
                    <a:pt x="40" y="188"/>
                  </a:lnTo>
                  <a:lnTo>
                    <a:pt x="40" y="182"/>
                  </a:lnTo>
                  <a:lnTo>
                    <a:pt x="40" y="177"/>
                  </a:lnTo>
                  <a:lnTo>
                    <a:pt x="40" y="171"/>
                  </a:lnTo>
                  <a:lnTo>
                    <a:pt x="40" y="165"/>
                  </a:lnTo>
                  <a:lnTo>
                    <a:pt x="40" y="159"/>
                  </a:lnTo>
                  <a:lnTo>
                    <a:pt x="40" y="156"/>
                  </a:lnTo>
                  <a:lnTo>
                    <a:pt x="34" y="156"/>
                  </a:lnTo>
                  <a:lnTo>
                    <a:pt x="32" y="156"/>
                  </a:lnTo>
                  <a:lnTo>
                    <a:pt x="32" y="137"/>
                  </a:lnTo>
                  <a:lnTo>
                    <a:pt x="34" y="137"/>
                  </a:lnTo>
                  <a:lnTo>
                    <a:pt x="40" y="137"/>
                  </a:lnTo>
                  <a:lnTo>
                    <a:pt x="40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2" y="102"/>
                  </a:lnTo>
                  <a:lnTo>
                    <a:pt x="32" y="95"/>
                  </a:lnTo>
                  <a:lnTo>
                    <a:pt x="32" y="87"/>
                  </a:lnTo>
                  <a:lnTo>
                    <a:pt x="32" y="85"/>
                  </a:lnTo>
                  <a:lnTo>
                    <a:pt x="34" y="85"/>
                  </a:lnTo>
                  <a:lnTo>
                    <a:pt x="40" y="85"/>
                  </a:lnTo>
                  <a:lnTo>
                    <a:pt x="40" y="55"/>
                  </a:lnTo>
                  <a:lnTo>
                    <a:pt x="32" y="55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40" y="36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66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0"/>
                  </a:lnTo>
                  <a:lnTo>
                    <a:pt x="7" y="74"/>
                  </a:lnTo>
                  <a:lnTo>
                    <a:pt x="7" y="80"/>
                  </a:lnTo>
                  <a:lnTo>
                    <a:pt x="7" y="87"/>
                  </a:lnTo>
                  <a:lnTo>
                    <a:pt x="4" y="87"/>
                  </a:lnTo>
                  <a:lnTo>
                    <a:pt x="0" y="87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0" y="116"/>
                  </a:lnTo>
                  <a:lnTo>
                    <a:pt x="4" y="116"/>
                  </a:lnTo>
                  <a:lnTo>
                    <a:pt x="7" y="116"/>
                  </a:lnTo>
                  <a:lnTo>
                    <a:pt x="7" y="120"/>
                  </a:lnTo>
                  <a:lnTo>
                    <a:pt x="7" y="125"/>
                  </a:lnTo>
                  <a:lnTo>
                    <a:pt x="7" y="133"/>
                  </a:lnTo>
                  <a:lnTo>
                    <a:pt x="7" y="137"/>
                  </a:lnTo>
                  <a:lnTo>
                    <a:pt x="4" y="137"/>
                  </a:lnTo>
                  <a:lnTo>
                    <a:pt x="0" y="137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4" y="167"/>
                  </a:lnTo>
                  <a:lnTo>
                    <a:pt x="7" y="167"/>
                  </a:lnTo>
                  <a:lnTo>
                    <a:pt x="7" y="173"/>
                  </a:lnTo>
                  <a:lnTo>
                    <a:pt x="7" y="178"/>
                  </a:lnTo>
                  <a:lnTo>
                    <a:pt x="7" y="182"/>
                  </a:lnTo>
                  <a:lnTo>
                    <a:pt x="7" y="188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0" y="199"/>
                  </a:lnTo>
                  <a:lnTo>
                    <a:pt x="0" y="205"/>
                  </a:lnTo>
                  <a:lnTo>
                    <a:pt x="0" y="211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D9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10" name="Freeform 46"/>
            <p:cNvSpPr>
              <a:spLocks/>
            </p:cNvSpPr>
            <p:nvPr/>
          </p:nvSpPr>
          <p:spPr bwMode="auto">
            <a:xfrm>
              <a:off x="1436" y="2428"/>
              <a:ext cx="13" cy="111"/>
            </a:xfrm>
            <a:custGeom>
              <a:avLst/>
              <a:gdLst>
                <a:gd name="T0" fmla="*/ 24 w 24"/>
                <a:gd name="T1" fmla="*/ 220 h 220"/>
                <a:gd name="T2" fmla="*/ 24 w 24"/>
                <a:gd name="T3" fmla="*/ 215 h 220"/>
                <a:gd name="T4" fmla="*/ 24 w 24"/>
                <a:gd name="T5" fmla="*/ 201 h 220"/>
                <a:gd name="T6" fmla="*/ 24 w 24"/>
                <a:gd name="T7" fmla="*/ 192 h 220"/>
                <a:gd name="T8" fmla="*/ 24 w 24"/>
                <a:gd name="T9" fmla="*/ 180 h 220"/>
                <a:gd name="T10" fmla="*/ 24 w 24"/>
                <a:gd name="T11" fmla="*/ 167 h 220"/>
                <a:gd name="T12" fmla="*/ 24 w 24"/>
                <a:gd name="T13" fmla="*/ 156 h 220"/>
                <a:gd name="T14" fmla="*/ 19 w 24"/>
                <a:gd name="T15" fmla="*/ 137 h 220"/>
                <a:gd name="T16" fmla="*/ 24 w 24"/>
                <a:gd name="T17" fmla="*/ 106 h 220"/>
                <a:gd name="T18" fmla="*/ 19 w 24"/>
                <a:gd name="T19" fmla="*/ 106 h 220"/>
                <a:gd name="T20" fmla="*/ 20 w 24"/>
                <a:gd name="T21" fmla="*/ 85 h 220"/>
                <a:gd name="T22" fmla="*/ 24 w 24"/>
                <a:gd name="T23" fmla="*/ 55 h 220"/>
                <a:gd name="T24" fmla="*/ 19 w 24"/>
                <a:gd name="T25" fmla="*/ 36 h 220"/>
                <a:gd name="T26" fmla="*/ 24 w 24"/>
                <a:gd name="T27" fmla="*/ 36 h 220"/>
                <a:gd name="T28" fmla="*/ 0 w 24"/>
                <a:gd name="T29" fmla="*/ 0 h 220"/>
                <a:gd name="T30" fmla="*/ 0 w 24"/>
                <a:gd name="T31" fmla="*/ 11 h 220"/>
                <a:gd name="T32" fmla="*/ 0 w 24"/>
                <a:gd name="T33" fmla="*/ 26 h 220"/>
                <a:gd name="T34" fmla="*/ 0 w 24"/>
                <a:gd name="T35" fmla="*/ 34 h 220"/>
                <a:gd name="T36" fmla="*/ 0 w 24"/>
                <a:gd name="T37" fmla="*/ 45 h 220"/>
                <a:gd name="T38" fmla="*/ 0 w 24"/>
                <a:gd name="T39" fmla="*/ 55 h 220"/>
                <a:gd name="T40" fmla="*/ 0 w 24"/>
                <a:gd name="T41" fmla="*/ 66 h 220"/>
                <a:gd name="T42" fmla="*/ 5 w 24"/>
                <a:gd name="T43" fmla="*/ 66 h 220"/>
                <a:gd name="T44" fmla="*/ 5 w 24"/>
                <a:gd name="T45" fmla="*/ 74 h 220"/>
                <a:gd name="T46" fmla="*/ 5 w 24"/>
                <a:gd name="T47" fmla="*/ 87 h 220"/>
                <a:gd name="T48" fmla="*/ 0 w 24"/>
                <a:gd name="T49" fmla="*/ 95 h 220"/>
                <a:gd name="T50" fmla="*/ 0 w 24"/>
                <a:gd name="T51" fmla="*/ 108 h 220"/>
                <a:gd name="T52" fmla="*/ 5 w 24"/>
                <a:gd name="T53" fmla="*/ 116 h 220"/>
                <a:gd name="T54" fmla="*/ 0 w 24"/>
                <a:gd name="T55" fmla="*/ 137 h 220"/>
                <a:gd name="T56" fmla="*/ 0 w 24"/>
                <a:gd name="T57" fmla="*/ 152 h 220"/>
                <a:gd name="T58" fmla="*/ 0 w 24"/>
                <a:gd name="T59" fmla="*/ 167 h 220"/>
                <a:gd name="T60" fmla="*/ 5 w 24"/>
                <a:gd name="T61" fmla="*/ 173 h 220"/>
                <a:gd name="T62" fmla="*/ 5 w 24"/>
                <a:gd name="T63" fmla="*/ 182 h 220"/>
                <a:gd name="T64" fmla="*/ 0 w 24"/>
                <a:gd name="T65" fmla="*/ 188 h 220"/>
                <a:gd name="T66" fmla="*/ 0 w 24"/>
                <a:gd name="T6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" h="220">
                  <a:moveTo>
                    <a:pt x="0" y="220"/>
                  </a:moveTo>
                  <a:lnTo>
                    <a:pt x="24" y="220"/>
                  </a:lnTo>
                  <a:lnTo>
                    <a:pt x="24" y="218"/>
                  </a:lnTo>
                  <a:lnTo>
                    <a:pt x="24" y="215"/>
                  </a:lnTo>
                  <a:lnTo>
                    <a:pt x="24" y="209"/>
                  </a:lnTo>
                  <a:lnTo>
                    <a:pt x="24" y="201"/>
                  </a:lnTo>
                  <a:lnTo>
                    <a:pt x="24" y="196"/>
                  </a:lnTo>
                  <a:lnTo>
                    <a:pt x="24" y="192"/>
                  </a:lnTo>
                  <a:lnTo>
                    <a:pt x="24" y="186"/>
                  </a:lnTo>
                  <a:lnTo>
                    <a:pt x="24" y="180"/>
                  </a:lnTo>
                  <a:lnTo>
                    <a:pt x="24" y="175"/>
                  </a:lnTo>
                  <a:lnTo>
                    <a:pt x="24" y="167"/>
                  </a:lnTo>
                  <a:lnTo>
                    <a:pt x="24" y="161"/>
                  </a:lnTo>
                  <a:lnTo>
                    <a:pt x="24" y="156"/>
                  </a:lnTo>
                  <a:lnTo>
                    <a:pt x="19" y="156"/>
                  </a:lnTo>
                  <a:lnTo>
                    <a:pt x="19" y="137"/>
                  </a:lnTo>
                  <a:lnTo>
                    <a:pt x="24" y="137"/>
                  </a:lnTo>
                  <a:lnTo>
                    <a:pt x="24" y="106"/>
                  </a:lnTo>
                  <a:lnTo>
                    <a:pt x="20" y="106"/>
                  </a:lnTo>
                  <a:lnTo>
                    <a:pt x="19" y="106"/>
                  </a:lnTo>
                  <a:lnTo>
                    <a:pt x="19" y="85"/>
                  </a:lnTo>
                  <a:lnTo>
                    <a:pt x="20" y="85"/>
                  </a:lnTo>
                  <a:lnTo>
                    <a:pt x="24" y="85"/>
                  </a:lnTo>
                  <a:lnTo>
                    <a:pt x="24" y="55"/>
                  </a:lnTo>
                  <a:lnTo>
                    <a:pt x="19" y="55"/>
                  </a:lnTo>
                  <a:lnTo>
                    <a:pt x="19" y="36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66"/>
                  </a:lnTo>
                  <a:lnTo>
                    <a:pt x="1" y="66"/>
                  </a:lnTo>
                  <a:lnTo>
                    <a:pt x="5" y="66"/>
                  </a:lnTo>
                  <a:lnTo>
                    <a:pt x="5" y="70"/>
                  </a:lnTo>
                  <a:lnTo>
                    <a:pt x="5" y="74"/>
                  </a:lnTo>
                  <a:lnTo>
                    <a:pt x="5" y="80"/>
                  </a:lnTo>
                  <a:lnTo>
                    <a:pt x="5" y="87"/>
                  </a:lnTo>
                  <a:lnTo>
                    <a:pt x="0" y="87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0" y="116"/>
                  </a:lnTo>
                  <a:lnTo>
                    <a:pt x="5" y="116"/>
                  </a:lnTo>
                  <a:lnTo>
                    <a:pt x="5" y="137"/>
                  </a:lnTo>
                  <a:lnTo>
                    <a:pt x="0" y="137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5" y="173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5" y="188"/>
                  </a:lnTo>
                  <a:lnTo>
                    <a:pt x="0" y="188"/>
                  </a:lnTo>
                  <a:lnTo>
                    <a:pt x="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11" name="Freeform 47"/>
            <p:cNvSpPr>
              <a:spLocks/>
            </p:cNvSpPr>
            <p:nvPr/>
          </p:nvSpPr>
          <p:spPr bwMode="auto">
            <a:xfrm>
              <a:off x="1272" y="2222"/>
              <a:ext cx="162" cy="43"/>
            </a:xfrm>
            <a:custGeom>
              <a:avLst/>
              <a:gdLst>
                <a:gd name="T0" fmla="*/ 0 w 325"/>
                <a:gd name="T1" fmla="*/ 0 h 86"/>
                <a:gd name="T2" fmla="*/ 325 w 325"/>
                <a:gd name="T3" fmla="*/ 0 h 86"/>
                <a:gd name="T4" fmla="*/ 325 w 325"/>
                <a:gd name="T5" fmla="*/ 86 h 86"/>
                <a:gd name="T6" fmla="*/ 0 w 325"/>
                <a:gd name="T7" fmla="*/ 86 h 86"/>
                <a:gd name="T8" fmla="*/ 0 w 325"/>
                <a:gd name="T9" fmla="*/ 0 h 86"/>
                <a:gd name="T10" fmla="*/ 0 w 325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86">
                  <a:moveTo>
                    <a:pt x="0" y="0"/>
                  </a:moveTo>
                  <a:lnTo>
                    <a:pt x="325" y="0"/>
                  </a:lnTo>
                  <a:lnTo>
                    <a:pt x="325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12" name="Freeform 48"/>
            <p:cNvSpPr>
              <a:spLocks/>
            </p:cNvSpPr>
            <p:nvPr/>
          </p:nvSpPr>
          <p:spPr bwMode="auto">
            <a:xfrm>
              <a:off x="929" y="2222"/>
              <a:ext cx="163" cy="43"/>
            </a:xfrm>
            <a:custGeom>
              <a:avLst/>
              <a:gdLst>
                <a:gd name="T0" fmla="*/ 0 w 327"/>
                <a:gd name="T1" fmla="*/ 0 h 86"/>
                <a:gd name="T2" fmla="*/ 327 w 327"/>
                <a:gd name="T3" fmla="*/ 0 h 86"/>
                <a:gd name="T4" fmla="*/ 327 w 327"/>
                <a:gd name="T5" fmla="*/ 86 h 86"/>
                <a:gd name="T6" fmla="*/ 0 w 327"/>
                <a:gd name="T7" fmla="*/ 86 h 86"/>
                <a:gd name="T8" fmla="*/ 0 w 327"/>
                <a:gd name="T9" fmla="*/ 0 h 86"/>
                <a:gd name="T10" fmla="*/ 0 w 32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86">
                  <a:moveTo>
                    <a:pt x="0" y="0"/>
                  </a:moveTo>
                  <a:lnTo>
                    <a:pt x="327" y="0"/>
                  </a:lnTo>
                  <a:lnTo>
                    <a:pt x="327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13" name="Freeform 49"/>
            <p:cNvSpPr>
              <a:spLocks/>
            </p:cNvSpPr>
            <p:nvPr/>
          </p:nvSpPr>
          <p:spPr bwMode="auto">
            <a:xfrm>
              <a:off x="240" y="2222"/>
              <a:ext cx="166" cy="43"/>
            </a:xfrm>
            <a:custGeom>
              <a:avLst/>
              <a:gdLst>
                <a:gd name="T0" fmla="*/ 0 w 333"/>
                <a:gd name="T1" fmla="*/ 0 h 86"/>
                <a:gd name="T2" fmla="*/ 333 w 333"/>
                <a:gd name="T3" fmla="*/ 0 h 86"/>
                <a:gd name="T4" fmla="*/ 333 w 333"/>
                <a:gd name="T5" fmla="*/ 86 h 86"/>
                <a:gd name="T6" fmla="*/ 0 w 333"/>
                <a:gd name="T7" fmla="*/ 86 h 86"/>
                <a:gd name="T8" fmla="*/ 0 w 333"/>
                <a:gd name="T9" fmla="*/ 0 h 86"/>
                <a:gd name="T10" fmla="*/ 0 w 333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86">
                  <a:moveTo>
                    <a:pt x="0" y="0"/>
                  </a:moveTo>
                  <a:lnTo>
                    <a:pt x="333" y="0"/>
                  </a:lnTo>
                  <a:lnTo>
                    <a:pt x="333" y="86"/>
                  </a:lnTo>
                  <a:lnTo>
                    <a:pt x="0" y="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14" name="Freeform 50"/>
            <p:cNvSpPr>
              <a:spLocks/>
            </p:cNvSpPr>
            <p:nvPr/>
          </p:nvSpPr>
          <p:spPr bwMode="auto">
            <a:xfrm>
              <a:off x="1203" y="2536"/>
              <a:ext cx="61" cy="19"/>
            </a:xfrm>
            <a:custGeom>
              <a:avLst/>
              <a:gdLst>
                <a:gd name="T0" fmla="*/ 0 w 122"/>
                <a:gd name="T1" fmla="*/ 38 h 38"/>
                <a:gd name="T2" fmla="*/ 122 w 122"/>
                <a:gd name="T3" fmla="*/ 38 h 38"/>
                <a:gd name="T4" fmla="*/ 122 w 122"/>
                <a:gd name="T5" fmla="*/ 0 h 38"/>
                <a:gd name="T6" fmla="*/ 0 w 122"/>
                <a:gd name="T7" fmla="*/ 0 h 38"/>
                <a:gd name="T8" fmla="*/ 0 w 122"/>
                <a:gd name="T9" fmla="*/ 38 h 38"/>
                <a:gd name="T10" fmla="*/ 0 w 122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38">
                  <a:moveTo>
                    <a:pt x="0" y="38"/>
                  </a:moveTo>
                  <a:lnTo>
                    <a:pt x="122" y="38"/>
                  </a:lnTo>
                  <a:lnTo>
                    <a:pt x="12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E08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15" name="Freeform 51"/>
            <p:cNvSpPr>
              <a:spLocks/>
            </p:cNvSpPr>
            <p:nvPr/>
          </p:nvSpPr>
          <p:spPr bwMode="auto">
            <a:xfrm>
              <a:off x="1046" y="2345"/>
              <a:ext cx="235" cy="236"/>
            </a:xfrm>
            <a:custGeom>
              <a:avLst/>
              <a:gdLst>
                <a:gd name="T0" fmla="*/ 94 w 472"/>
                <a:gd name="T1" fmla="*/ 473 h 473"/>
                <a:gd name="T2" fmla="*/ 472 w 472"/>
                <a:gd name="T3" fmla="*/ 93 h 473"/>
                <a:gd name="T4" fmla="*/ 379 w 472"/>
                <a:gd name="T5" fmla="*/ 0 h 473"/>
                <a:gd name="T6" fmla="*/ 0 w 472"/>
                <a:gd name="T7" fmla="*/ 378 h 473"/>
                <a:gd name="T8" fmla="*/ 94 w 472"/>
                <a:gd name="T9" fmla="*/ 473 h 473"/>
                <a:gd name="T10" fmla="*/ 94 w 472"/>
                <a:gd name="T1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2" h="473">
                  <a:moveTo>
                    <a:pt x="94" y="473"/>
                  </a:moveTo>
                  <a:lnTo>
                    <a:pt x="472" y="93"/>
                  </a:lnTo>
                  <a:lnTo>
                    <a:pt x="379" y="0"/>
                  </a:lnTo>
                  <a:lnTo>
                    <a:pt x="0" y="378"/>
                  </a:lnTo>
                  <a:lnTo>
                    <a:pt x="94" y="473"/>
                  </a:lnTo>
                  <a:lnTo>
                    <a:pt x="94" y="473"/>
                  </a:lnTo>
                  <a:close/>
                </a:path>
              </a:pathLst>
            </a:custGeom>
            <a:solidFill>
              <a:srgbClr val="735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16" name="Freeform 52"/>
            <p:cNvSpPr>
              <a:spLocks/>
            </p:cNvSpPr>
            <p:nvPr/>
          </p:nvSpPr>
          <p:spPr bwMode="auto">
            <a:xfrm>
              <a:off x="1241" y="2337"/>
              <a:ext cx="47" cy="48"/>
            </a:xfrm>
            <a:custGeom>
              <a:avLst/>
              <a:gdLst>
                <a:gd name="T0" fmla="*/ 78 w 95"/>
                <a:gd name="T1" fmla="*/ 95 h 95"/>
                <a:gd name="T2" fmla="*/ 72 w 95"/>
                <a:gd name="T3" fmla="*/ 92 h 95"/>
                <a:gd name="T4" fmla="*/ 67 w 95"/>
                <a:gd name="T5" fmla="*/ 86 h 95"/>
                <a:gd name="T6" fmla="*/ 63 w 95"/>
                <a:gd name="T7" fmla="*/ 80 h 95"/>
                <a:gd name="T8" fmla="*/ 59 w 95"/>
                <a:gd name="T9" fmla="*/ 76 h 95"/>
                <a:gd name="T10" fmla="*/ 53 w 95"/>
                <a:gd name="T11" fmla="*/ 71 h 95"/>
                <a:gd name="T12" fmla="*/ 48 w 95"/>
                <a:gd name="T13" fmla="*/ 67 h 95"/>
                <a:gd name="T14" fmla="*/ 44 w 95"/>
                <a:gd name="T15" fmla="*/ 61 h 95"/>
                <a:gd name="T16" fmla="*/ 38 w 95"/>
                <a:gd name="T17" fmla="*/ 56 h 95"/>
                <a:gd name="T18" fmla="*/ 32 w 95"/>
                <a:gd name="T19" fmla="*/ 52 h 95"/>
                <a:gd name="T20" fmla="*/ 27 w 95"/>
                <a:gd name="T21" fmla="*/ 46 h 95"/>
                <a:gd name="T22" fmla="*/ 23 w 95"/>
                <a:gd name="T23" fmla="*/ 40 h 95"/>
                <a:gd name="T24" fmla="*/ 17 w 95"/>
                <a:gd name="T25" fmla="*/ 35 h 95"/>
                <a:gd name="T26" fmla="*/ 11 w 95"/>
                <a:gd name="T27" fmla="*/ 31 h 95"/>
                <a:gd name="T28" fmla="*/ 8 w 95"/>
                <a:gd name="T29" fmla="*/ 25 h 95"/>
                <a:gd name="T30" fmla="*/ 4 w 95"/>
                <a:gd name="T31" fmla="*/ 21 h 95"/>
                <a:gd name="T32" fmla="*/ 0 w 95"/>
                <a:gd name="T33" fmla="*/ 17 h 95"/>
                <a:gd name="T34" fmla="*/ 8 w 95"/>
                <a:gd name="T35" fmla="*/ 10 h 95"/>
                <a:gd name="T36" fmla="*/ 17 w 95"/>
                <a:gd name="T37" fmla="*/ 4 h 95"/>
                <a:gd name="T38" fmla="*/ 23 w 95"/>
                <a:gd name="T39" fmla="*/ 2 h 95"/>
                <a:gd name="T40" fmla="*/ 29 w 95"/>
                <a:gd name="T41" fmla="*/ 0 h 95"/>
                <a:gd name="T42" fmla="*/ 34 w 95"/>
                <a:gd name="T43" fmla="*/ 0 h 95"/>
                <a:gd name="T44" fmla="*/ 40 w 95"/>
                <a:gd name="T45" fmla="*/ 0 h 95"/>
                <a:gd name="T46" fmla="*/ 44 w 95"/>
                <a:gd name="T47" fmla="*/ 0 h 95"/>
                <a:gd name="T48" fmla="*/ 49 w 95"/>
                <a:gd name="T49" fmla="*/ 0 h 95"/>
                <a:gd name="T50" fmla="*/ 55 w 95"/>
                <a:gd name="T51" fmla="*/ 0 h 95"/>
                <a:gd name="T52" fmla="*/ 61 w 95"/>
                <a:gd name="T53" fmla="*/ 4 h 95"/>
                <a:gd name="T54" fmla="*/ 65 w 95"/>
                <a:gd name="T55" fmla="*/ 4 h 95"/>
                <a:gd name="T56" fmla="*/ 70 w 95"/>
                <a:gd name="T57" fmla="*/ 8 h 95"/>
                <a:gd name="T58" fmla="*/ 74 w 95"/>
                <a:gd name="T59" fmla="*/ 12 h 95"/>
                <a:gd name="T60" fmla="*/ 80 w 95"/>
                <a:gd name="T61" fmla="*/ 16 h 95"/>
                <a:gd name="T62" fmla="*/ 86 w 95"/>
                <a:gd name="T63" fmla="*/ 23 h 95"/>
                <a:gd name="T64" fmla="*/ 91 w 95"/>
                <a:gd name="T65" fmla="*/ 33 h 95"/>
                <a:gd name="T66" fmla="*/ 91 w 95"/>
                <a:gd name="T67" fmla="*/ 38 h 95"/>
                <a:gd name="T68" fmla="*/ 93 w 95"/>
                <a:gd name="T69" fmla="*/ 44 h 95"/>
                <a:gd name="T70" fmla="*/ 93 w 95"/>
                <a:gd name="T71" fmla="*/ 50 h 95"/>
                <a:gd name="T72" fmla="*/ 95 w 95"/>
                <a:gd name="T73" fmla="*/ 54 h 95"/>
                <a:gd name="T74" fmla="*/ 93 w 95"/>
                <a:gd name="T75" fmla="*/ 59 h 95"/>
                <a:gd name="T76" fmla="*/ 93 w 95"/>
                <a:gd name="T77" fmla="*/ 65 h 95"/>
                <a:gd name="T78" fmla="*/ 91 w 95"/>
                <a:gd name="T79" fmla="*/ 71 h 95"/>
                <a:gd name="T80" fmla="*/ 89 w 95"/>
                <a:gd name="T81" fmla="*/ 75 h 95"/>
                <a:gd name="T82" fmla="*/ 86 w 95"/>
                <a:gd name="T83" fmla="*/ 80 h 95"/>
                <a:gd name="T84" fmla="*/ 84 w 95"/>
                <a:gd name="T85" fmla="*/ 86 h 95"/>
                <a:gd name="T86" fmla="*/ 80 w 95"/>
                <a:gd name="T87" fmla="*/ 90 h 95"/>
                <a:gd name="T88" fmla="*/ 78 w 95"/>
                <a:gd name="T89" fmla="*/ 95 h 95"/>
                <a:gd name="T90" fmla="*/ 78 w 95"/>
                <a:gd name="T9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5" h="95">
                  <a:moveTo>
                    <a:pt x="78" y="95"/>
                  </a:moveTo>
                  <a:lnTo>
                    <a:pt x="72" y="92"/>
                  </a:lnTo>
                  <a:lnTo>
                    <a:pt x="67" y="86"/>
                  </a:lnTo>
                  <a:lnTo>
                    <a:pt x="63" y="80"/>
                  </a:lnTo>
                  <a:lnTo>
                    <a:pt x="59" y="76"/>
                  </a:lnTo>
                  <a:lnTo>
                    <a:pt x="53" y="71"/>
                  </a:lnTo>
                  <a:lnTo>
                    <a:pt x="48" y="67"/>
                  </a:lnTo>
                  <a:lnTo>
                    <a:pt x="44" y="61"/>
                  </a:lnTo>
                  <a:lnTo>
                    <a:pt x="38" y="56"/>
                  </a:lnTo>
                  <a:lnTo>
                    <a:pt x="32" y="52"/>
                  </a:lnTo>
                  <a:lnTo>
                    <a:pt x="27" y="46"/>
                  </a:lnTo>
                  <a:lnTo>
                    <a:pt x="23" y="40"/>
                  </a:lnTo>
                  <a:lnTo>
                    <a:pt x="17" y="35"/>
                  </a:lnTo>
                  <a:lnTo>
                    <a:pt x="11" y="31"/>
                  </a:lnTo>
                  <a:lnTo>
                    <a:pt x="8" y="25"/>
                  </a:lnTo>
                  <a:lnTo>
                    <a:pt x="4" y="21"/>
                  </a:lnTo>
                  <a:lnTo>
                    <a:pt x="0" y="17"/>
                  </a:lnTo>
                  <a:lnTo>
                    <a:pt x="8" y="10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1" y="4"/>
                  </a:lnTo>
                  <a:lnTo>
                    <a:pt x="65" y="4"/>
                  </a:lnTo>
                  <a:lnTo>
                    <a:pt x="70" y="8"/>
                  </a:lnTo>
                  <a:lnTo>
                    <a:pt x="74" y="12"/>
                  </a:lnTo>
                  <a:lnTo>
                    <a:pt x="80" y="16"/>
                  </a:lnTo>
                  <a:lnTo>
                    <a:pt x="86" y="23"/>
                  </a:lnTo>
                  <a:lnTo>
                    <a:pt x="91" y="33"/>
                  </a:lnTo>
                  <a:lnTo>
                    <a:pt x="91" y="38"/>
                  </a:lnTo>
                  <a:lnTo>
                    <a:pt x="93" y="44"/>
                  </a:lnTo>
                  <a:lnTo>
                    <a:pt x="93" y="50"/>
                  </a:lnTo>
                  <a:lnTo>
                    <a:pt x="95" y="54"/>
                  </a:lnTo>
                  <a:lnTo>
                    <a:pt x="93" y="59"/>
                  </a:lnTo>
                  <a:lnTo>
                    <a:pt x="93" y="65"/>
                  </a:lnTo>
                  <a:lnTo>
                    <a:pt x="91" y="71"/>
                  </a:lnTo>
                  <a:lnTo>
                    <a:pt x="89" y="75"/>
                  </a:lnTo>
                  <a:lnTo>
                    <a:pt x="86" y="80"/>
                  </a:lnTo>
                  <a:lnTo>
                    <a:pt x="84" y="86"/>
                  </a:lnTo>
                  <a:lnTo>
                    <a:pt x="80" y="90"/>
                  </a:lnTo>
                  <a:lnTo>
                    <a:pt x="78" y="95"/>
                  </a:lnTo>
                  <a:lnTo>
                    <a:pt x="78" y="95"/>
                  </a:lnTo>
                  <a:close/>
                </a:path>
              </a:pathLst>
            </a:custGeom>
            <a:solidFill>
              <a:srgbClr val="735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17" name="Freeform 53"/>
            <p:cNvSpPr>
              <a:spLocks/>
            </p:cNvSpPr>
            <p:nvPr/>
          </p:nvSpPr>
          <p:spPr bwMode="auto">
            <a:xfrm>
              <a:off x="1242" y="2339"/>
              <a:ext cx="41" cy="42"/>
            </a:xfrm>
            <a:custGeom>
              <a:avLst/>
              <a:gdLst>
                <a:gd name="T0" fmla="*/ 66 w 82"/>
                <a:gd name="T1" fmla="*/ 84 h 84"/>
                <a:gd name="T2" fmla="*/ 59 w 82"/>
                <a:gd name="T3" fmla="*/ 74 h 84"/>
                <a:gd name="T4" fmla="*/ 49 w 82"/>
                <a:gd name="T5" fmla="*/ 69 h 84"/>
                <a:gd name="T6" fmla="*/ 42 w 82"/>
                <a:gd name="T7" fmla="*/ 59 h 84"/>
                <a:gd name="T8" fmla="*/ 32 w 82"/>
                <a:gd name="T9" fmla="*/ 50 h 84"/>
                <a:gd name="T10" fmla="*/ 23 w 82"/>
                <a:gd name="T11" fmla="*/ 40 h 84"/>
                <a:gd name="T12" fmla="*/ 15 w 82"/>
                <a:gd name="T13" fmla="*/ 31 h 84"/>
                <a:gd name="T14" fmla="*/ 6 w 82"/>
                <a:gd name="T15" fmla="*/ 23 h 84"/>
                <a:gd name="T16" fmla="*/ 0 w 82"/>
                <a:gd name="T17" fmla="*/ 15 h 84"/>
                <a:gd name="T18" fmla="*/ 6 w 82"/>
                <a:gd name="T19" fmla="*/ 8 h 84"/>
                <a:gd name="T20" fmla="*/ 15 w 82"/>
                <a:gd name="T21" fmla="*/ 4 h 84"/>
                <a:gd name="T22" fmla="*/ 25 w 82"/>
                <a:gd name="T23" fmla="*/ 2 h 84"/>
                <a:gd name="T24" fmla="*/ 34 w 82"/>
                <a:gd name="T25" fmla="*/ 2 h 84"/>
                <a:gd name="T26" fmla="*/ 44 w 82"/>
                <a:gd name="T27" fmla="*/ 0 h 84"/>
                <a:gd name="T28" fmla="*/ 53 w 82"/>
                <a:gd name="T29" fmla="*/ 4 h 84"/>
                <a:gd name="T30" fmla="*/ 61 w 82"/>
                <a:gd name="T31" fmla="*/ 8 h 84"/>
                <a:gd name="T32" fmla="*/ 68 w 82"/>
                <a:gd name="T33" fmla="*/ 13 h 84"/>
                <a:gd name="T34" fmla="*/ 74 w 82"/>
                <a:gd name="T35" fmla="*/ 21 h 84"/>
                <a:gd name="T36" fmla="*/ 78 w 82"/>
                <a:gd name="T37" fmla="*/ 31 h 84"/>
                <a:gd name="T38" fmla="*/ 80 w 82"/>
                <a:gd name="T39" fmla="*/ 38 h 84"/>
                <a:gd name="T40" fmla="*/ 82 w 82"/>
                <a:gd name="T41" fmla="*/ 48 h 84"/>
                <a:gd name="T42" fmla="*/ 80 w 82"/>
                <a:gd name="T43" fmla="*/ 57 h 84"/>
                <a:gd name="T44" fmla="*/ 76 w 82"/>
                <a:gd name="T45" fmla="*/ 67 h 84"/>
                <a:gd name="T46" fmla="*/ 72 w 82"/>
                <a:gd name="T47" fmla="*/ 74 h 84"/>
                <a:gd name="T48" fmla="*/ 66 w 82"/>
                <a:gd name="T49" fmla="*/ 84 h 84"/>
                <a:gd name="T50" fmla="*/ 66 w 82"/>
                <a:gd name="T5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84">
                  <a:moveTo>
                    <a:pt x="66" y="84"/>
                  </a:moveTo>
                  <a:lnTo>
                    <a:pt x="59" y="74"/>
                  </a:lnTo>
                  <a:lnTo>
                    <a:pt x="49" y="69"/>
                  </a:lnTo>
                  <a:lnTo>
                    <a:pt x="42" y="59"/>
                  </a:lnTo>
                  <a:lnTo>
                    <a:pt x="32" y="50"/>
                  </a:lnTo>
                  <a:lnTo>
                    <a:pt x="23" y="40"/>
                  </a:lnTo>
                  <a:lnTo>
                    <a:pt x="15" y="31"/>
                  </a:lnTo>
                  <a:lnTo>
                    <a:pt x="6" y="23"/>
                  </a:lnTo>
                  <a:lnTo>
                    <a:pt x="0" y="15"/>
                  </a:lnTo>
                  <a:lnTo>
                    <a:pt x="6" y="8"/>
                  </a:lnTo>
                  <a:lnTo>
                    <a:pt x="15" y="4"/>
                  </a:lnTo>
                  <a:lnTo>
                    <a:pt x="25" y="2"/>
                  </a:lnTo>
                  <a:lnTo>
                    <a:pt x="34" y="2"/>
                  </a:lnTo>
                  <a:lnTo>
                    <a:pt x="44" y="0"/>
                  </a:lnTo>
                  <a:lnTo>
                    <a:pt x="53" y="4"/>
                  </a:lnTo>
                  <a:lnTo>
                    <a:pt x="61" y="8"/>
                  </a:lnTo>
                  <a:lnTo>
                    <a:pt x="68" y="13"/>
                  </a:lnTo>
                  <a:lnTo>
                    <a:pt x="74" y="21"/>
                  </a:lnTo>
                  <a:lnTo>
                    <a:pt x="78" y="31"/>
                  </a:lnTo>
                  <a:lnTo>
                    <a:pt x="80" y="38"/>
                  </a:lnTo>
                  <a:lnTo>
                    <a:pt x="82" y="48"/>
                  </a:lnTo>
                  <a:lnTo>
                    <a:pt x="80" y="57"/>
                  </a:lnTo>
                  <a:lnTo>
                    <a:pt x="76" y="67"/>
                  </a:lnTo>
                  <a:lnTo>
                    <a:pt x="72" y="74"/>
                  </a:lnTo>
                  <a:lnTo>
                    <a:pt x="66" y="84"/>
                  </a:lnTo>
                  <a:lnTo>
                    <a:pt x="66" y="84"/>
                  </a:lnTo>
                  <a:close/>
                </a:path>
              </a:pathLst>
            </a:custGeom>
            <a:solidFill>
              <a:srgbClr val="8A7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18" name="Freeform 54"/>
            <p:cNvSpPr>
              <a:spLocks/>
            </p:cNvSpPr>
            <p:nvPr/>
          </p:nvSpPr>
          <p:spPr bwMode="auto">
            <a:xfrm>
              <a:off x="1243" y="2342"/>
              <a:ext cx="36" cy="35"/>
            </a:xfrm>
            <a:custGeom>
              <a:avLst/>
              <a:gdLst>
                <a:gd name="T0" fmla="*/ 59 w 70"/>
                <a:gd name="T1" fmla="*/ 70 h 70"/>
                <a:gd name="T2" fmla="*/ 51 w 70"/>
                <a:gd name="T3" fmla="*/ 63 h 70"/>
                <a:gd name="T4" fmla="*/ 43 w 70"/>
                <a:gd name="T5" fmla="*/ 55 h 70"/>
                <a:gd name="T6" fmla="*/ 36 w 70"/>
                <a:gd name="T7" fmla="*/ 47 h 70"/>
                <a:gd name="T8" fmla="*/ 28 w 70"/>
                <a:gd name="T9" fmla="*/ 42 h 70"/>
                <a:gd name="T10" fmla="*/ 21 w 70"/>
                <a:gd name="T11" fmla="*/ 32 h 70"/>
                <a:gd name="T12" fmla="*/ 13 w 70"/>
                <a:gd name="T13" fmla="*/ 25 h 70"/>
                <a:gd name="T14" fmla="*/ 5 w 70"/>
                <a:gd name="T15" fmla="*/ 19 h 70"/>
                <a:gd name="T16" fmla="*/ 0 w 70"/>
                <a:gd name="T17" fmla="*/ 13 h 70"/>
                <a:gd name="T18" fmla="*/ 5 w 70"/>
                <a:gd name="T19" fmla="*/ 6 h 70"/>
                <a:gd name="T20" fmla="*/ 15 w 70"/>
                <a:gd name="T21" fmla="*/ 2 h 70"/>
                <a:gd name="T22" fmla="*/ 21 w 70"/>
                <a:gd name="T23" fmla="*/ 0 h 70"/>
                <a:gd name="T24" fmla="*/ 30 w 70"/>
                <a:gd name="T25" fmla="*/ 0 h 70"/>
                <a:gd name="T26" fmla="*/ 38 w 70"/>
                <a:gd name="T27" fmla="*/ 0 h 70"/>
                <a:gd name="T28" fmla="*/ 45 w 70"/>
                <a:gd name="T29" fmla="*/ 2 h 70"/>
                <a:gd name="T30" fmla="*/ 53 w 70"/>
                <a:gd name="T31" fmla="*/ 6 h 70"/>
                <a:gd name="T32" fmla="*/ 61 w 70"/>
                <a:gd name="T33" fmla="*/ 11 h 70"/>
                <a:gd name="T34" fmla="*/ 64 w 70"/>
                <a:gd name="T35" fmla="*/ 17 h 70"/>
                <a:gd name="T36" fmla="*/ 68 w 70"/>
                <a:gd name="T37" fmla="*/ 25 h 70"/>
                <a:gd name="T38" fmla="*/ 70 w 70"/>
                <a:gd name="T39" fmla="*/ 32 h 70"/>
                <a:gd name="T40" fmla="*/ 70 w 70"/>
                <a:gd name="T41" fmla="*/ 42 h 70"/>
                <a:gd name="T42" fmla="*/ 68 w 70"/>
                <a:gd name="T43" fmla="*/ 47 h 70"/>
                <a:gd name="T44" fmla="*/ 66 w 70"/>
                <a:gd name="T45" fmla="*/ 55 h 70"/>
                <a:gd name="T46" fmla="*/ 62 w 70"/>
                <a:gd name="T47" fmla="*/ 63 h 70"/>
                <a:gd name="T48" fmla="*/ 59 w 70"/>
                <a:gd name="T49" fmla="*/ 70 h 70"/>
                <a:gd name="T50" fmla="*/ 59 w 70"/>
                <a:gd name="T5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70">
                  <a:moveTo>
                    <a:pt x="59" y="70"/>
                  </a:moveTo>
                  <a:lnTo>
                    <a:pt x="51" y="63"/>
                  </a:lnTo>
                  <a:lnTo>
                    <a:pt x="43" y="55"/>
                  </a:lnTo>
                  <a:lnTo>
                    <a:pt x="36" y="47"/>
                  </a:lnTo>
                  <a:lnTo>
                    <a:pt x="28" y="42"/>
                  </a:lnTo>
                  <a:lnTo>
                    <a:pt x="21" y="32"/>
                  </a:lnTo>
                  <a:lnTo>
                    <a:pt x="13" y="25"/>
                  </a:lnTo>
                  <a:lnTo>
                    <a:pt x="5" y="19"/>
                  </a:lnTo>
                  <a:lnTo>
                    <a:pt x="0" y="13"/>
                  </a:lnTo>
                  <a:lnTo>
                    <a:pt x="5" y="6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3" y="6"/>
                  </a:lnTo>
                  <a:lnTo>
                    <a:pt x="61" y="11"/>
                  </a:lnTo>
                  <a:lnTo>
                    <a:pt x="64" y="17"/>
                  </a:lnTo>
                  <a:lnTo>
                    <a:pt x="68" y="25"/>
                  </a:lnTo>
                  <a:lnTo>
                    <a:pt x="70" y="32"/>
                  </a:lnTo>
                  <a:lnTo>
                    <a:pt x="70" y="42"/>
                  </a:lnTo>
                  <a:lnTo>
                    <a:pt x="68" y="47"/>
                  </a:lnTo>
                  <a:lnTo>
                    <a:pt x="66" y="55"/>
                  </a:lnTo>
                  <a:lnTo>
                    <a:pt x="62" y="63"/>
                  </a:lnTo>
                  <a:lnTo>
                    <a:pt x="59" y="70"/>
                  </a:lnTo>
                  <a:lnTo>
                    <a:pt x="59" y="70"/>
                  </a:lnTo>
                  <a:close/>
                </a:path>
              </a:pathLst>
            </a:custGeom>
            <a:solidFill>
              <a:srgbClr val="A18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19" name="Freeform 55"/>
            <p:cNvSpPr>
              <a:spLocks/>
            </p:cNvSpPr>
            <p:nvPr/>
          </p:nvSpPr>
          <p:spPr bwMode="auto">
            <a:xfrm>
              <a:off x="1244" y="2345"/>
              <a:ext cx="30" cy="28"/>
            </a:xfrm>
            <a:custGeom>
              <a:avLst/>
              <a:gdLst>
                <a:gd name="T0" fmla="*/ 49 w 59"/>
                <a:gd name="T1" fmla="*/ 57 h 57"/>
                <a:gd name="T2" fmla="*/ 41 w 59"/>
                <a:gd name="T3" fmla="*/ 51 h 57"/>
                <a:gd name="T4" fmla="*/ 38 w 59"/>
                <a:gd name="T5" fmla="*/ 45 h 57"/>
                <a:gd name="T6" fmla="*/ 30 w 59"/>
                <a:gd name="T7" fmla="*/ 38 h 57"/>
                <a:gd name="T8" fmla="*/ 24 w 59"/>
                <a:gd name="T9" fmla="*/ 34 h 57"/>
                <a:gd name="T10" fmla="*/ 17 w 59"/>
                <a:gd name="T11" fmla="*/ 26 h 57"/>
                <a:gd name="T12" fmla="*/ 11 w 59"/>
                <a:gd name="T13" fmla="*/ 21 h 57"/>
                <a:gd name="T14" fmla="*/ 5 w 59"/>
                <a:gd name="T15" fmla="*/ 15 h 57"/>
                <a:gd name="T16" fmla="*/ 0 w 59"/>
                <a:gd name="T17" fmla="*/ 11 h 57"/>
                <a:gd name="T18" fmla="*/ 5 w 59"/>
                <a:gd name="T19" fmla="*/ 5 h 57"/>
                <a:gd name="T20" fmla="*/ 13 w 59"/>
                <a:gd name="T21" fmla="*/ 1 h 57"/>
                <a:gd name="T22" fmla="*/ 19 w 59"/>
                <a:gd name="T23" fmla="*/ 0 h 57"/>
                <a:gd name="T24" fmla="*/ 26 w 59"/>
                <a:gd name="T25" fmla="*/ 0 h 57"/>
                <a:gd name="T26" fmla="*/ 32 w 59"/>
                <a:gd name="T27" fmla="*/ 0 h 57"/>
                <a:gd name="T28" fmla="*/ 40 w 59"/>
                <a:gd name="T29" fmla="*/ 0 h 57"/>
                <a:gd name="T30" fmla="*/ 43 w 59"/>
                <a:gd name="T31" fmla="*/ 3 h 57"/>
                <a:gd name="T32" fmla="*/ 51 w 59"/>
                <a:gd name="T33" fmla="*/ 9 h 57"/>
                <a:gd name="T34" fmla="*/ 53 w 59"/>
                <a:gd name="T35" fmla="*/ 13 h 57"/>
                <a:gd name="T36" fmla="*/ 57 w 59"/>
                <a:gd name="T37" fmla="*/ 19 h 57"/>
                <a:gd name="T38" fmla="*/ 59 w 59"/>
                <a:gd name="T39" fmla="*/ 24 h 57"/>
                <a:gd name="T40" fmla="*/ 59 w 59"/>
                <a:gd name="T41" fmla="*/ 32 h 57"/>
                <a:gd name="T42" fmla="*/ 59 w 59"/>
                <a:gd name="T43" fmla="*/ 38 h 57"/>
                <a:gd name="T44" fmla="*/ 57 w 59"/>
                <a:gd name="T45" fmla="*/ 45 h 57"/>
                <a:gd name="T46" fmla="*/ 53 w 59"/>
                <a:gd name="T47" fmla="*/ 51 h 57"/>
                <a:gd name="T48" fmla="*/ 49 w 59"/>
                <a:gd name="T49" fmla="*/ 57 h 57"/>
                <a:gd name="T50" fmla="*/ 49 w 59"/>
                <a:gd name="T5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57">
                  <a:moveTo>
                    <a:pt x="49" y="57"/>
                  </a:moveTo>
                  <a:lnTo>
                    <a:pt x="41" y="51"/>
                  </a:lnTo>
                  <a:lnTo>
                    <a:pt x="38" y="45"/>
                  </a:lnTo>
                  <a:lnTo>
                    <a:pt x="30" y="38"/>
                  </a:lnTo>
                  <a:lnTo>
                    <a:pt x="24" y="34"/>
                  </a:lnTo>
                  <a:lnTo>
                    <a:pt x="17" y="26"/>
                  </a:lnTo>
                  <a:lnTo>
                    <a:pt x="11" y="21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5" y="5"/>
                  </a:lnTo>
                  <a:lnTo>
                    <a:pt x="13" y="1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3" y="3"/>
                  </a:lnTo>
                  <a:lnTo>
                    <a:pt x="51" y="9"/>
                  </a:lnTo>
                  <a:lnTo>
                    <a:pt x="53" y="13"/>
                  </a:lnTo>
                  <a:lnTo>
                    <a:pt x="57" y="19"/>
                  </a:lnTo>
                  <a:lnTo>
                    <a:pt x="59" y="24"/>
                  </a:lnTo>
                  <a:lnTo>
                    <a:pt x="59" y="32"/>
                  </a:lnTo>
                  <a:lnTo>
                    <a:pt x="59" y="38"/>
                  </a:lnTo>
                  <a:lnTo>
                    <a:pt x="57" y="45"/>
                  </a:lnTo>
                  <a:lnTo>
                    <a:pt x="53" y="51"/>
                  </a:lnTo>
                  <a:lnTo>
                    <a:pt x="49" y="57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B59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20" name="Freeform 56"/>
            <p:cNvSpPr>
              <a:spLocks/>
            </p:cNvSpPr>
            <p:nvPr/>
          </p:nvSpPr>
          <p:spPr bwMode="auto">
            <a:xfrm>
              <a:off x="1247" y="2347"/>
              <a:ext cx="22" cy="23"/>
            </a:xfrm>
            <a:custGeom>
              <a:avLst/>
              <a:gdLst>
                <a:gd name="T0" fmla="*/ 36 w 44"/>
                <a:gd name="T1" fmla="*/ 46 h 46"/>
                <a:gd name="T2" fmla="*/ 31 w 44"/>
                <a:gd name="T3" fmla="*/ 40 h 46"/>
                <a:gd name="T4" fmla="*/ 27 w 44"/>
                <a:gd name="T5" fmla="*/ 37 h 46"/>
                <a:gd name="T6" fmla="*/ 21 w 44"/>
                <a:gd name="T7" fmla="*/ 33 h 46"/>
                <a:gd name="T8" fmla="*/ 17 w 44"/>
                <a:gd name="T9" fmla="*/ 27 h 46"/>
                <a:gd name="T10" fmla="*/ 8 w 44"/>
                <a:gd name="T11" fmla="*/ 18 h 46"/>
                <a:gd name="T12" fmla="*/ 0 w 44"/>
                <a:gd name="T13" fmla="*/ 10 h 46"/>
                <a:gd name="T14" fmla="*/ 4 w 44"/>
                <a:gd name="T15" fmla="*/ 6 h 46"/>
                <a:gd name="T16" fmla="*/ 8 w 44"/>
                <a:gd name="T17" fmla="*/ 2 h 46"/>
                <a:gd name="T18" fmla="*/ 14 w 44"/>
                <a:gd name="T19" fmla="*/ 0 h 46"/>
                <a:gd name="T20" fmla="*/ 19 w 44"/>
                <a:gd name="T21" fmla="*/ 0 h 46"/>
                <a:gd name="T22" fmla="*/ 23 w 44"/>
                <a:gd name="T23" fmla="*/ 0 h 46"/>
                <a:gd name="T24" fmla="*/ 29 w 44"/>
                <a:gd name="T25" fmla="*/ 2 h 46"/>
                <a:gd name="T26" fmla="*/ 33 w 44"/>
                <a:gd name="T27" fmla="*/ 4 h 46"/>
                <a:gd name="T28" fmla="*/ 38 w 44"/>
                <a:gd name="T29" fmla="*/ 8 h 46"/>
                <a:gd name="T30" fmla="*/ 40 w 44"/>
                <a:gd name="T31" fmla="*/ 12 h 46"/>
                <a:gd name="T32" fmla="*/ 42 w 44"/>
                <a:gd name="T33" fmla="*/ 16 h 46"/>
                <a:gd name="T34" fmla="*/ 44 w 44"/>
                <a:gd name="T35" fmla="*/ 21 h 46"/>
                <a:gd name="T36" fmla="*/ 44 w 44"/>
                <a:gd name="T37" fmla="*/ 27 h 46"/>
                <a:gd name="T38" fmla="*/ 42 w 44"/>
                <a:gd name="T39" fmla="*/ 33 h 46"/>
                <a:gd name="T40" fmla="*/ 42 w 44"/>
                <a:gd name="T41" fmla="*/ 37 h 46"/>
                <a:gd name="T42" fmla="*/ 38 w 44"/>
                <a:gd name="T43" fmla="*/ 40 h 46"/>
                <a:gd name="T44" fmla="*/ 36 w 44"/>
                <a:gd name="T45" fmla="*/ 46 h 46"/>
                <a:gd name="T46" fmla="*/ 36 w 44"/>
                <a:gd name="T4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46">
                  <a:moveTo>
                    <a:pt x="36" y="46"/>
                  </a:moveTo>
                  <a:lnTo>
                    <a:pt x="31" y="40"/>
                  </a:lnTo>
                  <a:lnTo>
                    <a:pt x="27" y="37"/>
                  </a:lnTo>
                  <a:lnTo>
                    <a:pt x="21" y="33"/>
                  </a:lnTo>
                  <a:lnTo>
                    <a:pt x="17" y="27"/>
                  </a:lnTo>
                  <a:lnTo>
                    <a:pt x="8" y="18"/>
                  </a:lnTo>
                  <a:lnTo>
                    <a:pt x="0" y="10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9" y="2"/>
                  </a:lnTo>
                  <a:lnTo>
                    <a:pt x="33" y="4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42" y="16"/>
                  </a:lnTo>
                  <a:lnTo>
                    <a:pt x="44" y="21"/>
                  </a:lnTo>
                  <a:lnTo>
                    <a:pt x="44" y="27"/>
                  </a:lnTo>
                  <a:lnTo>
                    <a:pt x="42" y="33"/>
                  </a:lnTo>
                  <a:lnTo>
                    <a:pt x="42" y="37"/>
                  </a:lnTo>
                  <a:lnTo>
                    <a:pt x="38" y="40"/>
                  </a:lnTo>
                  <a:lnTo>
                    <a:pt x="36" y="46"/>
                  </a:lnTo>
                  <a:lnTo>
                    <a:pt x="36" y="46"/>
                  </a:lnTo>
                  <a:close/>
                </a:path>
              </a:pathLst>
            </a:custGeom>
            <a:solidFill>
              <a:srgbClr val="CCB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21" name="Freeform 57"/>
            <p:cNvSpPr>
              <a:spLocks/>
            </p:cNvSpPr>
            <p:nvPr/>
          </p:nvSpPr>
          <p:spPr bwMode="auto">
            <a:xfrm>
              <a:off x="1249" y="2350"/>
              <a:ext cx="15" cy="16"/>
            </a:xfrm>
            <a:custGeom>
              <a:avLst/>
              <a:gdLst>
                <a:gd name="T0" fmla="*/ 27 w 31"/>
                <a:gd name="T1" fmla="*/ 32 h 32"/>
                <a:gd name="T2" fmla="*/ 19 w 31"/>
                <a:gd name="T3" fmla="*/ 25 h 32"/>
                <a:gd name="T4" fmla="*/ 12 w 31"/>
                <a:gd name="T5" fmla="*/ 19 h 32"/>
                <a:gd name="T6" fmla="*/ 6 w 31"/>
                <a:gd name="T7" fmla="*/ 12 h 32"/>
                <a:gd name="T8" fmla="*/ 0 w 31"/>
                <a:gd name="T9" fmla="*/ 6 h 32"/>
                <a:gd name="T10" fmla="*/ 6 w 31"/>
                <a:gd name="T11" fmla="*/ 0 h 32"/>
                <a:gd name="T12" fmla="*/ 12 w 31"/>
                <a:gd name="T13" fmla="*/ 0 h 32"/>
                <a:gd name="T14" fmla="*/ 19 w 31"/>
                <a:gd name="T15" fmla="*/ 0 h 32"/>
                <a:gd name="T16" fmla="*/ 27 w 31"/>
                <a:gd name="T17" fmla="*/ 6 h 32"/>
                <a:gd name="T18" fmla="*/ 31 w 31"/>
                <a:gd name="T19" fmla="*/ 12 h 32"/>
                <a:gd name="T20" fmla="*/ 31 w 31"/>
                <a:gd name="T21" fmla="*/ 19 h 32"/>
                <a:gd name="T22" fmla="*/ 31 w 31"/>
                <a:gd name="T23" fmla="*/ 25 h 32"/>
                <a:gd name="T24" fmla="*/ 27 w 31"/>
                <a:gd name="T25" fmla="*/ 32 h 32"/>
                <a:gd name="T26" fmla="*/ 27 w 31"/>
                <a:gd name="T2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2">
                  <a:moveTo>
                    <a:pt x="27" y="32"/>
                  </a:moveTo>
                  <a:lnTo>
                    <a:pt x="19" y="25"/>
                  </a:lnTo>
                  <a:lnTo>
                    <a:pt x="12" y="19"/>
                  </a:lnTo>
                  <a:lnTo>
                    <a:pt x="6" y="12"/>
                  </a:lnTo>
                  <a:lnTo>
                    <a:pt x="0" y="6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7" y="6"/>
                  </a:lnTo>
                  <a:lnTo>
                    <a:pt x="31" y="12"/>
                  </a:lnTo>
                  <a:lnTo>
                    <a:pt x="31" y="19"/>
                  </a:lnTo>
                  <a:lnTo>
                    <a:pt x="31" y="25"/>
                  </a:lnTo>
                  <a:lnTo>
                    <a:pt x="27" y="32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rgbClr val="E3C7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22" name="Freeform 58"/>
            <p:cNvSpPr>
              <a:spLocks/>
            </p:cNvSpPr>
            <p:nvPr/>
          </p:nvSpPr>
          <p:spPr bwMode="auto">
            <a:xfrm>
              <a:off x="1047" y="2346"/>
              <a:ext cx="228" cy="229"/>
            </a:xfrm>
            <a:custGeom>
              <a:avLst/>
              <a:gdLst>
                <a:gd name="T0" fmla="*/ 78 w 456"/>
                <a:gd name="T1" fmla="*/ 458 h 458"/>
                <a:gd name="T2" fmla="*/ 456 w 456"/>
                <a:gd name="T3" fmla="*/ 78 h 458"/>
                <a:gd name="T4" fmla="*/ 379 w 456"/>
                <a:gd name="T5" fmla="*/ 0 h 458"/>
                <a:gd name="T6" fmla="*/ 0 w 456"/>
                <a:gd name="T7" fmla="*/ 381 h 458"/>
                <a:gd name="T8" fmla="*/ 78 w 456"/>
                <a:gd name="T9" fmla="*/ 458 h 458"/>
                <a:gd name="T10" fmla="*/ 78 w 456"/>
                <a:gd name="T11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58">
                  <a:moveTo>
                    <a:pt x="78" y="458"/>
                  </a:moveTo>
                  <a:lnTo>
                    <a:pt x="456" y="78"/>
                  </a:lnTo>
                  <a:lnTo>
                    <a:pt x="379" y="0"/>
                  </a:lnTo>
                  <a:lnTo>
                    <a:pt x="0" y="381"/>
                  </a:lnTo>
                  <a:lnTo>
                    <a:pt x="78" y="458"/>
                  </a:lnTo>
                  <a:lnTo>
                    <a:pt x="78" y="458"/>
                  </a:lnTo>
                  <a:close/>
                </a:path>
              </a:pathLst>
            </a:custGeom>
            <a:solidFill>
              <a:srgbClr val="917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23" name="Freeform 59"/>
            <p:cNvSpPr>
              <a:spLocks/>
            </p:cNvSpPr>
            <p:nvPr/>
          </p:nvSpPr>
          <p:spPr bwMode="auto">
            <a:xfrm>
              <a:off x="1048" y="2348"/>
              <a:ext cx="221" cy="221"/>
            </a:xfrm>
            <a:custGeom>
              <a:avLst/>
              <a:gdLst>
                <a:gd name="T0" fmla="*/ 65 w 443"/>
                <a:gd name="T1" fmla="*/ 443 h 443"/>
                <a:gd name="T2" fmla="*/ 443 w 443"/>
                <a:gd name="T3" fmla="*/ 65 h 443"/>
                <a:gd name="T4" fmla="*/ 380 w 443"/>
                <a:gd name="T5" fmla="*/ 0 h 443"/>
                <a:gd name="T6" fmla="*/ 0 w 443"/>
                <a:gd name="T7" fmla="*/ 380 h 443"/>
                <a:gd name="T8" fmla="*/ 65 w 443"/>
                <a:gd name="T9" fmla="*/ 443 h 443"/>
                <a:gd name="T10" fmla="*/ 65 w 443"/>
                <a:gd name="T11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443">
                  <a:moveTo>
                    <a:pt x="65" y="443"/>
                  </a:moveTo>
                  <a:lnTo>
                    <a:pt x="443" y="65"/>
                  </a:lnTo>
                  <a:lnTo>
                    <a:pt x="380" y="0"/>
                  </a:lnTo>
                  <a:lnTo>
                    <a:pt x="0" y="380"/>
                  </a:lnTo>
                  <a:lnTo>
                    <a:pt x="65" y="443"/>
                  </a:lnTo>
                  <a:lnTo>
                    <a:pt x="65" y="443"/>
                  </a:lnTo>
                  <a:close/>
                </a:path>
              </a:pathLst>
            </a:custGeom>
            <a:solidFill>
              <a:srgbClr val="AB9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24" name="Freeform 60"/>
            <p:cNvSpPr>
              <a:spLocks/>
            </p:cNvSpPr>
            <p:nvPr/>
          </p:nvSpPr>
          <p:spPr bwMode="auto">
            <a:xfrm>
              <a:off x="1050" y="2350"/>
              <a:ext cx="213" cy="213"/>
            </a:xfrm>
            <a:custGeom>
              <a:avLst/>
              <a:gdLst>
                <a:gd name="T0" fmla="*/ 50 w 428"/>
                <a:gd name="T1" fmla="*/ 426 h 426"/>
                <a:gd name="T2" fmla="*/ 428 w 428"/>
                <a:gd name="T3" fmla="*/ 46 h 426"/>
                <a:gd name="T4" fmla="*/ 378 w 428"/>
                <a:gd name="T5" fmla="*/ 0 h 426"/>
                <a:gd name="T6" fmla="*/ 0 w 428"/>
                <a:gd name="T7" fmla="*/ 376 h 426"/>
                <a:gd name="T8" fmla="*/ 50 w 428"/>
                <a:gd name="T9" fmla="*/ 426 h 426"/>
                <a:gd name="T10" fmla="*/ 50 w 428"/>
                <a:gd name="T11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" h="426">
                  <a:moveTo>
                    <a:pt x="50" y="426"/>
                  </a:moveTo>
                  <a:lnTo>
                    <a:pt x="428" y="46"/>
                  </a:lnTo>
                  <a:lnTo>
                    <a:pt x="378" y="0"/>
                  </a:lnTo>
                  <a:lnTo>
                    <a:pt x="0" y="376"/>
                  </a:lnTo>
                  <a:lnTo>
                    <a:pt x="50" y="426"/>
                  </a:lnTo>
                  <a:lnTo>
                    <a:pt x="50" y="426"/>
                  </a:lnTo>
                  <a:close/>
                </a:path>
              </a:pathLst>
            </a:custGeom>
            <a:solidFill>
              <a:srgbClr val="C7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25" name="Freeform 61"/>
            <p:cNvSpPr>
              <a:spLocks/>
            </p:cNvSpPr>
            <p:nvPr/>
          </p:nvSpPr>
          <p:spPr bwMode="auto">
            <a:xfrm>
              <a:off x="1050" y="2351"/>
              <a:ext cx="207" cy="207"/>
            </a:xfrm>
            <a:custGeom>
              <a:avLst/>
              <a:gdLst>
                <a:gd name="T0" fmla="*/ 34 w 412"/>
                <a:gd name="T1" fmla="*/ 412 h 412"/>
                <a:gd name="T2" fmla="*/ 412 w 412"/>
                <a:gd name="T3" fmla="*/ 32 h 412"/>
                <a:gd name="T4" fmla="*/ 378 w 412"/>
                <a:gd name="T5" fmla="*/ 0 h 412"/>
                <a:gd name="T6" fmla="*/ 0 w 412"/>
                <a:gd name="T7" fmla="*/ 378 h 412"/>
                <a:gd name="T8" fmla="*/ 34 w 412"/>
                <a:gd name="T9" fmla="*/ 412 h 412"/>
                <a:gd name="T10" fmla="*/ 34 w 412"/>
                <a:gd name="T11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412">
                  <a:moveTo>
                    <a:pt x="34" y="412"/>
                  </a:moveTo>
                  <a:lnTo>
                    <a:pt x="412" y="32"/>
                  </a:lnTo>
                  <a:lnTo>
                    <a:pt x="378" y="0"/>
                  </a:lnTo>
                  <a:lnTo>
                    <a:pt x="0" y="378"/>
                  </a:lnTo>
                  <a:lnTo>
                    <a:pt x="34" y="412"/>
                  </a:lnTo>
                  <a:lnTo>
                    <a:pt x="34" y="412"/>
                  </a:lnTo>
                  <a:close/>
                </a:path>
              </a:pathLst>
            </a:custGeom>
            <a:solidFill>
              <a:srgbClr val="E3D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26" name="Freeform 62"/>
            <p:cNvSpPr>
              <a:spLocks/>
            </p:cNvSpPr>
            <p:nvPr/>
          </p:nvSpPr>
          <p:spPr bwMode="auto">
            <a:xfrm>
              <a:off x="640" y="2539"/>
              <a:ext cx="448" cy="445"/>
            </a:xfrm>
            <a:custGeom>
              <a:avLst/>
              <a:gdLst>
                <a:gd name="T0" fmla="*/ 895 w 895"/>
                <a:gd name="T1" fmla="*/ 97 h 892"/>
                <a:gd name="T2" fmla="*/ 312 w 895"/>
                <a:gd name="T3" fmla="*/ 679 h 892"/>
                <a:gd name="T4" fmla="*/ 300 w 895"/>
                <a:gd name="T5" fmla="*/ 690 h 892"/>
                <a:gd name="T6" fmla="*/ 291 w 895"/>
                <a:gd name="T7" fmla="*/ 700 h 892"/>
                <a:gd name="T8" fmla="*/ 279 w 895"/>
                <a:gd name="T9" fmla="*/ 709 h 892"/>
                <a:gd name="T10" fmla="*/ 268 w 895"/>
                <a:gd name="T11" fmla="*/ 719 h 892"/>
                <a:gd name="T12" fmla="*/ 257 w 895"/>
                <a:gd name="T13" fmla="*/ 728 h 892"/>
                <a:gd name="T14" fmla="*/ 247 w 895"/>
                <a:gd name="T15" fmla="*/ 736 h 892"/>
                <a:gd name="T16" fmla="*/ 236 w 895"/>
                <a:gd name="T17" fmla="*/ 745 h 892"/>
                <a:gd name="T18" fmla="*/ 224 w 895"/>
                <a:gd name="T19" fmla="*/ 755 h 892"/>
                <a:gd name="T20" fmla="*/ 213 w 895"/>
                <a:gd name="T21" fmla="*/ 762 h 892"/>
                <a:gd name="T22" fmla="*/ 203 w 895"/>
                <a:gd name="T23" fmla="*/ 770 h 892"/>
                <a:gd name="T24" fmla="*/ 192 w 895"/>
                <a:gd name="T25" fmla="*/ 778 h 892"/>
                <a:gd name="T26" fmla="*/ 182 w 895"/>
                <a:gd name="T27" fmla="*/ 785 h 892"/>
                <a:gd name="T28" fmla="*/ 173 w 895"/>
                <a:gd name="T29" fmla="*/ 793 h 892"/>
                <a:gd name="T30" fmla="*/ 158 w 895"/>
                <a:gd name="T31" fmla="*/ 804 h 892"/>
                <a:gd name="T32" fmla="*/ 143 w 895"/>
                <a:gd name="T33" fmla="*/ 816 h 892"/>
                <a:gd name="T34" fmla="*/ 133 w 895"/>
                <a:gd name="T35" fmla="*/ 821 h 892"/>
                <a:gd name="T36" fmla="*/ 118 w 895"/>
                <a:gd name="T37" fmla="*/ 831 h 892"/>
                <a:gd name="T38" fmla="*/ 101 w 895"/>
                <a:gd name="T39" fmla="*/ 842 h 892"/>
                <a:gd name="T40" fmla="*/ 84 w 895"/>
                <a:gd name="T41" fmla="*/ 854 h 892"/>
                <a:gd name="T42" fmla="*/ 67 w 895"/>
                <a:gd name="T43" fmla="*/ 863 h 892"/>
                <a:gd name="T44" fmla="*/ 51 w 895"/>
                <a:gd name="T45" fmla="*/ 873 h 892"/>
                <a:gd name="T46" fmla="*/ 36 w 895"/>
                <a:gd name="T47" fmla="*/ 880 h 892"/>
                <a:gd name="T48" fmla="*/ 25 w 895"/>
                <a:gd name="T49" fmla="*/ 888 h 892"/>
                <a:gd name="T50" fmla="*/ 13 w 895"/>
                <a:gd name="T51" fmla="*/ 888 h 892"/>
                <a:gd name="T52" fmla="*/ 4 w 895"/>
                <a:gd name="T53" fmla="*/ 878 h 892"/>
                <a:gd name="T54" fmla="*/ 4 w 895"/>
                <a:gd name="T55" fmla="*/ 867 h 892"/>
                <a:gd name="T56" fmla="*/ 10 w 895"/>
                <a:gd name="T57" fmla="*/ 854 h 892"/>
                <a:gd name="T58" fmla="*/ 17 w 895"/>
                <a:gd name="T59" fmla="*/ 840 h 892"/>
                <a:gd name="T60" fmla="*/ 27 w 895"/>
                <a:gd name="T61" fmla="*/ 825 h 892"/>
                <a:gd name="T62" fmla="*/ 36 w 895"/>
                <a:gd name="T63" fmla="*/ 808 h 892"/>
                <a:gd name="T64" fmla="*/ 48 w 895"/>
                <a:gd name="T65" fmla="*/ 793 h 892"/>
                <a:gd name="T66" fmla="*/ 59 w 895"/>
                <a:gd name="T67" fmla="*/ 776 h 892"/>
                <a:gd name="T68" fmla="*/ 72 w 895"/>
                <a:gd name="T69" fmla="*/ 757 h 892"/>
                <a:gd name="T70" fmla="*/ 82 w 895"/>
                <a:gd name="T71" fmla="*/ 743 h 892"/>
                <a:gd name="T72" fmla="*/ 87 w 895"/>
                <a:gd name="T73" fmla="*/ 734 h 892"/>
                <a:gd name="T74" fmla="*/ 95 w 895"/>
                <a:gd name="T75" fmla="*/ 722 h 892"/>
                <a:gd name="T76" fmla="*/ 103 w 895"/>
                <a:gd name="T77" fmla="*/ 713 h 892"/>
                <a:gd name="T78" fmla="*/ 110 w 895"/>
                <a:gd name="T79" fmla="*/ 703 h 892"/>
                <a:gd name="T80" fmla="*/ 118 w 895"/>
                <a:gd name="T81" fmla="*/ 692 h 892"/>
                <a:gd name="T82" fmla="*/ 125 w 895"/>
                <a:gd name="T83" fmla="*/ 683 h 892"/>
                <a:gd name="T84" fmla="*/ 135 w 895"/>
                <a:gd name="T85" fmla="*/ 673 h 892"/>
                <a:gd name="T86" fmla="*/ 143 w 895"/>
                <a:gd name="T87" fmla="*/ 662 h 892"/>
                <a:gd name="T88" fmla="*/ 152 w 895"/>
                <a:gd name="T89" fmla="*/ 652 h 892"/>
                <a:gd name="T90" fmla="*/ 162 w 895"/>
                <a:gd name="T91" fmla="*/ 641 h 892"/>
                <a:gd name="T92" fmla="*/ 171 w 895"/>
                <a:gd name="T93" fmla="*/ 629 h 892"/>
                <a:gd name="T94" fmla="*/ 181 w 895"/>
                <a:gd name="T95" fmla="*/ 618 h 892"/>
                <a:gd name="T96" fmla="*/ 192 w 895"/>
                <a:gd name="T97" fmla="*/ 608 h 892"/>
                <a:gd name="T98" fmla="*/ 201 w 895"/>
                <a:gd name="T99" fmla="*/ 597 h 892"/>
                <a:gd name="T100" fmla="*/ 213 w 895"/>
                <a:gd name="T101" fmla="*/ 586 h 892"/>
                <a:gd name="T102" fmla="*/ 247 w 895"/>
                <a:gd name="T103" fmla="*/ 555 h 892"/>
                <a:gd name="T104" fmla="*/ 458 w 895"/>
                <a:gd name="T105" fmla="*/ 382 h 892"/>
                <a:gd name="T106" fmla="*/ 800 w 895"/>
                <a:gd name="T107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5" h="892">
                  <a:moveTo>
                    <a:pt x="800" y="0"/>
                  </a:moveTo>
                  <a:lnTo>
                    <a:pt x="895" y="97"/>
                  </a:lnTo>
                  <a:lnTo>
                    <a:pt x="317" y="675"/>
                  </a:lnTo>
                  <a:lnTo>
                    <a:pt x="312" y="679"/>
                  </a:lnTo>
                  <a:lnTo>
                    <a:pt x="306" y="684"/>
                  </a:lnTo>
                  <a:lnTo>
                    <a:pt x="300" y="690"/>
                  </a:lnTo>
                  <a:lnTo>
                    <a:pt x="295" y="694"/>
                  </a:lnTo>
                  <a:lnTo>
                    <a:pt x="291" y="700"/>
                  </a:lnTo>
                  <a:lnTo>
                    <a:pt x="285" y="705"/>
                  </a:lnTo>
                  <a:lnTo>
                    <a:pt x="279" y="709"/>
                  </a:lnTo>
                  <a:lnTo>
                    <a:pt x="274" y="715"/>
                  </a:lnTo>
                  <a:lnTo>
                    <a:pt x="268" y="719"/>
                  </a:lnTo>
                  <a:lnTo>
                    <a:pt x="262" y="724"/>
                  </a:lnTo>
                  <a:lnTo>
                    <a:pt x="257" y="728"/>
                  </a:lnTo>
                  <a:lnTo>
                    <a:pt x="251" y="734"/>
                  </a:lnTo>
                  <a:lnTo>
                    <a:pt x="247" y="736"/>
                  </a:lnTo>
                  <a:lnTo>
                    <a:pt x="241" y="741"/>
                  </a:lnTo>
                  <a:lnTo>
                    <a:pt x="236" y="745"/>
                  </a:lnTo>
                  <a:lnTo>
                    <a:pt x="230" y="751"/>
                  </a:lnTo>
                  <a:lnTo>
                    <a:pt x="224" y="755"/>
                  </a:lnTo>
                  <a:lnTo>
                    <a:pt x="219" y="759"/>
                  </a:lnTo>
                  <a:lnTo>
                    <a:pt x="213" y="762"/>
                  </a:lnTo>
                  <a:lnTo>
                    <a:pt x="209" y="766"/>
                  </a:lnTo>
                  <a:lnTo>
                    <a:pt x="203" y="770"/>
                  </a:lnTo>
                  <a:lnTo>
                    <a:pt x="198" y="776"/>
                  </a:lnTo>
                  <a:lnTo>
                    <a:pt x="192" y="778"/>
                  </a:lnTo>
                  <a:lnTo>
                    <a:pt x="188" y="783"/>
                  </a:lnTo>
                  <a:lnTo>
                    <a:pt x="182" y="785"/>
                  </a:lnTo>
                  <a:lnTo>
                    <a:pt x="177" y="791"/>
                  </a:lnTo>
                  <a:lnTo>
                    <a:pt x="173" y="793"/>
                  </a:lnTo>
                  <a:lnTo>
                    <a:pt x="167" y="798"/>
                  </a:lnTo>
                  <a:lnTo>
                    <a:pt x="158" y="804"/>
                  </a:lnTo>
                  <a:lnTo>
                    <a:pt x="148" y="812"/>
                  </a:lnTo>
                  <a:lnTo>
                    <a:pt x="143" y="816"/>
                  </a:lnTo>
                  <a:lnTo>
                    <a:pt x="137" y="817"/>
                  </a:lnTo>
                  <a:lnTo>
                    <a:pt x="133" y="821"/>
                  </a:lnTo>
                  <a:lnTo>
                    <a:pt x="129" y="825"/>
                  </a:lnTo>
                  <a:lnTo>
                    <a:pt x="118" y="831"/>
                  </a:lnTo>
                  <a:lnTo>
                    <a:pt x="110" y="836"/>
                  </a:lnTo>
                  <a:lnTo>
                    <a:pt x="101" y="842"/>
                  </a:lnTo>
                  <a:lnTo>
                    <a:pt x="91" y="848"/>
                  </a:lnTo>
                  <a:lnTo>
                    <a:pt x="84" y="854"/>
                  </a:lnTo>
                  <a:lnTo>
                    <a:pt x="74" y="859"/>
                  </a:lnTo>
                  <a:lnTo>
                    <a:pt x="67" y="863"/>
                  </a:lnTo>
                  <a:lnTo>
                    <a:pt x="59" y="867"/>
                  </a:lnTo>
                  <a:lnTo>
                    <a:pt x="51" y="873"/>
                  </a:lnTo>
                  <a:lnTo>
                    <a:pt x="44" y="876"/>
                  </a:lnTo>
                  <a:lnTo>
                    <a:pt x="36" y="880"/>
                  </a:lnTo>
                  <a:lnTo>
                    <a:pt x="30" y="884"/>
                  </a:lnTo>
                  <a:lnTo>
                    <a:pt x="25" y="888"/>
                  </a:lnTo>
                  <a:lnTo>
                    <a:pt x="19" y="892"/>
                  </a:lnTo>
                  <a:lnTo>
                    <a:pt x="13" y="888"/>
                  </a:lnTo>
                  <a:lnTo>
                    <a:pt x="10" y="884"/>
                  </a:lnTo>
                  <a:lnTo>
                    <a:pt x="4" y="878"/>
                  </a:lnTo>
                  <a:lnTo>
                    <a:pt x="0" y="874"/>
                  </a:lnTo>
                  <a:lnTo>
                    <a:pt x="4" y="867"/>
                  </a:lnTo>
                  <a:lnTo>
                    <a:pt x="6" y="861"/>
                  </a:lnTo>
                  <a:lnTo>
                    <a:pt x="10" y="854"/>
                  </a:lnTo>
                  <a:lnTo>
                    <a:pt x="13" y="848"/>
                  </a:lnTo>
                  <a:lnTo>
                    <a:pt x="17" y="840"/>
                  </a:lnTo>
                  <a:lnTo>
                    <a:pt x="23" y="833"/>
                  </a:lnTo>
                  <a:lnTo>
                    <a:pt x="27" y="825"/>
                  </a:lnTo>
                  <a:lnTo>
                    <a:pt x="32" y="817"/>
                  </a:lnTo>
                  <a:lnTo>
                    <a:pt x="36" y="808"/>
                  </a:lnTo>
                  <a:lnTo>
                    <a:pt x="42" y="800"/>
                  </a:lnTo>
                  <a:lnTo>
                    <a:pt x="48" y="793"/>
                  </a:lnTo>
                  <a:lnTo>
                    <a:pt x="53" y="783"/>
                  </a:lnTo>
                  <a:lnTo>
                    <a:pt x="59" y="776"/>
                  </a:lnTo>
                  <a:lnTo>
                    <a:pt x="65" y="766"/>
                  </a:lnTo>
                  <a:lnTo>
                    <a:pt x="72" y="757"/>
                  </a:lnTo>
                  <a:lnTo>
                    <a:pt x="78" y="749"/>
                  </a:lnTo>
                  <a:lnTo>
                    <a:pt x="82" y="743"/>
                  </a:lnTo>
                  <a:lnTo>
                    <a:pt x="84" y="738"/>
                  </a:lnTo>
                  <a:lnTo>
                    <a:pt x="87" y="734"/>
                  </a:lnTo>
                  <a:lnTo>
                    <a:pt x="91" y="728"/>
                  </a:lnTo>
                  <a:lnTo>
                    <a:pt x="95" y="722"/>
                  </a:lnTo>
                  <a:lnTo>
                    <a:pt x="99" y="719"/>
                  </a:lnTo>
                  <a:lnTo>
                    <a:pt x="103" y="713"/>
                  </a:lnTo>
                  <a:lnTo>
                    <a:pt x="106" y="709"/>
                  </a:lnTo>
                  <a:lnTo>
                    <a:pt x="110" y="703"/>
                  </a:lnTo>
                  <a:lnTo>
                    <a:pt x="114" y="698"/>
                  </a:lnTo>
                  <a:lnTo>
                    <a:pt x="118" y="692"/>
                  </a:lnTo>
                  <a:lnTo>
                    <a:pt x="122" y="688"/>
                  </a:lnTo>
                  <a:lnTo>
                    <a:pt x="125" y="683"/>
                  </a:lnTo>
                  <a:lnTo>
                    <a:pt x="131" y="677"/>
                  </a:lnTo>
                  <a:lnTo>
                    <a:pt x="135" y="673"/>
                  </a:lnTo>
                  <a:lnTo>
                    <a:pt x="139" y="667"/>
                  </a:lnTo>
                  <a:lnTo>
                    <a:pt x="143" y="662"/>
                  </a:lnTo>
                  <a:lnTo>
                    <a:pt x="148" y="656"/>
                  </a:lnTo>
                  <a:lnTo>
                    <a:pt x="152" y="652"/>
                  </a:lnTo>
                  <a:lnTo>
                    <a:pt x="156" y="646"/>
                  </a:lnTo>
                  <a:lnTo>
                    <a:pt x="162" y="641"/>
                  </a:lnTo>
                  <a:lnTo>
                    <a:pt x="165" y="635"/>
                  </a:lnTo>
                  <a:lnTo>
                    <a:pt x="171" y="629"/>
                  </a:lnTo>
                  <a:lnTo>
                    <a:pt x="177" y="624"/>
                  </a:lnTo>
                  <a:lnTo>
                    <a:pt x="181" y="618"/>
                  </a:lnTo>
                  <a:lnTo>
                    <a:pt x="186" y="614"/>
                  </a:lnTo>
                  <a:lnTo>
                    <a:pt x="192" y="608"/>
                  </a:lnTo>
                  <a:lnTo>
                    <a:pt x="196" y="603"/>
                  </a:lnTo>
                  <a:lnTo>
                    <a:pt x="201" y="597"/>
                  </a:lnTo>
                  <a:lnTo>
                    <a:pt x="207" y="591"/>
                  </a:lnTo>
                  <a:lnTo>
                    <a:pt x="213" y="586"/>
                  </a:lnTo>
                  <a:lnTo>
                    <a:pt x="219" y="582"/>
                  </a:lnTo>
                  <a:lnTo>
                    <a:pt x="247" y="555"/>
                  </a:lnTo>
                  <a:lnTo>
                    <a:pt x="266" y="574"/>
                  </a:lnTo>
                  <a:lnTo>
                    <a:pt x="458" y="382"/>
                  </a:lnTo>
                  <a:lnTo>
                    <a:pt x="437" y="363"/>
                  </a:lnTo>
                  <a:lnTo>
                    <a:pt x="800" y="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735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27" name="Freeform 63"/>
            <p:cNvSpPr>
              <a:spLocks/>
            </p:cNvSpPr>
            <p:nvPr/>
          </p:nvSpPr>
          <p:spPr bwMode="auto">
            <a:xfrm>
              <a:off x="643" y="2541"/>
              <a:ext cx="439" cy="441"/>
            </a:xfrm>
            <a:custGeom>
              <a:avLst/>
              <a:gdLst>
                <a:gd name="T0" fmla="*/ 878 w 878"/>
                <a:gd name="T1" fmla="*/ 80 h 882"/>
                <a:gd name="T2" fmla="*/ 290 w 878"/>
                <a:gd name="T3" fmla="*/ 665 h 882"/>
                <a:gd name="T4" fmla="*/ 273 w 878"/>
                <a:gd name="T5" fmla="*/ 680 h 882"/>
                <a:gd name="T6" fmla="*/ 258 w 878"/>
                <a:gd name="T7" fmla="*/ 692 h 882"/>
                <a:gd name="T8" fmla="*/ 249 w 878"/>
                <a:gd name="T9" fmla="*/ 701 h 882"/>
                <a:gd name="T10" fmla="*/ 233 w 878"/>
                <a:gd name="T11" fmla="*/ 715 h 882"/>
                <a:gd name="T12" fmla="*/ 220 w 878"/>
                <a:gd name="T13" fmla="*/ 728 h 882"/>
                <a:gd name="T14" fmla="*/ 209 w 878"/>
                <a:gd name="T15" fmla="*/ 735 h 882"/>
                <a:gd name="T16" fmla="*/ 199 w 878"/>
                <a:gd name="T17" fmla="*/ 745 h 882"/>
                <a:gd name="T18" fmla="*/ 188 w 878"/>
                <a:gd name="T19" fmla="*/ 753 h 882"/>
                <a:gd name="T20" fmla="*/ 178 w 878"/>
                <a:gd name="T21" fmla="*/ 762 h 882"/>
                <a:gd name="T22" fmla="*/ 167 w 878"/>
                <a:gd name="T23" fmla="*/ 770 h 882"/>
                <a:gd name="T24" fmla="*/ 156 w 878"/>
                <a:gd name="T25" fmla="*/ 777 h 882"/>
                <a:gd name="T26" fmla="*/ 146 w 878"/>
                <a:gd name="T27" fmla="*/ 787 h 882"/>
                <a:gd name="T28" fmla="*/ 137 w 878"/>
                <a:gd name="T29" fmla="*/ 794 h 882"/>
                <a:gd name="T30" fmla="*/ 125 w 878"/>
                <a:gd name="T31" fmla="*/ 802 h 882"/>
                <a:gd name="T32" fmla="*/ 110 w 878"/>
                <a:gd name="T33" fmla="*/ 813 h 882"/>
                <a:gd name="T34" fmla="*/ 91 w 878"/>
                <a:gd name="T35" fmla="*/ 827 h 882"/>
                <a:gd name="T36" fmla="*/ 72 w 878"/>
                <a:gd name="T37" fmla="*/ 840 h 882"/>
                <a:gd name="T38" fmla="*/ 57 w 878"/>
                <a:gd name="T39" fmla="*/ 853 h 882"/>
                <a:gd name="T40" fmla="*/ 42 w 878"/>
                <a:gd name="T41" fmla="*/ 863 h 882"/>
                <a:gd name="T42" fmla="*/ 28 w 878"/>
                <a:gd name="T43" fmla="*/ 872 h 882"/>
                <a:gd name="T44" fmla="*/ 17 w 878"/>
                <a:gd name="T45" fmla="*/ 878 h 882"/>
                <a:gd name="T46" fmla="*/ 0 w 878"/>
                <a:gd name="T47" fmla="*/ 868 h 882"/>
                <a:gd name="T48" fmla="*/ 5 w 878"/>
                <a:gd name="T49" fmla="*/ 857 h 882"/>
                <a:gd name="T50" fmla="*/ 11 w 878"/>
                <a:gd name="T51" fmla="*/ 848 h 882"/>
                <a:gd name="T52" fmla="*/ 17 w 878"/>
                <a:gd name="T53" fmla="*/ 836 h 882"/>
                <a:gd name="T54" fmla="*/ 24 w 878"/>
                <a:gd name="T55" fmla="*/ 823 h 882"/>
                <a:gd name="T56" fmla="*/ 32 w 878"/>
                <a:gd name="T57" fmla="*/ 810 h 882"/>
                <a:gd name="T58" fmla="*/ 42 w 878"/>
                <a:gd name="T59" fmla="*/ 794 h 882"/>
                <a:gd name="T60" fmla="*/ 53 w 878"/>
                <a:gd name="T61" fmla="*/ 779 h 882"/>
                <a:gd name="T62" fmla="*/ 64 w 878"/>
                <a:gd name="T63" fmla="*/ 762 h 882"/>
                <a:gd name="T64" fmla="*/ 78 w 878"/>
                <a:gd name="T65" fmla="*/ 743 h 882"/>
                <a:gd name="T66" fmla="*/ 91 w 878"/>
                <a:gd name="T67" fmla="*/ 724 h 882"/>
                <a:gd name="T68" fmla="*/ 100 w 878"/>
                <a:gd name="T69" fmla="*/ 713 h 882"/>
                <a:gd name="T70" fmla="*/ 108 w 878"/>
                <a:gd name="T71" fmla="*/ 703 h 882"/>
                <a:gd name="T72" fmla="*/ 118 w 878"/>
                <a:gd name="T73" fmla="*/ 692 h 882"/>
                <a:gd name="T74" fmla="*/ 127 w 878"/>
                <a:gd name="T75" fmla="*/ 682 h 882"/>
                <a:gd name="T76" fmla="*/ 137 w 878"/>
                <a:gd name="T77" fmla="*/ 669 h 882"/>
                <a:gd name="T78" fmla="*/ 146 w 878"/>
                <a:gd name="T79" fmla="*/ 658 h 882"/>
                <a:gd name="T80" fmla="*/ 157 w 878"/>
                <a:gd name="T81" fmla="*/ 644 h 882"/>
                <a:gd name="T82" fmla="*/ 169 w 878"/>
                <a:gd name="T83" fmla="*/ 633 h 882"/>
                <a:gd name="T84" fmla="*/ 180 w 878"/>
                <a:gd name="T85" fmla="*/ 620 h 882"/>
                <a:gd name="T86" fmla="*/ 192 w 878"/>
                <a:gd name="T87" fmla="*/ 606 h 882"/>
                <a:gd name="T88" fmla="*/ 205 w 878"/>
                <a:gd name="T89" fmla="*/ 593 h 882"/>
                <a:gd name="T90" fmla="*/ 220 w 878"/>
                <a:gd name="T91" fmla="*/ 580 h 882"/>
                <a:gd name="T92" fmla="*/ 258 w 878"/>
                <a:gd name="T93" fmla="*/ 568 h 882"/>
                <a:gd name="T94" fmla="*/ 437 w 878"/>
                <a:gd name="T95" fmla="*/ 361 h 882"/>
                <a:gd name="T96" fmla="*/ 800 w 878"/>
                <a:gd name="T97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8" h="882">
                  <a:moveTo>
                    <a:pt x="800" y="0"/>
                  </a:moveTo>
                  <a:lnTo>
                    <a:pt x="878" y="80"/>
                  </a:lnTo>
                  <a:lnTo>
                    <a:pt x="300" y="658"/>
                  </a:lnTo>
                  <a:lnTo>
                    <a:pt x="290" y="665"/>
                  </a:lnTo>
                  <a:lnTo>
                    <a:pt x="283" y="673"/>
                  </a:lnTo>
                  <a:lnTo>
                    <a:pt x="273" y="680"/>
                  </a:lnTo>
                  <a:lnTo>
                    <a:pt x="264" y="688"/>
                  </a:lnTo>
                  <a:lnTo>
                    <a:pt x="258" y="692"/>
                  </a:lnTo>
                  <a:lnTo>
                    <a:pt x="254" y="697"/>
                  </a:lnTo>
                  <a:lnTo>
                    <a:pt x="249" y="701"/>
                  </a:lnTo>
                  <a:lnTo>
                    <a:pt x="245" y="707"/>
                  </a:lnTo>
                  <a:lnTo>
                    <a:pt x="233" y="715"/>
                  </a:lnTo>
                  <a:lnTo>
                    <a:pt x="226" y="724"/>
                  </a:lnTo>
                  <a:lnTo>
                    <a:pt x="220" y="728"/>
                  </a:lnTo>
                  <a:lnTo>
                    <a:pt x="214" y="732"/>
                  </a:lnTo>
                  <a:lnTo>
                    <a:pt x="209" y="735"/>
                  </a:lnTo>
                  <a:lnTo>
                    <a:pt x="205" y="741"/>
                  </a:lnTo>
                  <a:lnTo>
                    <a:pt x="199" y="745"/>
                  </a:lnTo>
                  <a:lnTo>
                    <a:pt x="194" y="749"/>
                  </a:lnTo>
                  <a:lnTo>
                    <a:pt x="188" y="753"/>
                  </a:lnTo>
                  <a:lnTo>
                    <a:pt x="184" y="758"/>
                  </a:lnTo>
                  <a:lnTo>
                    <a:pt x="178" y="762"/>
                  </a:lnTo>
                  <a:lnTo>
                    <a:pt x="173" y="766"/>
                  </a:lnTo>
                  <a:lnTo>
                    <a:pt x="167" y="770"/>
                  </a:lnTo>
                  <a:lnTo>
                    <a:pt x="161" y="773"/>
                  </a:lnTo>
                  <a:lnTo>
                    <a:pt x="156" y="777"/>
                  </a:lnTo>
                  <a:lnTo>
                    <a:pt x="152" y="783"/>
                  </a:lnTo>
                  <a:lnTo>
                    <a:pt x="146" y="787"/>
                  </a:lnTo>
                  <a:lnTo>
                    <a:pt x="142" y="792"/>
                  </a:lnTo>
                  <a:lnTo>
                    <a:pt x="137" y="794"/>
                  </a:lnTo>
                  <a:lnTo>
                    <a:pt x="131" y="798"/>
                  </a:lnTo>
                  <a:lnTo>
                    <a:pt x="125" y="802"/>
                  </a:lnTo>
                  <a:lnTo>
                    <a:pt x="119" y="806"/>
                  </a:lnTo>
                  <a:lnTo>
                    <a:pt x="110" y="813"/>
                  </a:lnTo>
                  <a:lnTo>
                    <a:pt x="100" y="821"/>
                  </a:lnTo>
                  <a:lnTo>
                    <a:pt x="91" y="827"/>
                  </a:lnTo>
                  <a:lnTo>
                    <a:pt x="81" y="834"/>
                  </a:lnTo>
                  <a:lnTo>
                    <a:pt x="72" y="840"/>
                  </a:lnTo>
                  <a:lnTo>
                    <a:pt x="64" y="848"/>
                  </a:lnTo>
                  <a:lnTo>
                    <a:pt x="57" y="853"/>
                  </a:lnTo>
                  <a:lnTo>
                    <a:pt x="47" y="857"/>
                  </a:lnTo>
                  <a:lnTo>
                    <a:pt x="42" y="863"/>
                  </a:lnTo>
                  <a:lnTo>
                    <a:pt x="34" y="868"/>
                  </a:lnTo>
                  <a:lnTo>
                    <a:pt x="28" y="872"/>
                  </a:lnTo>
                  <a:lnTo>
                    <a:pt x="23" y="874"/>
                  </a:lnTo>
                  <a:lnTo>
                    <a:pt x="17" y="878"/>
                  </a:lnTo>
                  <a:lnTo>
                    <a:pt x="13" y="882"/>
                  </a:lnTo>
                  <a:lnTo>
                    <a:pt x="0" y="868"/>
                  </a:lnTo>
                  <a:lnTo>
                    <a:pt x="2" y="863"/>
                  </a:lnTo>
                  <a:lnTo>
                    <a:pt x="5" y="857"/>
                  </a:lnTo>
                  <a:lnTo>
                    <a:pt x="7" y="853"/>
                  </a:lnTo>
                  <a:lnTo>
                    <a:pt x="11" y="848"/>
                  </a:lnTo>
                  <a:lnTo>
                    <a:pt x="13" y="842"/>
                  </a:lnTo>
                  <a:lnTo>
                    <a:pt x="17" y="836"/>
                  </a:lnTo>
                  <a:lnTo>
                    <a:pt x="21" y="830"/>
                  </a:lnTo>
                  <a:lnTo>
                    <a:pt x="24" y="823"/>
                  </a:lnTo>
                  <a:lnTo>
                    <a:pt x="28" y="815"/>
                  </a:lnTo>
                  <a:lnTo>
                    <a:pt x="32" y="810"/>
                  </a:lnTo>
                  <a:lnTo>
                    <a:pt x="36" y="802"/>
                  </a:lnTo>
                  <a:lnTo>
                    <a:pt x="42" y="794"/>
                  </a:lnTo>
                  <a:lnTo>
                    <a:pt x="47" y="787"/>
                  </a:lnTo>
                  <a:lnTo>
                    <a:pt x="53" y="779"/>
                  </a:lnTo>
                  <a:lnTo>
                    <a:pt x="59" y="770"/>
                  </a:lnTo>
                  <a:lnTo>
                    <a:pt x="64" y="762"/>
                  </a:lnTo>
                  <a:lnTo>
                    <a:pt x="70" y="753"/>
                  </a:lnTo>
                  <a:lnTo>
                    <a:pt x="78" y="743"/>
                  </a:lnTo>
                  <a:lnTo>
                    <a:pt x="83" y="734"/>
                  </a:lnTo>
                  <a:lnTo>
                    <a:pt x="91" y="724"/>
                  </a:lnTo>
                  <a:lnTo>
                    <a:pt x="95" y="718"/>
                  </a:lnTo>
                  <a:lnTo>
                    <a:pt x="100" y="713"/>
                  </a:lnTo>
                  <a:lnTo>
                    <a:pt x="104" y="709"/>
                  </a:lnTo>
                  <a:lnTo>
                    <a:pt x="108" y="703"/>
                  </a:lnTo>
                  <a:lnTo>
                    <a:pt x="112" y="697"/>
                  </a:lnTo>
                  <a:lnTo>
                    <a:pt x="118" y="692"/>
                  </a:lnTo>
                  <a:lnTo>
                    <a:pt x="121" y="686"/>
                  </a:lnTo>
                  <a:lnTo>
                    <a:pt x="127" y="682"/>
                  </a:lnTo>
                  <a:lnTo>
                    <a:pt x="131" y="675"/>
                  </a:lnTo>
                  <a:lnTo>
                    <a:pt x="137" y="669"/>
                  </a:lnTo>
                  <a:lnTo>
                    <a:pt x="140" y="663"/>
                  </a:lnTo>
                  <a:lnTo>
                    <a:pt x="146" y="658"/>
                  </a:lnTo>
                  <a:lnTo>
                    <a:pt x="152" y="650"/>
                  </a:lnTo>
                  <a:lnTo>
                    <a:pt x="157" y="644"/>
                  </a:lnTo>
                  <a:lnTo>
                    <a:pt x="163" y="639"/>
                  </a:lnTo>
                  <a:lnTo>
                    <a:pt x="169" y="633"/>
                  </a:lnTo>
                  <a:lnTo>
                    <a:pt x="175" y="625"/>
                  </a:lnTo>
                  <a:lnTo>
                    <a:pt x="180" y="620"/>
                  </a:lnTo>
                  <a:lnTo>
                    <a:pt x="186" y="612"/>
                  </a:lnTo>
                  <a:lnTo>
                    <a:pt x="192" y="606"/>
                  </a:lnTo>
                  <a:lnTo>
                    <a:pt x="197" y="599"/>
                  </a:lnTo>
                  <a:lnTo>
                    <a:pt x="205" y="593"/>
                  </a:lnTo>
                  <a:lnTo>
                    <a:pt x="211" y="585"/>
                  </a:lnTo>
                  <a:lnTo>
                    <a:pt x="220" y="580"/>
                  </a:lnTo>
                  <a:lnTo>
                    <a:pt x="245" y="553"/>
                  </a:lnTo>
                  <a:lnTo>
                    <a:pt x="258" y="568"/>
                  </a:lnTo>
                  <a:lnTo>
                    <a:pt x="450" y="376"/>
                  </a:lnTo>
                  <a:lnTo>
                    <a:pt x="437" y="361"/>
                  </a:lnTo>
                  <a:lnTo>
                    <a:pt x="800" y="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917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28" name="Freeform 64"/>
            <p:cNvSpPr>
              <a:spLocks/>
            </p:cNvSpPr>
            <p:nvPr/>
          </p:nvSpPr>
          <p:spPr bwMode="auto">
            <a:xfrm>
              <a:off x="645" y="2542"/>
              <a:ext cx="430" cy="438"/>
            </a:xfrm>
            <a:custGeom>
              <a:avLst/>
              <a:gdLst>
                <a:gd name="T0" fmla="*/ 860 w 860"/>
                <a:gd name="T1" fmla="*/ 64 h 874"/>
                <a:gd name="T2" fmla="*/ 277 w 860"/>
                <a:gd name="T3" fmla="*/ 648 h 874"/>
                <a:gd name="T4" fmla="*/ 264 w 860"/>
                <a:gd name="T5" fmla="*/ 659 h 874"/>
                <a:gd name="T6" fmla="*/ 247 w 860"/>
                <a:gd name="T7" fmla="*/ 675 h 874"/>
                <a:gd name="T8" fmla="*/ 229 w 860"/>
                <a:gd name="T9" fmla="*/ 690 h 874"/>
                <a:gd name="T10" fmla="*/ 214 w 860"/>
                <a:gd name="T11" fmla="*/ 703 h 874"/>
                <a:gd name="T12" fmla="*/ 203 w 860"/>
                <a:gd name="T13" fmla="*/ 711 h 874"/>
                <a:gd name="T14" fmla="*/ 193 w 860"/>
                <a:gd name="T15" fmla="*/ 720 h 874"/>
                <a:gd name="T16" fmla="*/ 184 w 860"/>
                <a:gd name="T17" fmla="*/ 730 h 874"/>
                <a:gd name="T18" fmla="*/ 174 w 860"/>
                <a:gd name="T19" fmla="*/ 739 h 874"/>
                <a:gd name="T20" fmla="*/ 163 w 860"/>
                <a:gd name="T21" fmla="*/ 749 h 874"/>
                <a:gd name="T22" fmla="*/ 152 w 860"/>
                <a:gd name="T23" fmla="*/ 758 h 874"/>
                <a:gd name="T24" fmla="*/ 142 w 860"/>
                <a:gd name="T25" fmla="*/ 768 h 874"/>
                <a:gd name="T26" fmla="*/ 131 w 860"/>
                <a:gd name="T27" fmla="*/ 775 h 874"/>
                <a:gd name="T28" fmla="*/ 121 w 860"/>
                <a:gd name="T29" fmla="*/ 785 h 874"/>
                <a:gd name="T30" fmla="*/ 110 w 860"/>
                <a:gd name="T31" fmla="*/ 792 h 874"/>
                <a:gd name="T32" fmla="*/ 98 w 860"/>
                <a:gd name="T33" fmla="*/ 802 h 874"/>
                <a:gd name="T34" fmla="*/ 89 w 860"/>
                <a:gd name="T35" fmla="*/ 809 h 874"/>
                <a:gd name="T36" fmla="*/ 79 w 860"/>
                <a:gd name="T37" fmla="*/ 817 h 874"/>
                <a:gd name="T38" fmla="*/ 64 w 860"/>
                <a:gd name="T39" fmla="*/ 828 h 874"/>
                <a:gd name="T40" fmla="*/ 47 w 860"/>
                <a:gd name="T41" fmla="*/ 844 h 874"/>
                <a:gd name="T42" fmla="*/ 32 w 860"/>
                <a:gd name="T43" fmla="*/ 855 h 874"/>
                <a:gd name="T44" fmla="*/ 20 w 860"/>
                <a:gd name="T45" fmla="*/ 865 h 874"/>
                <a:gd name="T46" fmla="*/ 11 w 860"/>
                <a:gd name="T47" fmla="*/ 870 h 874"/>
                <a:gd name="T48" fmla="*/ 5 w 860"/>
                <a:gd name="T49" fmla="*/ 870 h 874"/>
                <a:gd name="T50" fmla="*/ 0 w 860"/>
                <a:gd name="T51" fmla="*/ 865 h 874"/>
                <a:gd name="T52" fmla="*/ 3 w 860"/>
                <a:gd name="T53" fmla="*/ 855 h 874"/>
                <a:gd name="T54" fmla="*/ 11 w 860"/>
                <a:gd name="T55" fmla="*/ 840 h 874"/>
                <a:gd name="T56" fmla="*/ 20 w 860"/>
                <a:gd name="T57" fmla="*/ 827 h 874"/>
                <a:gd name="T58" fmla="*/ 28 w 860"/>
                <a:gd name="T59" fmla="*/ 811 h 874"/>
                <a:gd name="T60" fmla="*/ 38 w 860"/>
                <a:gd name="T61" fmla="*/ 798 h 874"/>
                <a:gd name="T62" fmla="*/ 47 w 860"/>
                <a:gd name="T63" fmla="*/ 785 h 874"/>
                <a:gd name="T64" fmla="*/ 57 w 860"/>
                <a:gd name="T65" fmla="*/ 771 h 874"/>
                <a:gd name="T66" fmla="*/ 64 w 860"/>
                <a:gd name="T67" fmla="*/ 760 h 874"/>
                <a:gd name="T68" fmla="*/ 74 w 860"/>
                <a:gd name="T69" fmla="*/ 749 h 874"/>
                <a:gd name="T70" fmla="*/ 83 w 860"/>
                <a:gd name="T71" fmla="*/ 735 h 874"/>
                <a:gd name="T72" fmla="*/ 91 w 860"/>
                <a:gd name="T73" fmla="*/ 724 h 874"/>
                <a:gd name="T74" fmla="*/ 100 w 860"/>
                <a:gd name="T75" fmla="*/ 711 h 874"/>
                <a:gd name="T76" fmla="*/ 110 w 860"/>
                <a:gd name="T77" fmla="*/ 701 h 874"/>
                <a:gd name="T78" fmla="*/ 119 w 860"/>
                <a:gd name="T79" fmla="*/ 690 h 874"/>
                <a:gd name="T80" fmla="*/ 127 w 860"/>
                <a:gd name="T81" fmla="*/ 678 h 874"/>
                <a:gd name="T82" fmla="*/ 136 w 860"/>
                <a:gd name="T83" fmla="*/ 669 h 874"/>
                <a:gd name="T84" fmla="*/ 144 w 860"/>
                <a:gd name="T85" fmla="*/ 659 h 874"/>
                <a:gd name="T86" fmla="*/ 152 w 860"/>
                <a:gd name="T87" fmla="*/ 648 h 874"/>
                <a:gd name="T88" fmla="*/ 163 w 860"/>
                <a:gd name="T89" fmla="*/ 635 h 874"/>
                <a:gd name="T90" fmla="*/ 180 w 860"/>
                <a:gd name="T91" fmla="*/ 618 h 874"/>
                <a:gd name="T92" fmla="*/ 193 w 860"/>
                <a:gd name="T93" fmla="*/ 602 h 874"/>
                <a:gd name="T94" fmla="*/ 207 w 860"/>
                <a:gd name="T95" fmla="*/ 587 h 874"/>
                <a:gd name="T96" fmla="*/ 218 w 860"/>
                <a:gd name="T97" fmla="*/ 576 h 874"/>
                <a:gd name="T98" fmla="*/ 228 w 860"/>
                <a:gd name="T99" fmla="*/ 564 h 874"/>
                <a:gd name="T100" fmla="*/ 237 w 860"/>
                <a:gd name="T101" fmla="*/ 557 h 874"/>
                <a:gd name="T102" fmla="*/ 260 w 860"/>
                <a:gd name="T103" fmla="*/ 570 h 874"/>
                <a:gd name="T104" fmla="*/ 437 w 860"/>
                <a:gd name="T105" fmla="*/ 363 h 874"/>
                <a:gd name="T106" fmla="*/ 800 w 860"/>
                <a:gd name="T107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0" h="874">
                  <a:moveTo>
                    <a:pt x="800" y="0"/>
                  </a:moveTo>
                  <a:lnTo>
                    <a:pt x="860" y="64"/>
                  </a:lnTo>
                  <a:lnTo>
                    <a:pt x="285" y="642"/>
                  </a:lnTo>
                  <a:lnTo>
                    <a:pt x="277" y="648"/>
                  </a:lnTo>
                  <a:lnTo>
                    <a:pt x="271" y="654"/>
                  </a:lnTo>
                  <a:lnTo>
                    <a:pt x="264" y="659"/>
                  </a:lnTo>
                  <a:lnTo>
                    <a:pt x="256" y="667"/>
                  </a:lnTo>
                  <a:lnTo>
                    <a:pt x="247" y="675"/>
                  </a:lnTo>
                  <a:lnTo>
                    <a:pt x="239" y="682"/>
                  </a:lnTo>
                  <a:lnTo>
                    <a:pt x="229" y="690"/>
                  </a:lnTo>
                  <a:lnTo>
                    <a:pt x="220" y="699"/>
                  </a:lnTo>
                  <a:lnTo>
                    <a:pt x="214" y="703"/>
                  </a:lnTo>
                  <a:lnTo>
                    <a:pt x="209" y="709"/>
                  </a:lnTo>
                  <a:lnTo>
                    <a:pt x="203" y="711"/>
                  </a:lnTo>
                  <a:lnTo>
                    <a:pt x="199" y="716"/>
                  </a:lnTo>
                  <a:lnTo>
                    <a:pt x="193" y="720"/>
                  </a:lnTo>
                  <a:lnTo>
                    <a:pt x="190" y="726"/>
                  </a:lnTo>
                  <a:lnTo>
                    <a:pt x="184" y="730"/>
                  </a:lnTo>
                  <a:lnTo>
                    <a:pt x="180" y="735"/>
                  </a:lnTo>
                  <a:lnTo>
                    <a:pt x="174" y="739"/>
                  </a:lnTo>
                  <a:lnTo>
                    <a:pt x="169" y="743"/>
                  </a:lnTo>
                  <a:lnTo>
                    <a:pt x="163" y="749"/>
                  </a:lnTo>
                  <a:lnTo>
                    <a:pt x="157" y="752"/>
                  </a:lnTo>
                  <a:lnTo>
                    <a:pt x="152" y="758"/>
                  </a:lnTo>
                  <a:lnTo>
                    <a:pt x="146" y="762"/>
                  </a:lnTo>
                  <a:lnTo>
                    <a:pt x="142" y="768"/>
                  </a:lnTo>
                  <a:lnTo>
                    <a:pt x="136" y="771"/>
                  </a:lnTo>
                  <a:lnTo>
                    <a:pt x="131" y="775"/>
                  </a:lnTo>
                  <a:lnTo>
                    <a:pt x="125" y="781"/>
                  </a:lnTo>
                  <a:lnTo>
                    <a:pt x="121" y="785"/>
                  </a:lnTo>
                  <a:lnTo>
                    <a:pt x="115" y="790"/>
                  </a:lnTo>
                  <a:lnTo>
                    <a:pt x="110" y="792"/>
                  </a:lnTo>
                  <a:lnTo>
                    <a:pt x="104" y="798"/>
                  </a:lnTo>
                  <a:lnTo>
                    <a:pt x="98" y="802"/>
                  </a:lnTo>
                  <a:lnTo>
                    <a:pt x="95" y="808"/>
                  </a:lnTo>
                  <a:lnTo>
                    <a:pt x="89" y="809"/>
                  </a:lnTo>
                  <a:lnTo>
                    <a:pt x="83" y="813"/>
                  </a:lnTo>
                  <a:lnTo>
                    <a:pt x="79" y="817"/>
                  </a:lnTo>
                  <a:lnTo>
                    <a:pt x="74" y="823"/>
                  </a:lnTo>
                  <a:lnTo>
                    <a:pt x="64" y="828"/>
                  </a:lnTo>
                  <a:lnTo>
                    <a:pt x="57" y="838"/>
                  </a:lnTo>
                  <a:lnTo>
                    <a:pt x="47" y="844"/>
                  </a:lnTo>
                  <a:lnTo>
                    <a:pt x="41" y="849"/>
                  </a:lnTo>
                  <a:lnTo>
                    <a:pt x="32" y="855"/>
                  </a:lnTo>
                  <a:lnTo>
                    <a:pt x="26" y="861"/>
                  </a:lnTo>
                  <a:lnTo>
                    <a:pt x="20" y="865"/>
                  </a:lnTo>
                  <a:lnTo>
                    <a:pt x="17" y="868"/>
                  </a:lnTo>
                  <a:lnTo>
                    <a:pt x="11" y="870"/>
                  </a:lnTo>
                  <a:lnTo>
                    <a:pt x="9" y="874"/>
                  </a:lnTo>
                  <a:lnTo>
                    <a:pt x="5" y="870"/>
                  </a:lnTo>
                  <a:lnTo>
                    <a:pt x="3" y="868"/>
                  </a:lnTo>
                  <a:lnTo>
                    <a:pt x="0" y="865"/>
                  </a:lnTo>
                  <a:lnTo>
                    <a:pt x="0" y="863"/>
                  </a:lnTo>
                  <a:lnTo>
                    <a:pt x="3" y="855"/>
                  </a:lnTo>
                  <a:lnTo>
                    <a:pt x="7" y="847"/>
                  </a:lnTo>
                  <a:lnTo>
                    <a:pt x="11" y="840"/>
                  </a:lnTo>
                  <a:lnTo>
                    <a:pt x="17" y="832"/>
                  </a:lnTo>
                  <a:lnTo>
                    <a:pt x="20" y="827"/>
                  </a:lnTo>
                  <a:lnTo>
                    <a:pt x="24" y="819"/>
                  </a:lnTo>
                  <a:lnTo>
                    <a:pt x="28" y="811"/>
                  </a:lnTo>
                  <a:lnTo>
                    <a:pt x="34" y="806"/>
                  </a:lnTo>
                  <a:lnTo>
                    <a:pt x="38" y="798"/>
                  </a:lnTo>
                  <a:lnTo>
                    <a:pt x="43" y="792"/>
                  </a:lnTo>
                  <a:lnTo>
                    <a:pt x="47" y="785"/>
                  </a:lnTo>
                  <a:lnTo>
                    <a:pt x="51" y="779"/>
                  </a:lnTo>
                  <a:lnTo>
                    <a:pt x="57" y="771"/>
                  </a:lnTo>
                  <a:lnTo>
                    <a:pt x="60" y="766"/>
                  </a:lnTo>
                  <a:lnTo>
                    <a:pt x="64" y="760"/>
                  </a:lnTo>
                  <a:lnTo>
                    <a:pt x="70" y="754"/>
                  </a:lnTo>
                  <a:lnTo>
                    <a:pt x="74" y="749"/>
                  </a:lnTo>
                  <a:lnTo>
                    <a:pt x="79" y="741"/>
                  </a:lnTo>
                  <a:lnTo>
                    <a:pt x="83" y="735"/>
                  </a:lnTo>
                  <a:lnTo>
                    <a:pt x="87" y="730"/>
                  </a:lnTo>
                  <a:lnTo>
                    <a:pt x="91" y="724"/>
                  </a:lnTo>
                  <a:lnTo>
                    <a:pt x="96" y="716"/>
                  </a:lnTo>
                  <a:lnTo>
                    <a:pt x="100" y="711"/>
                  </a:lnTo>
                  <a:lnTo>
                    <a:pt x="106" y="707"/>
                  </a:lnTo>
                  <a:lnTo>
                    <a:pt x="110" y="701"/>
                  </a:lnTo>
                  <a:lnTo>
                    <a:pt x="114" y="695"/>
                  </a:lnTo>
                  <a:lnTo>
                    <a:pt x="119" y="690"/>
                  </a:lnTo>
                  <a:lnTo>
                    <a:pt x="123" y="684"/>
                  </a:lnTo>
                  <a:lnTo>
                    <a:pt x="127" y="678"/>
                  </a:lnTo>
                  <a:lnTo>
                    <a:pt x="133" y="673"/>
                  </a:lnTo>
                  <a:lnTo>
                    <a:pt x="136" y="669"/>
                  </a:lnTo>
                  <a:lnTo>
                    <a:pt x="142" y="665"/>
                  </a:lnTo>
                  <a:lnTo>
                    <a:pt x="144" y="659"/>
                  </a:lnTo>
                  <a:lnTo>
                    <a:pt x="148" y="654"/>
                  </a:lnTo>
                  <a:lnTo>
                    <a:pt x="152" y="648"/>
                  </a:lnTo>
                  <a:lnTo>
                    <a:pt x="157" y="644"/>
                  </a:lnTo>
                  <a:lnTo>
                    <a:pt x="163" y="635"/>
                  </a:lnTo>
                  <a:lnTo>
                    <a:pt x="172" y="627"/>
                  </a:lnTo>
                  <a:lnTo>
                    <a:pt x="180" y="618"/>
                  </a:lnTo>
                  <a:lnTo>
                    <a:pt x="186" y="610"/>
                  </a:lnTo>
                  <a:lnTo>
                    <a:pt x="193" y="602"/>
                  </a:lnTo>
                  <a:lnTo>
                    <a:pt x="201" y="597"/>
                  </a:lnTo>
                  <a:lnTo>
                    <a:pt x="207" y="587"/>
                  </a:lnTo>
                  <a:lnTo>
                    <a:pt x="212" y="581"/>
                  </a:lnTo>
                  <a:lnTo>
                    <a:pt x="218" y="576"/>
                  </a:lnTo>
                  <a:lnTo>
                    <a:pt x="224" y="570"/>
                  </a:lnTo>
                  <a:lnTo>
                    <a:pt x="228" y="564"/>
                  </a:lnTo>
                  <a:lnTo>
                    <a:pt x="233" y="562"/>
                  </a:lnTo>
                  <a:lnTo>
                    <a:pt x="237" y="557"/>
                  </a:lnTo>
                  <a:lnTo>
                    <a:pt x="241" y="555"/>
                  </a:lnTo>
                  <a:lnTo>
                    <a:pt x="260" y="570"/>
                  </a:lnTo>
                  <a:lnTo>
                    <a:pt x="450" y="378"/>
                  </a:lnTo>
                  <a:lnTo>
                    <a:pt x="437" y="363"/>
                  </a:lnTo>
                  <a:lnTo>
                    <a:pt x="800" y="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AB9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29" name="Freeform 65"/>
            <p:cNvSpPr>
              <a:spLocks/>
            </p:cNvSpPr>
            <p:nvPr/>
          </p:nvSpPr>
          <p:spPr bwMode="auto">
            <a:xfrm>
              <a:off x="646" y="2545"/>
              <a:ext cx="424" cy="433"/>
            </a:xfrm>
            <a:custGeom>
              <a:avLst/>
              <a:gdLst>
                <a:gd name="T0" fmla="*/ 848 w 848"/>
                <a:gd name="T1" fmla="*/ 45 h 864"/>
                <a:gd name="T2" fmla="*/ 266 w 848"/>
                <a:gd name="T3" fmla="*/ 627 h 864"/>
                <a:gd name="T4" fmla="*/ 257 w 848"/>
                <a:gd name="T5" fmla="*/ 636 h 864"/>
                <a:gd name="T6" fmla="*/ 244 w 848"/>
                <a:gd name="T7" fmla="*/ 648 h 864"/>
                <a:gd name="T8" fmla="*/ 227 w 848"/>
                <a:gd name="T9" fmla="*/ 663 h 864"/>
                <a:gd name="T10" fmla="*/ 213 w 848"/>
                <a:gd name="T11" fmla="*/ 676 h 864"/>
                <a:gd name="T12" fmla="*/ 204 w 848"/>
                <a:gd name="T13" fmla="*/ 684 h 864"/>
                <a:gd name="T14" fmla="*/ 194 w 848"/>
                <a:gd name="T15" fmla="*/ 695 h 864"/>
                <a:gd name="T16" fmla="*/ 183 w 848"/>
                <a:gd name="T17" fmla="*/ 705 h 864"/>
                <a:gd name="T18" fmla="*/ 173 w 848"/>
                <a:gd name="T19" fmla="*/ 714 h 864"/>
                <a:gd name="T20" fmla="*/ 162 w 848"/>
                <a:gd name="T21" fmla="*/ 724 h 864"/>
                <a:gd name="T22" fmla="*/ 151 w 848"/>
                <a:gd name="T23" fmla="*/ 735 h 864"/>
                <a:gd name="T24" fmla="*/ 141 w 848"/>
                <a:gd name="T25" fmla="*/ 745 h 864"/>
                <a:gd name="T26" fmla="*/ 128 w 848"/>
                <a:gd name="T27" fmla="*/ 756 h 864"/>
                <a:gd name="T28" fmla="*/ 116 w 848"/>
                <a:gd name="T29" fmla="*/ 765 h 864"/>
                <a:gd name="T30" fmla="*/ 105 w 848"/>
                <a:gd name="T31" fmla="*/ 775 h 864"/>
                <a:gd name="T32" fmla="*/ 95 w 848"/>
                <a:gd name="T33" fmla="*/ 784 h 864"/>
                <a:gd name="T34" fmla="*/ 84 w 848"/>
                <a:gd name="T35" fmla="*/ 794 h 864"/>
                <a:gd name="T36" fmla="*/ 73 w 848"/>
                <a:gd name="T37" fmla="*/ 803 h 864"/>
                <a:gd name="T38" fmla="*/ 59 w 848"/>
                <a:gd name="T39" fmla="*/ 817 h 864"/>
                <a:gd name="T40" fmla="*/ 42 w 848"/>
                <a:gd name="T41" fmla="*/ 832 h 864"/>
                <a:gd name="T42" fmla="*/ 27 w 848"/>
                <a:gd name="T43" fmla="*/ 845 h 864"/>
                <a:gd name="T44" fmla="*/ 16 w 848"/>
                <a:gd name="T45" fmla="*/ 855 h 864"/>
                <a:gd name="T46" fmla="*/ 8 w 848"/>
                <a:gd name="T47" fmla="*/ 860 h 864"/>
                <a:gd name="T48" fmla="*/ 4 w 848"/>
                <a:gd name="T49" fmla="*/ 859 h 864"/>
                <a:gd name="T50" fmla="*/ 2 w 848"/>
                <a:gd name="T51" fmla="*/ 849 h 864"/>
                <a:gd name="T52" fmla="*/ 8 w 848"/>
                <a:gd name="T53" fmla="*/ 838 h 864"/>
                <a:gd name="T54" fmla="*/ 14 w 848"/>
                <a:gd name="T55" fmla="*/ 826 h 864"/>
                <a:gd name="T56" fmla="*/ 23 w 848"/>
                <a:gd name="T57" fmla="*/ 815 h 864"/>
                <a:gd name="T58" fmla="*/ 33 w 848"/>
                <a:gd name="T59" fmla="*/ 802 h 864"/>
                <a:gd name="T60" fmla="*/ 42 w 848"/>
                <a:gd name="T61" fmla="*/ 786 h 864"/>
                <a:gd name="T62" fmla="*/ 52 w 848"/>
                <a:gd name="T63" fmla="*/ 773 h 864"/>
                <a:gd name="T64" fmla="*/ 63 w 848"/>
                <a:gd name="T65" fmla="*/ 760 h 864"/>
                <a:gd name="T66" fmla="*/ 75 w 848"/>
                <a:gd name="T67" fmla="*/ 745 h 864"/>
                <a:gd name="T68" fmla="*/ 86 w 848"/>
                <a:gd name="T69" fmla="*/ 729 h 864"/>
                <a:gd name="T70" fmla="*/ 97 w 848"/>
                <a:gd name="T71" fmla="*/ 714 h 864"/>
                <a:gd name="T72" fmla="*/ 109 w 848"/>
                <a:gd name="T73" fmla="*/ 701 h 864"/>
                <a:gd name="T74" fmla="*/ 120 w 848"/>
                <a:gd name="T75" fmla="*/ 686 h 864"/>
                <a:gd name="T76" fmla="*/ 132 w 848"/>
                <a:gd name="T77" fmla="*/ 672 h 864"/>
                <a:gd name="T78" fmla="*/ 143 w 848"/>
                <a:gd name="T79" fmla="*/ 661 h 864"/>
                <a:gd name="T80" fmla="*/ 154 w 848"/>
                <a:gd name="T81" fmla="*/ 650 h 864"/>
                <a:gd name="T82" fmla="*/ 164 w 848"/>
                <a:gd name="T83" fmla="*/ 638 h 864"/>
                <a:gd name="T84" fmla="*/ 173 w 848"/>
                <a:gd name="T85" fmla="*/ 629 h 864"/>
                <a:gd name="T86" fmla="*/ 183 w 848"/>
                <a:gd name="T87" fmla="*/ 619 h 864"/>
                <a:gd name="T88" fmla="*/ 192 w 848"/>
                <a:gd name="T89" fmla="*/ 610 h 864"/>
                <a:gd name="T90" fmla="*/ 204 w 848"/>
                <a:gd name="T91" fmla="*/ 598 h 864"/>
                <a:gd name="T92" fmla="*/ 217 w 848"/>
                <a:gd name="T93" fmla="*/ 583 h 864"/>
                <a:gd name="T94" fmla="*/ 228 w 848"/>
                <a:gd name="T95" fmla="*/ 572 h 864"/>
                <a:gd name="T96" fmla="*/ 238 w 848"/>
                <a:gd name="T97" fmla="*/ 562 h 864"/>
                <a:gd name="T98" fmla="*/ 246 w 848"/>
                <a:gd name="T99" fmla="*/ 556 h 864"/>
                <a:gd name="T100" fmla="*/ 263 w 848"/>
                <a:gd name="T101" fmla="*/ 568 h 864"/>
                <a:gd name="T102" fmla="*/ 441 w 848"/>
                <a:gd name="T103" fmla="*/ 364 h 864"/>
                <a:gd name="T104" fmla="*/ 802 w 848"/>
                <a:gd name="T10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8" h="864">
                  <a:moveTo>
                    <a:pt x="802" y="0"/>
                  </a:moveTo>
                  <a:lnTo>
                    <a:pt x="848" y="45"/>
                  </a:lnTo>
                  <a:lnTo>
                    <a:pt x="270" y="625"/>
                  </a:lnTo>
                  <a:lnTo>
                    <a:pt x="266" y="627"/>
                  </a:lnTo>
                  <a:lnTo>
                    <a:pt x="263" y="631"/>
                  </a:lnTo>
                  <a:lnTo>
                    <a:pt x="257" y="636"/>
                  </a:lnTo>
                  <a:lnTo>
                    <a:pt x="251" y="642"/>
                  </a:lnTo>
                  <a:lnTo>
                    <a:pt x="244" y="648"/>
                  </a:lnTo>
                  <a:lnTo>
                    <a:pt x="236" y="655"/>
                  </a:lnTo>
                  <a:lnTo>
                    <a:pt x="227" y="663"/>
                  </a:lnTo>
                  <a:lnTo>
                    <a:pt x="219" y="672"/>
                  </a:lnTo>
                  <a:lnTo>
                    <a:pt x="213" y="676"/>
                  </a:lnTo>
                  <a:lnTo>
                    <a:pt x="209" y="680"/>
                  </a:lnTo>
                  <a:lnTo>
                    <a:pt x="204" y="684"/>
                  </a:lnTo>
                  <a:lnTo>
                    <a:pt x="200" y="689"/>
                  </a:lnTo>
                  <a:lnTo>
                    <a:pt x="194" y="695"/>
                  </a:lnTo>
                  <a:lnTo>
                    <a:pt x="189" y="699"/>
                  </a:lnTo>
                  <a:lnTo>
                    <a:pt x="183" y="705"/>
                  </a:lnTo>
                  <a:lnTo>
                    <a:pt x="179" y="710"/>
                  </a:lnTo>
                  <a:lnTo>
                    <a:pt x="173" y="714"/>
                  </a:lnTo>
                  <a:lnTo>
                    <a:pt x="168" y="720"/>
                  </a:lnTo>
                  <a:lnTo>
                    <a:pt x="162" y="724"/>
                  </a:lnTo>
                  <a:lnTo>
                    <a:pt x="156" y="729"/>
                  </a:lnTo>
                  <a:lnTo>
                    <a:pt x="151" y="735"/>
                  </a:lnTo>
                  <a:lnTo>
                    <a:pt x="145" y="741"/>
                  </a:lnTo>
                  <a:lnTo>
                    <a:pt x="141" y="745"/>
                  </a:lnTo>
                  <a:lnTo>
                    <a:pt x="135" y="750"/>
                  </a:lnTo>
                  <a:lnTo>
                    <a:pt x="128" y="756"/>
                  </a:lnTo>
                  <a:lnTo>
                    <a:pt x="124" y="762"/>
                  </a:lnTo>
                  <a:lnTo>
                    <a:pt x="116" y="765"/>
                  </a:lnTo>
                  <a:lnTo>
                    <a:pt x="111" y="771"/>
                  </a:lnTo>
                  <a:lnTo>
                    <a:pt x="105" y="775"/>
                  </a:lnTo>
                  <a:lnTo>
                    <a:pt x="101" y="781"/>
                  </a:lnTo>
                  <a:lnTo>
                    <a:pt x="95" y="784"/>
                  </a:lnTo>
                  <a:lnTo>
                    <a:pt x="90" y="790"/>
                  </a:lnTo>
                  <a:lnTo>
                    <a:pt x="84" y="794"/>
                  </a:lnTo>
                  <a:lnTo>
                    <a:pt x="78" y="800"/>
                  </a:lnTo>
                  <a:lnTo>
                    <a:pt x="73" y="803"/>
                  </a:lnTo>
                  <a:lnTo>
                    <a:pt x="69" y="809"/>
                  </a:lnTo>
                  <a:lnTo>
                    <a:pt x="59" y="817"/>
                  </a:lnTo>
                  <a:lnTo>
                    <a:pt x="52" y="826"/>
                  </a:lnTo>
                  <a:lnTo>
                    <a:pt x="42" y="832"/>
                  </a:lnTo>
                  <a:lnTo>
                    <a:pt x="35" y="840"/>
                  </a:lnTo>
                  <a:lnTo>
                    <a:pt x="27" y="845"/>
                  </a:lnTo>
                  <a:lnTo>
                    <a:pt x="21" y="851"/>
                  </a:lnTo>
                  <a:lnTo>
                    <a:pt x="16" y="855"/>
                  </a:lnTo>
                  <a:lnTo>
                    <a:pt x="12" y="859"/>
                  </a:lnTo>
                  <a:lnTo>
                    <a:pt x="8" y="860"/>
                  </a:lnTo>
                  <a:lnTo>
                    <a:pt x="8" y="864"/>
                  </a:lnTo>
                  <a:lnTo>
                    <a:pt x="4" y="859"/>
                  </a:lnTo>
                  <a:lnTo>
                    <a:pt x="0" y="855"/>
                  </a:lnTo>
                  <a:lnTo>
                    <a:pt x="2" y="849"/>
                  </a:lnTo>
                  <a:lnTo>
                    <a:pt x="4" y="843"/>
                  </a:lnTo>
                  <a:lnTo>
                    <a:pt x="8" y="838"/>
                  </a:lnTo>
                  <a:lnTo>
                    <a:pt x="12" y="832"/>
                  </a:lnTo>
                  <a:lnTo>
                    <a:pt x="14" y="826"/>
                  </a:lnTo>
                  <a:lnTo>
                    <a:pt x="19" y="821"/>
                  </a:lnTo>
                  <a:lnTo>
                    <a:pt x="23" y="815"/>
                  </a:lnTo>
                  <a:lnTo>
                    <a:pt x="27" y="809"/>
                  </a:lnTo>
                  <a:lnTo>
                    <a:pt x="33" y="802"/>
                  </a:lnTo>
                  <a:lnTo>
                    <a:pt x="37" y="794"/>
                  </a:lnTo>
                  <a:lnTo>
                    <a:pt x="42" y="786"/>
                  </a:lnTo>
                  <a:lnTo>
                    <a:pt x="46" y="781"/>
                  </a:lnTo>
                  <a:lnTo>
                    <a:pt x="52" y="773"/>
                  </a:lnTo>
                  <a:lnTo>
                    <a:pt x="57" y="765"/>
                  </a:lnTo>
                  <a:lnTo>
                    <a:pt x="63" y="760"/>
                  </a:lnTo>
                  <a:lnTo>
                    <a:pt x="69" y="752"/>
                  </a:lnTo>
                  <a:lnTo>
                    <a:pt x="75" y="745"/>
                  </a:lnTo>
                  <a:lnTo>
                    <a:pt x="80" y="737"/>
                  </a:lnTo>
                  <a:lnTo>
                    <a:pt x="86" y="729"/>
                  </a:lnTo>
                  <a:lnTo>
                    <a:pt x="92" y="722"/>
                  </a:lnTo>
                  <a:lnTo>
                    <a:pt x="97" y="714"/>
                  </a:lnTo>
                  <a:lnTo>
                    <a:pt x="103" y="708"/>
                  </a:lnTo>
                  <a:lnTo>
                    <a:pt x="109" y="701"/>
                  </a:lnTo>
                  <a:lnTo>
                    <a:pt x="116" y="695"/>
                  </a:lnTo>
                  <a:lnTo>
                    <a:pt x="120" y="686"/>
                  </a:lnTo>
                  <a:lnTo>
                    <a:pt x="126" y="680"/>
                  </a:lnTo>
                  <a:lnTo>
                    <a:pt x="132" y="672"/>
                  </a:lnTo>
                  <a:lnTo>
                    <a:pt x="139" y="667"/>
                  </a:lnTo>
                  <a:lnTo>
                    <a:pt x="143" y="661"/>
                  </a:lnTo>
                  <a:lnTo>
                    <a:pt x="149" y="655"/>
                  </a:lnTo>
                  <a:lnTo>
                    <a:pt x="154" y="650"/>
                  </a:lnTo>
                  <a:lnTo>
                    <a:pt x="160" y="644"/>
                  </a:lnTo>
                  <a:lnTo>
                    <a:pt x="164" y="638"/>
                  </a:lnTo>
                  <a:lnTo>
                    <a:pt x="170" y="634"/>
                  </a:lnTo>
                  <a:lnTo>
                    <a:pt x="173" y="629"/>
                  </a:lnTo>
                  <a:lnTo>
                    <a:pt x="179" y="623"/>
                  </a:lnTo>
                  <a:lnTo>
                    <a:pt x="183" y="619"/>
                  </a:lnTo>
                  <a:lnTo>
                    <a:pt x="187" y="613"/>
                  </a:lnTo>
                  <a:lnTo>
                    <a:pt x="192" y="610"/>
                  </a:lnTo>
                  <a:lnTo>
                    <a:pt x="196" y="606"/>
                  </a:lnTo>
                  <a:lnTo>
                    <a:pt x="204" y="598"/>
                  </a:lnTo>
                  <a:lnTo>
                    <a:pt x="211" y="591"/>
                  </a:lnTo>
                  <a:lnTo>
                    <a:pt x="217" y="583"/>
                  </a:lnTo>
                  <a:lnTo>
                    <a:pt x="223" y="577"/>
                  </a:lnTo>
                  <a:lnTo>
                    <a:pt x="228" y="572"/>
                  </a:lnTo>
                  <a:lnTo>
                    <a:pt x="234" y="568"/>
                  </a:lnTo>
                  <a:lnTo>
                    <a:pt x="238" y="562"/>
                  </a:lnTo>
                  <a:lnTo>
                    <a:pt x="240" y="560"/>
                  </a:lnTo>
                  <a:lnTo>
                    <a:pt x="246" y="556"/>
                  </a:lnTo>
                  <a:lnTo>
                    <a:pt x="247" y="554"/>
                  </a:lnTo>
                  <a:lnTo>
                    <a:pt x="263" y="568"/>
                  </a:lnTo>
                  <a:lnTo>
                    <a:pt x="455" y="378"/>
                  </a:lnTo>
                  <a:lnTo>
                    <a:pt x="441" y="364"/>
                  </a:lnTo>
                  <a:lnTo>
                    <a:pt x="802" y="0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C7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30" name="Freeform 66"/>
            <p:cNvSpPr>
              <a:spLocks/>
            </p:cNvSpPr>
            <p:nvPr/>
          </p:nvSpPr>
          <p:spPr bwMode="auto">
            <a:xfrm>
              <a:off x="648" y="2547"/>
              <a:ext cx="416" cy="428"/>
            </a:xfrm>
            <a:custGeom>
              <a:avLst/>
              <a:gdLst>
                <a:gd name="T0" fmla="*/ 804 w 833"/>
                <a:gd name="T1" fmla="*/ 0 h 856"/>
                <a:gd name="T2" fmla="*/ 833 w 833"/>
                <a:gd name="T3" fmla="*/ 31 h 856"/>
                <a:gd name="T4" fmla="*/ 255 w 833"/>
                <a:gd name="T5" fmla="*/ 610 h 856"/>
                <a:gd name="T6" fmla="*/ 4 w 833"/>
                <a:gd name="T7" fmla="*/ 856 h 856"/>
                <a:gd name="T8" fmla="*/ 0 w 833"/>
                <a:gd name="T9" fmla="*/ 852 h 856"/>
                <a:gd name="T10" fmla="*/ 2 w 833"/>
                <a:gd name="T11" fmla="*/ 844 h 856"/>
                <a:gd name="T12" fmla="*/ 6 w 833"/>
                <a:gd name="T13" fmla="*/ 838 h 856"/>
                <a:gd name="T14" fmla="*/ 10 w 833"/>
                <a:gd name="T15" fmla="*/ 831 h 856"/>
                <a:gd name="T16" fmla="*/ 15 w 833"/>
                <a:gd name="T17" fmla="*/ 825 h 856"/>
                <a:gd name="T18" fmla="*/ 19 w 833"/>
                <a:gd name="T19" fmla="*/ 819 h 856"/>
                <a:gd name="T20" fmla="*/ 23 w 833"/>
                <a:gd name="T21" fmla="*/ 812 h 856"/>
                <a:gd name="T22" fmla="*/ 27 w 833"/>
                <a:gd name="T23" fmla="*/ 804 h 856"/>
                <a:gd name="T24" fmla="*/ 33 w 833"/>
                <a:gd name="T25" fmla="*/ 799 h 856"/>
                <a:gd name="T26" fmla="*/ 38 w 833"/>
                <a:gd name="T27" fmla="*/ 791 h 856"/>
                <a:gd name="T28" fmla="*/ 42 w 833"/>
                <a:gd name="T29" fmla="*/ 783 h 856"/>
                <a:gd name="T30" fmla="*/ 48 w 833"/>
                <a:gd name="T31" fmla="*/ 778 h 856"/>
                <a:gd name="T32" fmla="*/ 55 w 833"/>
                <a:gd name="T33" fmla="*/ 770 h 856"/>
                <a:gd name="T34" fmla="*/ 59 w 833"/>
                <a:gd name="T35" fmla="*/ 761 h 856"/>
                <a:gd name="T36" fmla="*/ 67 w 833"/>
                <a:gd name="T37" fmla="*/ 753 h 856"/>
                <a:gd name="T38" fmla="*/ 72 w 833"/>
                <a:gd name="T39" fmla="*/ 745 h 856"/>
                <a:gd name="T40" fmla="*/ 80 w 833"/>
                <a:gd name="T41" fmla="*/ 738 h 856"/>
                <a:gd name="T42" fmla="*/ 86 w 833"/>
                <a:gd name="T43" fmla="*/ 728 h 856"/>
                <a:gd name="T44" fmla="*/ 93 w 833"/>
                <a:gd name="T45" fmla="*/ 719 h 856"/>
                <a:gd name="T46" fmla="*/ 99 w 833"/>
                <a:gd name="T47" fmla="*/ 711 h 856"/>
                <a:gd name="T48" fmla="*/ 109 w 833"/>
                <a:gd name="T49" fmla="*/ 702 h 856"/>
                <a:gd name="T50" fmla="*/ 116 w 833"/>
                <a:gd name="T51" fmla="*/ 692 h 856"/>
                <a:gd name="T52" fmla="*/ 124 w 833"/>
                <a:gd name="T53" fmla="*/ 683 h 856"/>
                <a:gd name="T54" fmla="*/ 133 w 833"/>
                <a:gd name="T55" fmla="*/ 675 h 856"/>
                <a:gd name="T56" fmla="*/ 141 w 833"/>
                <a:gd name="T57" fmla="*/ 666 h 856"/>
                <a:gd name="T58" fmla="*/ 145 w 833"/>
                <a:gd name="T59" fmla="*/ 660 h 856"/>
                <a:gd name="T60" fmla="*/ 150 w 833"/>
                <a:gd name="T61" fmla="*/ 656 h 856"/>
                <a:gd name="T62" fmla="*/ 154 w 833"/>
                <a:gd name="T63" fmla="*/ 650 h 856"/>
                <a:gd name="T64" fmla="*/ 160 w 833"/>
                <a:gd name="T65" fmla="*/ 645 h 856"/>
                <a:gd name="T66" fmla="*/ 164 w 833"/>
                <a:gd name="T67" fmla="*/ 639 h 856"/>
                <a:gd name="T68" fmla="*/ 169 w 833"/>
                <a:gd name="T69" fmla="*/ 635 h 856"/>
                <a:gd name="T70" fmla="*/ 173 w 833"/>
                <a:gd name="T71" fmla="*/ 629 h 856"/>
                <a:gd name="T72" fmla="*/ 179 w 833"/>
                <a:gd name="T73" fmla="*/ 626 h 856"/>
                <a:gd name="T74" fmla="*/ 183 w 833"/>
                <a:gd name="T75" fmla="*/ 620 h 856"/>
                <a:gd name="T76" fmla="*/ 188 w 833"/>
                <a:gd name="T77" fmla="*/ 614 h 856"/>
                <a:gd name="T78" fmla="*/ 194 w 833"/>
                <a:gd name="T79" fmla="*/ 609 h 856"/>
                <a:gd name="T80" fmla="*/ 200 w 833"/>
                <a:gd name="T81" fmla="*/ 603 h 856"/>
                <a:gd name="T82" fmla="*/ 205 w 833"/>
                <a:gd name="T83" fmla="*/ 597 h 856"/>
                <a:gd name="T84" fmla="*/ 211 w 833"/>
                <a:gd name="T85" fmla="*/ 593 h 856"/>
                <a:gd name="T86" fmla="*/ 217 w 833"/>
                <a:gd name="T87" fmla="*/ 588 h 856"/>
                <a:gd name="T88" fmla="*/ 223 w 833"/>
                <a:gd name="T89" fmla="*/ 582 h 856"/>
                <a:gd name="T90" fmla="*/ 249 w 833"/>
                <a:gd name="T91" fmla="*/ 555 h 856"/>
                <a:gd name="T92" fmla="*/ 257 w 833"/>
                <a:gd name="T93" fmla="*/ 563 h 856"/>
                <a:gd name="T94" fmla="*/ 447 w 833"/>
                <a:gd name="T95" fmla="*/ 371 h 856"/>
                <a:gd name="T96" fmla="*/ 441 w 833"/>
                <a:gd name="T97" fmla="*/ 363 h 856"/>
                <a:gd name="T98" fmla="*/ 804 w 833"/>
                <a:gd name="T99" fmla="*/ 0 h 856"/>
                <a:gd name="T100" fmla="*/ 804 w 833"/>
                <a:gd name="T101" fmla="*/ 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3" h="856">
                  <a:moveTo>
                    <a:pt x="804" y="0"/>
                  </a:moveTo>
                  <a:lnTo>
                    <a:pt x="833" y="31"/>
                  </a:lnTo>
                  <a:lnTo>
                    <a:pt x="255" y="610"/>
                  </a:lnTo>
                  <a:lnTo>
                    <a:pt x="4" y="856"/>
                  </a:lnTo>
                  <a:lnTo>
                    <a:pt x="0" y="852"/>
                  </a:lnTo>
                  <a:lnTo>
                    <a:pt x="2" y="844"/>
                  </a:lnTo>
                  <a:lnTo>
                    <a:pt x="6" y="838"/>
                  </a:lnTo>
                  <a:lnTo>
                    <a:pt x="10" y="831"/>
                  </a:lnTo>
                  <a:lnTo>
                    <a:pt x="15" y="825"/>
                  </a:lnTo>
                  <a:lnTo>
                    <a:pt x="19" y="819"/>
                  </a:lnTo>
                  <a:lnTo>
                    <a:pt x="23" y="812"/>
                  </a:lnTo>
                  <a:lnTo>
                    <a:pt x="27" y="804"/>
                  </a:lnTo>
                  <a:lnTo>
                    <a:pt x="33" y="799"/>
                  </a:lnTo>
                  <a:lnTo>
                    <a:pt x="38" y="791"/>
                  </a:lnTo>
                  <a:lnTo>
                    <a:pt x="42" y="783"/>
                  </a:lnTo>
                  <a:lnTo>
                    <a:pt x="48" y="778"/>
                  </a:lnTo>
                  <a:lnTo>
                    <a:pt x="55" y="770"/>
                  </a:lnTo>
                  <a:lnTo>
                    <a:pt x="59" y="761"/>
                  </a:lnTo>
                  <a:lnTo>
                    <a:pt x="67" y="753"/>
                  </a:lnTo>
                  <a:lnTo>
                    <a:pt x="72" y="745"/>
                  </a:lnTo>
                  <a:lnTo>
                    <a:pt x="80" y="738"/>
                  </a:lnTo>
                  <a:lnTo>
                    <a:pt x="86" y="728"/>
                  </a:lnTo>
                  <a:lnTo>
                    <a:pt x="93" y="719"/>
                  </a:lnTo>
                  <a:lnTo>
                    <a:pt x="99" y="711"/>
                  </a:lnTo>
                  <a:lnTo>
                    <a:pt x="109" y="702"/>
                  </a:lnTo>
                  <a:lnTo>
                    <a:pt x="116" y="692"/>
                  </a:lnTo>
                  <a:lnTo>
                    <a:pt x="124" y="683"/>
                  </a:lnTo>
                  <a:lnTo>
                    <a:pt x="133" y="675"/>
                  </a:lnTo>
                  <a:lnTo>
                    <a:pt x="141" y="666"/>
                  </a:lnTo>
                  <a:lnTo>
                    <a:pt x="145" y="660"/>
                  </a:lnTo>
                  <a:lnTo>
                    <a:pt x="150" y="656"/>
                  </a:lnTo>
                  <a:lnTo>
                    <a:pt x="154" y="650"/>
                  </a:lnTo>
                  <a:lnTo>
                    <a:pt x="160" y="645"/>
                  </a:lnTo>
                  <a:lnTo>
                    <a:pt x="164" y="639"/>
                  </a:lnTo>
                  <a:lnTo>
                    <a:pt x="169" y="635"/>
                  </a:lnTo>
                  <a:lnTo>
                    <a:pt x="173" y="629"/>
                  </a:lnTo>
                  <a:lnTo>
                    <a:pt x="179" y="626"/>
                  </a:lnTo>
                  <a:lnTo>
                    <a:pt x="183" y="620"/>
                  </a:lnTo>
                  <a:lnTo>
                    <a:pt x="188" y="614"/>
                  </a:lnTo>
                  <a:lnTo>
                    <a:pt x="194" y="609"/>
                  </a:lnTo>
                  <a:lnTo>
                    <a:pt x="200" y="603"/>
                  </a:lnTo>
                  <a:lnTo>
                    <a:pt x="205" y="597"/>
                  </a:lnTo>
                  <a:lnTo>
                    <a:pt x="211" y="593"/>
                  </a:lnTo>
                  <a:lnTo>
                    <a:pt x="217" y="588"/>
                  </a:lnTo>
                  <a:lnTo>
                    <a:pt x="223" y="582"/>
                  </a:lnTo>
                  <a:lnTo>
                    <a:pt x="249" y="555"/>
                  </a:lnTo>
                  <a:lnTo>
                    <a:pt x="257" y="563"/>
                  </a:lnTo>
                  <a:lnTo>
                    <a:pt x="447" y="371"/>
                  </a:lnTo>
                  <a:lnTo>
                    <a:pt x="441" y="363"/>
                  </a:lnTo>
                  <a:lnTo>
                    <a:pt x="804" y="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E3D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31" name="Freeform 67"/>
            <p:cNvSpPr>
              <a:spLocks/>
            </p:cNvSpPr>
            <p:nvPr/>
          </p:nvSpPr>
          <p:spPr bwMode="auto">
            <a:xfrm>
              <a:off x="631" y="2978"/>
              <a:ext cx="18" cy="16"/>
            </a:xfrm>
            <a:custGeom>
              <a:avLst/>
              <a:gdLst>
                <a:gd name="T0" fmla="*/ 15 w 34"/>
                <a:gd name="T1" fmla="*/ 0 h 33"/>
                <a:gd name="T2" fmla="*/ 34 w 34"/>
                <a:gd name="T3" fmla="*/ 17 h 33"/>
                <a:gd name="T4" fmla="*/ 4 w 34"/>
                <a:gd name="T5" fmla="*/ 33 h 33"/>
                <a:gd name="T6" fmla="*/ 0 w 34"/>
                <a:gd name="T7" fmla="*/ 27 h 33"/>
                <a:gd name="T8" fmla="*/ 15 w 34"/>
                <a:gd name="T9" fmla="*/ 0 h 33"/>
                <a:gd name="T10" fmla="*/ 15 w 34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3">
                  <a:moveTo>
                    <a:pt x="15" y="0"/>
                  </a:moveTo>
                  <a:lnTo>
                    <a:pt x="34" y="17"/>
                  </a:lnTo>
                  <a:lnTo>
                    <a:pt x="4" y="33"/>
                  </a:lnTo>
                  <a:lnTo>
                    <a:pt x="0" y="2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32" name="Freeform 68"/>
            <p:cNvSpPr>
              <a:spLocks/>
            </p:cNvSpPr>
            <p:nvPr/>
          </p:nvSpPr>
          <p:spPr bwMode="auto">
            <a:xfrm>
              <a:off x="764" y="2715"/>
              <a:ext cx="99" cy="106"/>
            </a:xfrm>
            <a:custGeom>
              <a:avLst/>
              <a:gdLst>
                <a:gd name="T0" fmla="*/ 173 w 200"/>
                <a:gd name="T1" fmla="*/ 0 h 211"/>
                <a:gd name="T2" fmla="*/ 200 w 200"/>
                <a:gd name="T3" fmla="*/ 28 h 211"/>
                <a:gd name="T4" fmla="*/ 19 w 200"/>
                <a:gd name="T5" fmla="*/ 211 h 211"/>
                <a:gd name="T6" fmla="*/ 0 w 200"/>
                <a:gd name="T7" fmla="*/ 192 h 211"/>
                <a:gd name="T8" fmla="*/ 0 w 200"/>
                <a:gd name="T9" fmla="*/ 190 h 211"/>
                <a:gd name="T10" fmla="*/ 4 w 200"/>
                <a:gd name="T11" fmla="*/ 184 h 211"/>
                <a:gd name="T12" fmla="*/ 4 w 200"/>
                <a:gd name="T13" fmla="*/ 180 h 211"/>
                <a:gd name="T14" fmla="*/ 8 w 200"/>
                <a:gd name="T15" fmla="*/ 176 h 211"/>
                <a:gd name="T16" fmla="*/ 10 w 200"/>
                <a:gd name="T17" fmla="*/ 173 h 211"/>
                <a:gd name="T18" fmla="*/ 15 w 200"/>
                <a:gd name="T19" fmla="*/ 167 h 211"/>
                <a:gd name="T20" fmla="*/ 19 w 200"/>
                <a:gd name="T21" fmla="*/ 159 h 211"/>
                <a:gd name="T22" fmla="*/ 25 w 200"/>
                <a:gd name="T23" fmla="*/ 154 h 211"/>
                <a:gd name="T24" fmla="*/ 29 w 200"/>
                <a:gd name="T25" fmla="*/ 146 h 211"/>
                <a:gd name="T26" fmla="*/ 36 w 200"/>
                <a:gd name="T27" fmla="*/ 140 h 211"/>
                <a:gd name="T28" fmla="*/ 42 w 200"/>
                <a:gd name="T29" fmla="*/ 133 h 211"/>
                <a:gd name="T30" fmla="*/ 49 w 200"/>
                <a:gd name="T31" fmla="*/ 123 h 211"/>
                <a:gd name="T32" fmla="*/ 59 w 200"/>
                <a:gd name="T33" fmla="*/ 114 h 211"/>
                <a:gd name="T34" fmla="*/ 69 w 200"/>
                <a:gd name="T35" fmla="*/ 106 h 211"/>
                <a:gd name="T36" fmla="*/ 173 w 200"/>
                <a:gd name="T37" fmla="*/ 0 h 211"/>
                <a:gd name="T38" fmla="*/ 173 w 200"/>
                <a:gd name="T3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211">
                  <a:moveTo>
                    <a:pt x="173" y="0"/>
                  </a:moveTo>
                  <a:lnTo>
                    <a:pt x="200" y="28"/>
                  </a:lnTo>
                  <a:lnTo>
                    <a:pt x="19" y="211"/>
                  </a:lnTo>
                  <a:lnTo>
                    <a:pt x="0" y="192"/>
                  </a:lnTo>
                  <a:lnTo>
                    <a:pt x="0" y="190"/>
                  </a:lnTo>
                  <a:lnTo>
                    <a:pt x="4" y="184"/>
                  </a:lnTo>
                  <a:lnTo>
                    <a:pt x="4" y="180"/>
                  </a:lnTo>
                  <a:lnTo>
                    <a:pt x="8" y="176"/>
                  </a:lnTo>
                  <a:lnTo>
                    <a:pt x="10" y="173"/>
                  </a:lnTo>
                  <a:lnTo>
                    <a:pt x="15" y="167"/>
                  </a:lnTo>
                  <a:lnTo>
                    <a:pt x="19" y="159"/>
                  </a:lnTo>
                  <a:lnTo>
                    <a:pt x="25" y="154"/>
                  </a:lnTo>
                  <a:lnTo>
                    <a:pt x="29" y="146"/>
                  </a:lnTo>
                  <a:lnTo>
                    <a:pt x="36" y="140"/>
                  </a:lnTo>
                  <a:lnTo>
                    <a:pt x="42" y="133"/>
                  </a:lnTo>
                  <a:lnTo>
                    <a:pt x="49" y="123"/>
                  </a:lnTo>
                  <a:lnTo>
                    <a:pt x="59" y="114"/>
                  </a:lnTo>
                  <a:lnTo>
                    <a:pt x="69" y="106"/>
                  </a:lnTo>
                  <a:lnTo>
                    <a:pt x="173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994F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33" name="Freeform 69"/>
            <p:cNvSpPr>
              <a:spLocks/>
            </p:cNvSpPr>
            <p:nvPr/>
          </p:nvSpPr>
          <p:spPr bwMode="auto">
            <a:xfrm>
              <a:off x="1091" y="2224"/>
              <a:ext cx="369" cy="201"/>
            </a:xfrm>
            <a:custGeom>
              <a:avLst/>
              <a:gdLst>
                <a:gd name="T0" fmla="*/ 72 w 737"/>
                <a:gd name="T1" fmla="*/ 14 h 401"/>
                <a:gd name="T2" fmla="*/ 108 w 737"/>
                <a:gd name="T3" fmla="*/ 44 h 401"/>
                <a:gd name="T4" fmla="*/ 146 w 737"/>
                <a:gd name="T5" fmla="*/ 61 h 401"/>
                <a:gd name="T6" fmla="*/ 186 w 737"/>
                <a:gd name="T7" fmla="*/ 71 h 401"/>
                <a:gd name="T8" fmla="*/ 228 w 737"/>
                <a:gd name="T9" fmla="*/ 74 h 401"/>
                <a:gd name="T10" fmla="*/ 271 w 737"/>
                <a:gd name="T11" fmla="*/ 72 h 401"/>
                <a:gd name="T12" fmla="*/ 313 w 737"/>
                <a:gd name="T13" fmla="*/ 67 h 401"/>
                <a:gd name="T14" fmla="*/ 357 w 737"/>
                <a:gd name="T15" fmla="*/ 57 h 401"/>
                <a:gd name="T16" fmla="*/ 384 w 737"/>
                <a:gd name="T17" fmla="*/ 52 h 401"/>
                <a:gd name="T18" fmla="*/ 412 w 737"/>
                <a:gd name="T19" fmla="*/ 48 h 401"/>
                <a:gd name="T20" fmla="*/ 442 w 737"/>
                <a:gd name="T21" fmla="*/ 46 h 401"/>
                <a:gd name="T22" fmla="*/ 469 w 737"/>
                <a:gd name="T23" fmla="*/ 48 h 401"/>
                <a:gd name="T24" fmla="*/ 498 w 737"/>
                <a:gd name="T25" fmla="*/ 50 h 401"/>
                <a:gd name="T26" fmla="*/ 524 w 737"/>
                <a:gd name="T27" fmla="*/ 57 h 401"/>
                <a:gd name="T28" fmla="*/ 551 w 737"/>
                <a:gd name="T29" fmla="*/ 65 h 401"/>
                <a:gd name="T30" fmla="*/ 577 w 737"/>
                <a:gd name="T31" fmla="*/ 76 h 401"/>
                <a:gd name="T32" fmla="*/ 602 w 737"/>
                <a:gd name="T33" fmla="*/ 90 h 401"/>
                <a:gd name="T34" fmla="*/ 634 w 737"/>
                <a:gd name="T35" fmla="*/ 114 h 401"/>
                <a:gd name="T36" fmla="*/ 672 w 737"/>
                <a:gd name="T37" fmla="*/ 154 h 401"/>
                <a:gd name="T38" fmla="*/ 693 w 737"/>
                <a:gd name="T39" fmla="*/ 183 h 401"/>
                <a:gd name="T40" fmla="*/ 710 w 737"/>
                <a:gd name="T41" fmla="*/ 217 h 401"/>
                <a:gd name="T42" fmla="*/ 724 w 737"/>
                <a:gd name="T43" fmla="*/ 251 h 401"/>
                <a:gd name="T44" fmla="*/ 731 w 737"/>
                <a:gd name="T45" fmla="*/ 287 h 401"/>
                <a:gd name="T46" fmla="*/ 735 w 737"/>
                <a:gd name="T47" fmla="*/ 323 h 401"/>
                <a:gd name="T48" fmla="*/ 737 w 737"/>
                <a:gd name="T49" fmla="*/ 361 h 401"/>
                <a:gd name="T50" fmla="*/ 735 w 737"/>
                <a:gd name="T51" fmla="*/ 401 h 401"/>
                <a:gd name="T52" fmla="*/ 701 w 737"/>
                <a:gd name="T53" fmla="*/ 401 h 401"/>
                <a:gd name="T54" fmla="*/ 682 w 737"/>
                <a:gd name="T55" fmla="*/ 390 h 401"/>
                <a:gd name="T56" fmla="*/ 682 w 737"/>
                <a:gd name="T57" fmla="*/ 352 h 401"/>
                <a:gd name="T58" fmla="*/ 682 w 737"/>
                <a:gd name="T59" fmla="*/ 316 h 401"/>
                <a:gd name="T60" fmla="*/ 676 w 737"/>
                <a:gd name="T61" fmla="*/ 282 h 401"/>
                <a:gd name="T62" fmla="*/ 669 w 737"/>
                <a:gd name="T63" fmla="*/ 251 h 401"/>
                <a:gd name="T64" fmla="*/ 655 w 737"/>
                <a:gd name="T65" fmla="*/ 223 h 401"/>
                <a:gd name="T66" fmla="*/ 636 w 737"/>
                <a:gd name="T67" fmla="*/ 196 h 401"/>
                <a:gd name="T68" fmla="*/ 602 w 737"/>
                <a:gd name="T69" fmla="*/ 158 h 401"/>
                <a:gd name="T70" fmla="*/ 572 w 737"/>
                <a:gd name="T71" fmla="*/ 137 h 401"/>
                <a:gd name="T72" fmla="*/ 543 w 737"/>
                <a:gd name="T73" fmla="*/ 122 h 401"/>
                <a:gd name="T74" fmla="*/ 515 w 737"/>
                <a:gd name="T75" fmla="*/ 110 h 401"/>
                <a:gd name="T76" fmla="*/ 482 w 737"/>
                <a:gd name="T77" fmla="*/ 101 h 401"/>
                <a:gd name="T78" fmla="*/ 452 w 737"/>
                <a:gd name="T79" fmla="*/ 99 h 401"/>
                <a:gd name="T80" fmla="*/ 422 w 737"/>
                <a:gd name="T81" fmla="*/ 101 h 401"/>
                <a:gd name="T82" fmla="*/ 391 w 737"/>
                <a:gd name="T83" fmla="*/ 109 h 401"/>
                <a:gd name="T84" fmla="*/ 365 w 737"/>
                <a:gd name="T85" fmla="*/ 112 h 401"/>
                <a:gd name="T86" fmla="*/ 336 w 737"/>
                <a:gd name="T87" fmla="*/ 118 h 401"/>
                <a:gd name="T88" fmla="*/ 308 w 737"/>
                <a:gd name="T89" fmla="*/ 122 h 401"/>
                <a:gd name="T90" fmla="*/ 279 w 737"/>
                <a:gd name="T91" fmla="*/ 124 h 401"/>
                <a:gd name="T92" fmla="*/ 249 w 737"/>
                <a:gd name="T93" fmla="*/ 124 h 401"/>
                <a:gd name="T94" fmla="*/ 222 w 737"/>
                <a:gd name="T95" fmla="*/ 126 h 401"/>
                <a:gd name="T96" fmla="*/ 180 w 737"/>
                <a:gd name="T97" fmla="*/ 120 h 401"/>
                <a:gd name="T98" fmla="*/ 138 w 737"/>
                <a:gd name="T99" fmla="*/ 112 h 401"/>
                <a:gd name="T100" fmla="*/ 99 w 737"/>
                <a:gd name="T101" fmla="*/ 95 h 401"/>
                <a:gd name="T102" fmla="*/ 61 w 737"/>
                <a:gd name="T103" fmla="*/ 76 h 401"/>
                <a:gd name="T104" fmla="*/ 28 w 737"/>
                <a:gd name="T105" fmla="*/ 48 h 401"/>
                <a:gd name="T106" fmla="*/ 5 w 737"/>
                <a:gd name="T107" fmla="*/ 15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37" h="401">
                  <a:moveTo>
                    <a:pt x="0" y="0"/>
                  </a:moveTo>
                  <a:lnTo>
                    <a:pt x="64" y="0"/>
                  </a:lnTo>
                  <a:lnTo>
                    <a:pt x="66" y="4"/>
                  </a:lnTo>
                  <a:lnTo>
                    <a:pt x="68" y="10"/>
                  </a:lnTo>
                  <a:lnTo>
                    <a:pt x="72" y="14"/>
                  </a:lnTo>
                  <a:lnTo>
                    <a:pt x="76" y="19"/>
                  </a:lnTo>
                  <a:lnTo>
                    <a:pt x="85" y="29"/>
                  </a:lnTo>
                  <a:lnTo>
                    <a:pt x="95" y="36"/>
                  </a:lnTo>
                  <a:lnTo>
                    <a:pt x="100" y="40"/>
                  </a:lnTo>
                  <a:lnTo>
                    <a:pt x="108" y="44"/>
                  </a:lnTo>
                  <a:lnTo>
                    <a:pt x="116" y="48"/>
                  </a:lnTo>
                  <a:lnTo>
                    <a:pt x="123" y="53"/>
                  </a:lnTo>
                  <a:lnTo>
                    <a:pt x="131" y="55"/>
                  </a:lnTo>
                  <a:lnTo>
                    <a:pt x="138" y="57"/>
                  </a:lnTo>
                  <a:lnTo>
                    <a:pt x="146" y="61"/>
                  </a:lnTo>
                  <a:lnTo>
                    <a:pt x="154" y="63"/>
                  </a:lnTo>
                  <a:lnTo>
                    <a:pt x="161" y="65"/>
                  </a:lnTo>
                  <a:lnTo>
                    <a:pt x="169" y="67"/>
                  </a:lnTo>
                  <a:lnTo>
                    <a:pt x="178" y="69"/>
                  </a:lnTo>
                  <a:lnTo>
                    <a:pt x="186" y="71"/>
                  </a:lnTo>
                  <a:lnTo>
                    <a:pt x="194" y="72"/>
                  </a:lnTo>
                  <a:lnTo>
                    <a:pt x="203" y="72"/>
                  </a:lnTo>
                  <a:lnTo>
                    <a:pt x="211" y="74"/>
                  </a:lnTo>
                  <a:lnTo>
                    <a:pt x="220" y="74"/>
                  </a:lnTo>
                  <a:lnTo>
                    <a:pt x="228" y="74"/>
                  </a:lnTo>
                  <a:lnTo>
                    <a:pt x="237" y="74"/>
                  </a:lnTo>
                  <a:lnTo>
                    <a:pt x="245" y="74"/>
                  </a:lnTo>
                  <a:lnTo>
                    <a:pt x="254" y="74"/>
                  </a:lnTo>
                  <a:lnTo>
                    <a:pt x="262" y="72"/>
                  </a:lnTo>
                  <a:lnTo>
                    <a:pt x="271" y="72"/>
                  </a:lnTo>
                  <a:lnTo>
                    <a:pt x="279" y="71"/>
                  </a:lnTo>
                  <a:lnTo>
                    <a:pt x="289" y="71"/>
                  </a:lnTo>
                  <a:lnTo>
                    <a:pt x="296" y="69"/>
                  </a:lnTo>
                  <a:lnTo>
                    <a:pt x="306" y="69"/>
                  </a:lnTo>
                  <a:lnTo>
                    <a:pt x="313" y="67"/>
                  </a:lnTo>
                  <a:lnTo>
                    <a:pt x="323" y="65"/>
                  </a:lnTo>
                  <a:lnTo>
                    <a:pt x="330" y="63"/>
                  </a:lnTo>
                  <a:lnTo>
                    <a:pt x="340" y="61"/>
                  </a:lnTo>
                  <a:lnTo>
                    <a:pt x="347" y="59"/>
                  </a:lnTo>
                  <a:lnTo>
                    <a:pt x="357" y="57"/>
                  </a:lnTo>
                  <a:lnTo>
                    <a:pt x="363" y="55"/>
                  </a:lnTo>
                  <a:lnTo>
                    <a:pt x="368" y="53"/>
                  </a:lnTo>
                  <a:lnTo>
                    <a:pt x="374" y="53"/>
                  </a:lnTo>
                  <a:lnTo>
                    <a:pt x="380" y="52"/>
                  </a:lnTo>
                  <a:lnTo>
                    <a:pt x="384" y="52"/>
                  </a:lnTo>
                  <a:lnTo>
                    <a:pt x="389" y="50"/>
                  </a:lnTo>
                  <a:lnTo>
                    <a:pt x="395" y="50"/>
                  </a:lnTo>
                  <a:lnTo>
                    <a:pt x="403" y="50"/>
                  </a:lnTo>
                  <a:lnTo>
                    <a:pt x="406" y="48"/>
                  </a:lnTo>
                  <a:lnTo>
                    <a:pt x="412" y="48"/>
                  </a:lnTo>
                  <a:lnTo>
                    <a:pt x="418" y="46"/>
                  </a:lnTo>
                  <a:lnTo>
                    <a:pt x="425" y="46"/>
                  </a:lnTo>
                  <a:lnTo>
                    <a:pt x="429" y="46"/>
                  </a:lnTo>
                  <a:lnTo>
                    <a:pt x="437" y="46"/>
                  </a:lnTo>
                  <a:lnTo>
                    <a:pt x="442" y="46"/>
                  </a:lnTo>
                  <a:lnTo>
                    <a:pt x="448" y="46"/>
                  </a:lnTo>
                  <a:lnTo>
                    <a:pt x="454" y="46"/>
                  </a:lnTo>
                  <a:lnTo>
                    <a:pt x="460" y="46"/>
                  </a:lnTo>
                  <a:lnTo>
                    <a:pt x="465" y="46"/>
                  </a:lnTo>
                  <a:lnTo>
                    <a:pt x="469" y="48"/>
                  </a:lnTo>
                  <a:lnTo>
                    <a:pt x="475" y="48"/>
                  </a:lnTo>
                  <a:lnTo>
                    <a:pt x="480" y="48"/>
                  </a:lnTo>
                  <a:lnTo>
                    <a:pt x="486" y="50"/>
                  </a:lnTo>
                  <a:lnTo>
                    <a:pt x="492" y="50"/>
                  </a:lnTo>
                  <a:lnTo>
                    <a:pt x="498" y="50"/>
                  </a:lnTo>
                  <a:lnTo>
                    <a:pt x="503" y="52"/>
                  </a:lnTo>
                  <a:lnTo>
                    <a:pt x="509" y="53"/>
                  </a:lnTo>
                  <a:lnTo>
                    <a:pt x="515" y="53"/>
                  </a:lnTo>
                  <a:lnTo>
                    <a:pt x="520" y="55"/>
                  </a:lnTo>
                  <a:lnTo>
                    <a:pt x="524" y="57"/>
                  </a:lnTo>
                  <a:lnTo>
                    <a:pt x="530" y="57"/>
                  </a:lnTo>
                  <a:lnTo>
                    <a:pt x="538" y="61"/>
                  </a:lnTo>
                  <a:lnTo>
                    <a:pt x="541" y="61"/>
                  </a:lnTo>
                  <a:lnTo>
                    <a:pt x="547" y="63"/>
                  </a:lnTo>
                  <a:lnTo>
                    <a:pt x="551" y="65"/>
                  </a:lnTo>
                  <a:lnTo>
                    <a:pt x="557" y="67"/>
                  </a:lnTo>
                  <a:lnTo>
                    <a:pt x="562" y="69"/>
                  </a:lnTo>
                  <a:lnTo>
                    <a:pt x="566" y="71"/>
                  </a:lnTo>
                  <a:lnTo>
                    <a:pt x="572" y="74"/>
                  </a:lnTo>
                  <a:lnTo>
                    <a:pt x="577" y="76"/>
                  </a:lnTo>
                  <a:lnTo>
                    <a:pt x="583" y="78"/>
                  </a:lnTo>
                  <a:lnTo>
                    <a:pt x="587" y="82"/>
                  </a:lnTo>
                  <a:lnTo>
                    <a:pt x="593" y="84"/>
                  </a:lnTo>
                  <a:lnTo>
                    <a:pt x="598" y="88"/>
                  </a:lnTo>
                  <a:lnTo>
                    <a:pt x="602" y="90"/>
                  </a:lnTo>
                  <a:lnTo>
                    <a:pt x="608" y="93"/>
                  </a:lnTo>
                  <a:lnTo>
                    <a:pt x="612" y="97"/>
                  </a:lnTo>
                  <a:lnTo>
                    <a:pt x="617" y="101"/>
                  </a:lnTo>
                  <a:lnTo>
                    <a:pt x="625" y="107"/>
                  </a:lnTo>
                  <a:lnTo>
                    <a:pt x="634" y="114"/>
                  </a:lnTo>
                  <a:lnTo>
                    <a:pt x="644" y="122"/>
                  </a:lnTo>
                  <a:lnTo>
                    <a:pt x="653" y="131"/>
                  </a:lnTo>
                  <a:lnTo>
                    <a:pt x="661" y="139"/>
                  </a:lnTo>
                  <a:lnTo>
                    <a:pt x="669" y="150"/>
                  </a:lnTo>
                  <a:lnTo>
                    <a:pt x="672" y="154"/>
                  </a:lnTo>
                  <a:lnTo>
                    <a:pt x="678" y="160"/>
                  </a:lnTo>
                  <a:lnTo>
                    <a:pt x="682" y="166"/>
                  </a:lnTo>
                  <a:lnTo>
                    <a:pt x="686" y="171"/>
                  </a:lnTo>
                  <a:lnTo>
                    <a:pt x="690" y="177"/>
                  </a:lnTo>
                  <a:lnTo>
                    <a:pt x="693" y="183"/>
                  </a:lnTo>
                  <a:lnTo>
                    <a:pt x="697" y="188"/>
                  </a:lnTo>
                  <a:lnTo>
                    <a:pt x="701" y="196"/>
                  </a:lnTo>
                  <a:lnTo>
                    <a:pt x="703" y="202"/>
                  </a:lnTo>
                  <a:lnTo>
                    <a:pt x="707" y="209"/>
                  </a:lnTo>
                  <a:lnTo>
                    <a:pt x="710" y="217"/>
                  </a:lnTo>
                  <a:lnTo>
                    <a:pt x="714" y="223"/>
                  </a:lnTo>
                  <a:lnTo>
                    <a:pt x="716" y="230"/>
                  </a:lnTo>
                  <a:lnTo>
                    <a:pt x="718" y="238"/>
                  </a:lnTo>
                  <a:lnTo>
                    <a:pt x="720" y="243"/>
                  </a:lnTo>
                  <a:lnTo>
                    <a:pt x="724" y="251"/>
                  </a:lnTo>
                  <a:lnTo>
                    <a:pt x="724" y="259"/>
                  </a:lnTo>
                  <a:lnTo>
                    <a:pt x="726" y="264"/>
                  </a:lnTo>
                  <a:lnTo>
                    <a:pt x="728" y="272"/>
                  </a:lnTo>
                  <a:lnTo>
                    <a:pt x="729" y="280"/>
                  </a:lnTo>
                  <a:lnTo>
                    <a:pt x="731" y="287"/>
                  </a:lnTo>
                  <a:lnTo>
                    <a:pt x="731" y="295"/>
                  </a:lnTo>
                  <a:lnTo>
                    <a:pt x="733" y="301"/>
                  </a:lnTo>
                  <a:lnTo>
                    <a:pt x="733" y="310"/>
                  </a:lnTo>
                  <a:lnTo>
                    <a:pt x="733" y="318"/>
                  </a:lnTo>
                  <a:lnTo>
                    <a:pt x="735" y="323"/>
                  </a:lnTo>
                  <a:lnTo>
                    <a:pt x="735" y="331"/>
                  </a:lnTo>
                  <a:lnTo>
                    <a:pt x="737" y="340"/>
                  </a:lnTo>
                  <a:lnTo>
                    <a:pt x="737" y="346"/>
                  </a:lnTo>
                  <a:lnTo>
                    <a:pt x="737" y="354"/>
                  </a:lnTo>
                  <a:lnTo>
                    <a:pt x="737" y="361"/>
                  </a:lnTo>
                  <a:lnTo>
                    <a:pt x="737" y="369"/>
                  </a:lnTo>
                  <a:lnTo>
                    <a:pt x="735" y="377"/>
                  </a:lnTo>
                  <a:lnTo>
                    <a:pt x="735" y="384"/>
                  </a:lnTo>
                  <a:lnTo>
                    <a:pt x="735" y="392"/>
                  </a:lnTo>
                  <a:lnTo>
                    <a:pt x="735" y="401"/>
                  </a:lnTo>
                  <a:lnTo>
                    <a:pt x="728" y="401"/>
                  </a:lnTo>
                  <a:lnTo>
                    <a:pt x="722" y="401"/>
                  </a:lnTo>
                  <a:lnTo>
                    <a:pt x="714" y="401"/>
                  </a:lnTo>
                  <a:lnTo>
                    <a:pt x="709" y="401"/>
                  </a:lnTo>
                  <a:lnTo>
                    <a:pt x="701" y="401"/>
                  </a:lnTo>
                  <a:lnTo>
                    <a:pt x="695" y="401"/>
                  </a:lnTo>
                  <a:lnTo>
                    <a:pt x="688" y="401"/>
                  </a:lnTo>
                  <a:lnTo>
                    <a:pt x="682" y="401"/>
                  </a:lnTo>
                  <a:lnTo>
                    <a:pt x="682" y="396"/>
                  </a:lnTo>
                  <a:lnTo>
                    <a:pt x="682" y="390"/>
                  </a:lnTo>
                  <a:lnTo>
                    <a:pt x="682" y="384"/>
                  </a:lnTo>
                  <a:lnTo>
                    <a:pt x="682" y="380"/>
                  </a:lnTo>
                  <a:lnTo>
                    <a:pt x="682" y="369"/>
                  </a:lnTo>
                  <a:lnTo>
                    <a:pt x="682" y="361"/>
                  </a:lnTo>
                  <a:lnTo>
                    <a:pt x="682" y="352"/>
                  </a:lnTo>
                  <a:lnTo>
                    <a:pt x="682" y="342"/>
                  </a:lnTo>
                  <a:lnTo>
                    <a:pt x="682" y="335"/>
                  </a:lnTo>
                  <a:lnTo>
                    <a:pt x="682" y="329"/>
                  </a:lnTo>
                  <a:lnTo>
                    <a:pt x="682" y="321"/>
                  </a:lnTo>
                  <a:lnTo>
                    <a:pt x="682" y="316"/>
                  </a:lnTo>
                  <a:lnTo>
                    <a:pt x="682" y="308"/>
                  </a:lnTo>
                  <a:lnTo>
                    <a:pt x="680" y="301"/>
                  </a:lnTo>
                  <a:lnTo>
                    <a:pt x="678" y="295"/>
                  </a:lnTo>
                  <a:lnTo>
                    <a:pt x="678" y="289"/>
                  </a:lnTo>
                  <a:lnTo>
                    <a:pt x="676" y="282"/>
                  </a:lnTo>
                  <a:lnTo>
                    <a:pt x="676" y="278"/>
                  </a:lnTo>
                  <a:lnTo>
                    <a:pt x="674" y="270"/>
                  </a:lnTo>
                  <a:lnTo>
                    <a:pt x="672" y="263"/>
                  </a:lnTo>
                  <a:lnTo>
                    <a:pt x="671" y="257"/>
                  </a:lnTo>
                  <a:lnTo>
                    <a:pt x="669" y="251"/>
                  </a:lnTo>
                  <a:lnTo>
                    <a:pt x="665" y="245"/>
                  </a:lnTo>
                  <a:lnTo>
                    <a:pt x="663" y="240"/>
                  </a:lnTo>
                  <a:lnTo>
                    <a:pt x="661" y="234"/>
                  </a:lnTo>
                  <a:lnTo>
                    <a:pt x="659" y="228"/>
                  </a:lnTo>
                  <a:lnTo>
                    <a:pt x="655" y="223"/>
                  </a:lnTo>
                  <a:lnTo>
                    <a:pt x="652" y="217"/>
                  </a:lnTo>
                  <a:lnTo>
                    <a:pt x="648" y="211"/>
                  </a:lnTo>
                  <a:lnTo>
                    <a:pt x="644" y="205"/>
                  </a:lnTo>
                  <a:lnTo>
                    <a:pt x="640" y="200"/>
                  </a:lnTo>
                  <a:lnTo>
                    <a:pt x="636" y="196"/>
                  </a:lnTo>
                  <a:lnTo>
                    <a:pt x="633" y="190"/>
                  </a:lnTo>
                  <a:lnTo>
                    <a:pt x="629" y="186"/>
                  </a:lnTo>
                  <a:lnTo>
                    <a:pt x="621" y="177"/>
                  </a:lnTo>
                  <a:lnTo>
                    <a:pt x="612" y="167"/>
                  </a:lnTo>
                  <a:lnTo>
                    <a:pt x="602" y="158"/>
                  </a:lnTo>
                  <a:lnTo>
                    <a:pt x="593" y="152"/>
                  </a:lnTo>
                  <a:lnTo>
                    <a:pt x="587" y="147"/>
                  </a:lnTo>
                  <a:lnTo>
                    <a:pt x="583" y="143"/>
                  </a:lnTo>
                  <a:lnTo>
                    <a:pt x="577" y="139"/>
                  </a:lnTo>
                  <a:lnTo>
                    <a:pt x="572" y="137"/>
                  </a:lnTo>
                  <a:lnTo>
                    <a:pt x="566" y="133"/>
                  </a:lnTo>
                  <a:lnTo>
                    <a:pt x="560" y="129"/>
                  </a:lnTo>
                  <a:lnTo>
                    <a:pt x="555" y="128"/>
                  </a:lnTo>
                  <a:lnTo>
                    <a:pt x="549" y="124"/>
                  </a:lnTo>
                  <a:lnTo>
                    <a:pt x="543" y="122"/>
                  </a:lnTo>
                  <a:lnTo>
                    <a:pt x="538" y="118"/>
                  </a:lnTo>
                  <a:lnTo>
                    <a:pt x="532" y="116"/>
                  </a:lnTo>
                  <a:lnTo>
                    <a:pt x="526" y="114"/>
                  </a:lnTo>
                  <a:lnTo>
                    <a:pt x="520" y="112"/>
                  </a:lnTo>
                  <a:lnTo>
                    <a:pt x="515" y="110"/>
                  </a:lnTo>
                  <a:lnTo>
                    <a:pt x="507" y="109"/>
                  </a:lnTo>
                  <a:lnTo>
                    <a:pt x="503" y="107"/>
                  </a:lnTo>
                  <a:lnTo>
                    <a:pt x="496" y="105"/>
                  </a:lnTo>
                  <a:lnTo>
                    <a:pt x="490" y="103"/>
                  </a:lnTo>
                  <a:lnTo>
                    <a:pt x="482" y="101"/>
                  </a:lnTo>
                  <a:lnTo>
                    <a:pt x="477" y="101"/>
                  </a:lnTo>
                  <a:lnTo>
                    <a:pt x="471" y="101"/>
                  </a:lnTo>
                  <a:lnTo>
                    <a:pt x="465" y="99"/>
                  </a:lnTo>
                  <a:lnTo>
                    <a:pt x="458" y="99"/>
                  </a:lnTo>
                  <a:lnTo>
                    <a:pt x="452" y="99"/>
                  </a:lnTo>
                  <a:lnTo>
                    <a:pt x="446" y="99"/>
                  </a:lnTo>
                  <a:lnTo>
                    <a:pt x="439" y="99"/>
                  </a:lnTo>
                  <a:lnTo>
                    <a:pt x="433" y="99"/>
                  </a:lnTo>
                  <a:lnTo>
                    <a:pt x="427" y="101"/>
                  </a:lnTo>
                  <a:lnTo>
                    <a:pt x="422" y="101"/>
                  </a:lnTo>
                  <a:lnTo>
                    <a:pt x="414" y="103"/>
                  </a:lnTo>
                  <a:lnTo>
                    <a:pt x="408" y="103"/>
                  </a:lnTo>
                  <a:lnTo>
                    <a:pt x="403" y="107"/>
                  </a:lnTo>
                  <a:lnTo>
                    <a:pt x="397" y="107"/>
                  </a:lnTo>
                  <a:lnTo>
                    <a:pt x="391" y="109"/>
                  </a:lnTo>
                  <a:lnTo>
                    <a:pt x="385" y="109"/>
                  </a:lnTo>
                  <a:lnTo>
                    <a:pt x="380" y="110"/>
                  </a:lnTo>
                  <a:lnTo>
                    <a:pt x="374" y="110"/>
                  </a:lnTo>
                  <a:lnTo>
                    <a:pt x="368" y="112"/>
                  </a:lnTo>
                  <a:lnTo>
                    <a:pt x="365" y="112"/>
                  </a:lnTo>
                  <a:lnTo>
                    <a:pt x="359" y="114"/>
                  </a:lnTo>
                  <a:lnTo>
                    <a:pt x="351" y="114"/>
                  </a:lnTo>
                  <a:lnTo>
                    <a:pt x="346" y="116"/>
                  </a:lnTo>
                  <a:lnTo>
                    <a:pt x="342" y="116"/>
                  </a:lnTo>
                  <a:lnTo>
                    <a:pt x="336" y="118"/>
                  </a:lnTo>
                  <a:lnTo>
                    <a:pt x="330" y="118"/>
                  </a:lnTo>
                  <a:lnTo>
                    <a:pt x="325" y="120"/>
                  </a:lnTo>
                  <a:lnTo>
                    <a:pt x="319" y="120"/>
                  </a:lnTo>
                  <a:lnTo>
                    <a:pt x="313" y="122"/>
                  </a:lnTo>
                  <a:lnTo>
                    <a:pt x="308" y="122"/>
                  </a:lnTo>
                  <a:lnTo>
                    <a:pt x="302" y="122"/>
                  </a:lnTo>
                  <a:lnTo>
                    <a:pt x="296" y="122"/>
                  </a:lnTo>
                  <a:lnTo>
                    <a:pt x="290" y="122"/>
                  </a:lnTo>
                  <a:lnTo>
                    <a:pt x="283" y="122"/>
                  </a:lnTo>
                  <a:lnTo>
                    <a:pt x="279" y="124"/>
                  </a:lnTo>
                  <a:lnTo>
                    <a:pt x="273" y="124"/>
                  </a:lnTo>
                  <a:lnTo>
                    <a:pt x="268" y="124"/>
                  </a:lnTo>
                  <a:lnTo>
                    <a:pt x="262" y="124"/>
                  </a:lnTo>
                  <a:lnTo>
                    <a:pt x="256" y="124"/>
                  </a:lnTo>
                  <a:lnTo>
                    <a:pt x="249" y="124"/>
                  </a:lnTo>
                  <a:lnTo>
                    <a:pt x="245" y="126"/>
                  </a:lnTo>
                  <a:lnTo>
                    <a:pt x="237" y="126"/>
                  </a:lnTo>
                  <a:lnTo>
                    <a:pt x="232" y="126"/>
                  </a:lnTo>
                  <a:lnTo>
                    <a:pt x="226" y="126"/>
                  </a:lnTo>
                  <a:lnTo>
                    <a:pt x="222" y="126"/>
                  </a:lnTo>
                  <a:lnTo>
                    <a:pt x="213" y="126"/>
                  </a:lnTo>
                  <a:lnTo>
                    <a:pt x="205" y="124"/>
                  </a:lnTo>
                  <a:lnTo>
                    <a:pt x="197" y="124"/>
                  </a:lnTo>
                  <a:lnTo>
                    <a:pt x="188" y="122"/>
                  </a:lnTo>
                  <a:lnTo>
                    <a:pt x="180" y="120"/>
                  </a:lnTo>
                  <a:lnTo>
                    <a:pt x="171" y="118"/>
                  </a:lnTo>
                  <a:lnTo>
                    <a:pt x="163" y="116"/>
                  </a:lnTo>
                  <a:lnTo>
                    <a:pt x="156" y="116"/>
                  </a:lnTo>
                  <a:lnTo>
                    <a:pt x="146" y="114"/>
                  </a:lnTo>
                  <a:lnTo>
                    <a:pt x="138" y="112"/>
                  </a:lnTo>
                  <a:lnTo>
                    <a:pt x="129" y="109"/>
                  </a:lnTo>
                  <a:lnTo>
                    <a:pt x="121" y="107"/>
                  </a:lnTo>
                  <a:lnTo>
                    <a:pt x="114" y="103"/>
                  </a:lnTo>
                  <a:lnTo>
                    <a:pt x="104" y="99"/>
                  </a:lnTo>
                  <a:lnTo>
                    <a:pt x="99" y="95"/>
                  </a:lnTo>
                  <a:lnTo>
                    <a:pt x="91" y="93"/>
                  </a:lnTo>
                  <a:lnTo>
                    <a:pt x="83" y="90"/>
                  </a:lnTo>
                  <a:lnTo>
                    <a:pt x="74" y="84"/>
                  </a:lnTo>
                  <a:lnTo>
                    <a:pt x="66" y="80"/>
                  </a:lnTo>
                  <a:lnTo>
                    <a:pt x="61" y="76"/>
                  </a:lnTo>
                  <a:lnTo>
                    <a:pt x="53" y="71"/>
                  </a:lnTo>
                  <a:lnTo>
                    <a:pt x="47" y="65"/>
                  </a:lnTo>
                  <a:lnTo>
                    <a:pt x="42" y="59"/>
                  </a:lnTo>
                  <a:lnTo>
                    <a:pt x="36" y="53"/>
                  </a:lnTo>
                  <a:lnTo>
                    <a:pt x="28" y="48"/>
                  </a:lnTo>
                  <a:lnTo>
                    <a:pt x="24" y="42"/>
                  </a:lnTo>
                  <a:lnTo>
                    <a:pt x="19" y="34"/>
                  </a:lnTo>
                  <a:lnTo>
                    <a:pt x="15" y="29"/>
                  </a:lnTo>
                  <a:lnTo>
                    <a:pt x="9" y="21"/>
                  </a:lnTo>
                  <a:lnTo>
                    <a:pt x="5" y="15"/>
                  </a:lnTo>
                  <a:lnTo>
                    <a:pt x="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34" name="Freeform 70"/>
            <p:cNvSpPr>
              <a:spLocks/>
            </p:cNvSpPr>
            <p:nvPr/>
          </p:nvSpPr>
          <p:spPr bwMode="auto">
            <a:xfrm>
              <a:off x="1094" y="2224"/>
              <a:ext cx="363" cy="201"/>
            </a:xfrm>
            <a:custGeom>
              <a:avLst/>
              <a:gdLst>
                <a:gd name="T0" fmla="*/ 61 w 726"/>
                <a:gd name="T1" fmla="*/ 17 h 401"/>
                <a:gd name="T2" fmla="*/ 88 w 726"/>
                <a:gd name="T3" fmla="*/ 40 h 401"/>
                <a:gd name="T4" fmla="*/ 124 w 726"/>
                <a:gd name="T5" fmla="*/ 59 h 401"/>
                <a:gd name="T6" fmla="*/ 164 w 726"/>
                <a:gd name="T7" fmla="*/ 71 h 401"/>
                <a:gd name="T8" fmla="*/ 204 w 726"/>
                <a:gd name="T9" fmla="*/ 76 h 401"/>
                <a:gd name="T10" fmla="*/ 247 w 726"/>
                <a:gd name="T11" fmla="*/ 78 h 401"/>
                <a:gd name="T12" fmla="*/ 289 w 726"/>
                <a:gd name="T13" fmla="*/ 74 h 401"/>
                <a:gd name="T14" fmla="*/ 333 w 726"/>
                <a:gd name="T15" fmla="*/ 67 h 401"/>
                <a:gd name="T16" fmla="*/ 365 w 726"/>
                <a:gd name="T17" fmla="*/ 59 h 401"/>
                <a:gd name="T18" fmla="*/ 394 w 726"/>
                <a:gd name="T19" fmla="*/ 55 h 401"/>
                <a:gd name="T20" fmla="*/ 422 w 726"/>
                <a:gd name="T21" fmla="*/ 53 h 401"/>
                <a:gd name="T22" fmla="*/ 451 w 726"/>
                <a:gd name="T23" fmla="*/ 53 h 401"/>
                <a:gd name="T24" fmla="*/ 477 w 726"/>
                <a:gd name="T25" fmla="*/ 53 h 401"/>
                <a:gd name="T26" fmla="*/ 504 w 726"/>
                <a:gd name="T27" fmla="*/ 59 h 401"/>
                <a:gd name="T28" fmla="*/ 531 w 726"/>
                <a:gd name="T29" fmla="*/ 67 h 401"/>
                <a:gd name="T30" fmla="*/ 557 w 726"/>
                <a:gd name="T31" fmla="*/ 76 h 401"/>
                <a:gd name="T32" fmla="*/ 595 w 726"/>
                <a:gd name="T33" fmla="*/ 95 h 401"/>
                <a:gd name="T34" fmla="*/ 641 w 726"/>
                <a:gd name="T35" fmla="*/ 131 h 401"/>
                <a:gd name="T36" fmla="*/ 669 w 726"/>
                <a:gd name="T37" fmla="*/ 162 h 401"/>
                <a:gd name="T38" fmla="*/ 688 w 726"/>
                <a:gd name="T39" fmla="*/ 192 h 401"/>
                <a:gd name="T40" fmla="*/ 704 w 726"/>
                <a:gd name="T41" fmla="*/ 224 h 401"/>
                <a:gd name="T42" fmla="*/ 715 w 726"/>
                <a:gd name="T43" fmla="*/ 261 h 401"/>
                <a:gd name="T44" fmla="*/ 723 w 726"/>
                <a:gd name="T45" fmla="*/ 297 h 401"/>
                <a:gd name="T46" fmla="*/ 726 w 726"/>
                <a:gd name="T47" fmla="*/ 335 h 401"/>
                <a:gd name="T48" fmla="*/ 726 w 726"/>
                <a:gd name="T49" fmla="*/ 375 h 401"/>
                <a:gd name="T50" fmla="*/ 715 w 726"/>
                <a:gd name="T51" fmla="*/ 401 h 401"/>
                <a:gd name="T52" fmla="*/ 686 w 726"/>
                <a:gd name="T53" fmla="*/ 401 h 401"/>
                <a:gd name="T54" fmla="*/ 683 w 726"/>
                <a:gd name="T55" fmla="*/ 380 h 401"/>
                <a:gd name="T56" fmla="*/ 681 w 726"/>
                <a:gd name="T57" fmla="*/ 352 h 401"/>
                <a:gd name="T58" fmla="*/ 681 w 726"/>
                <a:gd name="T59" fmla="*/ 323 h 401"/>
                <a:gd name="T60" fmla="*/ 677 w 726"/>
                <a:gd name="T61" fmla="*/ 293 h 401"/>
                <a:gd name="T62" fmla="*/ 671 w 726"/>
                <a:gd name="T63" fmla="*/ 263 h 401"/>
                <a:gd name="T64" fmla="*/ 660 w 726"/>
                <a:gd name="T65" fmla="*/ 234 h 401"/>
                <a:gd name="T66" fmla="*/ 645 w 726"/>
                <a:gd name="T67" fmla="*/ 205 h 401"/>
                <a:gd name="T68" fmla="*/ 614 w 726"/>
                <a:gd name="T69" fmla="*/ 167 h 401"/>
                <a:gd name="T70" fmla="*/ 574 w 726"/>
                <a:gd name="T71" fmla="*/ 135 h 401"/>
                <a:gd name="T72" fmla="*/ 548 w 726"/>
                <a:gd name="T73" fmla="*/ 120 h 401"/>
                <a:gd name="T74" fmla="*/ 519 w 726"/>
                <a:gd name="T75" fmla="*/ 109 h 401"/>
                <a:gd name="T76" fmla="*/ 489 w 726"/>
                <a:gd name="T77" fmla="*/ 99 h 401"/>
                <a:gd name="T78" fmla="*/ 456 w 726"/>
                <a:gd name="T79" fmla="*/ 95 h 401"/>
                <a:gd name="T80" fmla="*/ 426 w 726"/>
                <a:gd name="T81" fmla="*/ 95 h 401"/>
                <a:gd name="T82" fmla="*/ 396 w 726"/>
                <a:gd name="T83" fmla="*/ 101 h 401"/>
                <a:gd name="T84" fmla="*/ 369 w 726"/>
                <a:gd name="T85" fmla="*/ 107 h 401"/>
                <a:gd name="T86" fmla="*/ 342 w 726"/>
                <a:gd name="T87" fmla="*/ 112 h 401"/>
                <a:gd name="T88" fmla="*/ 316 w 726"/>
                <a:gd name="T89" fmla="*/ 116 h 401"/>
                <a:gd name="T90" fmla="*/ 287 w 726"/>
                <a:gd name="T91" fmla="*/ 118 h 401"/>
                <a:gd name="T92" fmla="*/ 259 w 726"/>
                <a:gd name="T93" fmla="*/ 120 h 401"/>
                <a:gd name="T94" fmla="*/ 232 w 726"/>
                <a:gd name="T95" fmla="*/ 120 h 401"/>
                <a:gd name="T96" fmla="*/ 196 w 726"/>
                <a:gd name="T97" fmla="*/ 118 h 401"/>
                <a:gd name="T98" fmla="*/ 156 w 726"/>
                <a:gd name="T99" fmla="*/ 112 h 401"/>
                <a:gd name="T100" fmla="*/ 114 w 726"/>
                <a:gd name="T101" fmla="*/ 97 h 401"/>
                <a:gd name="T102" fmla="*/ 75 w 726"/>
                <a:gd name="T103" fmla="*/ 80 h 401"/>
                <a:gd name="T104" fmla="*/ 40 w 726"/>
                <a:gd name="T105" fmla="*/ 57 h 401"/>
                <a:gd name="T106" fmla="*/ 14 w 726"/>
                <a:gd name="T107" fmla="*/ 27 h 401"/>
                <a:gd name="T108" fmla="*/ 0 w 726"/>
                <a:gd name="T10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6" h="401">
                  <a:moveTo>
                    <a:pt x="0" y="0"/>
                  </a:moveTo>
                  <a:lnTo>
                    <a:pt x="52" y="0"/>
                  </a:lnTo>
                  <a:lnTo>
                    <a:pt x="54" y="6"/>
                  </a:lnTo>
                  <a:lnTo>
                    <a:pt x="57" y="12"/>
                  </a:lnTo>
                  <a:lnTo>
                    <a:pt x="61" y="17"/>
                  </a:lnTo>
                  <a:lnTo>
                    <a:pt x="67" y="23"/>
                  </a:lnTo>
                  <a:lnTo>
                    <a:pt x="71" y="29"/>
                  </a:lnTo>
                  <a:lnTo>
                    <a:pt x="76" y="34"/>
                  </a:lnTo>
                  <a:lnTo>
                    <a:pt x="82" y="36"/>
                  </a:lnTo>
                  <a:lnTo>
                    <a:pt x="88" y="40"/>
                  </a:lnTo>
                  <a:lnTo>
                    <a:pt x="94" y="44"/>
                  </a:lnTo>
                  <a:lnTo>
                    <a:pt x="101" y="48"/>
                  </a:lnTo>
                  <a:lnTo>
                    <a:pt x="109" y="52"/>
                  </a:lnTo>
                  <a:lnTo>
                    <a:pt x="116" y="57"/>
                  </a:lnTo>
                  <a:lnTo>
                    <a:pt x="124" y="59"/>
                  </a:lnTo>
                  <a:lnTo>
                    <a:pt x="132" y="61"/>
                  </a:lnTo>
                  <a:lnTo>
                    <a:pt x="139" y="65"/>
                  </a:lnTo>
                  <a:lnTo>
                    <a:pt x="147" y="69"/>
                  </a:lnTo>
                  <a:lnTo>
                    <a:pt x="156" y="69"/>
                  </a:lnTo>
                  <a:lnTo>
                    <a:pt x="164" y="71"/>
                  </a:lnTo>
                  <a:lnTo>
                    <a:pt x="171" y="72"/>
                  </a:lnTo>
                  <a:lnTo>
                    <a:pt x="181" y="74"/>
                  </a:lnTo>
                  <a:lnTo>
                    <a:pt x="189" y="76"/>
                  </a:lnTo>
                  <a:lnTo>
                    <a:pt x="196" y="76"/>
                  </a:lnTo>
                  <a:lnTo>
                    <a:pt x="204" y="76"/>
                  </a:lnTo>
                  <a:lnTo>
                    <a:pt x="213" y="78"/>
                  </a:lnTo>
                  <a:lnTo>
                    <a:pt x="221" y="78"/>
                  </a:lnTo>
                  <a:lnTo>
                    <a:pt x="230" y="78"/>
                  </a:lnTo>
                  <a:lnTo>
                    <a:pt x="238" y="78"/>
                  </a:lnTo>
                  <a:lnTo>
                    <a:pt x="247" y="78"/>
                  </a:lnTo>
                  <a:lnTo>
                    <a:pt x="255" y="78"/>
                  </a:lnTo>
                  <a:lnTo>
                    <a:pt x="265" y="76"/>
                  </a:lnTo>
                  <a:lnTo>
                    <a:pt x="272" y="76"/>
                  </a:lnTo>
                  <a:lnTo>
                    <a:pt x="282" y="76"/>
                  </a:lnTo>
                  <a:lnTo>
                    <a:pt x="289" y="74"/>
                  </a:lnTo>
                  <a:lnTo>
                    <a:pt x="299" y="74"/>
                  </a:lnTo>
                  <a:lnTo>
                    <a:pt x="306" y="72"/>
                  </a:lnTo>
                  <a:lnTo>
                    <a:pt x="316" y="71"/>
                  </a:lnTo>
                  <a:lnTo>
                    <a:pt x="323" y="69"/>
                  </a:lnTo>
                  <a:lnTo>
                    <a:pt x="333" y="67"/>
                  </a:lnTo>
                  <a:lnTo>
                    <a:pt x="341" y="65"/>
                  </a:lnTo>
                  <a:lnTo>
                    <a:pt x="350" y="65"/>
                  </a:lnTo>
                  <a:lnTo>
                    <a:pt x="356" y="61"/>
                  </a:lnTo>
                  <a:lnTo>
                    <a:pt x="360" y="61"/>
                  </a:lnTo>
                  <a:lnTo>
                    <a:pt x="365" y="59"/>
                  </a:lnTo>
                  <a:lnTo>
                    <a:pt x="371" y="57"/>
                  </a:lnTo>
                  <a:lnTo>
                    <a:pt x="377" y="57"/>
                  </a:lnTo>
                  <a:lnTo>
                    <a:pt x="382" y="57"/>
                  </a:lnTo>
                  <a:lnTo>
                    <a:pt x="388" y="55"/>
                  </a:lnTo>
                  <a:lnTo>
                    <a:pt x="394" y="55"/>
                  </a:lnTo>
                  <a:lnTo>
                    <a:pt x="399" y="53"/>
                  </a:lnTo>
                  <a:lnTo>
                    <a:pt x="405" y="53"/>
                  </a:lnTo>
                  <a:lnTo>
                    <a:pt x="411" y="53"/>
                  </a:lnTo>
                  <a:lnTo>
                    <a:pt x="417" y="53"/>
                  </a:lnTo>
                  <a:lnTo>
                    <a:pt x="422" y="53"/>
                  </a:lnTo>
                  <a:lnTo>
                    <a:pt x="428" y="53"/>
                  </a:lnTo>
                  <a:lnTo>
                    <a:pt x="434" y="53"/>
                  </a:lnTo>
                  <a:lnTo>
                    <a:pt x="439" y="53"/>
                  </a:lnTo>
                  <a:lnTo>
                    <a:pt x="445" y="53"/>
                  </a:lnTo>
                  <a:lnTo>
                    <a:pt x="451" y="53"/>
                  </a:lnTo>
                  <a:lnTo>
                    <a:pt x="456" y="53"/>
                  </a:lnTo>
                  <a:lnTo>
                    <a:pt x="460" y="53"/>
                  </a:lnTo>
                  <a:lnTo>
                    <a:pt x="466" y="53"/>
                  </a:lnTo>
                  <a:lnTo>
                    <a:pt x="472" y="53"/>
                  </a:lnTo>
                  <a:lnTo>
                    <a:pt x="477" y="53"/>
                  </a:lnTo>
                  <a:lnTo>
                    <a:pt x="483" y="55"/>
                  </a:lnTo>
                  <a:lnTo>
                    <a:pt x="489" y="55"/>
                  </a:lnTo>
                  <a:lnTo>
                    <a:pt x="495" y="57"/>
                  </a:lnTo>
                  <a:lnTo>
                    <a:pt x="498" y="57"/>
                  </a:lnTo>
                  <a:lnTo>
                    <a:pt x="504" y="59"/>
                  </a:lnTo>
                  <a:lnTo>
                    <a:pt x="510" y="59"/>
                  </a:lnTo>
                  <a:lnTo>
                    <a:pt x="515" y="61"/>
                  </a:lnTo>
                  <a:lnTo>
                    <a:pt x="521" y="63"/>
                  </a:lnTo>
                  <a:lnTo>
                    <a:pt x="527" y="65"/>
                  </a:lnTo>
                  <a:lnTo>
                    <a:pt x="531" y="67"/>
                  </a:lnTo>
                  <a:lnTo>
                    <a:pt x="536" y="69"/>
                  </a:lnTo>
                  <a:lnTo>
                    <a:pt x="540" y="69"/>
                  </a:lnTo>
                  <a:lnTo>
                    <a:pt x="546" y="72"/>
                  </a:lnTo>
                  <a:lnTo>
                    <a:pt x="552" y="74"/>
                  </a:lnTo>
                  <a:lnTo>
                    <a:pt x="557" y="76"/>
                  </a:lnTo>
                  <a:lnTo>
                    <a:pt x="561" y="76"/>
                  </a:lnTo>
                  <a:lnTo>
                    <a:pt x="567" y="80"/>
                  </a:lnTo>
                  <a:lnTo>
                    <a:pt x="576" y="84"/>
                  </a:lnTo>
                  <a:lnTo>
                    <a:pt x="586" y="90"/>
                  </a:lnTo>
                  <a:lnTo>
                    <a:pt x="595" y="95"/>
                  </a:lnTo>
                  <a:lnTo>
                    <a:pt x="605" y="103"/>
                  </a:lnTo>
                  <a:lnTo>
                    <a:pt x="614" y="109"/>
                  </a:lnTo>
                  <a:lnTo>
                    <a:pt x="624" y="116"/>
                  </a:lnTo>
                  <a:lnTo>
                    <a:pt x="631" y="124"/>
                  </a:lnTo>
                  <a:lnTo>
                    <a:pt x="641" y="131"/>
                  </a:lnTo>
                  <a:lnTo>
                    <a:pt x="648" y="139"/>
                  </a:lnTo>
                  <a:lnTo>
                    <a:pt x="658" y="148"/>
                  </a:lnTo>
                  <a:lnTo>
                    <a:pt x="660" y="152"/>
                  </a:lnTo>
                  <a:lnTo>
                    <a:pt x="666" y="158"/>
                  </a:lnTo>
                  <a:lnTo>
                    <a:pt x="669" y="162"/>
                  </a:lnTo>
                  <a:lnTo>
                    <a:pt x="673" y="167"/>
                  </a:lnTo>
                  <a:lnTo>
                    <a:pt x="677" y="173"/>
                  </a:lnTo>
                  <a:lnTo>
                    <a:pt x="681" y="179"/>
                  </a:lnTo>
                  <a:lnTo>
                    <a:pt x="685" y="185"/>
                  </a:lnTo>
                  <a:lnTo>
                    <a:pt x="688" y="192"/>
                  </a:lnTo>
                  <a:lnTo>
                    <a:pt x="692" y="198"/>
                  </a:lnTo>
                  <a:lnTo>
                    <a:pt x="696" y="205"/>
                  </a:lnTo>
                  <a:lnTo>
                    <a:pt x="698" y="211"/>
                  </a:lnTo>
                  <a:lnTo>
                    <a:pt x="702" y="219"/>
                  </a:lnTo>
                  <a:lnTo>
                    <a:pt x="704" y="224"/>
                  </a:lnTo>
                  <a:lnTo>
                    <a:pt x="705" y="232"/>
                  </a:lnTo>
                  <a:lnTo>
                    <a:pt x="709" y="238"/>
                  </a:lnTo>
                  <a:lnTo>
                    <a:pt x="711" y="245"/>
                  </a:lnTo>
                  <a:lnTo>
                    <a:pt x="713" y="253"/>
                  </a:lnTo>
                  <a:lnTo>
                    <a:pt x="715" y="261"/>
                  </a:lnTo>
                  <a:lnTo>
                    <a:pt x="717" y="266"/>
                  </a:lnTo>
                  <a:lnTo>
                    <a:pt x="719" y="276"/>
                  </a:lnTo>
                  <a:lnTo>
                    <a:pt x="721" y="282"/>
                  </a:lnTo>
                  <a:lnTo>
                    <a:pt x="721" y="289"/>
                  </a:lnTo>
                  <a:lnTo>
                    <a:pt x="723" y="297"/>
                  </a:lnTo>
                  <a:lnTo>
                    <a:pt x="723" y="304"/>
                  </a:lnTo>
                  <a:lnTo>
                    <a:pt x="723" y="312"/>
                  </a:lnTo>
                  <a:lnTo>
                    <a:pt x="724" y="320"/>
                  </a:lnTo>
                  <a:lnTo>
                    <a:pt x="724" y="327"/>
                  </a:lnTo>
                  <a:lnTo>
                    <a:pt x="726" y="335"/>
                  </a:lnTo>
                  <a:lnTo>
                    <a:pt x="726" y="342"/>
                  </a:lnTo>
                  <a:lnTo>
                    <a:pt x="726" y="350"/>
                  </a:lnTo>
                  <a:lnTo>
                    <a:pt x="726" y="359"/>
                  </a:lnTo>
                  <a:lnTo>
                    <a:pt x="726" y="367"/>
                  </a:lnTo>
                  <a:lnTo>
                    <a:pt x="726" y="375"/>
                  </a:lnTo>
                  <a:lnTo>
                    <a:pt x="726" y="384"/>
                  </a:lnTo>
                  <a:lnTo>
                    <a:pt x="726" y="392"/>
                  </a:lnTo>
                  <a:lnTo>
                    <a:pt x="726" y="401"/>
                  </a:lnTo>
                  <a:lnTo>
                    <a:pt x="719" y="401"/>
                  </a:lnTo>
                  <a:lnTo>
                    <a:pt x="715" y="401"/>
                  </a:lnTo>
                  <a:lnTo>
                    <a:pt x="709" y="401"/>
                  </a:lnTo>
                  <a:lnTo>
                    <a:pt x="704" y="401"/>
                  </a:lnTo>
                  <a:lnTo>
                    <a:pt x="698" y="401"/>
                  </a:lnTo>
                  <a:lnTo>
                    <a:pt x="692" y="401"/>
                  </a:lnTo>
                  <a:lnTo>
                    <a:pt x="686" y="401"/>
                  </a:lnTo>
                  <a:lnTo>
                    <a:pt x="683" y="401"/>
                  </a:lnTo>
                  <a:lnTo>
                    <a:pt x="683" y="396"/>
                  </a:lnTo>
                  <a:lnTo>
                    <a:pt x="683" y="390"/>
                  </a:lnTo>
                  <a:lnTo>
                    <a:pt x="683" y="384"/>
                  </a:lnTo>
                  <a:lnTo>
                    <a:pt x="683" y="380"/>
                  </a:lnTo>
                  <a:lnTo>
                    <a:pt x="683" y="375"/>
                  </a:lnTo>
                  <a:lnTo>
                    <a:pt x="683" y="369"/>
                  </a:lnTo>
                  <a:lnTo>
                    <a:pt x="683" y="363"/>
                  </a:lnTo>
                  <a:lnTo>
                    <a:pt x="683" y="359"/>
                  </a:lnTo>
                  <a:lnTo>
                    <a:pt x="681" y="352"/>
                  </a:lnTo>
                  <a:lnTo>
                    <a:pt x="681" y="346"/>
                  </a:lnTo>
                  <a:lnTo>
                    <a:pt x="681" y="340"/>
                  </a:lnTo>
                  <a:lnTo>
                    <a:pt x="681" y="337"/>
                  </a:lnTo>
                  <a:lnTo>
                    <a:pt x="681" y="329"/>
                  </a:lnTo>
                  <a:lnTo>
                    <a:pt x="681" y="323"/>
                  </a:lnTo>
                  <a:lnTo>
                    <a:pt x="679" y="320"/>
                  </a:lnTo>
                  <a:lnTo>
                    <a:pt x="679" y="314"/>
                  </a:lnTo>
                  <a:lnTo>
                    <a:pt x="679" y="306"/>
                  </a:lnTo>
                  <a:lnTo>
                    <a:pt x="677" y="299"/>
                  </a:lnTo>
                  <a:lnTo>
                    <a:pt x="677" y="293"/>
                  </a:lnTo>
                  <a:lnTo>
                    <a:pt x="677" y="287"/>
                  </a:lnTo>
                  <a:lnTo>
                    <a:pt x="675" y="280"/>
                  </a:lnTo>
                  <a:lnTo>
                    <a:pt x="675" y="274"/>
                  </a:lnTo>
                  <a:lnTo>
                    <a:pt x="673" y="268"/>
                  </a:lnTo>
                  <a:lnTo>
                    <a:pt x="671" y="263"/>
                  </a:lnTo>
                  <a:lnTo>
                    <a:pt x="669" y="257"/>
                  </a:lnTo>
                  <a:lnTo>
                    <a:pt x="667" y="251"/>
                  </a:lnTo>
                  <a:lnTo>
                    <a:pt x="664" y="243"/>
                  </a:lnTo>
                  <a:lnTo>
                    <a:pt x="662" y="238"/>
                  </a:lnTo>
                  <a:lnTo>
                    <a:pt x="660" y="234"/>
                  </a:lnTo>
                  <a:lnTo>
                    <a:pt x="658" y="228"/>
                  </a:lnTo>
                  <a:lnTo>
                    <a:pt x="654" y="223"/>
                  </a:lnTo>
                  <a:lnTo>
                    <a:pt x="652" y="217"/>
                  </a:lnTo>
                  <a:lnTo>
                    <a:pt x="648" y="211"/>
                  </a:lnTo>
                  <a:lnTo>
                    <a:pt x="645" y="205"/>
                  </a:lnTo>
                  <a:lnTo>
                    <a:pt x="641" y="200"/>
                  </a:lnTo>
                  <a:lnTo>
                    <a:pt x="639" y="196"/>
                  </a:lnTo>
                  <a:lnTo>
                    <a:pt x="629" y="185"/>
                  </a:lnTo>
                  <a:lnTo>
                    <a:pt x="622" y="177"/>
                  </a:lnTo>
                  <a:lnTo>
                    <a:pt x="614" y="167"/>
                  </a:lnTo>
                  <a:lnTo>
                    <a:pt x="605" y="158"/>
                  </a:lnTo>
                  <a:lnTo>
                    <a:pt x="595" y="150"/>
                  </a:lnTo>
                  <a:lnTo>
                    <a:pt x="586" y="143"/>
                  </a:lnTo>
                  <a:lnTo>
                    <a:pt x="580" y="139"/>
                  </a:lnTo>
                  <a:lnTo>
                    <a:pt x="574" y="135"/>
                  </a:lnTo>
                  <a:lnTo>
                    <a:pt x="569" y="131"/>
                  </a:lnTo>
                  <a:lnTo>
                    <a:pt x="563" y="129"/>
                  </a:lnTo>
                  <a:lnTo>
                    <a:pt x="557" y="126"/>
                  </a:lnTo>
                  <a:lnTo>
                    <a:pt x="553" y="122"/>
                  </a:lnTo>
                  <a:lnTo>
                    <a:pt x="548" y="120"/>
                  </a:lnTo>
                  <a:lnTo>
                    <a:pt x="542" y="116"/>
                  </a:lnTo>
                  <a:lnTo>
                    <a:pt x="536" y="114"/>
                  </a:lnTo>
                  <a:lnTo>
                    <a:pt x="531" y="112"/>
                  </a:lnTo>
                  <a:lnTo>
                    <a:pt x="523" y="110"/>
                  </a:lnTo>
                  <a:lnTo>
                    <a:pt x="519" y="109"/>
                  </a:lnTo>
                  <a:lnTo>
                    <a:pt x="512" y="105"/>
                  </a:lnTo>
                  <a:lnTo>
                    <a:pt x="506" y="105"/>
                  </a:lnTo>
                  <a:lnTo>
                    <a:pt x="500" y="103"/>
                  </a:lnTo>
                  <a:lnTo>
                    <a:pt x="495" y="101"/>
                  </a:lnTo>
                  <a:lnTo>
                    <a:pt x="489" y="99"/>
                  </a:lnTo>
                  <a:lnTo>
                    <a:pt x="481" y="99"/>
                  </a:lnTo>
                  <a:lnTo>
                    <a:pt x="475" y="97"/>
                  </a:lnTo>
                  <a:lnTo>
                    <a:pt x="470" y="97"/>
                  </a:lnTo>
                  <a:lnTo>
                    <a:pt x="462" y="95"/>
                  </a:lnTo>
                  <a:lnTo>
                    <a:pt x="456" y="95"/>
                  </a:lnTo>
                  <a:lnTo>
                    <a:pt x="451" y="95"/>
                  </a:lnTo>
                  <a:lnTo>
                    <a:pt x="445" y="95"/>
                  </a:lnTo>
                  <a:lnTo>
                    <a:pt x="439" y="95"/>
                  </a:lnTo>
                  <a:lnTo>
                    <a:pt x="432" y="95"/>
                  </a:lnTo>
                  <a:lnTo>
                    <a:pt x="426" y="95"/>
                  </a:lnTo>
                  <a:lnTo>
                    <a:pt x="420" y="95"/>
                  </a:lnTo>
                  <a:lnTo>
                    <a:pt x="415" y="95"/>
                  </a:lnTo>
                  <a:lnTo>
                    <a:pt x="407" y="97"/>
                  </a:lnTo>
                  <a:lnTo>
                    <a:pt x="401" y="99"/>
                  </a:lnTo>
                  <a:lnTo>
                    <a:pt x="396" y="101"/>
                  </a:lnTo>
                  <a:lnTo>
                    <a:pt x="390" y="101"/>
                  </a:lnTo>
                  <a:lnTo>
                    <a:pt x="384" y="103"/>
                  </a:lnTo>
                  <a:lnTo>
                    <a:pt x="379" y="103"/>
                  </a:lnTo>
                  <a:lnTo>
                    <a:pt x="375" y="105"/>
                  </a:lnTo>
                  <a:lnTo>
                    <a:pt x="369" y="107"/>
                  </a:lnTo>
                  <a:lnTo>
                    <a:pt x="363" y="107"/>
                  </a:lnTo>
                  <a:lnTo>
                    <a:pt x="358" y="109"/>
                  </a:lnTo>
                  <a:lnTo>
                    <a:pt x="354" y="110"/>
                  </a:lnTo>
                  <a:lnTo>
                    <a:pt x="348" y="110"/>
                  </a:lnTo>
                  <a:lnTo>
                    <a:pt x="342" y="112"/>
                  </a:lnTo>
                  <a:lnTo>
                    <a:pt x="337" y="112"/>
                  </a:lnTo>
                  <a:lnTo>
                    <a:pt x="331" y="114"/>
                  </a:lnTo>
                  <a:lnTo>
                    <a:pt x="325" y="114"/>
                  </a:lnTo>
                  <a:lnTo>
                    <a:pt x="320" y="116"/>
                  </a:lnTo>
                  <a:lnTo>
                    <a:pt x="316" y="116"/>
                  </a:lnTo>
                  <a:lnTo>
                    <a:pt x="310" y="116"/>
                  </a:lnTo>
                  <a:lnTo>
                    <a:pt x="304" y="116"/>
                  </a:lnTo>
                  <a:lnTo>
                    <a:pt x="299" y="118"/>
                  </a:lnTo>
                  <a:lnTo>
                    <a:pt x="293" y="118"/>
                  </a:lnTo>
                  <a:lnTo>
                    <a:pt x="287" y="118"/>
                  </a:lnTo>
                  <a:lnTo>
                    <a:pt x="282" y="118"/>
                  </a:lnTo>
                  <a:lnTo>
                    <a:pt x="278" y="120"/>
                  </a:lnTo>
                  <a:lnTo>
                    <a:pt x="272" y="120"/>
                  </a:lnTo>
                  <a:lnTo>
                    <a:pt x="266" y="120"/>
                  </a:lnTo>
                  <a:lnTo>
                    <a:pt x="259" y="120"/>
                  </a:lnTo>
                  <a:lnTo>
                    <a:pt x="255" y="120"/>
                  </a:lnTo>
                  <a:lnTo>
                    <a:pt x="249" y="120"/>
                  </a:lnTo>
                  <a:lnTo>
                    <a:pt x="244" y="120"/>
                  </a:lnTo>
                  <a:lnTo>
                    <a:pt x="238" y="120"/>
                  </a:lnTo>
                  <a:lnTo>
                    <a:pt x="232" y="120"/>
                  </a:lnTo>
                  <a:lnTo>
                    <a:pt x="227" y="120"/>
                  </a:lnTo>
                  <a:lnTo>
                    <a:pt x="221" y="122"/>
                  </a:lnTo>
                  <a:lnTo>
                    <a:pt x="213" y="120"/>
                  </a:lnTo>
                  <a:lnTo>
                    <a:pt x="204" y="120"/>
                  </a:lnTo>
                  <a:lnTo>
                    <a:pt x="196" y="118"/>
                  </a:lnTo>
                  <a:lnTo>
                    <a:pt x="189" y="118"/>
                  </a:lnTo>
                  <a:lnTo>
                    <a:pt x="181" y="116"/>
                  </a:lnTo>
                  <a:lnTo>
                    <a:pt x="171" y="114"/>
                  </a:lnTo>
                  <a:lnTo>
                    <a:pt x="164" y="112"/>
                  </a:lnTo>
                  <a:lnTo>
                    <a:pt x="156" y="112"/>
                  </a:lnTo>
                  <a:lnTo>
                    <a:pt x="147" y="109"/>
                  </a:lnTo>
                  <a:lnTo>
                    <a:pt x="139" y="107"/>
                  </a:lnTo>
                  <a:lnTo>
                    <a:pt x="130" y="105"/>
                  </a:lnTo>
                  <a:lnTo>
                    <a:pt x="122" y="101"/>
                  </a:lnTo>
                  <a:lnTo>
                    <a:pt x="114" y="97"/>
                  </a:lnTo>
                  <a:lnTo>
                    <a:pt x="105" y="95"/>
                  </a:lnTo>
                  <a:lnTo>
                    <a:pt x="97" y="91"/>
                  </a:lnTo>
                  <a:lnTo>
                    <a:pt x="90" y="90"/>
                  </a:lnTo>
                  <a:lnTo>
                    <a:pt x="82" y="84"/>
                  </a:lnTo>
                  <a:lnTo>
                    <a:pt x="75" y="80"/>
                  </a:lnTo>
                  <a:lnTo>
                    <a:pt x="67" y="76"/>
                  </a:lnTo>
                  <a:lnTo>
                    <a:pt x="61" y="72"/>
                  </a:lnTo>
                  <a:lnTo>
                    <a:pt x="54" y="67"/>
                  </a:lnTo>
                  <a:lnTo>
                    <a:pt x="46" y="61"/>
                  </a:lnTo>
                  <a:lnTo>
                    <a:pt x="40" y="57"/>
                  </a:lnTo>
                  <a:lnTo>
                    <a:pt x="35" y="52"/>
                  </a:lnTo>
                  <a:lnTo>
                    <a:pt x="29" y="46"/>
                  </a:lnTo>
                  <a:lnTo>
                    <a:pt x="23" y="40"/>
                  </a:lnTo>
                  <a:lnTo>
                    <a:pt x="19" y="34"/>
                  </a:lnTo>
                  <a:lnTo>
                    <a:pt x="14" y="27"/>
                  </a:lnTo>
                  <a:lnTo>
                    <a:pt x="10" y="19"/>
                  </a:lnTo>
                  <a:lnTo>
                    <a:pt x="6" y="1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35" name="Freeform 71"/>
            <p:cNvSpPr>
              <a:spLocks/>
            </p:cNvSpPr>
            <p:nvPr/>
          </p:nvSpPr>
          <p:spPr bwMode="auto">
            <a:xfrm>
              <a:off x="1097" y="2224"/>
              <a:ext cx="357" cy="201"/>
            </a:xfrm>
            <a:custGeom>
              <a:avLst/>
              <a:gdLst>
                <a:gd name="T0" fmla="*/ 51 w 715"/>
                <a:gd name="T1" fmla="*/ 19 h 401"/>
                <a:gd name="T2" fmla="*/ 82 w 715"/>
                <a:gd name="T3" fmla="*/ 46 h 401"/>
                <a:gd name="T4" fmla="*/ 116 w 715"/>
                <a:gd name="T5" fmla="*/ 63 h 401"/>
                <a:gd name="T6" fmla="*/ 156 w 715"/>
                <a:gd name="T7" fmla="*/ 76 h 401"/>
                <a:gd name="T8" fmla="*/ 196 w 715"/>
                <a:gd name="T9" fmla="*/ 82 h 401"/>
                <a:gd name="T10" fmla="*/ 238 w 715"/>
                <a:gd name="T11" fmla="*/ 84 h 401"/>
                <a:gd name="T12" fmla="*/ 279 w 715"/>
                <a:gd name="T13" fmla="*/ 80 h 401"/>
                <a:gd name="T14" fmla="*/ 321 w 715"/>
                <a:gd name="T15" fmla="*/ 74 h 401"/>
                <a:gd name="T16" fmla="*/ 355 w 715"/>
                <a:gd name="T17" fmla="*/ 65 h 401"/>
                <a:gd name="T18" fmla="*/ 384 w 715"/>
                <a:gd name="T19" fmla="*/ 61 h 401"/>
                <a:gd name="T20" fmla="*/ 412 w 715"/>
                <a:gd name="T21" fmla="*/ 57 h 401"/>
                <a:gd name="T22" fmla="*/ 441 w 715"/>
                <a:gd name="T23" fmla="*/ 57 h 401"/>
                <a:gd name="T24" fmla="*/ 468 w 715"/>
                <a:gd name="T25" fmla="*/ 59 h 401"/>
                <a:gd name="T26" fmla="*/ 494 w 715"/>
                <a:gd name="T27" fmla="*/ 63 h 401"/>
                <a:gd name="T28" fmla="*/ 527 w 715"/>
                <a:gd name="T29" fmla="*/ 72 h 401"/>
                <a:gd name="T30" fmla="*/ 555 w 715"/>
                <a:gd name="T31" fmla="*/ 84 h 401"/>
                <a:gd name="T32" fmla="*/ 603 w 715"/>
                <a:gd name="T33" fmla="*/ 110 h 401"/>
                <a:gd name="T34" fmla="*/ 644 w 715"/>
                <a:gd name="T35" fmla="*/ 147 h 401"/>
                <a:gd name="T36" fmla="*/ 671 w 715"/>
                <a:gd name="T37" fmla="*/ 183 h 401"/>
                <a:gd name="T38" fmla="*/ 690 w 715"/>
                <a:gd name="T39" fmla="*/ 215 h 401"/>
                <a:gd name="T40" fmla="*/ 701 w 715"/>
                <a:gd name="T41" fmla="*/ 247 h 401"/>
                <a:gd name="T42" fmla="*/ 711 w 715"/>
                <a:gd name="T43" fmla="*/ 283 h 401"/>
                <a:gd name="T44" fmla="*/ 715 w 715"/>
                <a:gd name="T45" fmla="*/ 321 h 401"/>
                <a:gd name="T46" fmla="*/ 715 w 715"/>
                <a:gd name="T47" fmla="*/ 363 h 401"/>
                <a:gd name="T48" fmla="*/ 707 w 715"/>
                <a:gd name="T49" fmla="*/ 401 h 401"/>
                <a:gd name="T50" fmla="*/ 680 w 715"/>
                <a:gd name="T51" fmla="*/ 390 h 401"/>
                <a:gd name="T52" fmla="*/ 680 w 715"/>
                <a:gd name="T53" fmla="*/ 361 h 401"/>
                <a:gd name="T54" fmla="*/ 680 w 715"/>
                <a:gd name="T55" fmla="*/ 329 h 401"/>
                <a:gd name="T56" fmla="*/ 675 w 715"/>
                <a:gd name="T57" fmla="*/ 291 h 401"/>
                <a:gd name="T58" fmla="*/ 669 w 715"/>
                <a:gd name="T59" fmla="*/ 261 h 401"/>
                <a:gd name="T60" fmla="*/ 658 w 715"/>
                <a:gd name="T61" fmla="*/ 232 h 401"/>
                <a:gd name="T62" fmla="*/ 644 w 715"/>
                <a:gd name="T63" fmla="*/ 205 h 401"/>
                <a:gd name="T64" fmla="*/ 622 w 715"/>
                <a:gd name="T65" fmla="*/ 175 h 401"/>
                <a:gd name="T66" fmla="*/ 578 w 715"/>
                <a:gd name="T67" fmla="*/ 137 h 401"/>
                <a:gd name="T68" fmla="*/ 551 w 715"/>
                <a:gd name="T69" fmla="*/ 118 h 401"/>
                <a:gd name="T70" fmla="*/ 523 w 715"/>
                <a:gd name="T71" fmla="*/ 107 h 401"/>
                <a:gd name="T72" fmla="*/ 492 w 715"/>
                <a:gd name="T73" fmla="*/ 97 h 401"/>
                <a:gd name="T74" fmla="*/ 464 w 715"/>
                <a:gd name="T75" fmla="*/ 91 h 401"/>
                <a:gd name="T76" fmla="*/ 433 w 715"/>
                <a:gd name="T77" fmla="*/ 91 h 401"/>
                <a:gd name="T78" fmla="*/ 401 w 715"/>
                <a:gd name="T79" fmla="*/ 93 h 401"/>
                <a:gd name="T80" fmla="*/ 373 w 715"/>
                <a:gd name="T81" fmla="*/ 99 h 401"/>
                <a:gd name="T82" fmla="*/ 348 w 715"/>
                <a:gd name="T83" fmla="*/ 105 h 401"/>
                <a:gd name="T84" fmla="*/ 321 w 715"/>
                <a:gd name="T85" fmla="*/ 109 h 401"/>
                <a:gd name="T86" fmla="*/ 295 w 715"/>
                <a:gd name="T87" fmla="*/ 114 h 401"/>
                <a:gd name="T88" fmla="*/ 268 w 715"/>
                <a:gd name="T89" fmla="*/ 116 h 401"/>
                <a:gd name="T90" fmla="*/ 241 w 715"/>
                <a:gd name="T91" fmla="*/ 116 h 401"/>
                <a:gd name="T92" fmla="*/ 211 w 715"/>
                <a:gd name="T93" fmla="*/ 116 h 401"/>
                <a:gd name="T94" fmla="*/ 171 w 715"/>
                <a:gd name="T95" fmla="*/ 110 h 401"/>
                <a:gd name="T96" fmla="*/ 129 w 715"/>
                <a:gd name="T97" fmla="*/ 99 h 401"/>
                <a:gd name="T98" fmla="*/ 89 w 715"/>
                <a:gd name="T99" fmla="*/ 86 h 401"/>
                <a:gd name="T100" fmla="*/ 53 w 715"/>
                <a:gd name="T101" fmla="*/ 63 h 401"/>
                <a:gd name="T102" fmla="*/ 23 w 715"/>
                <a:gd name="T103" fmla="*/ 36 h 401"/>
                <a:gd name="T104" fmla="*/ 4 w 715"/>
                <a:gd name="T105" fmla="*/ 6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5" h="401">
                  <a:moveTo>
                    <a:pt x="0" y="0"/>
                  </a:moveTo>
                  <a:lnTo>
                    <a:pt x="40" y="0"/>
                  </a:lnTo>
                  <a:lnTo>
                    <a:pt x="42" y="6"/>
                  </a:lnTo>
                  <a:lnTo>
                    <a:pt x="46" y="14"/>
                  </a:lnTo>
                  <a:lnTo>
                    <a:pt x="51" y="19"/>
                  </a:lnTo>
                  <a:lnTo>
                    <a:pt x="57" y="27"/>
                  </a:lnTo>
                  <a:lnTo>
                    <a:pt x="63" y="33"/>
                  </a:lnTo>
                  <a:lnTo>
                    <a:pt x="70" y="38"/>
                  </a:lnTo>
                  <a:lnTo>
                    <a:pt x="74" y="42"/>
                  </a:lnTo>
                  <a:lnTo>
                    <a:pt x="82" y="46"/>
                  </a:lnTo>
                  <a:lnTo>
                    <a:pt x="88" y="50"/>
                  </a:lnTo>
                  <a:lnTo>
                    <a:pt x="95" y="53"/>
                  </a:lnTo>
                  <a:lnTo>
                    <a:pt x="101" y="57"/>
                  </a:lnTo>
                  <a:lnTo>
                    <a:pt x="110" y="61"/>
                  </a:lnTo>
                  <a:lnTo>
                    <a:pt x="116" y="63"/>
                  </a:lnTo>
                  <a:lnTo>
                    <a:pt x="124" y="67"/>
                  </a:lnTo>
                  <a:lnTo>
                    <a:pt x="133" y="69"/>
                  </a:lnTo>
                  <a:lnTo>
                    <a:pt x="141" y="72"/>
                  </a:lnTo>
                  <a:lnTo>
                    <a:pt x="148" y="74"/>
                  </a:lnTo>
                  <a:lnTo>
                    <a:pt x="156" y="76"/>
                  </a:lnTo>
                  <a:lnTo>
                    <a:pt x="164" y="76"/>
                  </a:lnTo>
                  <a:lnTo>
                    <a:pt x="173" y="78"/>
                  </a:lnTo>
                  <a:lnTo>
                    <a:pt x="181" y="80"/>
                  </a:lnTo>
                  <a:lnTo>
                    <a:pt x="188" y="80"/>
                  </a:lnTo>
                  <a:lnTo>
                    <a:pt x="196" y="82"/>
                  </a:lnTo>
                  <a:lnTo>
                    <a:pt x="205" y="84"/>
                  </a:lnTo>
                  <a:lnTo>
                    <a:pt x="215" y="84"/>
                  </a:lnTo>
                  <a:lnTo>
                    <a:pt x="222" y="84"/>
                  </a:lnTo>
                  <a:lnTo>
                    <a:pt x="230" y="84"/>
                  </a:lnTo>
                  <a:lnTo>
                    <a:pt x="238" y="84"/>
                  </a:lnTo>
                  <a:lnTo>
                    <a:pt x="247" y="84"/>
                  </a:lnTo>
                  <a:lnTo>
                    <a:pt x="255" y="84"/>
                  </a:lnTo>
                  <a:lnTo>
                    <a:pt x="262" y="82"/>
                  </a:lnTo>
                  <a:lnTo>
                    <a:pt x="272" y="82"/>
                  </a:lnTo>
                  <a:lnTo>
                    <a:pt x="279" y="80"/>
                  </a:lnTo>
                  <a:lnTo>
                    <a:pt x="289" y="80"/>
                  </a:lnTo>
                  <a:lnTo>
                    <a:pt x="297" y="78"/>
                  </a:lnTo>
                  <a:lnTo>
                    <a:pt x="306" y="76"/>
                  </a:lnTo>
                  <a:lnTo>
                    <a:pt x="314" y="76"/>
                  </a:lnTo>
                  <a:lnTo>
                    <a:pt x="321" y="74"/>
                  </a:lnTo>
                  <a:lnTo>
                    <a:pt x="331" y="72"/>
                  </a:lnTo>
                  <a:lnTo>
                    <a:pt x="338" y="71"/>
                  </a:lnTo>
                  <a:lnTo>
                    <a:pt x="344" y="69"/>
                  </a:lnTo>
                  <a:lnTo>
                    <a:pt x="350" y="67"/>
                  </a:lnTo>
                  <a:lnTo>
                    <a:pt x="355" y="65"/>
                  </a:lnTo>
                  <a:lnTo>
                    <a:pt x="361" y="65"/>
                  </a:lnTo>
                  <a:lnTo>
                    <a:pt x="367" y="63"/>
                  </a:lnTo>
                  <a:lnTo>
                    <a:pt x="373" y="63"/>
                  </a:lnTo>
                  <a:lnTo>
                    <a:pt x="378" y="61"/>
                  </a:lnTo>
                  <a:lnTo>
                    <a:pt x="384" y="61"/>
                  </a:lnTo>
                  <a:lnTo>
                    <a:pt x="390" y="59"/>
                  </a:lnTo>
                  <a:lnTo>
                    <a:pt x="395" y="59"/>
                  </a:lnTo>
                  <a:lnTo>
                    <a:pt x="401" y="57"/>
                  </a:lnTo>
                  <a:lnTo>
                    <a:pt x="407" y="57"/>
                  </a:lnTo>
                  <a:lnTo>
                    <a:pt x="412" y="57"/>
                  </a:lnTo>
                  <a:lnTo>
                    <a:pt x="418" y="57"/>
                  </a:lnTo>
                  <a:lnTo>
                    <a:pt x="424" y="57"/>
                  </a:lnTo>
                  <a:lnTo>
                    <a:pt x="430" y="57"/>
                  </a:lnTo>
                  <a:lnTo>
                    <a:pt x="435" y="57"/>
                  </a:lnTo>
                  <a:lnTo>
                    <a:pt x="441" y="57"/>
                  </a:lnTo>
                  <a:lnTo>
                    <a:pt x="447" y="57"/>
                  </a:lnTo>
                  <a:lnTo>
                    <a:pt x="452" y="57"/>
                  </a:lnTo>
                  <a:lnTo>
                    <a:pt x="456" y="57"/>
                  </a:lnTo>
                  <a:lnTo>
                    <a:pt x="462" y="59"/>
                  </a:lnTo>
                  <a:lnTo>
                    <a:pt x="468" y="59"/>
                  </a:lnTo>
                  <a:lnTo>
                    <a:pt x="473" y="61"/>
                  </a:lnTo>
                  <a:lnTo>
                    <a:pt x="479" y="61"/>
                  </a:lnTo>
                  <a:lnTo>
                    <a:pt x="485" y="61"/>
                  </a:lnTo>
                  <a:lnTo>
                    <a:pt x="490" y="63"/>
                  </a:lnTo>
                  <a:lnTo>
                    <a:pt x="494" y="63"/>
                  </a:lnTo>
                  <a:lnTo>
                    <a:pt x="500" y="65"/>
                  </a:lnTo>
                  <a:lnTo>
                    <a:pt x="506" y="67"/>
                  </a:lnTo>
                  <a:lnTo>
                    <a:pt x="511" y="67"/>
                  </a:lnTo>
                  <a:lnTo>
                    <a:pt x="517" y="71"/>
                  </a:lnTo>
                  <a:lnTo>
                    <a:pt x="527" y="72"/>
                  </a:lnTo>
                  <a:lnTo>
                    <a:pt x="536" y="76"/>
                  </a:lnTo>
                  <a:lnTo>
                    <a:pt x="540" y="76"/>
                  </a:lnTo>
                  <a:lnTo>
                    <a:pt x="546" y="78"/>
                  </a:lnTo>
                  <a:lnTo>
                    <a:pt x="551" y="80"/>
                  </a:lnTo>
                  <a:lnTo>
                    <a:pt x="555" y="84"/>
                  </a:lnTo>
                  <a:lnTo>
                    <a:pt x="565" y="88"/>
                  </a:lnTo>
                  <a:lnTo>
                    <a:pt x="574" y="93"/>
                  </a:lnTo>
                  <a:lnTo>
                    <a:pt x="584" y="97"/>
                  </a:lnTo>
                  <a:lnTo>
                    <a:pt x="593" y="105"/>
                  </a:lnTo>
                  <a:lnTo>
                    <a:pt x="603" y="110"/>
                  </a:lnTo>
                  <a:lnTo>
                    <a:pt x="612" y="116"/>
                  </a:lnTo>
                  <a:lnTo>
                    <a:pt x="620" y="124"/>
                  </a:lnTo>
                  <a:lnTo>
                    <a:pt x="629" y="131"/>
                  </a:lnTo>
                  <a:lnTo>
                    <a:pt x="635" y="139"/>
                  </a:lnTo>
                  <a:lnTo>
                    <a:pt x="644" y="147"/>
                  </a:lnTo>
                  <a:lnTo>
                    <a:pt x="652" y="156"/>
                  </a:lnTo>
                  <a:lnTo>
                    <a:pt x="660" y="166"/>
                  </a:lnTo>
                  <a:lnTo>
                    <a:pt x="663" y="171"/>
                  </a:lnTo>
                  <a:lnTo>
                    <a:pt x="667" y="177"/>
                  </a:lnTo>
                  <a:lnTo>
                    <a:pt x="671" y="183"/>
                  </a:lnTo>
                  <a:lnTo>
                    <a:pt x="675" y="188"/>
                  </a:lnTo>
                  <a:lnTo>
                    <a:pt x="679" y="194"/>
                  </a:lnTo>
                  <a:lnTo>
                    <a:pt x="682" y="200"/>
                  </a:lnTo>
                  <a:lnTo>
                    <a:pt x="686" y="207"/>
                  </a:lnTo>
                  <a:lnTo>
                    <a:pt x="690" y="215"/>
                  </a:lnTo>
                  <a:lnTo>
                    <a:pt x="692" y="219"/>
                  </a:lnTo>
                  <a:lnTo>
                    <a:pt x="694" y="226"/>
                  </a:lnTo>
                  <a:lnTo>
                    <a:pt x="698" y="234"/>
                  </a:lnTo>
                  <a:lnTo>
                    <a:pt x="699" y="242"/>
                  </a:lnTo>
                  <a:lnTo>
                    <a:pt x="701" y="247"/>
                  </a:lnTo>
                  <a:lnTo>
                    <a:pt x="703" y="255"/>
                  </a:lnTo>
                  <a:lnTo>
                    <a:pt x="705" y="261"/>
                  </a:lnTo>
                  <a:lnTo>
                    <a:pt x="709" y="270"/>
                  </a:lnTo>
                  <a:lnTo>
                    <a:pt x="709" y="276"/>
                  </a:lnTo>
                  <a:lnTo>
                    <a:pt x="711" y="283"/>
                  </a:lnTo>
                  <a:lnTo>
                    <a:pt x="711" y="291"/>
                  </a:lnTo>
                  <a:lnTo>
                    <a:pt x="713" y="299"/>
                  </a:lnTo>
                  <a:lnTo>
                    <a:pt x="713" y="306"/>
                  </a:lnTo>
                  <a:lnTo>
                    <a:pt x="713" y="314"/>
                  </a:lnTo>
                  <a:lnTo>
                    <a:pt x="715" y="321"/>
                  </a:lnTo>
                  <a:lnTo>
                    <a:pt x="715" y="331"/>
                  </a:lnTo>
                  <a:lnTo>
                    <a:pt x="715" y="339"/>
                  </a:lnTo>
                  <a:lnTo>
                    <a:pt x="715" y="346"/>
                  </a:lnTo>
                  <a:lnTo>
                    <a:pt x="715" y="356"/>
                  </a:lnTo>
                  <a:lnTo>
                    <a:pt x="715" y="363"/>
                  </a:lnTo>
                  <a:lnTo>
                    <a:pt x="715" y="373"/>
                  </a:lnTo>
                  <a:lnTo>
                    <a:pt x="715" y="382"/>
                  </a:lnTo>
                  <a:lnTo>
                    <a:pt x="715" y="390"/>
                  </a:lnTo>
                  <a:lnTo>
                    <a:pt x="715" y="401"/>
                  </a:lnTo>
                  <a:lnTo>
                    <a:pt x="707" y="401"/>
                  </a:lnTo>
                  <a:lnTo>
                    <a:pt x="698" y="401"/>
                  </a:lnTo>
                  <a:lnTo>
                    <a:pt x="688" y="401"/>
                  </a:lnTo>
                  <a:lnTo>
                    <a:pt x="680" y="401"/>
                  </a:lnTo>
                  <a:lnTo>
                    <a:pt x="680" y="396"/>
                  </a:lnTo>
                  <a:lnTo>
                    <a:pt x="680" y="390"/>
                  </a:lnTo>
                  <a:lnTo>
                    <a:pt x="680" y="384"/>
                  </a:lnTo>
                  <a:lnTo>
                    <a:pt x="680" y="380"/>
                  </a:lnTo>
                  <a:lnTo>
                    <a:pt x="680" y="373"/>
                  </a:lnTo>
                  <a:lnTo>
                    <a:pt x="680" y="367"/>
                  </a:lnTo>
                  <a:lnTo>
                    <a:pt x="680" y="361"/>
                  </a:lnTo>
                  <a:lnTo>
                    <a:pt x="680" y="356"/>
                  </a:lnTo>
                  <a:lnTo>
                    <a:pt x="680" y="348"/>
                  </a:lnTo>
                  <a:lnTo>
                    <a:pt x="680" y="342"/>
                  </a:lnTo>
                  <a:lnTo>
                    <a:pt x="680" y="335"/>
                  </a:lnTo>
                  <a:lnTo>
                    <a:pt x="680" y="329"/>
                  </a:lnTo>
                  <a:lnTo>
                    <a:pt x="679" y="321"/>
                  </a:lnTo>
                  <a:lnTo>
                    <a:pt x="679" y="314"/>
                  </a:lnTo>
                  <a:lnTo>
                    <a:pt x="677" y="306"/>
                  </a:lnTo>
                  <a:lnTo>
                    <a:pt x="677" y="299"/>
                  </a:lnTo>
                  <a:lnTo>
                    <a:pt x="675" y="291"/>
                  </a:lnTo>
                  <a:lnTo>
                    <a:pt x="673" y="285"/>
                  </a:lnTo>
                  <a:lnTo>
                    <a:pt x="673" y="280"/>
                  </a:lnTo>
                  <a:lnTo>
                    <a:pt x="671" y="274"/>
                  </a:lnTo>
                  <a:lnTo>
                    <a:pt x="671" y="266"/>
                  </a:lnTo>
                  <a:lnTo>
                    <a:pt x="669" y="261"/>
                  </a:lnTo>
                  <a:lnTo>
                    <a:pt x="667" y="255"/>
                  </a:lnTo>
                  <a:lnTo>
                    <a:pt x="665" y="249"/>
                  </a:lnTo>
                  <a:lnTo>
                    <a:pt x="663" y="243"/>
                  </a:lnTo>
                  <a:lnTo>
                    <a:pt x="660" y="238"/>
                  </a:lnTo>
                  <a:lnTo>
                    <a:pt x="658" y="232"/>
                  </a:lnTo>
                  <a:lnTo>
                    <a:pt x="656" y="226"/>
                  </a:lnTo>
                  <a:lnTo>
                    <a:pt x="652" y="221"/>
                  </a:lnTo>
                  <a:lnTo>
                    <a:pt x="650" y="217"/>
                  </a:lnTo>
                  <a:lnTo>
                    <a:pt x="648" y="211"/>
                  </a:lnTo>
                  <a:lnTo>
                    <a:pt x="644" y="205"/>
                  </a:lnTo>
                  <a:lnTo>
                    <a:pt x="641" y="200"/>
                  </a:lnTo>
                  <a:lnTo>
                    <a:pt x="637" y="196"/>
                  </a:lnTo>
                  <a:lnTo>
                    <a:pt x="633" y="190"/>
                  </a:lnTo>
                  <a:lnTo>
                    <a:pt x="631" y="185"/>
                  </a:lnTo>
                  <a:lnTo>
                    <a:pt x="622" y="175"/>
                  </a:lnTo>
                  <a:lnTo>
                    <a:pt x="614" y="167"/>
                  </a:lnTo>
                  <a:lnTo>
                    <a:pt x="604" y="158"/>
                  </a:lnTo>
                  <a:lnTo>
                    <a:pt x="595" y="150"/>
                  </a:lnTo>
                  <a:lnTo>
                    <a:pt x="587" y="143"/>
                  </a:lnTo>
                  <a:lnTo>
                    <a:pt x="578" y="137"/>
                  </a:lnTo>
                  <a:lnTo>
                    <a:pt x="572" y="131"/>
                  </a:lnTo>
                  <a:lnTo>
                    <a:pt x="566" y="128"/>
                  </a:lnTo>
                  <a:lnTo>
                    <a:pt x="561" y="126"/>
                  </a:lnTo>
                  <a:lnTo>
                    <a:pt x="555" y="122"/>
                  </a:lnTo>
                  <a:lnTo>
                    <a:pt x="551" y="118"/>
                  </a:lnTo>
                  <a:lnTo>
                    <a:pt x="546" y="116"/>
                  </a:lnTo>
                  <a:lnTo>
                    <a:pt x="540" y="114"/>
                  </a:lnTo>
                  <a:lnTo>
                    <a:pt x="534" y="112"/>
                  </a:lnTo>
                  <a:lnTo>
                    <a:pt x="528" y="109"/>
                  </a:lnTo>
                  <a:lnTo>
                    <a:pt x="523" y="107"/>
                  </a:lnTo>
                  <a:lnTo>
                    <a:pt x="515" y="103"/>
                  </a:lnTo>
                  <a:lnTo>
                    <a:pt x="511" y="103"/>
                  </a:lnTo>
                  <a:lnTo>
                    <a:pt x="504" y="99"/>
                  </a:lnTo>
                  <a:lnTo>
                    <a:pt x="498" y="99"/>
                  </a:lnTo>
                  <a:lnTo>
                    <a:pt x="492" y="97"/>
                  </a:lnTo>
                  <a:lnTo>
                    <a:pt x="489" y="95"/>
                  </a:lnTo>
                  <a:lnTo>
                    <a:pt x="481" y="95"/>
                  </a:lnTo>
                  <a:lnTo>
                    <a:pt x="475" y="93"/>
                  </a:lnTo>
                  <a:lnTo>
                    <a:pt x="469" y="91"/>
                  </a:lnTo>
                  <a:lnTo>
                    <a:pt x="464" y="91"/>
                  </a:lnTo>
                  <a:lnTo>
                    <a:pt x="456" y="91"/>
                  </a:lnTo>
                  <a:lnTo>
                    <a:pt x="450" y="91"/>
                  </a:lnTo>
                  <a:lnTo>
                    <a:pt x="445" y="91"/>
                  </a:lnTo>
                  <a:lnTo>
                    <a:pt x="439" y="91"/>
                  </a:lnTo>
                  <a:lnTo>
                    <a:pt x="433" y="91"/>
                  </a:lnTo>
                  <a:lnTo>
                    <a:pt x="426" y="91"/>
                  </a:lnTo>
                  <a:lnTo>
                    <a:pt x="420" y="91"/>
                  </a:lnTo>
                  <a:lnTo>
                    <a:pt x="414" y="91"/>
                  </a:lnTo>
                  <a:lnTo>
                    <a:pt x="409" y="91"/>
                  </a:lnTo>
                  <a:lnTo>
                    <a:pt x="401" y="93"/>
                  </a:lnTo>
                  <a:lnTo>
                    <a:pt x="395" y="95"/>
                  </a:lnTo>
                  <a:lnTo>
                    <a:pt x="390" y="97"/>
                  </a:lnTo>
                  <a:lnTo>
                    <a:pt x="384" y="97"/>
                  </a:lnTo>
                  <a:lnTo>
                    <a:pt x="378" y="99"/>
                  </a:lnTo>
                  <a:lnTo>
                    <a:pt x="373" y="99"/>
                  </a:lnTo>
                  <a:lnTo>
                    <a:pt x="369" y="101"/>
                  </a:lnTo>
                  <a:lnTo>
                    <a:pt x="363" y="101"/>
                  </a:lnTo>
                  <a:lnTo>
                    <a:pt x="357" y="103"/>
                  </a:lnTo>
                  <a:lnTo>
                    <a:pt x="354" y="103"/>
                  </a:lnTo>
                  <a:lnTo>
                    <a:pt x="348" y="105"/>
                  </a:lnTo>
                  <a:lnTo>
                    <a:pt x="342" y="105"/>
                  </a:lnTo>
                  <a:lnTo>
                    <a:pt x="336" y="107"/>
                  </a:lnTo>
                  <a:lnTo>
                    <a:pt x="333" y="107"/>
                  </a:lnTo>
                  <a:lnTo>
                    <a:pt x="327" y="109"/>
                  </a:lnTo>
                  <a:lnTo>
                    <a:pt x="321" y="109"/>
                  </a:lnTo>
                  <a:lnTo>
                    <a:pt x="316" y="110"/>
                  </a:lnTo>
                  <a:lnTo>
                    <a:pt x="312" y="110"/>
                  </a:lnTo>
                  <a:lnTo>
                    <a:pt x="306" y="112"/>
                  </a:lnTo>
                  <a:lnTo>
                    <a:pt x="300" y="112"/>
                  </a:lnTo>
                  <a:lnTo>
                    <a:pt x="295" y="114"/>
                  </a:lnTo>
                  <a:lnTo>
                    <a:pt x="291" y="114"/>
                  </a:lnTo>
                  <a:lnTo>
                    <a:pt x="285" y="114"/>
                  </a:lnTo>
                  <a:lnTo>
                    <a:pt x="279" y="114"/>
                  </a:lnTo>
                  <a:lnTo>
                    <a:pt x="274" y="116"/>
                  </a:lnTo>
                  <a:lnTo>
                    <a:pt x="268" y="116"/>
                  </a:lnTo>
                  <a:lnTo>
                    <a:pt x="264" y="116"/>
                  </a:lnTo>
                  <a:lnTo>
                    <a:pt x="257" y="116"/>
                  </a:lnTo>
                  <a:lnTo>
                    <a:pt x="253" y="116"/>
                  </a:lnTo>
                  <a:lnTo>
                    <a:pt x="247" y="116"/>
                  </a:lnTo>
                  <a:lnTo>
                    <a:pt x="241" y="116"/>
                  </a:lnTo>
                  <a:lnTo>
                    <a:pt x="236" y="116"/>
                  </a:lnTo>
                  <a:lnTo>
                    <a:pt x="230" y="116"/>
                  </a:lnTo>
                  <a:lnTo>
                    <a:pt x="224" y="116"/>
                  </a:lnTo>
                  <a:lnTo>
                    <a:pt x="219" y="116"/>
                  </a:lnTo>
                  <a:lnTo>
                    <a:pt x="211" y="116"/>
                  </a:lnTo>
                  <a:lnTo>
                    <a:pt x="203" y="116"/>
                  </a:lnTo>
                  <a:lnTo>
                    <a:pt x="194" y="114"/>
                  </a:lnTo>
                  <a:lnTo>
                    <a:pt x="186" y="114"/>
                  </a:lnTo>
                  <a:lnTo>
                    <a:pt x="179" y="112"/>
                  </a:lnTo>
                  <a:lnTo>
                    <a:pt x="171" y="110"/>
                  </a:lnTo>
                  <a:lnTo>
                    <a:pt x="162" y="109"/>
                  </a:lnTo>
                  <a:lnTo>
                    <a:pt x="154" y="109"/>
                  </a:lnTo>
                  <a:lnTo>
                    <a:pt x="145" y="105"/>
                  </a:lnTo>
                  <a:lnTo>
                    <a:pt x="137" y="103"/>
                  </a:lnTo>
                  <a:lnTo>
                    <a:pt x="129" y="99"/>
                  </a:lnTo>
                  <a:lnTo>
                    <a:pt x="120" y="97"/>
                  </a:lnTo>
                  <a:lnTo>
                    <a:pt x="112" y="95"/>
                  </a:lnTo>
                  <a:lnTo>
                    <a:pt x="105" y="91"/>
                  </a:lnTo>
                  <a:lnTo>
                    <a:pt x="97" y="88"/>
                  </a:lnTo>
                  <a:lnTo>
                    <a:pt x="89" y="86"/>
                  </a:lnTo>
                  <a:lnTo>
                    <a:pt x="82" y="80"/>
                  </a:lnTo>
                  <a:lnTo>
                    <a:pt x="74" y="76"/>
                  </a:lnTo>
                  <a:lnTo>
                    <a:pt x="67" y="72"/>
                  </a:lnTo>
                  <a:lnTo>
                    <a:pt x="61" y="69"/>
                  </a:lnTo>
                  <a:lnTo>
                    <a:pt x="53" y="63"/>
                  </a:lnTo>
                  <a:lnTo>
                    <a:pt x="48" y="59"/>
                  </a:lnTo>
                  <a:lnTo>
                    <a:pt x="40" y="53"/>
                  </a:lnTo>
                  <a:lnTo>
                    <a:pt x="36" y="50"/>
                  </a:lnTo>
                  <a:lnTo>
                    <a:pt x="29" y="42"/>
                  </a:lnTo>
                  <a:lnTo>
                    <a:pt x="23" y="36"/>
                  </a:lnTo>
                  <a:lnTo>
                    <a:pt x="19" y="31"/>
                  </a:lnTo>
                  <a:lnTo>
                    <a:pt x="15" y="25"/>
                  </a:lnTo>
                  <a:lnTo>
                    <a:pt x="10" y="19"/>
                  </a:lnTo>
                  <a:lnTo>
                    <a:pt x="6" y="1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36" name="Freeform 72"/>
            <p:cNvSpPr>
              <a:spLocks/>
            </p:cNvSpPr>
            <p:nvPr/>
          </p:nvSpPr>
          <p:spPr bwMode="auto">
            <a:xfrm>
              <a:off x="1100" y="2224"/>
              <a:ext cx="352" cy="201"/>
            </a:xfrm>
            <a:custGeom>
              <a:avLst/>
              <a:gdLst>
                <a:gd name="T0" fmla="*/ 40 w 705"/>
                <a:gd name="T1" fmla="*/ 23 h 401"/>
                <a:gd name="T2" fmla="*/ 74 w 705"/>
                <a:gd name="T3" fmla="*/ 52 h 401"/>
                <a:gd name="T4" fmla="*/ 110 w 705"/>
                <a:gd name="T5" fmla="*/ 67 h 401"/>
                <a:gd name="T6" fmla="*/ 148 w 705"/>
                <a:gd name="T7" fmla="*/ 78 h 401"/>
                <a:gd name="T8" fmla="*/ 188 w 705"/>
                <a:gd name="T9" fmla="*/ 86 h 401"/>
                <a:gd name="T10" fmla="*/ 230 w 705"/>
                <a:gd name="T11" fmla="*/ 88 h 401"/>
                <a:gd name="T12" fmla="*/ 272 w 705"/>
                <a:gd name="T13" fmla="*/ 84 h 401"/>
                <a:gd name="T14" fmla="*/ 313 w 705"/>
                <a:gd name="T15" fmla="*/ 78 h 401"/>
                <a:gd name="T16" fmla="*/ 348 w 705"/>
                <a:gd name="T17" fmla="*/ 71 h 401"/>
                <a:gd name="T18" fmla="*/ 376 w 705"/>
                <a:gd name="T19" fmla="*/ 67 h 401"/>
                <a:gd name="T20" fmla="*/ 405 w 705"/>
                <a:gd name="T21" fmla="*/ 63 h 401"/>
                <a:gd name="T22" fmla="*/ 433 w 705"/>
                <a:gd name="T23" fmla="*/ 63 h 401"/>
                <a:gd name="T24" fmla="*/ 460 w 705"/>
                <a:gd name="T25" fmla="*/ 65 h 401"/>
                <a:gd name="T26" fmla="*/ 486 w 705"/>
                <a:gd name="T27" fmla="*/ 69 h 401"/>
                <a:gd name="T28" fmla="*/ 517 w 705"/>
                <a:gd name="T29" fmla="*/ 76 h 401"/>
                <a:gd name="T30" fmla="*/ 564 w 705"/>
                <a:gd name="T31" fmla="*/ 95 h 401"/>
                <a:gd name="T32" fmla="*/ 608 w 705"/>
                <a:gd name="T33" fmla="*/ 124 h 401"/>
                <a:gd name="T34" fmla="*/ 646 w 705"/>
                <a:gd name="T35" fmla="*/ 164 h 401"/>
                <a:gd name="T36" fmla="*/ 665 w 705"/>
                <a:gd name="T37" fmla="*/ 190 h 401"/>
                <a:gd name="T38" fmla="*/ 682 w 705"/>
                <a:gd name="T39" fmla="*/ 223 h 401"/>
                <a:gd name="T40" fmla="*/ 692 w 705"/>
                <a:gd name="T41" fmla="*/ 257 h 401"/>
                <a:gd name="T42" fmla="*/ 701 w 705"/>
                <a:gd name="T43" fmla="*/ 295 h 401"/>
                <a:gd name="T44" fmla="*/ 705 w 705"/>
                <a:gd name="T45" fmla="*/ 335 h 401"/>
                <a:gd name="T46" fmla="*/ 705 w 705"/>
                <a:gd name="T47" fmla="*/ 380 h 401"/>
                <a:gd name="T48" fmla="*/ 699 w 705"/>
                <a:gd name="T49" fmla="*/ 401 h 401"/>
                <a:gd name="T50" fmla="*/ 680 w 705"/>
                <a:gd name="T51" fmla="*/ 390 h 401"/>
                <a:gd name="T52" fmla="*/ 680 w 705"/>
                <a:gd name="T53" fmla="*/ 361 h 401"/>
                <a:gd name="T54" fmla="*/ 678 w 705"/>
                <a:gd name="T55" fmla="*/ 321 h 401"/>
                <a:gd name="T56" fmla="*/ 671 w 705"/>
                <a:gd name="T57" fmla="*/ 278 h 401"/>
                <a:gd name="T58" fmla="*/ 663 w 705"/>
                <a:gd name="T59" fmla="*/ 247 h 401"/>
                <a:gd name="T60" fmla="*/ 652 w 705"/>
                <a:gd name="T61" fmla="*/ 219 h 401"/>
                <a:gd name="T62" fmla="*/ 636 w 705"/>
                <a:gd name="T63" fmla="*/ 194 h 401"/>
                <a:gd name="T64" fmla="*/ 614 w 705"/>
                <a:gd name="T65" fmla="*/ 166 h 401"/>
                <a:gd name="T66" fmla="*/ 568 w 705"/>
                <a:gd name="T67" fmla="*/ 128 h 401"/>
                <a:gd name="T68" fmla="*/ 541 w 705"/>
                <a:gd name="T69" fmla="*/ 112 h 401"/>
                <a:gd name="T70" fmla="*/ 513 w 705"/>
                <a:gd name="T71" fmla="*/ 99 h 401"/>
                <a:gd name="T72" fmla="*/ 486 w 705"/>
                <a:gd name="T73" fmla="*/ 91 h 401"/>
                <a:gd name="T74" fmla="*/ 456 w 705"/>
                <a:gd name="T75" fmla="*/ 88 h 401"/>
                <a:gd name="T76" fmla="*/ 425 w 705"/>
                <a:gd name="T77" fmla="*/ 86 h 401"/>
                <a:gd name="T78" fmla="*/ 393 w 705"/>
                <a:gd name="T79" fmla="*/ 90 h 401"/>
                <a:gd name="T80" fmla="*/ 367 w 705"/>
                <a:gd name="T81" fmla="*/ 95 h 401"/>
                <a:gd name="T82" fmla="*/ 342 w 705"/>
                <a:gd name="T83" fmla="*/ 101 h 401"/>
                <a:gd name="T84" fmla="*/ 317 w 705"/>
                <a:gd name="T85" fmla="*/ 105 h 401"/>
                <a:gd name="T86" fmla="*/ 291 w 705"/>
                <a:gd name="T87" fmla="*/ 109 h 401"/>
                <a:gd name="T88" fmla="*/ 266 w 705"/>
                <a:gd name="T89" fmla="*/ 110 h 401"/>
                <a:gd name="T90" fmla="*/ 239 w 705"/>
                <a:gd name="T91" fmla="*/ 112 h 401"/>
                <a:gd name="T92" fmla="*/ 209 w 705"/>
                <a:gd name="T93" fmla="*/ 112 h 401"/>
                <a:gd name="T94" fmla="*/ 169 w 705"/>
                <a:gd name="T95" fmla="*/ 107 h 401"/>
                <a:gd name="T96" fmla="*/ 127 w 705"/>
                <a:gd name="T97" fmla="*/ 95 h 401"/>
                <a:gd name="T98" fmla="*/ 87 w 705"/>
                <a:gd name="T99" fmla="*/ 82 h 401"/>
                <a:gd name="T100" fmla="*/ 51 w 705"/>
                <a:gd name="T101" fmla="*/ 59 h 401"/>
                <a:gd name="T102" fmla="*/ 23 w 705"/>
                <a:gd name="T103" fmla="*/ 34 h 401"/>
                <a:gd name="T104" fmla="*/ 2 w 705"/>
                <a:gd name="T105" fmla="*/ 6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5" h="401">
                  <a:moveTo>
                    <a:pt x="0" y="0"/>
                  </a:moveTo>
                  <a:lnTo>
                    <a:pt x="26" y="0"/>
                  </a:lnTo>
                  <a:lnTo>
                    <a:pt x="28" y="8"/>
                  </a:lnTo>
                  <a:lnTo>
                    <a:pt x="34" y="15"/>
                  </a:lnTo>
                  <a:lnTo>
                    <a:pt x="40" y="23"/>
                  </a:lnTo>
                  <a:lnTo>
                    <a:pt x="49" y="33"/>
                  </a:lnTo>
                  <a:lnTo>
                    <a:pt x="55" y="36"/>
                  </a:lnTo>
                  <a:lnTo>
                    <a:pt x="63" y="44"/>
                  </a:lnTo>
                  <a:lnTo>
                    <a:pt x="68" y="48"/>
                  </a:lnTo>
                  <a:lnTo>
                    <a:pt x="74" y="52"/>
                  </a:lnTo>
                  <a:lnTo>
                    <a:pt x="80" y="53"/>
                  </a:lnTo>
                  <a:lnTo>
                    <a:pt x="87" y="57"/>
                  </a:lnTo>
                  <a:lnTo>
                    <a:pt x="93" y="61"/>
                  </a:lnTo>
                  <a:lnTo>
                    <a:pt x="102" y="65"/>
                  </a:lnTo>
                  <a:lnTo>
                    <a:pt x="110" y="67"/>
                  </a:lnTo>
                  <a:lnTo>
                    <a:pt x="116" y="71"/>
                  </a:lnTo>
                  <a:lnTo>
                    <a:pt x="125" y="72"/>
                  </a:lnTo>
                  <a:lnTo>
                    <a:pt x="133" y="76"/>
                  </a:lnTo>
                  <a:lnTo>
                    <a:pt x="140" y="76"/>
                  </a:lnTo>
                  <a:lnTo>
                    <a:pt x="148" y="78"/>
                  </a:lnTo>
                  <a:lnTo>
                    <a:pt x="156" y="80"/>
                  </a:lnTo>
                  <a:lnTo>
                    <a:pt x="165" y="82"/>
                  </a:lnTo>
                  <a:lnTo>
                    <a:pt x="173" y="84"/>
                  </a:lnTo>
                  <a:lnTo>
                    <a:pt x="180" y="84"/>
                  </a:lnTo>
                  <a:lnTo>
                    <a:pt x="188" y="86"/>
                  </a:lnTo>
                  <a:lnTo>
                    <a:pt x="197" y="88"/>
                  </a:lnTo>
                  <a:lnTo>
                    <a:pt x="205" y="88"/>
                  </a:lnTo>
                  <a:lnTo>
                    <a:pt x="213" y="88"/>
                  </a:lnTo>
                  <a:lnTo>
                    <a:pt x="222" y="88"/>
                  </a:lnTo>
                  <a:lnTo>
                    <a:pt x="230" y="88"/>
                  </a:lnTo>
                  <a:lnTo>
                    <a:pt x="237" y="88"/>
                  </a:lnTo>
                  <a:lnTo>
                    <a:pt x="247" y="88"/>
                  </a:lnTo>
                  <a:lnTo>
                    <a:pt x="254" y="86"/>
                  </a:lnTo>
                  <a:lnTo>
                    <a:pt x="264" y="86"/>
                  </a:lnTo>
                  <a:lnTo>
                    <a:pt x="272" y="84"/>
                  </a:lnTo>
                  <a:lnTo>
                    <a:pt x="279" y="84"/>
                  </a:lnTo>
                  <a:lnTo>
                    <a:pt x="289" y="82"/>
                  </a:lnTo>
                  <a:lnTo>
                    <a:pt x="296" y="82"/>
                  </a:lnTo>
                  <a:lnTo>
                    <a:pt x="306" y="80"/>
                  </a:lnTo>
                  <a:lnTo>
                    <a:pt x="313" y="78"/>
                  </a:lnTo>
                  <a:lnTo>
                    <a:pt x="321" y="76"/>
                  </a:lnTo>
                  <a:lnTo>
                    <a:pt x="330" y="76"/>
                  </a:lnTo>
                  <a:lnTo>
                    <a:pt x="336" y="74"/>
                  </a:lnTo>
                  <a:lnTo>
                    <a:pt x="342" y="72"/>
                  </a:lnTo>
                  <a:lnTo>
                    <a:pt x="348" y="71"/>
                  </a:lnTo>
                  <a:lnTo>
                    <a:pt x="353" y="71"/>
                  </a:lnTo>
                  <a:lnTo>
                    <a:pt x="359" y="69"/>
                  </a:lnTo>
                  <a:lnTo>
                    <a:pt x="365" y="69"/>
                  </a:lnTo>
                  <a:lnTo>
                    <a:pt x="370" y="67"/>
                  </a:lnTo>
                  <a:lnTo>
                    <a:pt x="376" y="67"/>
                  </a:lnTo>
                  <a:lnTo>
                    <a:pt x="382" y="65"/>
                  </a:lnTo>
                  <a:lnTo>
                    <a:pt x="387" y="65"/>
                  </a:lnTo>
                  <a:lnTo>
                    <a:pt x="393" y="63"/>
                  </a:lnTo>
                  <a:lnTo>
                    <a:pt x="399" y="63"/>
                  </a:lnTo>
                  <a:lnTo>
                    <a:pt x="405" y="63"/>
                  </a:lnTo>
                  <a:lnTo>
                    <a:pt x="410" y="63"/>
                  </a:lnTo>
                  <a:lnTo>
                    <a:pt x="416" y="63"/>
                  </a:lnTo>
                  <a:lnTo>
                    <a:pt x="422" y="63"/>
                  </a:lnTo>
                  <a:lnTo>
                    <a:pt x="427" y="63"/>
                  </a:lnTo>
                  <a:lnTo>
                    <a:pt x="433" y="63"/>
                  </a:lnTo>
                  <a:lnTo>
                    <a:pt x="439" y="63"/>
                  </a:lnTo>
                  <a:lnTo>
                    <a:pt x="444" y="63"/>
                  </a:lnTo>
                  <a:lnTo>
                    <a:pt x="448" y="63"/>
                  </a:lnTo>
                  <a:lnTo>
                    <a:pt x="454" y="63"/>
                  </a:lnTo>
                  <a:lnTo>
                    <a:pt x="460" y="65"/>
                  </a:lnTo>
                  <a:lnTo>
                    <a:pt x="465" y="65"/>
                  </a:lnTo>
                  <a:lnTo>
                    <a:pt x="469" y="65"/>
                  </a:lnTo>
                  <a:lnTo>
                    <a:pt x="475" y="67"/>
                  </a:lnTo>
                  <a:lnTo>
                    <a:pt x="481" y="67"/>
                  </a:lnTo>
                  <a:lnTo>
                    <a:pt x="486" y="69"/>
                  </a:lnTo>
                  <a:lnTo>
                    <a:pt x="490" y="69"/>
                  </a:lnTo>
                  <a:lnTo>
                    <a:pt x="496" y="71"/>
                  </a:lnTo>
                  <a:lnTo>
                    <a:pt x="502" y="72"/>
                  </a:lnTo>
                  <a:lnTo>
                    <a:pt x="507" y="74"/>
                  </a:lnTo>
                  <a:lnTo>
                    <a:pt x="517" y="76"/>
                  </a:lnTo>
                  <a:lnTo>
                    <a:pt x="526" y="78"/>
                  </a:lnTo>
                  <a:lnTo>
                    <a:pt x="536" y="82"/>
                  </a:lnTo>
                  <a:lnTo>
                    <a:pt x="545" y="86"/>
                  </a:lnTo>
                  <a:lnTo>
                    <a:pt x="555" y="90"/>
                  </a:lnTo>
                  <a:lnTo>
                    <a:pt x="564" y="95"/>
                  </a:lnTo>
                  <a:lnTo>
                    <a:pt x="572" y="99"/>
                  </a:lnTo>
                  <a:lnTo>
                    <a:pt x="583" y="107"/>
                  </a:lnTo>
                  <a:lnTo>
                    <a:pt x="591" y="112"/>
                  </a:lnTo>
                  <a:lnTo>
                    <a:pt x="598" y="116"/>
                  </a:lnTo>
                  <a:lnTo>
                    <a:pt x="608" y="124"/>
                  </a:lnTo>
                  <a:lnTo>
                    <a:pt x="616" y="131"/>
                  </a:lnTo>
                  <a:lnTo>
                    <a:pt x="623" y="137"/>
                  </a:lnTo>
                  <a:lnTo>
                    <a:pt x="631" y="147"/>
                  </a:lnTo>
                  <a:lnTo>
                    <a:pt x="638" y="154"/>
                  </a:lnTo>
                  <a:lnTo>
                    <a:pt x="646" y="164"/>
                  </a:lnTo>
                  <a:lnTo>
                    <a:pt x="650" y="169"/>
                  </a:lnTo>
                  <a:lnTo>
                    <a:pt x="654" y="175"/>
                  </a:lnTo>
                  <a:lnTo>
                    <a:pt x="657" y="179"/>
                  </a:lnTo>
                  <a:lnTo>
                    <a:pt x="663" y="185"/>
                  </a:lnTo>
                  <a:lnTo>
                    <a:pt x="665" y="190"/>
                  </a:lnTo>
                  <a:lnTo>
                    <a:pt x="669" y="198"/>
                  </a:lnTo>
                  <a:lnTo>
                    <a:pt x="673" y="204"/>
                  </a:lnTo>
                  <a:lnTo>
                    <a:pt x="676" y="209"/>
                  </a:lnTo>
                  <a:lnTo>
                    <a:pt x="678" y="215"/>
                  </a:lnTo>
                  <a:lnTo>
                    <a:pt x="682" y="223"/>
                  </a:lnTo>
                  <a:lnTo>
                    <a:pt x="684" y="228"/>
                  </a:lnTo>
                  <a:lnTo>
                    <a:pt x="686" y="236"/>
                  </a:lnTo>
                  <a:lnTo>
                    <a:pt x="688" y="242"/>
                  </a:lnTo>
                  <a:lnTo>
                    <a:pt x="690" y="249"/>
                  </a:lnTo>
                  <a:lnTo>
                    <a:pt x="692" y="257"/>
                  </a:lnTo>
                  <a:lnTo>
                    <a:pt x="695" y="264"/>
                  </a:lnTo>
                  <a:lnTo>
                    <a:pt x="695" y="270"/>
                  </a:lnTo>
                  <a:lnTo>
                    <a:pt x="697" y="278"/>
                  </a:lnTo>
                  <a:lnTo>
                    <a:pt x="699" y="285"/>
                  </a:lnTo>
                  <a:lnTo>
                    <a:pt x="701" y="295"/>
                  </a:lnTo>
                  <a:lnTo>
                    <a:pt x="701" y="301"/>
                  </a:lnTo>
                  <a:lnTo>
                    <a:pt x="703" y="310"/>
                  </a:lnTo>
                  <a:lnTo>
                    <a:pt x="703" y="318"/>
                  </a:lnTo>
                  <a:lnTo>
                    <a:pt x="705" y="327"/>
                  </a:lnTo>
                  <a:lnTo>
                    <a:pt x="705" y="335"/>
                  </a:lnTo>
                  <a:lnTo>
                    <a:pt x="705" y="342"/>
                  </a:lnTo>
                  <a:lnTo>
                    <a:pt x="705" y="352"/>
                  </a:lnTo>
                  <a:lnTo>
                    <a:pt x="705" y="361"/>
                  </a:lnTo>
                  <a:lnTo>
                    <a:pt x="705" y="371"/>
                  </a:lnTo>
                  <a:lnTo>
                    <a:pt x="705" y="380"/>
                  </a:lnTo>
                  <a:lnTo>
                    <a:pt x="705" y="384"/>
                  </a:lnTo>
                  <a:lnTo>
                    <a:pt x="705" y="390"/>
                  </a:lnTo>
                  <a:lnTo>
                    <a:pt x="705" y="396"/>
                  </a:lnTo>
                  <a:lnTo>
                    <a:pt x="705" y="401"/>
                  </a:lnTo>
                  <a:lnTo>
                    <a:pt x="699" y="401"/>
                  </a:lnTo>
                  <a:lnTo>
                    <a:pt x="692" y="401"/>
                  </a:lnTo>
                  <a:lnTo>
                    <a:pt x="684" y="401"/>
                  </a:lnTo>
                  <a:lnTo>
                    <a:pt x="680" y="401"/>
                  </a:lnTo>
                  <a:lnTo>
                    <a:pt x="680" y="396"/>
                  </a:lnTo>
                  <a:lnTo>
                    <a:pt x="680" y="390"/>
                  </a:lnTo>
                  <a:lnTo>
                    <a:pt x="680" y="384"/>
                  </a:lnTo>
                  <a:lnTo>
                    <a:pt x="680" y="380"/>
                  </a:lnTo>
                  <a:lnTo>
                    <a:pt x="680" y="373"/>
                  </a:lnTo>
                  <a:lnTo>
                    <a:pt x="680" y="367"/>
                  </a:lnTo>
                  <a:lnTo>
                    <a:pt x="680" y="361"/>
                  </a:lnTo>
                  <a:lnTo>
                    <a:pt x="680" y="354"/>
                  </a:lnTo>
                  <a:lnTo>
                    <a:pt x="680" y="346"/>
                  </a:lnTo>
                  <a:lnTo>
                    <a:pt x="680" y="339"/>
                  </a:lnTo>
                  <a:lnTo>
                    <a:pt x="678" y="329"/>
                  </a:lnTo>
                  <a:lnTo>
                    <a:pt x="678" y="321"/>
                  </a:lnTo>
                  <a:lnTo>
                    <a:pt x="676" y="312"/>
                  </a:lnTo>
                  <a:lnTo>
                    <a:pt x="676" y="302"/>
                  </a:lnTo>
                  <a:lnTo>
                    <a:pt x="674" y="293"/>
                  </a:lnTo>
                  <a:lnTo>
                    <a:pt x="673" y="283"/>
                  </a:lnTo>
                  <a:lnTo>
                    <a:pt x="671" y="278"/>
                  </a:lnTo>
                  <a:lnTo>
                    <a:pt x="671" y="270"/>
                  </a:lnTo>
                  <a:lnTo>
                    <a:pt x="669" y="264"/>
                  </a:lnTo>
                  <a:lnTo>
                    <a:pt x="667" y="259"/>
                  </a:lnTo>
                  <a:lnTo>
                    <a:pt x="665" y="253"/>
                  </a:lnTo>
                  <a:lnTo>
                    <a:pt x="663" y="247"/>
                  </a:lnTo>
                  <a:lnTo>
                    <a:pt x="661" y="242"/>
                  </a:lnTo>
                  <a:lnTo>
                    <a:pt x="659" y="236"/>
                  </a:lnTo>
                  <a:lnTo>
                    <a:pt x="657" y="230"/>
                  </a:lnTo>
                  <a:lnTo>
                    <a:pt x="654" y="224"/>
                  </a:lnTo>
                  <a:lnTo>
                    <a:pt x="652" y="219"/>
                  </a:lnTo>
                  <a:lnTo>
                    <a:pt x="648" y="215"/>
                  </a:lnTo>
                  <a:lnTo>
                    <a:pt x="646" y="209"/>
                  </a:lnTo>
                  <a:lnTo>
                    <a:pt x="642" y="204"/>
                  </a:lnTo>
                  <a:lnTo>
                    <a:pt x="640" y="200"/>
                  </a:lnTo>
                  <a:lnTo>
                    <a:pt x="636" y="194"/>
                  </a:lnTo>
                  <a:lnTo>
                    <a:pt x="633" y="188"/>
                  </a:lnTo>
                  <a:lnTo>
                    <a:pt x="629" y="183"/>
                  </a:lnTo>
                  <a:lnTo>
                    <a:pt x="625" y="179"/>
                  </a:lnTo>
                  <a:lnTo>
                    <a:pt x="623" y="175"/>
                  </a:lnTo>
                  <a:lnTo>
                    <a:pt x="614" y="166"/>
                  </a:lnTo>
                  <a:lnTo>
                    <a:pt x="606" y="158"/>
                  </a:lnTo>
                  <a:lnTo>
                    <a:pt x="597" y="148"/>
                  </a:lnTo>
                  <a:lnTo>
                    <a:pt x="587" y="141"/>
                  </a:lnTo>
                  <a:lnTo>
                    <a:pt x="578" y="133"/>
                  </a:lnTo>
                  <a:lnTo>
                    <a:pt x="568" y="128"/>
                  </a:lnTo>
                  <a:lnTo>
                    <a:pt x="564" y="124"/>
                  </a:lnTo>
                  <a:lnTo>
                    <a:pt x="559" y="120"/>
                  </a:lnTo>
                  <a:lnTo>
                    <a:pt x="553" y="118"/>
                  </a:lnTo>
                  <a:lnTo>
                    <a:pt x="547" y="116"/>
                  </a:lnTo>
                  <a:lnTo>
                    <a:pt x="541" y="112"/>
                  </a:lnTo>
                  <a:lnTo>
                    <a:pt x="536" y="110"/>
                  </a:lnTo>
                  <a:lnTo>
                    <a:pt x="530" y="107"/>
                  </a:lnTo>
                  <a:lnTo>
                    <a:pt x="526" y="105"/>
                  </a:lnTo>
                  <a:lnTo>
                    <a:pt x="519" y="103"/>
                  </a:lnTo>
                  <a:lnTo>
                    <a:pt x="513" y="99"/>
                  </a:lnTo>
                  <a:lnTo>
                    <a:pt x="507" y="97"/>
                  </a:lnTo>
                  <a:lnTo>
                    <a:pt x="503" y="97"/>
                  </a:lnTo>
                  <a:lnTo>
                    <a:pt x="496" y="95"/>
                  </a:lnTo>
                  <a:lnTo>
                    <a:pt x="490" y="93"/>
                  </a:lnTo>
                  <a:lnTo>
                    <a:pt x="486" y="91"/>
                  </a:lnTo>
                  <a:lnTo>
                    <a:pt x="481" y="91"/>
                  </a:lnTo>
                  <a:lnTo>
                    <a:pt x="473" y="90"/>
                  </a:lnTo>
                  <a:lnTo>
                    <a:pt x="467" y="90"/>
                  </a:lnTo>
                  <a:lnTo>
                    <a:pt x="462" y="88"/>
                  </a:lnTo>
                  <a:lnTo>
                    <a:pt x="456" y="88"/>
                  </a:lnTo>
                  <a:lnTo>
                    <a:pt x="448" y="86"/>
                  </a:lnTo>
                  <a:lnTo>
                    <a:pt x="443" y="86"/>
                  </a:lnTo>
                  <a:lnTo>
                    <a:pt x="437" y="86"/>
                  </a:lnTo>
                  <a:lnTo>
                    <a:pt x="431" y="86"/>
                  </a:lnTo>
                  <a:lnTo>
                    <a:pt x="425" y="86"/>
                  </a:lnTo>
                  <a:lnTo>
                    <a:pt x="418" y="86"/>
                  </a:lnTo>
                  <a:lnTo>
                    <a:pt x="412" y="88"/>
                  </a:lnTo>
                  <a:lnTo>
                    <a:pt x="406" y="88"/>
                  </a:lnTo>
                  <a:lnTo>
                    <a:pt x="401" y="88"/>
                  </a:lnTo>
                  <a:lnTo>
                    <a:pt x="393" y="90"/>
                  </a:lnTo>
                  <a:lnTo>
                    <a:pt x="389" y="91"/>
                  </a:lnTo>
                  <a:lnTo>
                    <a:pt x="384" y="93"/>
                  </a:lnTo>
                  <a:lnTo>
                    <a:pt x="378" y="93"/>
                  </a:lnTo>
                  <a:lnTo>
                    <a:pt x="372" y="95"/>
                  </a:lnTo>
                  <a:lnTo>
                    <a:pt x="367" y="95"/>
                  </a:lnTo>
                  <a:lnTo>
                    <a:pt x="363" y="95"/>
                  </a:lnTo>
                  <a:lnTo>
                    <a:pt x="357" y="97"/>
                  </a:lnTo>
                  <a:lnTo>
                    <a:pt x="351" y="97"/>
                  </a:lnTo>
                  <a:lnTo>
                    <a:pt x="348" y="99"/>
                  </a:lnTo>
                  <a:lnTo>
                    <a:pt x="342" y="101"/>
                  </a:lnTo>
                  <a:lnTo>
                    <a:pt x="336" y="101"/>
                  </a:lnTo>
                  <a:lnTo>
                    <a:pt x="330" y="103"/>
                  </a:lnTo>
                  <a:lnTo>
                    <a:pt x="327" y="103"/>
                  </a:lnTo>
                  <a:lnTo>
                    <a:pt x="323" y="105"/>
                  </a:lnTo>
                  <a:lnTo>
                    <a:pt x="317" y="105"/>
                  </a:lnTo>
                  <a:lnTo>
                    <a:pt x="311" y="107"/>
                  </a:lnTo>
                  <a:lnTo>
                    <a:pt x="308" y="107"/>
                  </a:lnTo>
                  <a:lnTo>
                    <a:pt x="302" y="109"/>
                  </a:lnTo>
                  <a:lnTo>
                    <a:pt x="296" y="109"/>
                  </a:lnTo>
                  <a:lnTo>
                    <a:pt x="291" y="109"/>
                  </a:lnTo>
                  <a:lnTo>
                    <a:pt x="287" y="109"/>
                  </a:lnTo>
                  <a:lnTo>
                    <a:pt x="281" y="110"/>
                  </a:lnTo>
                  <a:lnTo>
                    <a:pt x="275" y="110"/>
                  </a:lnTo>
                  <a:lnTo>
                    <a:pt x="270" y="110"/>
                  </a:lnTo>
                  <a:lnTo>
                    <a:pt x="266" y="110"/>
                  </a:lnTo>
                  <a:lnTo>
                    <a:pt x="260" y="112"/>
                  </a:lnTo>
                  <a:lnTo>
                    <a:pt x="254" y="112"/>
                  </a:lnTo>
                  <a:lnTo>
                    <a:pt x="251" y="112"/>
                  </a:lnTo>
                  <a:lnTo>
                    <a:pt x="245" y="112"/>
                  </a:lnTo>
                  <a:lnTo>
                    <a:pt x="239" y="112"/>
                  </a:lnTo>
                  <a:lnTo>
                    <a:pt x="234" y="112"/>
                  </a:lnTo>
                  <a:lnTo>
                    <a:pt x="228" y="112"/>
                  </a:lnTo>
                  <a:lnTo>
                    <a:pt x="222" y="112"/>
                  </a:lnTo>
                  <a:lnTo>
                    <a:pt x="218" y="112"/>
                  </a:lnTo>
                  <a:lnTo>
                    <a:pt x="209" y="112"/>
                  </a:lnTo>
                  <a:lnTo>
                    <a:pt x="201" y="110"/>
                  </a:lnTo>
                  <a:lnTo>
                    <a:pt x="194" y="110"/>
                  </a:lnTo>
                  <a:lnTo>
                    <a:pt x="186" y="109"/>
                  </a:lnTo>
                  <a:lnTo>
                    <a:pt x="177" y="107"/>
                  </a:lnTo>
                  <a:lnTo>
                    <a:pt x="169" y="107"/>
                  </a:lnTo>
                  <a:lnTo>
                    <a:pt x="161" y="105"/>
                  </a:lnTo>
                  <a:lnTo>
                    <a:pt x="152" y="103"/>
                  </a:lnTo>
                  <a:lnTo>
                    <a:pt x="144" y="101"/>
                  </a:lnTo>
                  <a:lnTo>
                    <a:pt x="135" y="97"/>
                  </a:lnTo>
                  <a:lnTo>
                    <a:pt x="127" y="95"/>
                  </a:lnTo>
                  <a:lnTo>
                    <a:pt x="120" y="93"/>
                  </a:lnTo>
                  <a:lnTo>
                    <a:pt x="110" y="90"/>
                  </a:lnTo>
                  <a:lnTo>
                    <a:pt x="102" y="88"/>
                  </a:lnTo>
                  <a:lnTo>
                    <a:pt x="95" y="84"/>
                  </a:lnTo>
                  <a:lnTo>
                    <a:pt x="87" y="82"/>
                  </a:lnTo>
                  <a:lnTo>
                    <a:pt x="80" y="76"/>
                  </a:lnTo>
                  <a:lnTo>
                    <a:pt x="72" y="74"/>
                  </a:lnTo>
                  <a:lnTo>
                    <a:pt x="66" y="69"/>
                  </a:lnTo>
                  <a:lnTo>
                    <a:pt x="59" y="65"/>
                  </a:lnTo>
                  <a:lnTo>
                    <a:pt x="51" y="59"/>
                  </a:lnTo>
                  <a:lnTo>
                    <a:pt x="45" y="55"/>
                  </a:lnTo>
                  <a:lnTo>
                    <a:pt x="40" y="52"/>
                  </a:lnTo>
                  <a:lnTo>
                    <a:pt x="34" y="46"/>
                  </a:lnTo>
                  <a:lnTo>
                    <a:pt x="28" y="40"/>
                  </a:lnTo>
                  <a:lnTo>
                    <a:pt x="23" y="34"/>
                  </a:lnTo>
                  <a:lnTo>
                    <a:pt x="17" y="31"/>
                  </a:lnTo>
                  <a:lnTo>
                    <a:pt x="13" y="25"/>
                  </a:lnTo>
                  <a:lnTo>
                    <a:pt x="9" y="17"/>
                  </a:lnTo>
                  <a:lnTo>
                    <a:pt x="6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37" name="Freeform 73"/>
            <p:cNvSpPr>
              <a:spLocks/>
            </p:cNvSpPr>
            <p:nvPr/>
          </p:nvSpPr>
          <p:spPr bwMode="auto">
            <a:xfrm>
              <a:off x="1103" y="2224"/>
              <a:ext cx="348" cy="200"/>
            </a:xfrm>
            <a:custGeom>
              <a:avLst/>
              <a:gdLst>
                <a:gd name="T0" fmla="*/ 30 w 697"/>
                <a:gd name="T1" fmla="*/ 27 h 399"/>
                <a:gd name="T2" fmla="*/ 68 w 697"/>
                <a:gd name="T3" fmla="*/ 57 h 399"/>
                <a:gd name="T4" fmla="*/ 102 w 697"/>
                <a:gd name="T5" fmla="*/ 72 h 399"/>
                <a:gd name="T6" fmla="*/ 140 w 697"/>
                <a:gd name="T7" fmla="*/ 84 h 399"/>
                <a:gd name="T8" fmla="*/ 182 w 697"/>
                <a:gd name="T9" fmla="*/ 91 h 399"/>
                <a:gd name="T10" fmla="*/ 222 w 697"/>
                <a:gd name="T11" fmla="*/ 93 h 399"/>
                <a:gd name="T12" fmla="*/ 264 w 697"/>
                <a:gd name="T13" fmla="*/ 91 h 399"/>
                <a:gd name="T14" fmla="*/ 304 w 697"/>
                <a:gd name="T15" fmla="*/ 88 h 399"/>
                <a:gd name="T16" fmla="*/ 338 w 697"/>
                <a:gd name="T17" fmla="*/ 78 h 399"/>
                <a:gd name="T18" fmla="*/ 368 w 697"/>
                <a:gd name="T19" fmla="*/ 74 h 399"/>
                <a:gd name="T20" fmla="*/ 397 w 697"/>
                <a:gd name="T21" fmla="*/ 71 h 399"/>
                <a:gd name="T22" fmla="*/ 423 w 697"/>
                <a:gd name="T23" fmla="*/ 69 h 399"/>
                <a:gd name="T24" fmla="*/ 450 w 697"/>
                <a:gd name="T25" fmla="*/ 71 h 399"/>
                <a:gd name="T26" fmla="*/ 477 w 697"/>
                <a:gd name="T27" fmla="*/ 74 h 399"/>
                <a:gd name="T28" fmla="*/ 505 w 697"/>
                <a:gd name="T29" fmla="*/ 80 h 399"/>
                <a:gd name="T30" fmla="*/ 551 w 697"/>
                <a:gd name="T31" fmla="*/ 97 h 399"/>
                <a:gd name="T32" fmla="*/ 594 w 697"/>
                <a:gd name="T33" fmla="*/ 124 h 399"/>
                <a:gd name="T34" fmla="*/ 632 w 697"/>
                <a:gd name="T35" fmla="*/ 162 h 399"/>
                <a:gd name="T36" fmla="*/ 651 w 697"/>
                <a:gd name="T37" fmla="*/ 188 h 399"/>
                <a:gd name="T38" fmla="*/ 668 w 697"/>
                <a:gd name="T39" fmla="*/ 217 h 399"/>
                <a:gd name="T40" fmla="*/ 680 w 697"/>
                <a:gd name="T41" fmla="*/ 251 h 399"/>
                <a:gd name="T42" fmla="*/ 689 w 697"/>
                <a:gd name="T43" fmla="*/ 289 h 399"/>
                <a:gd name="T44" fmla="*/ 693 w 697"/>
                <a:gd name="T45" fmla="*/ 331 h 399"/>
                <a:gd name="T46" fmla="*/ 695 w 697"/>
                <a:gd name="T47" fmla="*/ 378 h 399"/>
                <a:gd name="T48" fmla="*/ 678 w 697"/>
                <a:gd name="T49" fmla="*/ 399 h 399"/>
                <a:gd name="T50" fmla="*/ 680 w 697"/>
                <a:gd name="T51" fmla="*/ 373 h 399"/>
                <a:gd name="T52" fmla="*/ 680 w 697"/>
                <a:gd name="T53" fmla="*/ 333 h 399"/>
                <a:gd name="T54" fmla="*/ 676 w 697"/>
                <a:gd name="T55" fmla="*/ 297 h 399"/>
                <a:gd name="T56" fmla="*/ 670 w 697"/>
                <a:gd name="T57" fmla="*/ 266 h 399"/>
                <a:gd name="T58" fmla="*/ 661 w 697"/>
                <a:gd name="T59" fmla="*/ 238 h 399"/>
                <a:gd name="T60" fmla="*/ 648 w 697"/>
                <a:gd name="T61" fmla="*/ 211 h 399"/>
                <a:gd name="T62" fmla="*/ 621 w 697"/>
                <a:gd name="T63" fmla="*/ 171 h 399"/>
                <a:gd name="T64" fmla="*/ 579 w 697"/>
                <a:gd name="T65" fmla="*/ 133 h 399"/>
                <a:gd name="T66" fmla="*/ 545 w 697"/>
                <a:gd name="T67" fmla="*/ 110 h 399"/>
                <a:gd name="T68" fmla="*/ 518 w 697"/>
                <a:gd name="T69" fmla="*/ 99 h 399"/>
                <a:gd name="T70" fmla="*/ 490 w 697"/>
                <a:gd name="T71" fmla="*/ 90 h 399"/>
                <a:gd name="T72" fmla="*/ 461 w 697"/>
                <a:gd name="T73" fmla="*/ 84 h 399"/>
                <a:gd name="T74" fmla="*/ 431 w 697"/>
                <a:gd name="T75" fmla="*/ 82 h 399"/>
                <a:gd name="T76" fmla="*/ 400 w 697"/>
                <a:gd name="T77" fmla="*/ 84 h 399"/>
                <a:gd name="T78" fmla="*/ 372 w 697"/>
                <a:gd name="T79" fmla="*/ 88 h 399"/>
                <a:gd name="T80" fmla="*/ 338 w 697"/>
                <a:gd name="T81" fmla="*/ 95 h 399"/>
                <a:gd name="T82" fmla="*/ 307 w 697"/>
                <a:gd name="T83" fmla="*/ 101 h 399"/>
                <a:gd name="T84" fmla="*/ 279 w 697"/>
                <a:gd name="T85" fmla="*/ 105 h 399"/>
                <a:gd name="T86" fmla="*/ 252 w 697"/>
                <a:gd name="T87" fmla="*/ 107 h 399"/>
                <a:gd name="T88" fmla="*/ 226 w 697"/>
                <a:gd name="T89" fmla="*/ 109 h 399"/>
                <a:gd name="T90" fmla="*/ 191 w 697"/>
                <a:gd name="T91" fmla="*/ 107 h 399"/>
                <a:gd name="T92" fmla="*/ 152 w 697"/>
                <a:gd name="T93" fmla="*/ 99 h 399"/>
                <a:gd name="T94" fmla="*/ 110 w 697"/>
                <a:gd name="T95" fmla="*/ 86 h 399"/>
                <a:gd name="T96" fmla="*/ 72 w 697"/>
                <a:gd name="T97" fmla="*/ 71 h 399"/>
                <a:gd name="T98" fmla="*/ 39 w 697"/>
                <a:gd name="T99" fmla="*/ 48 h 399"/>
                <a:gd name="T100" fmla="*/ 13 w 697"/>
                <a:gd name="T101" fmla="*/ 23 h 399"/>
                <a:gd name="T102" fmla="*/ 0 w 697"/>
                <a:gd name="T10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7" h="399">
                  <a:moveTo>
                    <a:pt x="0" y="0"/>
                  </a:moveTo>
                  <a:lnTo>
                    <a:pt x="15" y="0"/>
                  </a:lnTo>
                  <a:lnTo>
                    <a:pt x="17" y="10"/>
                  </a:lnTo>
                  <a:lnTo>
                    <a:pt x="24" y="17"/>
                  </a:lnTo>
                  <a:lnTo>
                    <a:pt x="30" y="27"/>
                  </a:lnTo>
                  <a:lnTo>
                    <a:pt x="39" y="34"/>
                  </a:lnTo>
                  <a:lnTo>
                    <a:pt x="45" y="42"/>
                  </a:lnTo>
                  <a:lnTo>
                    <a:pt x="55" y="48"/>
                  </a:lnTo>
                  <a:lnTo>
                    <a:pt x="62" y="53"/>
                  </a:lnTo>
                  <a:lnTo>
                    <a:pt x="68" y="57"/>
                  </a:lnTo>
                  <a:lnTo>
                    <a:pt x="74" y="59"/>
                  </a:lnTo>
                  <a:lnTo>
                    <a:pt x="81" y="63"/>
                  </a:lnTo>
                  <a:lnTo>
                    <a:pt x="87" y="67"/>
                  </a:lnTo>
                  <a:lnTo>
                    <a:pt x="95" y="71"/>
                  </a:lnTo>
                  <a:lnTo>
                    <a:pt x="102" y="72"/>
                  </a:lnTo>
                  <a:lnTo>
                    <a:pt x="110" y="74"/>
                  </a:lnTo>
                  <a:lnTo>
                    <a:pt x="117" y="76"/>
                  </a:lnTo>
                  <a:lnTo>
                    <a:pt x="125" y="80"/>
                  </a:lnTo>
                  <a:lnTo>
                    <a:pt x="133" y="82"/>
                  </a:lnTo>
                  <a:lnTo>
                    <a:pt x="140" y="84"/>
                  </a:lnTo>
                  <a:lnTo>
                    <a:pt x="148" y="86"/>
                  </a:lnTo>
                  <a:lnTo>
                    <a:pt x="157" y="88"/>
                  </a:lnTo>
                  <a:lnTo>
                    <a:pt x="165" y="88"/>
                  </a:lnTo>
                  <a:lnTo>
                    <a:pt x="172" y="90"/>
                  </a:lnTo>
                  <a:lnTo>
                    <a:pt x="182" y="91"/>
                  </a:lnTo>
                  <a:lnTo>
                    <a:pt x="190" y="93"/>
                  </a:lnTo>
                  <a:lnTo>
                    <a:pt x="197" y="93"/>
                  </a:lnTo>
                  <a:lnTo>
                    <a:pt x="205" y="93"/>
                  </a:lnTo>
                  <a:lnTo>
                    <a:pt x="214" y="93"/>
                  </a:lnTo>
                  <a:lnTo>
                    <a:pt x="222" y="93"/>
                  </a:lnTo>
                  <a:lnTo>
                    <a:pt x="229" y="93"/>
                  </a:lnTo>
                  <a:lnTo>
                    <a:pt x="239" y="93"/>
                  </a:lnTo>
                  <a:lnTo>
                    <a:pt x="247" y="93"/>
                  </a:lnTo>
                  <a:lnTo>
                    <a:pt x="256" y="93"/>
                  </a:lnTo>
                  <a:lnTo>
                    <a:pt x="264" y="91"/>
                  </a:lnTo>
                  <a:lnTo>
                    <a:pt x="271" y="91"/>
                  </a:lnTo>
                  <a:lnTo>
                    <a:pt x="281" y="90"/>
                  </a:lnTo>
                  <a:lnTo>
                    <a:pt x="288" y="90"/>
                  </a:lnTo>
                  <a:lnTo>
                    <a:pt x="296" y="88"/>
                  </a:lnTo>
                  <a:lnTo>
                    <a:pt x="304" y="88"/>
                  </a:lnTo>
                  <a:lnTo>
                    <a:pt x="313" y="86"/>
                  </a:lnTo>
                  <a:lnTo>
                    <a:pt x="323" y="84"/>
                  </a:lnTo>
                  <a:lnTo>
                    <a:pt x="326" y="82"/>
                  </a:lnTo>
                  <a:lnTo>
                    <a:pt x="332" y="80"/>
                  </a:lnTo>
                  <a:lnTo>
                    <a:pt x="338" y="78"/>
                  </a:lnTo>
                  <a:lnTo>
                    <a:pt x="343" y="78"/>
                  </a:lnTo>
                  <a:lnTo>
                    <a:pt x="349" y="76"/>
                  </a:lnTo>
                  <a:lnTo>
                    <a:pt x="357" y="76"/>
                  </a:lnTo>
                  <a:lnTo>
                    <a:pt x="361" y="74"/>
                  </a:lnTo>
                  <a:lnTo>
                    <a:pt x="368" y="74"/>
                  </a:lnTo>
                  <a:lnTo>
                    <a:pt x="374" y="72"/>
                  </a:lnTo>
                  <a:lnTo>
                    <a:pt x="380" y="72"/>
                  </a:lnTo>
                  <a:lnTo>
                    <a:pt x="383" y="71"/>
                  </a:lnTo>
                  <a:lnTo>
                    <a:pt x="391" y="71"/>
                  </a:lnTo>
                  <a:lnTo>
                    <a:pt x="397" y="71"/>
                  </a:lnTo>
                  <a:lnTo>
                    <a:pt x="402" y="71"/>
                  </a:lnTo>
                  <a:lnTo>
                    <a:pt x="406" y="71"/>
                  </a:lnTo>
                  <a:lnTo>
                    <a:pt x="414" y="71"/>
                  </a:lnTo>
                  <a:lnTo>
                    <a:pt x="418" y="69"/>
                  </a:lnTo>
                  <a:lnTo>
                    <a:pt x="423" y="69"/>
                  </a:lnTo>
                  <a:lnTo>
                    <a:pt x="429" y="69"/>
                  </a:lnTo>
                  <a:lnTo>
                    <a:pt x="435" y="69"/>
                  </a:lnTo>
                  <a:lnTo>
                    <a:pt x="440" y="69"/>
                  </a:lnTo>
                  <a:lnTo>
                    <a:pt x="444" y="71"/>
                  </a:lnTo>
                  <a:lnTo>
                    <a:pt x="450" y="71"/>
                  </a:lnTo>
                  <a:lnTo>
                    <a:pt x="456" y="71"/>
                  </a:lnTo>
                  <a:lnTo>
                    <a:pt x="461" y="71"/>
                  </a:lnTo>
                  <a:lnTo>
                    <a:pt x="465" y="72"/>
                  </a:lnTo>
                  <a:lnTo>
                    <a:pt x="471" y="72"/>
                  </a:lnTo>
                  <a:lnTo>
                    <a:pt x="477" y="74"/>
                  </a:lnTo>
                  <a:lnTo>
                    <a:pt x="480" y="74"/>
                  </a:lnTo>
                  <a:lnTo>
                    <a:pt x="486" y="76"/>
                  </a:lnTo>
                  <a:lnTo>
                    <a:pt x="492" y="76"/>
                  </a:lnTo>
                  <a:lnTo>
                    <a:pt x="497" y="78"/>
                  </a:lnTo>
                  <a:lnTo>
                    <a:pt x="505" y="80"/>
                  </a:lnTo>
                  <a:lnTo>
                    <a:pt x="515" y="82"/>
                  </a:lnTo>
                  <a:lnTo>
                    <a:pt x="524" y="86"/>
                  </a:lnTo>
                  <a:lnTo>
                    <a:pt x="534" y="90"/>
                  </a:lnTo>
                  <a:lnTo>
                    <a:pt x="543" y="93"/>
                  </a:lnTo>
                  <a:lnTo>
                    <a:pt x="551" y="97"/>
                  </a:lnTo>
                  <a:lnTo>
                    <a:pt x="560" y="103"/>
                  </a:lnTo>
                  <a:lnTo>
                    <a:pt x="570" y="109"/>
                  </a:lnTo>
                  <a:lnTo>
                    <a:pt x="577" y="112"/>
                  </a:lnTo>
                  <a:lnTo>
                    <a:pt x="585" y="118"/>
                  </a:lnTo>
                  <a:lnTo>
                    <a:pt x="594" y="124"/>
                  </a:lnTo>
                  <a:lnTo>
                    <a:pt x="602" y="131"/>
                  </a:lnTo>
                  <a:lnTo>
                    <a:pt x="610" y="137"/>
                  </a:lnTo>
                  <a:lnTo>
                    <a:pt x="617" y="145"/>
                  </a:lnTo>
                  <a:lnTo>
                    <a:pt x="625" y="154"/>
                  </a:lnTo>
                  <a:lnTo>
                    <a:pt x="632" y="162"/>
                  </a:lnTo>
                  <a:lnTo>
                    <a:pt x="636" y="166"/>
                  </a:lnTo>
                  <a:lnTo>
                    <a:pt x="640" y="171"/>
                  </a:lnTo>
                  <a:lnTo>
                    <a:pt x="644" y="177"/>
                  </a:lnTo>
                  <a:lnTo>
                    <a:pt x="649" y="183"/>
                  </a:lnTo>
                  <a:lnTo>
                    <a:pt x="651" y="188"/>
                  </a:lnTo>
                  <a:lnTo>
                    <a:pt x="655" y="194"/>
                  </a:lnTo>
                  <a:lnTo>
                    <a:pt x="659" y="200"/>
                  </a:lnTo>
                  <a:lnTo>
                    <a:pt x="663" y="205"/>
                  </a:lnTo>
                  <a:lnTo>
                    <a:pt x="665" y="211"/>
                  </a:lnTo>
                  <a:lnTo>
                    <a:pt x="668" y="217"/>
                  </a:lnTo>
                  <a:lnTo>
                    <a:pt x="670" y="223"/>
                  </a:lnTo>
                  <a:lnTo>
                    <a:pt x="674" y="230"/>
                  </a:lnTo>
                  <a:lnTo>
                    <a:pt x="676" y="236"/>
                  </a:lnTo>
                  <a:lnTo>
                    <a:pt x="678" y="243"/>
                  </a:lnTo>
                  <a:lnTo>
                    <a:pt x="680" y="251"/>
                  </a:lnTo>
                  <a:lnTo>
                    <a:pt x="684" y="259"/>
                  </a:lnTo>
                  <a:lnTo>
                    <a:pt x="684" y="264"/>
                  </a:lnTo>
                  <a:lnTo>
                    <a:pt x="686" y="272"/>
                  </a:lnTo>
                  <a:lnTo>
                    <a:pt x="687" y="280"/>
                  </a:lnTo>
                  <a:lnTo>
                    <a:pt x="689" y="289"/>
                  </a:lnTo>
                  <a:lnTo>
                    <a:pt x="689" y="297"/>
                  </a:lnTo>
                  <a:lnTo>
                    <a:pt x="691" y="304"/>
                  </a:lnTo>
                  <a:lnTo>
                    <a:pt x="691" y="314"/>
                  </a:lnTo>
                  <a:lnTo>
                    <a:pt x="693" y="321"/>
                  </a:lnTo>
                  <a:lnTo>
                    <a:pt x="693" y="331"/>
                  </a:lnTo>
                  <a:lnTo>
                    <a:pt x="695" y="340"/>
                  </a:lnTo>
                  <a:lnTo>
                    <a:pt x="695" y="348"/>
                  </a:lnTo>
                  <a:lnTo>
                    <a:pt x="695" y="359"/>
                  </a:lnTo>
                  <a:lnTo>
                    <a:pt x="695" y="367"/>
                  </a:lnTo>
                  <a:lnTo>
                    <a:pt x="695" y="378"/>
                  </a:lnTo>
                  <a:lnTo>
                    <a:pt x="695" y="384"/>
                  </a:lnTo>
                  <a:lnTo>
                    <a:pt x="695" y="388"/>
                  </a:lnTo>
                  <a:lnTo>
                    <a:pt x="695" y="394"/>
                  </a:lnTo>
                  <a:lnTo>
                    <a:pt x="697" y="399"/>
                  </a:lnTo>
                  <a:lnTo>
                    <a:pt x="678" y="399"/>
                  </a:lnTo>
                  <a:lnTo>
                    <a:pt x="678" y="394"/>
                  </a:lnTo>
                  <a:lnTo>
                    <a:pt x="678" y="390"/>
                  </a:lnTo>
                  <a:lnTo>
                    <a:pt x="678" y="384"/>
                  </a:lnTo>
                  <a:lnTo>
                    <a:pt x="680" y="380"/>
                  </a:lnTo>
                  <a:lnTo>
                    <a:pt x="680" y="373"/>
                  </a:lnTo>
                  <a:lnTo>
                    <a:pt x="680" y="365"/>
                  </a:lnTo>
                  <a:lnTo>
                    <a:pt x="680" y="359"/>
                  </a:lnTo>
                  <a:lnTo>
                    <a:pt x="680" y="352"/>
                  </a:lnTo>
                  <a:lnTo>
                    <a:pt x="680" y="342"/>
                  </a:lnTo>
                  <a:lnTo>
                    <a:pt x="680" y="333"/>
                  </a:lnTo>
                  <a:lnTo>
                    <a:pt x="678" y="323"/>
                  </a:lnTo>
                  <a:lnTo>
                    <a:pt x="678" y="314"/>
                  </a:lnTo>
                  <a:lnTo>
                    <a:pt x="678" y="308"/>
                  </a:lnTo>
                  <a:lnTo>
                    <a:pt x="676" y="302"/>
                  </a:lnTo>
                  <a:lnTo>
                    <a:pt x="676" y="297"/>
                  </a:lnTo>
                  <a:lnTo>
                    <a:pt x="674" y="291"/>
                  </a:lnTo>
                  <a:lnTo>
                    <a:pt x="674" y="285"/>
                  </a:lnTo>
                  <a:lnTo>
                    <a:pt x="672" y="280"/>
                  </a:lnTo>
                  <a:lnTo>
                    <a:pt x="672" y="272"/>
                  </a:lnTo>
                  <a:lnTo>
                    <a:pt x="670" y="266"/>
                  </a:lnTo>
                  <a:lnTo>
                    <a:pt x="668" y="261"/>
                  </a:lnTo>
                  <a:lnTo>
                    <a:pt x="667" y="255"/>
                  </a:lnTo>
                  <a:lnTo>
                    <a:pt x="665" y="247"/>
                  </a:lnTo>
                  <a:lnTo>
                    <a:pt x="663" y="242"/>
                  </a:lnTo>
                  <a:lnTo>
                    <a:pt x="661" y="238"/>
                  </a:lnTo>
                  <a:lnTo>
                    <a:pt x="659" y="232"/>
                  </a:lnTo>
                  <a:lnTo>
                    <a:pt x="657" y="226"/>
                  </a:lnTo>
                  <a:lnTo>
                    <a:pt x="655" y="221"/>
                  </a:lnTo>
                  <a:lnTo>
                    <a:pt x="651" y="217"/>
                  </a:lnTo>
                  <a:lnTo>
                    <a:pt x="648" y="211"/>
                  </a:lnTo>
                  <a:lnTo>
                    <a:pt x="646" y="205"/>
                  </a:lnTo>
                  <a:lnTo>
                    <a:pt x="642" y="200"/>
                  </a:lnTo>
                  <a:lnTo>
                    <a:pt x="636" y="190"/>
                  </a:lnTo>
                  <a:lnTo>
                    <a:pt x="630" y="181"/>
                  </a:lnTo>
                  <a:lnTo>
                    <a:pt x="621" y="171"/>
                  </a:lnTo>
                  <a:lnTo>
                    <a:pt x="613" y="164"/>
                  </a:lnTo>
                  <a:lnTo>
                    <a:pt x="606" y="156"/>
                  </a:lnTo>
                  <a:lnTo>
                    <a:pt x="598" y="147"/>
                  </a:lnTo>
                  <a:lnTo>
                    <a:pt x="589" y="139"/>
                  </a:lnTo>
                  <a:lnTo>
                    <a:pt x="579" y="133"/>
                  </a:lnTo>
                  <a:lnTo>
                    <a:pt x="570" y="126"/>
                  </a:lnTo>
                  <a:lnTo>
                    <a:pt x="562" y="120"/>
                  </a:lnTo>
                  <a:lnTo>
                    <a:pt x="556" y="116"/>
                  </a:lnTo>
                  <a:lnTo>
                    <a:pt x="551" y="114"/>
                  </a:lnTo>
                  <a:lnTo>
                    <a:pt x="545" y="110"/>
                  </a:lnTo>
                  <a:lnTo>
                    <a:pt x="539" y="109"/>
                  </a:lnTo>
                  <a:lnTo>
                    <a:pt x="534" y="105"/>
                  </a:lnTo>
                  <a:lnTo>
                    <a:pt x="528" y="103"/>
                  </a:lnTo>
                  <a:lnTo>
                    <a:pt x="522" y="101"/>
                  </a:lnTo>
                  <a:lnTo>
                    <a:pt x="518" y="99"/>
                  </a:lnTo>
                  <a:lnTo>
                    <a:pt x="513" y="95"/>
                  </a:lnTo>
                  <a:lnTo>
                    <a:pt x="507" y="95"/>
                  </a:lnTo>
                  <a:lnTo>
                    <a:pt x="501" y="93"/>
                  </a:lnTo>
                  <a:lnTo>
                    <a:pt x="496" y="91"/>
                  </a:lnTo>
                  <a:lnTo>
                    <a:pt x="490" y="90"/>
                  </a:lnTo>
                  <a:lnTo>
                    <a:pt x="484" y="90"/>
                  </a:lnTo>
                  <a:lnTo>
                    <a:pt x="478" y="88"/>
                  </a:lnTo>
                  <a:lnTo>
                    <a:pt x="473" y="88"/>
                  </a:lnTo>
                  <a:lnTo>
                    <a:pt x="467" y="86"/>
                  </a:lnTo>
                  <a:lnTo>
                    <a:pt x="461" y="84"/>
                  </a:lnTo>
                  <a:lnTo>
                    <a:pt x="454" y="84"/>
                  </a:lnTo>
                  <a:lnTo>
                    <a:pt x="448" y="84"/>
                  </a:lnTo>
                  <a:lnTo>
                    <a:pt x="442" y="82"/>
                  </a:lnTo>
                  <a:lnTo>
                    <a:pt x="437" y="82"/>
                  </a:lnTo>
                  <a:lnTo>
                    <a:pt x="431" y="82"/>
                  </a:lnTo>
                  <a:lnTo>
                    <a:pt x="425" y="82"/>
                  </a:lnTo>
                  <a:lnTo>
                    <a:pt x="419" y="82"/>
                  </a:lnTo>
                  <a:lnTo>
                    <a:pt x="412" y="82"/>
                  </a:lnTo>
                  <a:lnTo>
                    <a:pt x="406" y="82"/>
                  </a:lnTo>
                  <a:lnTo>
                    <a:pt x="400" y="84"/>
                  </a:lnTo>
                  <a:lnTo>
                    <a:pt x="395" y="84"/>
                  </a:lnTo>
                  <a:lnTo>
                    <a:pt x="387" y="86"/>
                  </a:lnTo>
                  <a:lnTo>
                    <a:pt x="383" y="86"/>
                  </a:lnTo>
                  <a:lnTo>
                    <a:pt x="378" y="88"/>
                  </a:lnTo>
                  <a:lnTo>
                    <a:pt x="372" y="88"/>
                  </a:lnTo>
                  <a:lnTo>
                    <a:pt x="366" y="90"/>
                  </a:lnTo>
                  <a:lnTo>
                    <a:pt x="361" y="90"/>
                  </a:lnTo>
                  <a:lnTo>
                    <a:pt x="357" y="91"/>
                  </a:lnTo>
                  <a:lnTo>
                    <a:pt x="345" y="93"/>
                  </a:lnTo>
                  <a:lnTo>
                    <a:pt x="338" y="95"/>
                  </a:lnTo>
                  <a:lnTo>
                    <a:pt x="332" y="95"/>
                  </a:lnTo>
                  <a:lnTo>
                    <a:pt x="326" y="97"/>
                  </a:lnTo>
                  <a:lnTo>
                    <a:pt x="323" y="97"/>
                  </a:lnTo>
                  <a:lnTo>
                    <a:pt x="317" y="99"/>
                  </a:lnTo>
                  <a:lnTo>
                    <a:pt x="307" y="101"/>
                  </a:lnTo>
                  <a:lnTo>
                    <a:pt x="298" y="103"/>
                  </a:lnTo>
                  <a:lnTo>
                    <a:pt x="292" y="103"/>
                  </a:lnTo>
                  <a:lnTo>
                    <a:pt x="288" y="103"/>
                  </a:lnTo>
                  <a:lnTo>
                    <a:pt x="283" y="103"/>
                  </a:lnTo>
                  <a:lnTo>
                    <a:pt x="279" y="105"/>
                  </a:lnTo>
                  <a:lnTo>
                    <a:pt x="273" y="105"/>
                  </a:lnTo>
                  <a:lnTo>
                    <a:pt x="267" y="105"/>
                  </a:lnTo>
                  <a:lnTo>
                    <a:pt x="264" y="107"/>
                  </a:lnTo>
                  <a:lnTo>
                    <a:pt x="258" y="107"/>
                  </a:lnTo>
                  <a:lnTo>
                    <a:pt x="252" y="107"/>
                  </a:lnTo>
                  <a:lnTo>
                    <a:pt x="247" y="109"/>
                  </a:lnTo>
                  <a:lnTo>
                    <a:pt x="241" y="109"/>
                  </a:lnTo>
                  <a:lnTo>
                    <a:pt x="237" y="109"/>
                  </a:lnTo>
                  <a:lnTo>
                    <a:pt x="231" y="109"/>
                  </a:lnTo>
                  <a:lnTo>
                    <a:pt x="226" y="109"/>
                  </a:lnTo>
                  <a:lnTo>
                    <a:pt x="222" y="109"/>
                  </a:lnTo>
                  <a:lnTo>
                    <a:pt x="216" y="110"/>
                  </a:lnTo>
                  <a:lnTo>
                    <a:pt x="209" y="109"/>
                  </a:lnTo>
                  <a:lnTo>
                    <a:pt x="201" y="109"/>
                  </a:lnTo>
                  <a:lnTo>
                    <a:pt x="191" y="107"/>
                  </a:lnTo>
                  <a:lnTo>
                    <a:pt x="184" y="107"/>
                  </a:lnTo>
                  <a:lnTo>
                    <a:pt x="176" y="105"/>
                  </a:lnTo>
                  <a:lnTo>
                    <a:pt x="167" y="103"/>
                  </a:lnTo>
                  <a:lnTo>
                    <a:pt x="159" y="101"/>
                  </a:lnTo>
                  <a:lnTo>
                    <a:pt x="152" y="99"/>
                  </a:lnTo>
                  <a:lnTo>
                    <a:pt x="144" y="97"/>
                  </a:lnTo>
                  <a:lnTo>
                    <a:pt x="134" y="95"/>
                  </a:lnTo>
                  <a:lnTo>
                    <a:pt x="127" y="91"/>
                  </a:lnTo>
                  <a:lnTo>
                    <a:pt x="119" y="90"/>
                  </a:lnTo>
                  <a:lnTo>
                    <a:pt x="110" y="86"/>
                  </a:lnTo>
                  <a:lnTo>
                    <a:pt x="102" y="84"/>
                  </a:lnTo>
                  <a:lnTo>
                    <a:pt x="95" y="80"/>
                  </a:lnTo>
                  <a:lnTo>
                    <a:pt x="87" y="78"/>
                  </a:lnTo>
                  <a:lnTo>
                    <a:pt x="79" y="74"/>
                  </a:lnTo>
                  <a:lnTo>
                    <a:pt x="72" y="71"/>
                  </a:lnTo>
                  <a:lnTo>
                    <a:pt x="64" y="65"/>
                  </a:lnTo>
                  <a:lnTo>
                    <a:pt x="58" y="61"/>
                  </a:lnTo>
                  <a:lnTo>
                    <a:pt x="51" y="57"/>
                  </a:lnTo>
                  <a:lnTo>
                    <a:pt x="43" y="53"/>
                  </a:lnTo>
                  <a:lnTo>
                    <a:pt x="39" y="48"/>
                  </a:lnTo>
                  <a:lnTo>
                    <a:pt x="34" y="44"/>
                  </a:lnTo>
                  <a:lnTo>
                    <a:pt x="26" y="38"/>
                  </a:lnTo>
                  <a:lnTo>
                    <a:pt x="22" y="33"/>
                  </a:lnTo>
                  <a:lnTo>
                    <a:pt x="17" y="27"/>
                  </a:lnTo>
                  <a:lnTo>
                    <a:pt x="13" y="23"/>
                  </a:lnTo>
                  <a:lnTo>
                    <a:pt x="7" y="15"/>
                  </a:lnTo>
                  <a:lnTo>
                    <a:pt x="3" y="12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62539" name="Picture 75" descr="MPj040218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81600"/>
            <a:ext cx="1676400" cy="12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AD-E332-4805-82BC-8298351095D4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altLang="ko-KR" sz="4000">
                <a:ea typeface="굴림" panose="020B0600000101010101" pitchFamily="50" charset="-127"/>
              </a:rPr>
              <a:t>HTML to XForms Conversions</a:t>
            </a:r>
          </a:p>
        </p:txBody>
      </p:sp>
      <p:graphicFrame>
        <p:nvGraphicFramePr>
          <p:cNvPr id="83032" name="Group 88"/>
          <p:cNvGraphicFramePr>
            <a:graphicFrameLocks noGrp="1"/>
          </p:cNvGraphicFramePr>
          <p:nvPr>
            <p:ph type="tbl" idx="1"/>
          </p:nvPr>
        </p:nvGraphicFramePr>
        <p:xfrm>
          <a:off x="381000" y="762000"/>
          <a:ext cx="8229600" cy="5246053"/>
        </p:xfrm>
        <a:graphic>
          <a:graphicData uri="http://schemas.openxmlformats.org/drawingml/2006/table">
            <a:tbl>
              <a:tblPr/>
              <a:tblGrid>
                <a:gridCol w="3505200"/>
                <a:gridCol w="1981200"/>
                <a:gridCol w="27432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HTML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XForms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&lt;input type="text"&gt;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&lt;input&gt;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&lt;input type="password"&gt;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&lt;secret&gt;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&lt;input type="textarea"&gt;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&lt;textarea&gt;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&lt;input type="hidden"&gt;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굴림" panose="020B0600000101010101" pitchFamily="50" charset="-127"/>
                        </a:rPr>
                        <a:t>default – values displayed only when controls are bound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&lt;input type="checkbox"&gt;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&lt;input&gt;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굴림" panose="020B0600000101010101" pitchFamily="50" charset="-127"/>
                        </a:rPr>
                        <a:t>bound to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xs:boolean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&lt;input type="radio"&gt;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&lt;select1&gt;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&lt;select&gt;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&lt;select&gt;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&lt;input type="submit"&gt;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&lt;submit&gt;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&lt;input type="reset"&gt;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&lt;trigger&gt;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굴림" panose="020B0600000101010101" pitchFamily="50" charset="-127"/>
                        </a:rPr>
                        <a:t>with handler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&lt;reset&gt;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&lt;input type="file"&gt;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&lt;upload&gt;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&lt;input type="image"&gt;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&lt;trigger&gt;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굴림" panose="020B0600000101010101" pitchFamily="50" charset="-127"/>
                        </a:rPr>
                        <a:t>with image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&lt;label&gt;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&lt;input type="button"&gt;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&lt;trigger&gt;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033" name="Text Box 89"/>
          <p:cNvSpPr txBox="1">
            <a:spLocks noChangeArrowheads="1"/>
          </p:cNvSpPr>
          <p:nvPr/>
        </p:nvSpPr>
        <p:spPr bwMode="auto">
          <a:xfrm>
            <a:off x="1905000" y="6248400"/>
            <a:ext cx="6302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Note: Conversion programs are available if you don’t overuse JavaScripts</a:t>
            </a:r>
          </a:p>
        </p:txBody>
      </p:sp>
    </p:spTree>
    <p:extLst>
      <p:ext uri="{BB962C8B-B14F-4D97-AF65-F5344CB8AC3E}">
        <p14:creationId xmlns:p14="http://schemas.microsoft.com/office/powerpoint/2010/main" val="22787937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Old style HTML Form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&lt;form action="http://example.com/submit" method="post"&gt;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	&lt;label&gt;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      &lt;input type="radio" name="as" value="cash"/&gt;</a:t>
            </a:r>
            <a:br>
              <a:rPr lang="en-US" altLang="ko-KR" sz="2400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   Cash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    &lt;/label&gt;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&lt;/form&gt;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85649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XForms Example (1)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&lt;xforms:model&gt;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  &lt;xforms:submitInfo 	action="http://examples.com/submit" 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			id="submit"/&gt;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&lt;/xforms:model&gt;</a:t>
            </a:r>
          </a:p>
        </p:txBody>
      </p:sp>
    </p:spTree>
    <p:extLst>
      <p:ext uri="{BB962C8B-B14F-4D97-AF65-F5344CB8AC3E}">
        <p14:creationId xmlns:p14="http://schemas.microsoft.com/office/powerpoint/2010/main" val="20440755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Step-by-step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Download the source from this link</a:t>
            </a:r>
          </a:p>
          <a:p>
            <a:pPr lvl="1"/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www.agencexml.com/xsltforms</a:t>
            </a:r>
            <a:endParaRPr lang="en-US" altLang="ko-KR" dirty="0" smtClean="0"/>
          </a:p>
          <a:p>
            <a:r>
              <a:rPr lang="en-US" altLang="ko-KR" dirty="0" smtClean="0"/>
              <a:t>Extract all the files</a:t>
            </a:r>
          </a:p>
          <a:p>
            <a:r>
              <a:rPr lang="en-US" altLang="ko-KR" dirty="0" smtClean="0"/>
              <a:t>Change the root folder into a simple name. (for example: ”</a:t>
            </a:r>
            <a:r>
              <a:rPr lang="en-US" altLang="ko-KR" dirty="0" err="1" smtClean="0"/>
              <a:t>xsltforms</a:t>
            </a:r>
            <a:r>
              <a:rPr lang="en-US" altLang="ko-KR" dirty="0" smtClean="0"/>
              <a:t>”)</a:t>
            </a:r>
          </a:p>
          <a:p>
            <a:r>
              <a:rPr lang="en-US" altLang="ko-KR" dirty="0" smtClean="0"/>
              <a:t>Make a new folder in the tomcat folder</a:t>
            </a:r>
          </a:p>
          <a:p>
            <a:pPr lvl="1"/>
            <a:r>
              <a:rPr lang="en-US" altLang="ko-KR" dirty="0" smtClean="0"/>
              <a:t>(for example: create a folder named ”</a:t>
            </a:r>
            <a:r>
              <a:rPr lang="en-US" altLang="ko-KR" dirty="0" err="1" smtClean="0"/>
              <a:t>xslttrial</a:t>
            </a:r>
            <a:r>
              <a:rPr lang="en-US" altLang="ko-KR" dirty="0" smtClean="0"/>
              <a:t>”)</a:t>
            </a:r>
          </a:p>
          <a:p>
            <a:r>
              <a:rPr lang="en-US" altLang="ko-KR" dirty="0" smtClean="0"/>
              <a:t>Move the folder ”</a:t>
            </a:r>
            <a:r>
              <a:rPr lang="en-US" altLang="ko-KR" dirty="0" err="1" smtClean="0"/>
              <a:t>xsltforms</a:t>
            </a:r>
            <a:r>
              <a:rPr lang="en-US" altLang="ko-KR" dirty="0" smtClean="0"/>
              <a:t>” into the folder ”</a:t>
            </a:r>
            <a:r>
              <a:rPr lang="en-US" altLang="ko-KR" dirty="0" err="1" smtClean="0"/>
              <a:t>xslttrial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Start your tomcat</a:t>
            </a:r>
          </a:p>
          <a:p>
            <a:r>
              <a:rPr lang="en-US" altLang="ko-KR" dirty="0" smtClean="0"/>
              <a:t>Open Internet Explorer or Chrome</a:t>
            </a:r>
          </a:p>
          <a:p>
            <a:r>
              <a:rPr lang="en-US" altLang="ko-KR" dirty="0"/>
              <a:t>http://</a:t>
            </a:r>
            <a:r>
              <a:rPr lang="en-US" altLang="ko-KR" dirty="0" smtClean="0"/>
              <a:t>localhost:8080/xslttrial/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426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5413"/>
            <a:ext cx="6984776" cy="623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8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Example of an HTML Document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&lt;html&gt;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	&lt;head&gt;&lt;title&gt;Example&lt;/title&gt;&lt;/head.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&lt;body&gt;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	&lt;h1&gt;This is an example of a page.&lt;/h1&gt;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	&lt;h2&gt;Some information goes here.&lt;/h2&gt;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&lt;/body&gt;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335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Hello World in </a:t>
            </a:r>
            <a:r>
              <a:rPr lang="en-US" altLang="ko-KR" dirty="0" err="1">
                <a:ea typeface="굴림" panose="020B0600000101010101" pitchFamily="50" charset="-127"/>
              </a:rPr>
              <a:t>XForms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82352" y="1556792"/>
            <a:ext cx="85792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</a:rPr>
              <a:t>&lt;?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xml-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stylesheet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xsltforms</a:t>
            </a:r>
            <a:r>
              <a:rPr lang="en-US" altLang="ko-KR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/xsltforms.xsl"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"text/</a:t>
            </a:r>
            <a:r>
              <a:rPr lang="en-US" altLang="ko-KR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xsl</a:t>
            </a:r>
            <a:r>
              <a:rPr lang="en-US" altLang="ko-KR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&lt;?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xsltforms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-options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</a:rPr>
              <a:t>debug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"yes"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xmlns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"http://www.w3.org/1999/xhtml"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xmlns:xf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"http://www.w3.org/2002/xforms"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head&gt;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title&gt;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Hello World in </a:t>
            </a:r>
            <a:r>
              <a:rPr lang="en-US" altLang="ko-KR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XForms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&lt;/title&gt;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xf:model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xf:instance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xmlns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""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PersonGivenName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&lt;/data&gt;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xf:instance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xf:model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head&gt;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&lt;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 your first name in the input box. 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If 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you are running </a:t>
            </a:r>
            <a:r>
              <a:rPr lang="en-US" altLang="ko-KR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XForms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the output should be displayed in the output area.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&lt;/p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xf:input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</a:rPr>
              <a:t>ref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PersonGivenName</a:t>
            </a:r>
            <a:r>
              <a:rPr lang="en-US" altLang="ko-KR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</a:rPr>
              <a:t>incremental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xf:label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Please enter your first name: 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xf:label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xf:input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xf:output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concat</a:t>
            </a:r>
            <a:r>
              <a:rPr lang="en-US" altLang="ko-KR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('Hello ', </a:t>
            </a:r>
            <a:r>
              <a:rPr lang="en-US" altLang="ko-KR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PersonGivenName</a:t>
            </a:r>
            <a:r>
              <a:rPr lang="en-US" altLang="ko-KR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, '. We hope you like </a:t>
            </a:r>
            <a:r>
              <a:rPr lang="en-US" altLang="ko-KR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XForms</a:t>
            </a:r>
            <a:r>
              <a:rPr lang="en-US" altLang="ko-KR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!')"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xf:label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Output: 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xf:label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xf:output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html&gt;</a:t>
            </a:r>
            <a:endParaRPr lang="en-US" altLang="ko-KR" sz="1200" dirty="0">
              <a:effectLst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5245968" y="2552328"/>
            <a:ext cx="838200" cy="914400"/>
          </a:xfrm>
          <a:prstGeom prst="rightBrace">
            <a:avLst>
              <a:gd name="adj1" fmla="val 909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84168" y="2780928"/>
            <a:ext cx="725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 dirty="0">
                <a:ea typeface="굴림" panose="020B0600000101010101" pitchFamily="50" charset="-12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4468939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XML (</a:t>
            </a:r>
            <a:r>
              <a:rPr lang="en-US" altLang="ko-KR" dirty="0" err="1" smtClean="0"/>
              <a:t>eXtensible</a:t>
            </a:r>
            <a:r>
              <a:rPr lang="en-US" altLang="ko-KR" dirty="0" smtClean="0"/>
              <a:t> Markup Language)</a:t>
            </a:r>
          </a:p>
          <a:p>
            <a:r>
              <a:rPr lang="en-US" altLang="ko-KR" dirty="0" smtClean="0"/>
              <a:t>DTD (Document Type Definitions)</a:t>
            </a:r>
          </a:p>
          <a:p>
            <a:r>
              <a:rPr lang="en-US" altLang="ko-KR" dirty="0" smtClean="0"/>
              <a:t>XSL (</a:t>
            </a:r>
            <a:r>
              <a:rPr lang="en-US" altLang="ko-KR" dirty="0" err="1" smtClean="0"/>
              <a:t>eXtensible</a:t>
            </a:r>
            <a:r>
              <a:rPr lang="en-US" altLang="ko-KR" dirty="0" smtClean="0"/>
              <a:t> Stylesheet Language)</a:t>
            </a:r>
          </a:p>
          <a:p>
            <a:r>
              <a:rPr lang="en-US" altLang="ko-KR" dirty="0" smtClean="0"/>
              <a:t>XML with JSP</a:t>
            </a:r>
          </a:p>
          <a:p>
            <a:pPr eaLnBrk="0" hangingPunct="0">
              <a:spcBef>
                <a:spcPts val="0"/>
              </a:spcBef>
            </a:pPr>
            <a:r>
              <a:rPr lang="en-US" altLang="ko-KR" dirty="0"/>
              <a:t>Using </a:t>
            </a:r>
            <a:r>
              <a:rPr lang="en-US" altLang="ko-KR" dirty="0" err="1"/>
              <a:t>XForms</a:t>
            </a:r>
            <a:r>
              <a:rPr lang="en-US" altLang="ko-KR" dirty="0"/>
              <a:t>, new data can be requested and used to update the form while it is running, like using </a:t>
            </a:r>
            <a:r>
              <a:rPr lang="en-US" altLang="ko-KR" dirty="0" err="1">
                <a:hlinkClick r:id="rId2" tooltip="XMLHttpRequest"/>
              </a:rPr>
              <a:t>XMLHttpRequest</a:t>
            </a:r>
            <a:r>
              <a:rPr lang="en-US" altLang="ko-KR" dirty="0"/>
              <a:t>/</a:t>
            </a:r>
            <a:r>
              <a:rPr lang="en-US" altLang="ko-KR" dirty="0">
                <a:hlinkClick r:id="rId3" tooltip="Ajax (programming)"/>
              </a:rPr>
              <a:t>AJAX</a:t>
            </a:r>
            <a:r>
              <a:rPr lang="en-US" altLang="ko-KR" dirty="0"/>
              <a:t> except without scripting</a:t>
            </a:r>
          </a:p>
          <a:p>
            <a:r>
              <a:rPr lang="en-US" altLang="ko-KR" dirty="0"/>
              <a:t>It is able to combine with JSP with additional codes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0062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References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>
                <a:ea typeface="굴림" panose="020B0600000101010101" pitchFamily="50" charset="-127"/>
              </a:rPr>
              <a:t>Elliotte</a:t>
            </a:r>
            <a:r>
              <a:rPr lang="en-US" altLang="ko-KR" dirty="0">
                <a:ea typeface="굴림" panose="020B0600000101010101" pitchFamily="50" charset="-127"/>
              </a:rPr>
              <a:t> Rusty Harold, </a:t>
            </a:r>
            <a:r>
              <a:rPr lang="en-US" altLang="ko-KR" i="1" dirty="0">
                <a:ea typeface="굴림" panose="020B0600000101010101" pitchFamily="50" charset="-127"/>
              </a:rPr>
              <a:t>Processing XML with Java,</a:t>
            </a:r>
            <a:r>
              <a:rPr lang="en-US" altLang="ko-KR" dirty="0">
                <a:ea typeface="굴림" panose="020B0600000101010101" pitchFamily="50" charset="-127"/>
              </a:rPr>
              <a:t> Addison Wesley, 2002.</a:t>
            </a:r>
          </a:p>
          <a:p>
            <a:r>
              <a:rPr lang="en-US" altLang="ko-KR" dirty="0" err="1">
                <a:ea typeface="굴림" panose="020B0600000101010101" pitchFamily="50" charset="-127"/>
              </a:rPr>
              <a:t>Elliotte</a:t>
            </a:r>
            <a:r>
              <a:rPr lang="en-US" altLang="ko-KR" dirty="0">
                <a:ea typeface="굴림" panose="020B0600000101010101" pitchFamily="50" charset="-127"/>
              </a:rPr>
              <a:t> Rusty Harold and Scott Means, </a:t>
            </a:r>
            <a:r>
              <a:rPr lang="en-US" altLang="ko-KR" i="1" dirty="0">
                <a:ea typeface="굴림" panose="020B0600000101010101" pitchFamily="50" charset="-127"/>
              </a:rPr>
              <a:t>XML Programming</a:t>
            </a:r>
            <a:r>
              <a:rPr lang="en-US" altLang="ko-KR" dirty="0">
                <a:ea typeface="굴림" panose="020B0600000101010101" pitchFamily="50" charset="-127"/>
              </a:rPr>
              <a:t>, O’Reilly &amp; Associates, Inc., 2002.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W3Schools Online Web Tutorials, </a:t>
            </a:r>
            <a:r>
              <a:rPr lang="en-US" altLang="ko-KR" dirty="0">
                <a:ea typeface="굴림" panose="020B0600000101010101" pitchFamily="50" charset="-127"/>
                <a:hlinkClick r:id="rId2"/>
              </a:rPr>
              <a:t>http://www.w3schools.com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Carol Wolf </a:t>
            </a:r>
            <a:r>
              <a:rPr lang="en-US" altLang="ko-KR" dirty="0" err="1" smtClean="0">
                <a:ea typeface="굴림" panose="020B0600000101010101" pitchFamily="50" charset="-127"/>
              </a:rPr>
              <a:t>ppt</a:t>
            </a:r>
            <a:r>
              <a:rPr lang="en-US" altLang="ko-KR" dirty="0" smtClean="0">
                <a:ea typeface="굴림" panose="020B0600000101010101" pitchFamily="50" charset="-127"/>
              </a:rPr>
              <a:t> file (Computer Science Department, Pace University)</a:t>
            </a:r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developer.mozilla.org/en-US/docs/XSLT_in_Gecko/Basic_Example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www.tutorialspoint.com/jsp/jsp_xml_data.htm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www.danmccreary.com/</a:t>
            </a:r>
            <a:r>
              <a:rPr lang="en-US" altLang="ko-KR" b="1" dirty="0">
                <a:hlinkClick r:id="rId5"/>
              </a:rPr>
              <a:t>presentation</a:t>
            </a:r>
            <a:r>
              <a:rPr lang="en-US" altLang="ko-KR" dirty="0">
                <a:hlinkClick r:id="rId5"/>
              </a:rPr>
              <a:t>s/</a:t>
            </a:r>
            <a:r>
              <a:rPr lang="en-US" altLang="ko-KR" b="1" dirty="0">
                <a:hlinkClick r:id="rId5"/>
              </a:rPr>
              <a:t>XForms</a:t>
            </a:r>
            <a:r>
              <a:rPr lang="en-US" altLang="ko-KR" dirty="0">
                <a:hlinkClick r:id="rId5"/>
              </a:rPr>
              <a:t>.</a:t>
            </a:r>
            <a:r>
              <a:rPr lang="en-US" altLang="ko-KR" b="1" dirty="0">
                <a:hlinkClick r:id="rId5"/>
              </a:rPr>
              <a:t>ppt</a:t>
            </a:r>
            <a:endParaRPr lang="en-US" altLang="ko-KR" b="1" dirty="0"/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1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Example of an XML Document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&lt;?xml version=“1.0”/&gt;</a:t>
            </a:r>
          </a:p>
          <a:p>
            <a:pPr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&lt;address&gt;</a:t>
            </a:r>
          </a:p>
          <a:p>
            <a:pPr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	&lt;name&gt;Alice Lee&lt;/name&gt;</a:t>
            </a:r>
          </a:p>
          <a:p>
            <a:pPr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	&lt;email&gt;alee@aol.com&lt;/email&gt;</a:t>
            </a:r>
          </a:p>
          <a:p>
            <a:pPr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	&lt;phone&gt;212-346-1234&lt;/phone&gt;</a:t>
            </a:r>
          </a:p>
          <a:p>
            <a:pPr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	&lt;birthday&gt;1985-03-22&lt;/birthday&gt;</a:t>
            </a:r>
          </a:p>
          <a:p>
            <a:pPr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&lt;/address&gt;</a:t>
            </a:r>
          </a:p>
          <a:p>
            <a:pPr>
              <a:buFontTx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8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Difference Between HTML and XML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HTML tags have a fixed meaning and browsers know what it is.</a:t>
            </a:r>
          </a:p>
          <a:p>
            <a:r>
              <a:rPr lang="en-US" altLang="ko-KR">
                <a:ea typeface="굴림" panose="020B0600000101010101" pitchFamily="50" charset="-127"/>
              </a:rPr>
              <a:t>XML tags are different for different applications, and users know what they mean.</a:t>
            </a:r>
          </a:p>
          <a:p>
            <a:r>
              <a:rPr lang="en-US" altLang="ko-KR">
                <a:ea typeface="굴림" panose="020B0600000101010101" pitchFamily="50" charset="-127"/>
              </a:rPr>
              <a:t>HTML tags are used for display.</a:t>
            </a:r>
          </a:p>
          <a:p>
            <a:r>
              <a:rPr lang="en-US" altLang="ko-KR">
                <a:ea typeface="굴림" panose="020B0600000101010101" pitchFamily="50" charset="-127"/>
              </a:rPr>
              <a:t>XML tags are used to describe documents and data.</a:t>
            </a:r>
          </a:p>
        </p:txBody>
      </p:sp>
    </p:spTree>
    <p:extLst>
      <p:ext uri="{BB962C8B-B14F-4D97-AF65-F5344CB8AC3E}">
        <p14:creationId xmlns:p14="http://schemas.microsoft.com/office/powerpoint/2010/main" val="9424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XML Rules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Tags are enclosed in angle brackets.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Tags come in pairs with start-tags and end-tags.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Tags must be properly nested.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>
                <a:ea typeface="굴림" panose="020B0600000101010101" pitchFamily="50" charset="-127"/>
              </a:rPr>
              <a:t>&lt;name&gt;&lt;email&gt;…&lt;/name&gt;&lt;/email&gt; is not allowed.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>
                <a:ea typeface="굴림" panose="020B0600000101010101" pitchFamily="50" charset="-127"/>
              </a:rPr>
              <a:t>&lt;name&gt;&lt;email&gt;…&lt;/email&gt;&lt;name&gt; is.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Tags that do not have end-tags must be terminated by a ‘/’.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&lt;br /&gt; is an html example.</a:t>
            </a:r>
          </a:p>
        </p:txBody>
      </p:sp>
    </p:spTree>
    <p:extLst>
      <p:ext uri="{BB962C8B-B14F-4D97-AF65-F5344CB8AC3E}">
        <p14:creationId xmlns:p14="http://schemas.microsoft.com/office/powerpoint/2010/main" val="9798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4123</Words>
  <Application>Microsoft Office PowerPoint</Application>
  <PresentationFormat>화면 슬라이드 쇼(4:3)</PresentationFormat>
  <Paragraphs>734</Paragraphs>
  <Slides>62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Theme</vt:lpstr>
      <vt:lpstr>Introduction to XML (Extensible Markup Language)</vt:lpstr>
      <vt:lpstr>Contents</vt:lpstr>
      <vt:lpstr>What is XML</vt:lpstr>
      <vt:lpstr>What is XML Used For?</vt:lpstr>
      <vt:lpstr>Advantages of XML</vt:lpstr>
      <vt:lpstr>Example of an HTML Document</vt:lpstr>
      <vt:lpstr>Example of an XML Document</vt:lpstr>
      <vt:lpstr>Difference Between HTML and XML</vt:lpstr>
      <vt:lpstr>XML Rules</vt:lpstr>
      <vt:lpstr>More XML Rules</vt:lpstr>
      <vt:lpstr>Encoding</vt:lpstr>
      <vt:lpstr>Well-Formed Documents</vt:lpstr>
      <vt:lpstr>XML Example Revisited</vt:lpstr>
      <vt:lpstr>Expanded Example</vt:lpstr>
      <vt:lpstr>XML Files are Trees</vt:lpstr>
      <vt:lpstr>XML Trees</vt:lpstr>
      <vt:lpstr>Validity</vt:lpstr>
      <vt:lpstr>Document Type Definitions</vt:lpstr>
      <vt:lpstr>DTD for address Example</vt:lpstr>
      <vt:lpstr>Schemas</vt:lpstr>
      <vt:lpstr>Schema for First address Example</vt:lpstr>
      <vt:lpstr>Explanation of Example Schema</vt:lpstr>
      <vt:lpstr>XSLT Extensible Stylesheet Language Transformations </vt:lpstr>
      <vt:lpstr>example.xml</vt:lpstr>
      <vt:lpstr>example.xsl</vt:lpstr>
      <vt:lpstr>XML with JSP (1/5)</vt:lpstr>
      <vt:lpstr>XML with JSP (2/5)</vt:lpstr>
      <vt:lpstr>XML with JSP (3/5)</vt:lpstr>
      <vt:lpstr>XML with JSP (4/5)</vt:lpstr>
      <vt:lpstr>XML with JSP (5/5)</vt:lpstr>
      <vt:lpstr>This example…</vt:lpstr>
      <vt:lpstr>books.xml</vt:lpstr>
      <vt:lpstr>main.jsp</vt:lpstr>
      <vt:lpstr>style.xsl</vt:lpstr>
      <vt:lpstr>main2.jsp</vt:lpstr>
      <vt:lpstr>JSTL (JavaServer Pages Tag Library)</vt:lpstr>
      <vt:lpstr>JSTL Core</vt:lpstr>
      <vt:lpstr>JSTL XML</vt:lpstr>
      <vt:lpstr>JSTL XML</vt:lpstr>
      <vt:lpstr>main.jsp</vt:lpstr>
      <vt:lpstr>style.xsl</vt:lpstr>
      <vt:lpstr>XML Programming – XForms</vt:lpstr>
      <vt:lpstr>Contents</vt:lpstr>
      <vt:lpstr>XForms Background</vt:lpstr>
      <vt:lpstr>Model Driven</vt:lpstr>
      <vt:lpstr>Model-View-Controller</vt:lpstr>
      <vt:lpstr>View and Model are Trees</vt:lpstr>
      <vt:lpstr>Separation of Concerns</vt:lpstr>
      <vt:lpstr>XHTML Presentation is a Tree</vt:lpstr>
      <vt:lpstr>Model is Also A Tree</vt:lpstr>
      <vt:lpstr>Models and View Are Linked with "Bind"</vt:lpstr>
      <vt:lpstr>Just Do The Right Thing</vt:lpstr>
      <vt:lpstr>Structure of a XForms File</vt:lpstr>
      <vt:lpstr>Device Independence</vt:lpstr>
      <vt:lpstr>HTML to XForms Conversions</vt:lpstr>
      <vt:lpstr>Old style HTML Form</vt:lpstr>
      <vt:lpstr>XForms Example (1)</vt:lpstr>
      <vt:lpstr>Step-by-step</vt:lpstr>
      <vt:lpstr>PowerPoint 프레젠테이션</vt:lpstr>
      <vt:lpstr>Hello World in XForms</vt:lpstr>
      <vt:lpstr>Summary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hp</dc:creator>
  <cp:lastModifiedBy>Sang In Lee</cp:lastModifiedBy>
  <cp:revision>334</cp:revision>
  <dcterms:created xsi:type="dcterms:W3CDTF">2014-03-01T11:20:48Z</dcterms:created>
  <dcterms:modified xsi:type="dcterms:W3CDTF">2016-04-28T06:09:12Z</dcterms:modified>
</cp:coreProperties>
</file>