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3" r:id="rId2"/>
    <p:sldId id="294" r:id="rId3"/>
    <p:sldId id="295" r:id="rId4"/>
    <p:sldId id="31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6" r:id="rId22"/>
    <p:sldId id="318" r:id="rId23"/>
    <p:sldId id="317" r:id="rId24"/>
    <p:sldId id="319" r:id="rId25"/>
    <p:sldId id="320" r:id="rId26"/>
    <p:sldId id="313" r:id="rId27"/>
    <p:sldId id="314" r:id="rId28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A8D5-6785-45DC-85CD-30CC6FFD3DEB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A7E3-FE1A-4C9C-846A-774E9FEF4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290CB-442A-4B02-94EC-83CD63E56A9C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287B-12A6-4BA3-A194-B69AA0243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F49A5-6684-4503-B8B7-375D2E33253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5615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4D122-1B94-4A47-B0DD-E118D6579AC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5725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06ACC-3D89-4245-8607-7BE6497310A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1733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D27F3-BAAC-4E76-A9AC-60C68D8B518A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4850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4805A-01FA-4E92-882F-96DABB20B11B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400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1D873-D329-43EF-8A28-973D5B9EBD0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86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406" y="6643710"/>
            <a:ext cx="8715404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1452984"/>
              </p:ext>
            </p:extLst>
          </p:nvPr>
        </p:nvGraphicFramePr>
        <p:xfrm>
          <a:off x="29072" y="23747"/>
          <a:ext cx="9114928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46584"/>
                <a:gridCol w="3384376"/>
                <a:gridCol w="42839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Dept. of 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Industrial Software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3"/>
          <a:srcRect l="1" r="-1"/>
          <a:stretch/>
        </p:blipFill>
        <p:spPr bwMode="auto">
          <a:xfrm>
            <a:off x="4860032" y="31557"/>
            <a:ext cx="4283968" cy="72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338744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4033012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143503" y="6357958"/>
            <a:ext cx="392909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3267833"/>
              </p:ext>
            </p:extLst>
          </p:nvPr>
        </p:nvGraphicFramePr>
        <p:xfrm>
          <a:off x="72008" y="58336"/>
          <a:ext cx="4572000" cy="274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1154"/>
                <a:gridCol w="2820846"/>
              </a:tblGrid>
              <a:tr h="250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Dept. of 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Industrial Software Programming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F235-930C-40D1-B798-DAC9B87E1A25}" type="datetimeFigureOut">
              <a:rPr lang="en-US" smtClean="0"/>
              <a:pPr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12B-EB5F-4CD6-A7CE-0803345D36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son-simple/downloads/detail?name=json-simple-1.1.1.jar" TargetMode="External"/><Relationship Id="rId2" Type="http://schemas.openxmlformats.org/officeDocument/2006/relationships/hyperlink" Target="https://code.google.com/p/json-simp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json-simple/downloads/detail?name=json-simple-1.1.1.jar" TargetMode="External"/><Relationship Id="rId2" Type="http://schemas.openxmlformats.org/officeDocument/2006/relationships/hyperlink" Target="http://www.mkyong.com/java/json-simple-example-read-and-write-j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cuhk.edu.hk/~cjyuan/csc2720/slides/jso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ko-KR" sz="4400" dirty="0" smtClean="0">
                <a:ea typeface="굴림" panose="020B0600000101010101" pitchFamily="50" charset="-127"/>
              </a:rPr>
              <a:t>Java Script Object Notation (JSON)</a:t>
            </a:r>
            <a:endParaRPr lang="en-US" altLang="ko-KR" sz="4400" dirty="0"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 dirty="0"/>
              <a:t>Bernardo </a:t>
            </a:r>
            <a:r>
              <a:rPr lang="en-US" altLang="ko-KR" dirty="0" err="1"/>
              <a:t>Nugroho</a:t>
            </a:r>
            <a:r>
              <a:rPr lang="en-US" altLang="ko-KR" dirty="0"/>
              <a:t> </a:t>
            </a:r>
            <a:r>
              <a:rPr lang="en-US" altLang="ko-KR" dirty="0" err="1" smtClean="0"/>
              <a:t>Yahya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9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Namespace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http://www.w3c.org/TR/REC-xml-names/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In this example, there are three occurrences of the name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title</a:t>
            </a:r>
            <a:r>
              <a:rPr lang="en-US" altLang="ko-KR" sz="2000" dirty="0">
                <a:ea typeface="굴림" panose="020B0600000101010101" pitchFamily="50" charset="-127"/>
              </a:rPr>
              <a:t> within the markup, and the name alone clearly provides insufficient information to allow correct processing by a software module.</a:t>
            </a:r>
          </a:p>
          <a:p>
            <a:pPr>
              <a:lnSpc>
                <a:spcPct val="80000"/>
              </a:lnSpc>
            </a:pPr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&lt;section&gt;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&lt;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&gt;Book-Signing Event&lt;/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&lt;signing&gt;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&lt;author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="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Mr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" name="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Vikram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Seth"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&lt;book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="A Suitable Boy" price="$22.95"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&lt;/signing&gt;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&lt;signing&gt;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&lt;author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="</a:t>
            </a:r>
            <a:r>
              <a:rPr lang="en-US" altLang="ko-KR" sz="18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Dr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" name="Oliver Sacks"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&lt;book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="The Island of the Color-Blind"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  price="$12.95" 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&lt;/signing&gt;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10563898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Namespace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{"section":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"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": "Book-Signing Event",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"signing": [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"author": { "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": "</a:t>
            </a: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Mr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", "name": "</a:t>
            </a: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Vikram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Seth"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"book": { "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": "A Suitable Boy",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          "price": "$22.95"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},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"author": { "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": "</a:t>
            </a: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Dr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", "name": "Oliver Sacks"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"book": { "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title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": "The Island of the Color-Blind",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              "price": "$12.95"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    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}}</a:t>
            </a:r>
          </a:p>
          <a:p>
            <a:pPr>
              <a:lnSpc>
                <a:spcPct val="80000"/>
              </a:lnSpc>
            </a:pPr>
            <a:endParaRPr lang="en-US" altLang="ko-KR" sz="16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section.title</a:t>
            </a:r>
            <a:endParaRPr lang="en-US" altLang="ko-KR" sz="16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section.signing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[0].</a:t>
            </a: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author.title</a:t>
            </a:r>
            <a:endParaRPr lang="en-US" altLang="ko-KR" sz="16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section.signing</a:t>
            </a:r>
            <a:r>
              <a:rPr lang="en-US" altLang="ko-KR" sz="1600" b="1" dirty="0">
                <a:latin typeface="Courier New" panose="02070309020205020404" pitchFamily="49" charset="0"/>
                <a:ea typeface="굴림" panose="020B0600000101010101" pitchFamily="50" charset="-127"/>
              </a:rPr>
              <a:t>[1].</a:t>
            </a:r>
            <a:r>
              <a:rPr lang="en-US" altLang="ko-KR" sz="16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book.title</a:t>
            </a:r>
            <a:endParaRPr lang="en-US" altLang="ko-KR" sz="16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262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6511049" cy="48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2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4704"/>
            <a:ext cx="7477273" cy="56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561975"/>
            <a:ext cx="89439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5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Let‘s try the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download a jar file. </a:t>
            </a:r>
          </a:p>
          <a:p>
            <a:r>
              <a:rPr lang="en-US" altLang="ko-KR" dirty="0" smtClean="0"/>
              <a:t>For this example, please download a jar file from this link</a:t>
            </a:r>
          </a:p>
          <a:p>
            <a:pPr lvl="1"/>
            <a:r>
              <a:rPr lang="en-US" altLang="ko-KR" dirty="0">
                <a:hlinkClick r:id="rId2"/>
              </a:rPr>
              <a:t>https://code.google.com/p/json-simple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file name: </a:t>
            </a:r>
            <a:r>
              <a:rPr lang="en-US" altLang="ko-KR" dirty="0" smtClean="0">
                <a:hlinkClick r:id="rId3" tooltip="1.1.1 binary, with maven and OSGi support"/>
              </a:rPr>
              <a:t>json-simple-1.1.1.jar</a:t>
            </a:r>
            <a:endParaRPr lang="en-US" altLang="ko-KR" dirty="0" smtClean="0"/>
          </a:p>
          <a:p>
            <a:r>
              <a:rPr lang="en-US" altLang="ko-KR" dirty="0" smtClean="0"/>
              <a:t>Copy the file into the workspace (for the convenience)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26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Eclipse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your project, press the right click button of your mouse and choose “Build Path” </a:t>
            </a:r>
            <a:r>
              <a:rPr lang="en-US" altLang="ko-KR" dirty="0" smtClean="0">
                <a:sym typeface="Wingdings" panose="05000000000000000000" pitchFamily="2" charset="2"/>
              </a:rPr>
              <a:t> “Configure Build Path”  Add jar  choose the folder which you put the jar file  OK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62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example shows how to write a JSON-based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83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JsonSimple.java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package </a:t>
            </a:r>
            <a:r>
              <a:rPr lang="en-US" altLang="ko-KR" b="1" dirty="0" err="1"/>
              <a:t>json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java.io.FileWriter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java.io.IOException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org.json.simple.JSONArray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org.json.simple.JSONObject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JsonSimple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JSONObject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en-US" altLang="ko-KR" u="sng" dirty="0" err="1"/>
              <a:t>obj.put</a:t>
            </a:r>
            <a:r>
              <a:rPr lang="en-US" altLang="ko-KR" u="sng" dirty="0"/>
              <a:t>("skills", "programming");</a:t>
            </a:r>
          </a:p>
          <a:p>
            <a:pPr marL="0" indent="0">
              <a:buNone/>
            </a:pPr>
            <a:r>
              <a:rPr lang="en-US" altLang="ko-KR" u="sng" dirty="0" err="1"/>
              <a:t>obj.put</a:t>
            </a:r>
            <a:r>
              <a:rPr lang="en-US" altLang="ko-KR" u="sng" dirty="0"/>
              <a:t>("age", </a:t>
            </a:r>
            <a:r>
              <a:rPr lang="en-US" altLang="ko-KR" b="1" u="sng" dirty="0"/>
              <a:t>new Integer(40));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JSONArray</a:t>
            </a:r>
            <a:r>
              <a:rPr lang="en-US" altLang="ko-KR" dirty="0"/>
              <a:t> list1 = </a:t>
            </a:r>
            <a:r>
              <a:rPr lang="en-US" altLang="ko-KR" b="1" dirty="0"/>
              <a:t>new </a:t>
            </a:r>
            <a:r>
              <a:rPr lang="en-US" altLang="ko-KR" b="1" dirty="0" err="1"/>
              <a:t>JSONArray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en-US" altLang="ko-KR" u="sng" dirty="0"/>
              <a:t>list1.add("HTML");</a:t>
            </a:r>
          </a:p>
          <a:p>
            <a:pPr marL="0" indent="0">
              <a:buNone/>
            </a:pPr>
            <a:r>
              <a:rPr lang="en-US" altLang="ko-KR" u="sng" dirty="0"/>
              <a:t>list1.add("XML");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u="sng" dirty="0" err="1"/>
              <a:t>obj.put</a:t>
            </a:r>
            <a:r>
              <a:rPr lang="en-US" altLang="ko-KR" u="sng" dirty="0"/>
              <a:t>("web", list1);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JSONArray</a:t>
            </a:r>
            <a:r>
              <a:rPr lang="en-US" altLang="ko-KR" dirty="0"/>
              <a:t> list2 = </a:t>
            </a:r>
            <a:r>
              <a:rPr lang="en-US" altLang="ko-KR" b="1" dirty="0"/>
              <a:t>new </a:t>
            </a:r>
            <a:r>
              <a:rPr lang="en-US" altLang="ko-KR" b="1" dirty="0" err="1"/>
              <a:t>JSONArray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en-US" altLang="ko-KR" u="sng" dirty="0"/>
              <a:t>list2.add("Java");</a:t>
            </a:r>
          </a:p>
          <a:p>
            <a:pPr marL="0" indent="0">
              <a:buNone/>
            </a:pPr>
            <a:r>
              <a:rPr lang="en-US" altLang="ko-KR" u="sng" dirty="0"/>
              <a:t>list2.add("C");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u="sng" dirty="0" err="1"/>
              <a:t>obj.put</a:t>
            </a:r>
            <a:r>
              <a:rPr lang="en-US" altLang="ko-KR" u="sng" dirty="0"/>
              <a:t>("desktop", list2);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try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FileWriter</a:t>
            </a:r>
            <a:r>
              <a:rPr lang="en-US" altLang="ko-KR" dirty="0"/>
              <a:t> file = </a:t>
            </a:r>
            <a:r>
              <a:rPr lang="en-US" altLang="ko-KR" b="1" dirty="0"/>
              <a:t>new </a:t>
            </a:r>
            <a:r>
              <a:rPr lang="en-US" altLang="ko-KR" b="1" dirty="0" err="1"/>
              <a:t>FileWriter</a:t>
            </a:r>
            <a:r>
              <a:rPr lang="en-US" altLang="ko-KR" b="1" dirty="0"/>
              <a:t>("</a:t>
            </a:r>
            <a:r>
              <a:rPr lang="en-US" altLang="ko-KR" b="1" dirty="0" err="1"/>
              <a:t>test.json</a:t>
            </a:r>
            <a:r>
              <a:rPr lang="en-US" altLang="ko-KR" b="1" dirty="0"/>
              <a:t>");</a:t>
            </a:r>
          </a:p>
          <a:p>
            <a:pPr marL="0" indent="0">
              <a:buNone/>
            </a:pPr>
            <a:r>
              <a:rPr lang="en-US" altLang="ko-KR" dirty="0" err="1"/>
              <a:t>file.write</a:t>
            </a:r>
            <a:r>
              <a:rPr lang="en-US" altLang="ko-KR" dirty="0"/>
              <a:t>(</a:t>
            </a:r>
            <a:r>
              <a:rPr lang="en-US" altLang="ko-KR" dirty="0" err="1"/>
              <a:t>obj.toJSONString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file.flush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file.close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r>
              <a:rPr lang="en-US" altLang="ko-KR" b="1" dirty="0"/>
              <a:t>catch (</a:t>
            </a:r>
            <a:r>
              <a:rPr lang="en-US" altLang="ko-KR" b="1" dirty="0" err="1"/>
              <a:t>IOException</a:t>
            </a:r>
            <a:r>
              <a:rPr lang="en-US" altLang="ko-KR" b="1" dirty="0"/>
              <a:t> e) {</a:t>
            </a:r>
          </a:p>
          <a:p>
            <a:pPr marL="0" indent="0">
              <a:buNone/>
            </a:pP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System.</a:t>
            </a:r>
            <a:r>
              <a:rPr lang="en-US" altLang="ko-KR" i="1" dirty="0" err="1"/>
              <a:t>out.print</a:t>
            </a:r>
            <a:r>
              <a:rPr lang="en-US" altLang="ko-KR" i="1" dirty="0"/>
              <a:t>(</a:t>
            </a:r>
            <a:r>
              <a:rPr lang="en-US" altLang="ko-KR" i="1" dirty="0" err="1"/>
              <a:t>obj</a:t>
            </a:r>
            <a:r>
              <a:rPr lang="en-US" altLang="ko-KR" i="1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77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example shows how to read a JSON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9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JavaScript Object Notation (JSON) Introduction</a:t>
            </a:r>
          </a:p>
          <a:p>
            <a:r>
              <a:rPr lang="en-US" altLang="ko-KR" dirty="0" smtClean="0"/>
              <a:t>JSON Examples</a:t>
            </a:r>
          </a:p>
        </p:txBody>
      </p:sp>
    </p:spTree>
    <p:extLst>
      <p:ext uri="{BB962C8B-B14F-4D97-AF65-F5344CB8AC3E}">
        <p14:creationId xmlns:p14="http://schemas.microsoft.com/office/powerpoint/2010/main" val="31789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JsonRead.java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package </a:t>
            </a:r>
            <a:r>
              <a:rPr lang="en-US" altLang="ko-KR" b="1" dirty="0" err="1"/>
              <a:t>json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java.io.FileNotFoundException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java.io.FileReader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java.io.IOException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java.util.Iterator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org.json.simple.JSONArray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org.json.simple.JSONObject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org.json.simple.parser.JSONParser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en-US" altLang="ko-KR" b="1" dirty="0"/>
              <a:t>import </a:t>
            </a:r>
            <a:r>
              <a:rPr lang="en-US" altLang="ko-KR" b="1" dirty="0" err="1"/>
              <a:t>org.json.simple.parser.ParseException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/>
              <a:t>JsonRead</a:t>
            </a:r>
            <a:r>
              <a:rPr lang="en-US" altLang="ko-KR" b="1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JSONParser</a:t>
            </a:r>
            <a:r>
              <a:rPr lang="en-US" altLang="ko-KR" dirty="0"/>
              <a:t> parser = </a:t>
            </a:r>
            <a:r>
              <a:rPr lang="en-US" altLang="ko-KR" b="1" dirty="0"/>
              <a:t>new </a:t>
            </a:r>
            <a:r>
              <a:rPr lang="en-US" altLang="ko-KR" b="1" dirty="0" err="1"/>
              <a:t>JSONParser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try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Object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parser.parse</a:t>
            </a:r>
            <a:r>
              <a:rPr lang="en-US" altLang="ko-KR" dirty="0"/>
              <a:t>(</a:t>
            </a:r>
            <a:r>
              <a:rPr lang="en-US" altLang="ko-KR" b="1" dirty="0"/>
              <a:t>new </a:t>
            </a:r>
            <a:r>
              <a:rPr lang="en-US" altLang="ko-KR" b="1" dirty="0" err="1"/>
              <a:t>FileReader</a:t>
            </a:r>
            <a:r>
              <a:rPr lang="en-US" altLang="ko-KR" b="1" dirty="0"/>
              <a:t>("</a:t>
            </a:r>
            <a:r>
              <a:rPr lang="en-US" altLang="ko-KR" b="1" dirty="0" err="1"/>
              <a:t>test.json</a:t>
            </a:r>
            <a:r>
              <a:rPr lang="en-US" altLang="ko-KR" b="1" dirty="0"/>
              <a:t>"));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 err="1"/>
              <a:t>JSONObject</a:t>
            </a:r>
            <a:r>
              <a:rPr lang="en-US" altLang="ko-KR" dirty="0"/>
              <a:t> </a:t>
            </a:r>
            <a:r>
              <a:rPr lang="en-US" altLang="ko-KR" dirty="0" err="1"/>
              <a:t>jsonObject</a:t>
            </a:r>
            <a:r>
              <a:rPr lang="en-US" altLang="ko-KR" dirty="0"/>
              <a:t> = (</a:t>
            </a:r>
            <a:r>
              <a:rPr lang="en-US" altLang="ko-KR" dirty="0" err="1"/>
              <a:t>JSONObject</a:t>
            </a:r>
            <a:r>
              <a:rPr lang="en-US" altLang="ko-KR" dirty="0"/>
              <a:t>) </a:t>
            </a:r>
            <a:r>
              <a:rPr lang="en-US" altLang="ko-KR" dirty="0" err="1"/>
              <a:t>obj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String name = (String) </a:t>
            </a:r>
            <a:r>
              <a:rPr lang="en-US" altLang="ko-KR" dirty="0" err="1"/>
              <a:t>jsonObject.get</a:t>
            </a:r>
            <a:r>
              <a:rPr lang="en-US" altLang="ko-KR" dirty="0"/>
              <a:t>("skills");</a:t>
            </a:r>
          </a:p>
          <a:p>
            <a:pPr marL="0" indent="0">
              <a:buNone/>
            </a:pPr>
            <a:r>
              <a:rPr lang="en-US" altLang="ko-KR" dirty="0" err="1"/>
              <a:t>System.</a:t>
            </a:r>
            <a:r>
              <a:rPr lang="en-US" altLang="ko-KR" i="1" dirty="0" err="1"/>
              <a:t>out.println</a:t>
            </a:r>
            <a:r>
              <a:rPr lang="en-US" altLang="ko-KR" i="1" dirty="0"/>
              <a:t>("skills :"+name);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b="1" dirty="0"/>
              <a:t>long age = (Long) </a:t>
            </a:r>
            <a:r>
              <a:rPr lang="en-US" altLang="ko-KR" b="1" dirty="0" err="1"/>
              <a:t>jsonObject.get</a:t>
            </a:r>
            <a:r>
              <a:rPr lang="en-US" altLang="ko-KR" b="1" dirty="0"/>
              <a:t>("age");</a:t>
            </a:r>
          </a:p>
          <a:p>
            <a:pPr marL="0" indent="0">
              <a:buNone/>
            </a:pPr>
            <a:r>
              <a:rPr lang="en-US" altLang="ko-KR" dirty="0" err="1"/>
              <a:t>System.</a:t>
            </a:r>
            <a:r>
              <a:rPr lang="en-US" altLang="ko-KR" i="1" dirty="0" err="1"/>
              <a:t>out.println</a:t>
            </a:r>
            <a:r>
              <a:rPr lang="en-US" altLang="ko-KR" i="1" dirty="0"/>
              <a:t>("age: "+age);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// loop array</a:t>
            </a:r>
          </a:p>
          <a:p>
            <a:pPr marL="0" indent="0">
              <a:buNone/>
            </a:pPr>
            <a:r>
              <a:rPr lang="en-US" altLang="ko-KR" dirty="0" err="1"/>
              <a:t>JSONArray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(</a:t>
            </a:r>
            <a:r>
              <a:rPr lang="en-US" altLang="ko-KR" dirty="0" err="1"/>
              <a:t>JSONArray</a:t>
            </a:r>
            <a:r>
              <a:rPr lang="en-US" altLang="ko-KR" dirty="0"/>
              <a:t>) </a:t>
            </a:r>
            <a:r>
              <a:rPr lang="en-US" altLang="ko-KR" dirty="0" err="1"/>
              <a:t>jsonObject.get</a:t>
            </a:r>
            <a:r>
              <a:rPr lang="en-US" altLang="ko-KR" dirty="0"/>
              <a:t>("desktop");</a:t>
            </a:r>
          </a:p>
          <a:p>
            <a:pPr marL="0" indent="0">
              <a:buNone/>
            </a:pPr>
            <a:r>
              <a:rPr lang="en-US" altLang="ko-KR" dirty="0"/>
              <a:t>Iterator&lt;String&gt; iterator = </a:t>
            </a:r>
            <a:r>
              <a:rPr lang="en-US" altLang="ko-KR" u="sng" dirty="0" err="1"/>
              <a:t>msg.iterator</a:t>
            </a:r>
            <a:r>
              <a:rPr lang="en-US" altLang="ko-KR" u="sng" dirty="0"/>
              <a:t>();</a:t>
            </a:r>
          </a:p>
          <a:p>
            <a:pPr marL="0" indent="0">
              <a:buNone/>
            </a:pPr>
            <a:r>
              <a:rPr lang="en-US" altLang="ko-KR" b="1" dirty="0"/>
              <a:t>while (</a:t>
            </a:r>
            <a:r>
              <a:rPr lang="en-US" altLang="ko-KR" b="1" dirty="0" err="1"/>
              <a:t>iterator.hasNext</a:t>
            </a:r>
            <a:r>
              <a:rPr lang="en-US" altLang="ko-KR" b="1" dirty="0"/>
              <a:t>()) {</a:t>
            </a:r>
          </a:p>
          <a:p>
            <a:pPr marL="0" indent="0">
              <a:buNone/>
            </a:pPr>
            <a:r>
              <a:rPr lang="en-US" altLang="ko-KR" dirty="0" err="1"/>
              <a:t>System.</a:t>
            </a:r>
            <a:r>
              <a:rPr lang="en-US" altLang="ko-KR" i="1" dirty="0" err="1"/>
              <a:t>out.println</a:t>
            </a:r>
            <a:r>
              <a:rPr lang="en-US" altLang="ko-KR" i="1" dirty="0"/>
              <a:t>("programming language: "+</a:t>
            </a:r>
            <a:r>
              <a:rPr lang="en-US" altLang="ko-KR" i="1" dirty="0" err="1"/>
              <a:t>iterator.next</a:t>
            </a:r>
            <a:r>
              <a:rPr lang="en-US" altLang="ko-KR" i="1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211960" y="1600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// loop </a:t>
            </a:r>
            <a:r>
              <a:rPr lang="en-US" altLang="ko-KR" sz="800" dirty="0" smtClean="0"/>
              <a:t>2</a:t>
            </a:r>
            <a:r>
              <a:rPr lang="en-US" altLang="ko-KR" sz="800" baseline="30000" dirty="0" smtClean="0"/>
              <a:t>nd</a:t>
            </a:r>
            <a:r>
              <a:rPr lang="en-US" altLang="ko-KR" sz="800" dirty="0" smtClean="0"/>
              <a:t> array</a:t>
            </a:r>
            <a:endParaRPr lang="en-US" altLang="ko-KR" sz="800" dirty="0"/>
          </a:p>
          <a:p>
            <a:r>
              <a:rPr lang="en-US" altLang="ko-KR" sz="800" dirty="0" err="1"/>
              <a:t>msg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JSONArray</a:t>
            </a:r>
            <a:r>
              <a:rPr lang="en-US" altLang="ko-KR" sz="800" dirty="0"/>
              <a:t>) </a:t>
            </a:r>
            <a:r>
              <a:rPr lang="en-US" altLang="ko-KR" sz="800" dirty="0" err="1"/>
              <a:t>jsonObject.get</a:t>
            </a:r>
            <a:r>
              <a:rPr lang="en-US" altLang="ko-KR" sz="800" dirty="0"/>
              <a:t>("web");</a:t>
            </a:r>
          </a:p>
          <a:p>
            <a:r>
              <a:rPr lang="en-US" altLang="ko-KR" sz="800" dirty="0"/>
              <a:t>iterator = </a:t>
            </a:r>
            <a:r>
              <a:rPr lang="en-US" altLang="ko-KR" sz="800" u="sng" dirty="0" err="1"/>
              <a:t>msg.iterator</a:t>
            </a:r>
            <a:r>
              <a:rPr lang="en-US" altLang="ko-KR" sz="800" u="sng" dirty="0"/>
              <a:t>();</a:t>
            </a:r>
          </a:p>
          <a:p>
            <a:r>
              <a:rPr lang="en-US" altLang="ko-KR" sz="800" b="1" dirty="0"/>
              <a:t>while (</a:t>
            </a:r>
            <a:r>
              <a:rPr lang="en-US" altLang="ko-KR" sz="800" b="1" dirty="0" err="1"/>
              <a:t>iterator.hasNext</a:t>
            </a:r>
            <a:r>
              <a:rPr lang="en-US" altLang="ko-KR" sz="800" b="1" dirty="0"/>
              <a:t>()) {</a:t>
            </a:r>
          </a:p>
          <a:p>
            <a:r>
              <a:rPr lang="en-US" altLang="ko-KR" sz="800" dirty="0" err="1"/>
              <a:t>System.</a:t>
            </a:r>
            <a:r>
              <a:rPr lang="en-US" altLang="ko-KR" sz="800" i="1" dirty="0" err="1"/>
              <a:t>out.println</a:t>
            </a:r>
            <a:r>
              <a:rPr lang="en-US" altLang="ko-KR" sz="800" i="1" dirty="0"/>
              <a:t>("web language:"+</a:t>
            </a:r>
            <a:r>
              <a:rPr lang="en-US" altLang="ko-KR" sz="800" i="1" dirty="0" err="1"/>
              <a:t>iterator.next</a:t>
            </a:r>
            <a:r>
              <a:rPr lang="en-US" altLang="ko-KR" sz="800" i="1" dirty="0"/>
              <a:t>());</a:t>
            </a:r>
          </a:p>
          <a:p>
            <a:r>
              <a:rPr lang="en-US" altLang="ko-KR" sz="800" dirty="0"/>
              <a:t>}</a:t>
            </a:r>
          </a:p>
          <a:p>
            <a:r>
              <a:rPr lang="ko-KR" altLang="en-US" sz="800" dirty="0"/>
              <a:t> </a:t>
            </a:r>
          </a:p>
          <a:p>
            <a:r>
              <a:rPr lang="en-US" altLang="ko-KR" sz="800" dirty="0"/>
              <a:t>} </a:t>
            </a:r>
            <a:r>
              <a:rPr lang="en-US" altLang="ko-KR" sz="800" b="1" dirty="0"/>
              <a:t>catch (</a:t>
            </a:r>
            <a:r>
              <a:rPr lang="en-US" altLang="ko-KR" sz="800" b="1" dirty="0" err="1"/>
              <a:t>FileNotFoundException</a:t>
            </a:r>
            <a:r>
              <a:rPr lang="en-US" altLang="ko-KR" sz="800" b="1" dirty="0"/>
              <a:t> e) {</a:t>
            </a:r>
          </a:p>
          <a:p>
            <a:r>
              <a:rPr lang="en-US" altLang="ko-KR" sz="800" dirty="0" err="1"/>
              <a:t>e.printStackTrace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} </a:t>
            </a:r>
            <a:r>
              <a:rPr lang="en-US" altLang="ko-KR" sz="800" b="1" dirty="0"/>
              <a:t>catch (</a:t>
            </a:r>
            <a:r>
              <a:rPr lang="en-US" altLang="ko-KR" sz="800" b="1" dirty="0" err="1"/>
              <a:t>IOException</a:t>
            </a:r>
            <a:r>
              <a:rPr lang="en-US" altLang="ko-KR" sz="800" b="1" dirty="0"/>
              <a:t> e) {</a:t>
            </a:r>
          </a:p>
          <a:p>
            <a:r>
              <a:rPr lang="en-US" altLang="ko-KR" sz="800" dirty="0" err="1"/>
              <a:t>e.printStackTrace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} </a:t>
            </a:r>
            <a:r>
              <a:rPr lang="en-US" altLang="ko-KR" sz="800" b="1" dirty="0"/>
              <a:t>catch (</a:t>
            </a:r>
            <a:r>
              <a:rPr lang="en-US" altLang="ko-KR" sz="800" b="1" dirty="0" err="1"/>
              <a:t>ParseException</a:t>
            </a:r>
            <a:r>
              <a:rPr lang="en-US" altLang="ko-KR" sz="800" b="1" dirty="0"/>
              <a:t> e) {</a:t>
            </a:r>
          </a:p>
          <a:p>
            <a:r>
              <a:rPr lang="en-US" altLang="ko-KR" sz="800" dirty="0" err="1"/>
              <a:t>e.printStackTrace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}</a:t>
            </a:r>
          </a:p>
          <a:p>
            <a:r>
              <a:rPr lang="ko-KR" altLang="en-US" sz="800" dirty="0"/>
              <a:t> </a:t>
            </a:r>
          </a:p>
          <a:p>
            <a:r>
              <a:rPr lang="ko-KR" altLang="en-US" sz="800" dirty="0"/>
              <a:t>     </a:t>
            </a:r>
            <a:r>
              <a:rPr lang="en-US" altLang="ko-KR" sz="800" dirty="0"/>
              <a:t>}</a:t>
            </a:r>
          </a:p>
          <a:p>
            <a:r>
              <a:rPr lang="ko-KR" altLang="en-US" sz="800" dirty="0"/>
              <a:t> </a:t>
            </a:r>
          </a:p>
          <a:p>
            <a:r>
              <a:rPr lang="en-US" altLang="ko-KR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25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with Graph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we need to provide the data. For this purpose, we will use </a:t>
            </a:r>
            <a:r>
              <a:rPr lang="en-US" altLang="ko-KR" dirty="0" err="1" smtClean="0"/>
              <a:t>sample.json</a:t>
            </a:r>
            <a:endParaRPr lang="en-US" altLang="ko-KR" dirty="0" smtClean="0"/>
          </a:p>
          <a:p>
            <a:r>
              <a:rPr lang="en-US" altLang="ko-KR" dirty="0" smtClean="0"/>
              <a:t>Second, we need to write the JSP with the inclusion of JSON data to show the result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is about Pizza Topping with two attributes:</a:t>
            </a:r>
          </a:p>
          <a:p>
            <a:pPr lvl="1"/>
            <a:r>
              <a:rPr lang="en-US" altLang="ko-KR" dirty="0" smtClean="0"/>
              <a:t>Attribute name : represent the topping name</a:t>
            </a:r>
          </a:p>
          <a:p>
            <a:pPr lvl="1"/>
            <a:r>
              <a:rPr lang="en-US" altLang="ko-KR" dirty="0" smtClean="0"/>
              <a:t>Attribute amount : represent the quantity</a:t>
            </a:r>
          </a:p>
          <a:p>
            <a:r>
              <a:rPr lang="en-US" altLang="ko-KR" dirty="0" smtClean="0"/>
              <a:t>The data is created in JSON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18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sample.json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"</a:t>
            </a:r>
            <a:r>
              <a:rPr lang="en-US" altLang="ko-KR" u="sng" dirty="0"/>
              <a:t>cols": [</a:t>
            </a:r>
          </a:p>
          <a:p>
            <a:pPr marL="0" indent="0">
              <a:buNone/>
            </a:pPr>
            <a:r>
              <a:rPr lang="en-US" altLang="ko-KR" dirty="0"/>
              <a:t>        {"</a:t>
            </a:r>
            <a:r>
              <a:rPr lang="en-US" altLang="ko-KR" dirty="0" err="1"/>
              <a:t>id":"","label":"</a:t>
            </a:r>
            <a:r>
              <a:rPr lang="en-US" altLang="ko-KR" u="sng" dirty="0" err="1"/>
              <a:t>Topping","type":"string</a:t>
            </a:r>
            <a:r>
              <a:rPr lang="en-US" altLang="ko-KR" u="sng" dirty="0"/>
              <a:t>"},</a:t>
            </a:r>
          </a:p>
          <a:p>
            <a:pPr marL="0" indent="0">
              <a:buNone/>
            </a:pPr>
            <a:r>
              <a:rPr lang="en-US" altLang="ko-KR" dirty="0"/>
              <a:t>        {"</a:t>
            </a:r>
            <a:r>
              <a:rPr lang="en-US" altLang="ko-KR" dirty="0" err="1"/>
              <a:t>id":"","label":"Slices","type":"number</a:t>
            </a:r>
            <a:r>
              <a:rPr lang="en-US" altLang="ko-KR" dirty="0"/>
              <a:t>"}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],</a:t>
            </a:r>
          </a:p>
          <a:p>
            <a:pPr marL="0" indent="0">
              <a:buNone/>
            </a:pPr>
            <a:r>
              <a:rPr lang="en-US" altLang="ko-KR" dirty="0"/>
              <a:t>  "rows": [</a:t>
            </a:r>
          </a:p>
          <a:p>
            <a:pPr marL="0" indent="0">
              <a:buNone/>
            </a:pPr>
            <a:r>
              <a:rPr lang="en-US" altLang="ko-KR" dirty="0"/>
              <a:t>        {"c":[{"</a:t>
            </a:r>
            <a:r>
              <a:rPr lang="en-US" altLang="ko-KR" dirty="0" err="1"/>
              <a:t>v":"Mushrooms</a:t>
            </a:r>
            <a:r>
              <a:rPr lang="en-US" altLang="ko-KR" dirty="0"/>
              <a:t>"},{"v":3}]},</a:t>
            </a:r>
          </a:p>
          <a:p>
            <a:pPr marL="0" indent="0">
              <a:buNone/>
            </a:pPr>
            <a:r>
              <a:rPr lang="en-US" altLang="ko-KR" dirty="0"/>
              <a:t>        {"c":[{"</a:t>
            </a:r>
            <a:r>
              <a:rPr lang="en-US" altLang="ko-KR" dirty="0" err="1"/>
              <a:t>v":"Onions</a:t>
            </a:r>
            <a:r>
              <a:rPr lang="en-US" altLang="ko-KR" dirty="0"/>
              <a:t>"},{"v":1}]},</a:t>
            </a:r>
          </a:p>
          <a:p>
            <a:pPr marL="0" indent="0">
              <a:buNone/>
            </a:pPr>
            <a:r>
              <a:rPr lang="en-US" altLang="ko-KR" dirty="0"/>
              <a:t>        {"c":[{"</a:t>
            </a:r>
            <a:r>
              <a:rPr lang="en-US" altLang="ko-KR" dirty="0" err="1"/>
              <a:t>v":"Olives</a:t>
            </a:r>
            <a:r>
              <a:rPr lang="en-US" altLang="ko-KR" dirty="0"/>
              <a:t>"},{"v":1}]},</a:t>
            </a:r>
          </a:p>
          <a:p>
            <a:pPr marL="0" indent="0">
              <a:buNone/>
            </a:pPr>
            <a:r>
              <a:rPr lang="en-US" altLang="ko-KR" dirty="0"/>
              <a:t>        {"c":[{"</a:t>
            </a:r>
            <a:r>
              <a:rPr lang="en-US" altLang="ko-KR" dirty="0" err="1"/>
              <a:t>v":"</a:t>
            </a:r>
            <a:r>
              <a:rPr lang="en-US" altLang="ko-KR" u="sng" dirty="0" err="1"/>
              <a:t>Zucchini</a:t>
            </a:r>
            <a:r>
              <a:rPr lang="en-US" altLang="ko-KR" u="sng" dirty="0"/>
              <a:t>"},{"v":1}]},</a:t>
            </a:r>
          </a:p>
          <a:p>
            <a:pPr marL="0" indent="0">
              <a:buNone/>
            </a:pPr>
            <a:r>
              <a:rPr lang="en-US" altLang="ko-KR" dirty="0"/>
              <a:t>        {"c":[{"</a:t>
            </a:r>
            <a:r>
              <a:rPr lang="en-US" altLang="ko-KR" dirty="0" err="1"/>
              <a:t>v":"</a:t>
            </a:r>
            <a:r>
              <a:rPr lang="en-US" altLang="ko-KR" u="sng" dirty="0" err="1"/>
              <a:t>Pepperoni</a:t>
            </a:r>
            <a:r>
              <a:rPr lang="en-US" altLang="ko-KR" u="sng" dirty="0"/>
              <a:t>"},{"v":2}]}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39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 order to view the data in a chart (this example utilizes Pie Chart using Google Chart API), we need to do the following steps</a:t>
            </a:r>
          </a:p>
          <a:p>
            <a:pPr lvl="1"/>
            <a:r>
              <a:rPr lang="en-US" altLang="ko-KR" dirty="0" smtClean="0"/>
              <a:t>Load Visualization API</a:t>
            </a:r>
          </a:p>
          <a:p>
            <a:pPr lvl="1"/>
            <a:r>
              <a:rPr lang="en-US" altLang="ko-KR" dirty="0" smtClean="0"/>
              <a:t>Set a callback to run when the Google Visualization API is loaded</a:t>
            </a:r>
          </a:p>
          <a:p>
            <a:pPr lvl="1"/>
            <a:r>
              <a:rPr lang="en-US" altLang="ko-KR" dirty="0" smtClean="0"/>
              <a:t>Retrieve the data</a:t>
            </a:r>
          </a:p>
          <a:p>
            <a:pPr lvl="1"/>
            <a:r>
              <a:rPr lang="en-US" altLang="ko-KR" dirty="0" smtClean="0"/>
              <a:t>Create data table out of JSON data loaded from server</a:t>
            </a:r>
          </a:p>
          <a:p>
            <a:pPr lvl="1"/>
            <a:r>
              <a:rPr lang="en-US" altLang="ko-KR" dirty="0" smtClean="0"/>
              <a:t>Instantiate and draw Chart</a:t>
            </a:r>
          </a:p>
        </p:txBody>
      </p:sp>
    </p:spTree>
    <p:extLst>
      <p:ext uri="{BB962C8B-B14F-4D97-AF65-F5344CB8AC3E}">
        <p14:creationId xmlns:p14="http://schemas.microsoft.com/office/powerpoint/2010/main" val="180863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example.jsp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&lt;%@ page language=</a:t>
            </a:r>
            <a:r>
              <a:rPr lang="en-US" altLang="ko-KR" i="1" dirty="0"/>
              <a:t>"java" </a:t>
            </a:r>
            <a:r>
              <a:rPr lang="en-US" altLang="ko-KR" i="1" dirty="0" err="1"/>
              <a:t>contentType</a:t>
            </a:r>
            <a:r>
              <a:rPr lang="en-US" altLang="ko-KR" i="1" dirty="0"/>
              <a:t>="text/html; charset=EUC-KR"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</a:t>
            </a:r>
            <a:r>
              <a:rPr lang="en-US" altLang="ko-KR" i="1" dirty="0"/>
              <a:t>"EUC-KR"%&gt;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  &lt;head&gt;</a:t>
            </a:r>
          </a:p>
          <a:p>
            <a:pPr marL="0" indent="0">
              <a:buNone/>
            </a:pPr>
            <a:r>
              <a:rPr lang="en-US" altLang="ko-KR" dirty="0"/>
              <a:t>    &lt;!--Load the AJAX API--&gt;</a:t>
            </a:r>
          </a:p>
          <a:p>
            <a:pPr marL="0" indent="0">
              <a:buNone/>
            </a:pPr>
            <a:r>
              <a:rPr lang="en-US" altLang="ko-KR" dirty="0"/>
              <a:t>    &lt;script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 </a:t>
            </a:r>
            <a:r>
              <a:rPr lang="en-US" altLang="ko-KR" i="1" dirty="0" err="1"/>
              <a:t>src</a:t>
            </a:r>
            <a:r>
              <a:rPr lang="en-US" altLang="ko-KR" i="1" dirty="0"/>
              <a:t>="https://www.gstatic.com/charts/loader.js"&gt;&lt;/script&gt;</a:t>
            </a:r>
          </a:p>
          <a:p>
            <a:pPr marL="0" indent="0">
              <a:buNone/>
            </a:pPr>
            <a:r>
              <a:rPr lang="en-US" altLang="ko-KR" dirty="0"/>
              <a:t>    &lt;script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 </a:t>
            </a:r>
            <a:r>
              <a:rPr lang="en-US" altLang="ko-KR" i="1" dirty="0" err="1"/>
              <a:t>src</a:t>
            </a:r>
            <a:r>
              <a:rPr lang="en-US" altLang="ko-KR" i="1" dirty="0"/>
              <a:t>="//ajax.googleapis.com/ajax/libs/</a:t>
            </a:r>
            <a:r>
              <a:rPr lang="en-US" altLang="ko-KR" i="1" dirty="0" err="1"/>
              <a:t>jquery</a:t>
            </a:r>
            <a:r>
              <a:rPr lang="en-US" altLang="ko-KR" i="1" dirty="0"/>
              <a:t>/1.10.2/jquery.min.js"&gt;&lt;/script&gt;</a:t>
            </a:r>
          </a:p>
          <a:p>
            <a:pPr marL="0" indent="0">
              <a:buNone/>
            </a:pPr>
            <a:r>
              <a:rPr lang="en-US" altLang="ko-KR" dirty="0"/>
              <a:t>    &lt;script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javascript</a:t>
            </a:r>
            <a:r>
              <a:rPr lang="en-US" altLang="ko-KR" i="1" dirty="0"/>
              <a:t>"&gt;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// Load the Visualization API and the </a:t>
            </a:r>
            <a:r>
              <a:rPr lang="en-US" altLang="ko-KR" dirty="0" err="1"/>
              <a:t>piechart</a:t>
            </a:r>
            <a:r>
              <a:rPr lang="en-US" altLang="ko-KR" dirty="0"/>
              <a:t> package.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google.charts.load</a:t>
            </a:r>
            <a:r>
              <a:rPr lang="en-US" altLang="ko-KR" dirty="0"/>
              <a:t>('current', {'packages':['</a:t>
            </a:r>
            <a:r>
              <a:rPr lang="en-US" altLang="ko-KR" dirty="0" err="1"/>
              <a:t>corechart</a:t>
            </a:r>
            <a:r>
              <a:rPr lang="en-US" altLang="ko-KR" dirty="0"/>
              <a:t>']});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</a:p>
          <a:p>
            <a:pPr marL="0" indent="0">
              <a:buNone/>
            </a:pPr>
            <a:r>
              <a:rPr lang="en-US" altLang="ko-KR" dirty="0"/>
              <a:t>    // Set a callback to run when the Google Visualization API is loaded.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google.charts.setOnLoadCallback</a:t>
            </a:r>
            <a:r>
              <a:rPr lang="en-US" altLang="ko-KR" dirty="0"/>
              <a:t>(</a:t>
            </a:r>
            <a:r>
              <a:rPr lang="en-US" altLang="ko-KR" dirty="0" err="1"/>
              <a:t>drawChart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function </a:t>
            </a:r>
            <a:r>
              <a:rPr lang="en-US" altLang="ko-KR" b="1" dirty="0" err="1"/>
              <a:t>drawChart</a:t>
            </a:r>
            <a:r>
              <a:rPr lang="en-US" altLang="ko-KR" b="1" dirty="0"/>
              <a:t>()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jsonData</a:t>
            </a:r>
            <a:r>
              <a:rPr lang="en-US" altLang="ko-KR" b="1" dirty="0"/>
              <a:t> = $.ajax({</a:t>
            </a:r>
          </a:p>
          <a:p>
            <a:pPr marL="0" indent="0">
              <a:buNone/>
            </a:pPr>
            <a:r>
              <a:rPr lang="en-US" altLang="ko-KR" dirty="0"/>
              <a:t>          url: "</a:t>
            </a:r>
            <a:r>
              <a:rPr lang="en-US" altLang="ko-KR" dirty="0" err="1"/>
              <a:t>sample.json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en-US" altLang="ko-KR" dirty="0" err="1"/>
              <a:t>async</a:t>
            </a:r>
            <a:r>
              <a:rPr lang="en-US" altLang="ko-KR" dirty="0"/>
              <a:t>: </a:t>
            </a:r>
            <a:r>
              <a:rPr lang="en-US" altLang="ko-KR" b="1" dirty="0"/>
              <a:t>false</a:t>
            </a:r>
          </a:p>
          <a:p>
            <a:pPr marL="0" indent="0">
              <a:buNone/>
            </a:pPr>
            <a:r>
              <a:rPr lang="en-US" altLang="ko-KR" dirty="0"/>
              <a:t>          }).</a:t>
            </a:r>
            <a:r>
              <a:rPr lang="en-US" altLang="ko-KR" dirty="0" err="1"/>
              <a:t>responseText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</a:p>
          <a:p>
            <a:pPr marL="0" indent="0">
              <a:buNone/>
            </a:pPr>
            <a:r>
              <a:rPr lang="en-US" altLang="ko-KR" dirty="0"/>
              <a:t>      // Create our data table out of JSON data loaded from server.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var</a:t>
            </a:r>
            <a:r>
              <a:rPr lang="en-US" altLang="ko-KR" b="1" dirty="0"/>
              <a:t> data = new </a:t>
            </a:r>
            <a:r>
              <a:rPr lang="en-US" altLang="ko-KR" b="1" dirty="0" err="1"/>
              <a:t>google.visualization.DataTable</a:t>
            </a:r>
            <a:r>
              <a:rPr lang="en-US" altLang="ko-KR" b="1" dirty="0"/>
              <a:t>(</a:t>
            </a:r>
            <a:r>
              <a:rPr lang="en-US" altLang="ko-KR" b="1" dirty="0" err="1"/>
              <a:t>jsonData</a:t>
            </a:r>
            <a:r>
              <a:rPr lang="en-US" altLang="ko-KR" b="1" dirty="0"/>
              <a:t>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// Instantiate and draw our chart, passing in some options.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var</a:t>
            </a:r>
            <a:r>
              <a:rPr lang="en-US" altLang="ko-KR" b="1" dirty="0"/>
              <a:t> chart = new </a:t>
            </a:r>
            <a:r>
              <a:rPr lang="en-US" altLang="ko-KR" b="1" dirty="0" err="1"/>
              <a:t>google.visualization.PieChart</a:t>
            </a:r>
            <a:r>
              <a:rPr lang="en-US" altLang="ko-KR" b="1" dirty="0"/>
              <a:t>(</a:t>
            </a:r>
            <a:r>
              <a:rPr lang="en-US" altLang="ko-KR" b="1" dirty="0" err="1"/>
              <a:t>document.getElementById</a:t>
            </a:r>
            <a:r>
              <a:rPr lang="en-US" altLang="ko-KR" b="1" dirty="0"/>
              <a:t>('</a:t>
            </a:r>
            <a:r>
              <a:rPr lang="en-US" altLang="ko-KR" b="1" dirty="0" err="1"/>
              <a:t>chart_div</a:t>
            </a:r>
            <a:r>
              <a:rPr lang="en-US" altLang="ko-KR" b="1" dirty="0"/>
              <a:t>'));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chart.draw</a:t>
            </a:r>
            <a:r>
              <a:rPr lang="en-US" altLang="ko-KR" dirty="0"/>
              <a:t>(data, {width: 400, height: 240});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&lt;/script&gt;</a:t>
            </a:r>
          </a:p>
          <a:p>
            <a:pPr marL="0" indent="0">
              <a:buNone/>
            </a:pPr>
            <a:r>
              <a:rPr lang="en-US" altLang="ko-KR" dirty="0"/>
              <a:t>  &lt;/head&gt;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&lt;body&gt;</a:t>
            </a:r>
          </a:p>
          <a:p>
            <a:pPr marL="0" indent="0">
              <a:buNone/>
            </a:pPr>
            <a:r>
              <a:rPr lang="en-US" altLang="ko-KR" dirty="0"/>
              <a:t>    &lt;!--</a:t>
            </a:r>
            <a:r>
              <a:rPr lang="en-US" altLang="ko-KR" u="sng" dirty="0" err="1"/>
              <a:t>Div</a:t>
            </a:r>
            <a:r>
              <a:rPr lang="en-US" altLang="ko-KR" u="sng" dirty="0"/>
              <a:t> that will hold the pie chart--&gt;</a:t>
            </a:r>
          </a:p>
          <a:p>
            <a:pPr marL="0" indent="0">
              <a:buNone/>
            </a:pPr>
            <a:r>
              <a:rPr lang="en-US" altLang="ko-KR" dirty="0"/>
              <a:t>    &lt;div id=</a:t>
            </a:r>
            <a:r>
              <a:rPr lang="en-US" altLang="ko-KR" i="1" dirty="0"/>
              <a:t>"</a:t>
            </a:r>
            <a:r>
              <a:rPr lang="en-US" altLang="ko-KR" i="1" dirty="0" err="1"/>
              <a:t>chart_div</a:t>
            </a:r>
            <a:r>
              <a:rPr lang="en-US" altLang="ko-KR" i="1" dirty="0"/>
              <a:t>"&gt;&lt;/div&gt;</a:t>
            </a:r>
          </a:p>
          <a:p>
            <a:pPr marL="0" indent="0">
              <a:buNone/>
            </a:pPr>
            <a:r>
              <a:rPr lang="en-US" altLang="ko-KR" dirty="0"/>
              <a:t>  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68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 is one of alternatives to store data</a:t>
            </a:r>
          </a:p>
          <a:p>
            <a:r>
              <a:rPr lang="en-US" altLang="ko-KR" dirty="0" smtClean="0"/>
              <a:t>JSON has become a prominent data format in recent years in comparison with </a:t>
            </a:r>
            <a:r>
              <a:rPr lang="en-US" altLang="ko-KR" dirty="0" smtClean="0"/>
              <a:t>XML</a:t>
            </a:r>
          </a:p>
          <a:p>
            <a:r>
              <a:rPr lang="en-US" altLang="ko-KR" dirty="0" smtClean="0"/>
              <a:t>JSON connects to most prominent visualization such </a:t>
            </a:r>
            <a:r>
              <a:rPr lang="en-US" altLang="ko-KR" smtClean="0"/>
              <a:t>as Google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11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References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http://www.mkyong.com/java/json-simple-example-read-and-write-json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code.google.com/p/json-simple/downloads/detail?name=json-simple-1.1.1.jar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http://www.cse.cuhk.edu.hk/~cjyuan/csc2720/slides/json.pdf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7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JSON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“JSON” stands for “JavaScript Object Notation”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panose="020B0600000101010101" pitchFamily="50" charset="-127"/>
              </a:rPr>
              <a:t>Despite the name, JSON is a (mostly) language-independent way of specifying objects as name-value </a:t>
            </a:r>
            <a:r>
              <a:rPr lang="en-US" altLang="ko-KR" sz="2000" dirty="0" smtClean="0">
                <a:ea typeface="굴림" panose="020B0600000101010101" pitchFamily="50" charset="-127"/>
              </a:rPr>
              <a:t>pairs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JSON is a syntax for passing around objects that contain name/value pairs, arrays and other objects</a:t>
            </a:r>
            <a:r>
              <a:rPr lang="en-US" altLang="ko-KR" sz="2400" dirty="0" smtClean="0"/>
              <a:t>.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Example (</a:t>
            </a:r>
            <a:r>
              <a:rPr lang="en-US" altLang="ko-KR" sz="2400" dirty="0">
                <a:latin typeface="Trebuchet MS" panose="020B0603020202020204" pitchFamily="34" charset="0"/>
                <a:ea typeface="굴림" panose="020B0600000101010101" pitchFamily="50" charset="-127"/>
              </a:rPr>
              <a:t>http://secretgeek.net/json_3mins.asp</a:t>
            </a:r>
            <a:r>
              <a:rPr lang="en-US" altLang="ko-KR" sz="2400" dirty="0">
                <a:ea typeface="굴림" panose="020B0600000101010101" pitchFamily="50" charset="-127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{"</a:t>
            </a:r>
            <a:r>
              <a:rPr lang="en-US" altLang="ko-KR" sz="2000" dirty="0" err="1" smtClean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skillz</a:t>
            </a:r>
            <a:r>
              <a:rPr lang="en-US" altLang="ko-KR" sz="2000" dirty="0" smtClean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": </a:t>
            </a: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"web":[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{ "name": "html", 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"years": 5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},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{ "name": "</a:t>
            </a:r>
            <a:r>
              <a:rPr lang="en-US" altLang="ko-KR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css</a:t>
            </a: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"years": 3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}]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"database":[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{ "name": "</a:t>
            </a:r>
            <a:r>
              <a:rPr lang="en-US" altLang="ko-KR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sql</a:t>
            </a: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", 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"years": 7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}]</a:t>
            </a:r>
            <a:b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8066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Schema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doc.apsstandard.org/2.1/_images/json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39814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2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syntax, I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An </a:t>
            </a:r>
            <a:r>
              <a:rPr lang="en-US" altLang="ko-KR" i="1">
                <a:ea typeface="굴림" panose="020B0600000101010101" pitchFamily="50" charset="-127"/>
              </a:rPr>
              <a:t>object</a:t>
            </a:r>
            <a:r>
              <a:rPr lang="en-US" altLang="ko-KR">
                <a:ea typeface="굴림" panose="020B0600000101010101" pitchFamily="50" charset="-127"/>
              </a:rPr>
              <a:t> is an unordered set of name/value pairs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pairs are enclosed within braces, { }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There is a colon between the name and the value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Pairs are separated by commas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Example: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 "name": "html", "years": 5 }</a:t>
            </a:r>
          </a:p>
          <a:p>
            <a:r>
              <a:rPr lang="en-US" altLang="ko-KR">
                <a:ea typeface="굴림" panose="020B0600000101010101" pitchFamily="50" charset="-127"/>
              </a:rPr>
              <a:t>An </a:t>
            </a:r>
            <a:r>
              <a:rPr lang="en-US" altLang="ko-KR" i="1">
                <a:ea typeface="굴림" panose="020B0600000101010101" pitchFamily="50" charset="-127"/>
              </a:rPr>
              <a:t>array</a:t>
            </a:r>
            <a:r>
              <a:rPr lang="en-US" altLang="ko-KR">
                <a:ea typeface="굴림" panose="020B0600000101010101" pitchFamily="50" charset="-127"/>
              </a:rPr>
              <a:t> is an ordered collection of values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values are enclosed within brackets, [ ]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Values are separated by commas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Example: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 "html", ”xml", "css"  ]</a:t>
            </a:r>
          </a:p>
        </p:txBody>
      </p:sp>
    </p:spTree>
    <p:extLst>
      <p:ext uri="{BB962C8B-B14F-4D97-AF65-F5344CB8AC3E}">
        <p14:creationId xmlns:p14="http://schemas.microsoft.com/office/powerpoint/2010/main" val="102629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JSON syntax,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 i="1">
                <a:ea typeface="굴림" panose="020B0600000101010101" pitchFamily="50" charset="-127"/>
              </a:rPr>
              <a:t>value</a:t>
            </a:r>
            <a:r>
              <a:rPr lang="en-US" altLang="ko-KR">
                <a:ea typeface="굴림" panose="020B0600000101010101" pitchFamily="50" charset="-127"/>
              </a:rPr>
              <a:t> can be: A string, a number,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true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false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>
                <a:ea typeface="굴림" panose="020B0600000101010101" pitchFamily="50" charset="-127"/>
              </a:rPr>
              <a:t>, an object, or an array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Values can be nested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Strings</a:t>
            </a:r>
            <a:r>
              <a:rPr lang="en-US" altLang="ko-KR">
                <a:ea typeface="굴림" panose="020B0600000101010101" pitchFamily="50" charset="-127"/>
              </a:rPr>
              <a:t> are enclosed in double quotes, and can contain the usual assortment of escaped characters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Numbers</a:t>
            </a:r>
            <a:r>
              <a:rPr lang="en-US" altLang="ko-KR">
                <a:ea typeface="굴림" panose="020B0600000101010101" pitchFamily="50" charset="-127"/>
              </a:rPr>
              <a:t> have the usual C/C++/Java syntax, including exponential (E) notation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All numbers are decimal--no octal or hexadecimal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Whitespace</a:t>
            </a:r>
            <a:r>
              <a:rPr lang="en-US" altLang="ko-KR">
                <a:ea typeface="굴림" panose="020B0600000101010101" pitchFamily="50" charset="-127"/>
              </a:rPr>
              <a:t> can be used between any pair of tokens</a:t>
            </a:r>
          </a:p>
        </p:txBody>
      </p:sp>
    </p:spTree>
    <p:extLst>
      <p:ext uri="{BB962C8B-B14F-4D97-AF65-F5344CB8AC3E}">
        <p14:creationId xmlns:p14="http://schemas.microsoft.com/office/powerpoint/2010/main" val="244236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eval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The JavaScript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eval(</a:t>
            </a:r>
            <a:r>
              <a:rPr lang="en-US" altLang="ko-KR" b="1" i="1">
                <a:solidFill>
                  <a:schemeClr val="hlink"/>
                </a:solidFill>
                <a:ea typeface="굴림" panose="020B0600000101010101" pitchFamily="50" charset="-127"/>
              </a:rPr>
              <a:t>string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</a:t>
            </a:r>
            <a:r>
              <a:rPr lang="en-US" altLang="ko-KR">
                <a:ea typeface="굴림" panose="020B0600000101010101" pitchFamily="50" charset="-127"/>
              </a:rPr>
              <a:t>method compiles and executes the given string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string can be an expression, a statement, or a sequence of statements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Expressions can include variables and object properties</a:t>
            </a:r>
          </a:p>
          <a:p>
            <a:pPr lvl="1"/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eval</a:t>
            </a:r>
            <a:r>
              <a:rPr lang="en-US" altLang="ko-KR">
                <a:ea typeface="굴림" panose="020B0600000101010101" pitchFamily="50" charset="-127"/>
              </a:rPr>
              <a:t> returns the value of the last expression evaluated</a:t>
            </a:r>
          </a:p>
          <a:p>
            <a:r>
              <a:rPr lang="en-US" altLang="ko-KR">
                <a:ea typeface="굴림" panose="020B0600000101010101" pitchFamily="50" charset="-127"/>
              </a:rPr>
              <a:t>When applied to JSON,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eval </a:t>
            </a:r>
            <a:r>
              <a:rPr lang="en-US" altLang="ko-KR">
                <a:ea typeface="굴림" panose="020B0600000101010101" pitchFamily="50" charset="-127"/>
              </a:rPr>
              <a:t>returns the described object </a:t>
            </a:r>
          </a:p>
        </p:txBody>
      </p:sp>
    </p:spTree>
    <p:extLst>
      <p:ext uri="{BB962C8B-B14F-4D97-AF65-F5344CB8AC3E}">
        <p14:creationId xmlns:p14="http://schemas.microsoft.com/office/powerpoint/2010/main" val="95186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and—methods?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In addition to instance variables, objects typically have methods</a:t>
            </a:r>
          </a:p>
          <a:p>
            <a:r>
              <a:rPr lang="en-US" altLang="ko-KR">
                <a:ea typeface="굴림" panose="020B0600000101010101" pitchFamily="50" charset="-127"/>
              </a:rPr>
              <a:t>There is nothing in the JSON specification about methods</a:t>
            </a:r>
          </a:p>
          <a:p>
            <a:r>
              <a:rPr lang="en-US" altLang="ko-KR">
                <a:ea typeface="굴림" panose="020B0600000101010101" pitchFamily="50" charset="-127"/>
              </a:rPr>
              <a:t>However, a method can be represented as a string, and (when received by the client) evaluated with eval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Obviously, this breaks language-independence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Also, JavaScript is rarely used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345315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Comparison of JSON and XML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Similarities: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Both are human readable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Both have very simple syntax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Both are hierarchical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Both are language independent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Both can be used by Ajax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Differences: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Syntax is different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JSON is less verbose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JSON can be parsed by JavaScript’s </a:t>
            </a:r>
            <a:r>
              <a:rPr lang="en-US" altLang="ko-KR" sz="200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eval</a:t>
            </a:r>
            <a:r>
              <a:rPr lang="en-US" altLang="ko-KR" sz="2000">
                <a:ea typeface="굴림" panose="020B0600000101010101" pitchFamily="50" charset="-127"/>
              </a:rPr>
              <a:t> method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JSON includes arrays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Names in JSON must not be JavaScript reserved words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XML can be validated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JavaScript is not typically used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262559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11961</TotalTime>
  <Words>1630</Words>
  <Application>Microsoft Office PowerPoint</Application>
  <PresentationFormat>On-screen Show (4:3)</PresentationFormat>
  <Paragraphs>282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Java Script Object Notation (JSON)</vt:lpstr>
      <vt:lpstr>Contents</vt:lpstr>
      <vt:lpstr>JSON example</vt:lpstr>
      <vt:lpstr>JSON Schema</vt:lpstr>
      <vt:lpstr>JSON syntax, I</vt:lpstr>
      <vt:lpstr>JSON syntax, II</vt:lpstr>
      <vt:lpstr>eval </vt:lpstr>
      <vt:lpstr>JSON and—methods?</vt:lpstr>
      <vt:lpstr>Comparison of JSON and XML</vt:lpstr>
      <vt:lpstr>Namespace</vt:lpstr>
      <vt:lpstr>Namespace</vt:lpstr>
      <vt:lpstr>PowerPoint Presentation</vt:lpstr>
      <vt:lpstr>PowerPoint Presentation</vt:lpstr>
      <vt:lpstr>PowerPoint Presentation</vt:lpstr>
      <vt:lpstr>Let‘s try the example</vt:lpstr>
      <vt:lpstr>In Eclipse</vt:lpstr>
      <vt:lpstr>1st Example</vt:lpstr>
      <vt:lpstr>JsonSimple.java</vt:lpstr>
      <vt:lpstr>2nd Example</vt:lpstr>
      <vt:lpstr>JsonRead.java</vt:lpstr>
      <vt:lpstr>Application with Graph</vt:lpstr>
      <vt:lpstr>JSON Data</vt:lpstr>
      <vt:lpstr>sample.json</vt:lpstr>
      <vt:lpstr>JSP View</vt:lpstr>
      <vt:lpstr>example.jsp</vt:lpstr>
      <vt:lpstr>Summary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hp</dc:creator>
  <cp:lastModifiedBy>USER</cp:lastModifiedBy>
  <cp:revision>325</cp:revision>
  <dcterms:created xsi:type="dcterms:W3CDTF">2014-03-01T11:20:48Z</dcterms:created>
  <dcterms:modified xsi:type="dcterms:W3CDTF">2016-05-09T04:45:10Z</dcterms:modified>
</cp:coreProperties>
</file>