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58" r:id="rId4"/>
    <p:sldId id="259" r:id="rId5"/>
    <p:sldId id="260" r:id="rId6"/>
    <p:sldId id="310" r:id="rId7"/>
    <p:sldId id="261" r:id="rId8"/>
    <p:sldId id="262" r:id="rId9"/>
    <p:sldId id="265" r:id="rId10"/>
    <p:sldId id="266" r:id="rId11"/>
    <p:sldId id="267" r:id="rId12"/>
    <p:sldId id="268" r:id="rId13"/>
    <p:sldId id="275" r:id="rId14"/>
    <p:sldId id="276" r:id="rId15"/>
    <p:sldId id="277" r:id="rId16"/>
    <p:sldId id="278" r:id="rId17"/>
    <p:sldId id="263" r:id="rId18"/>
    <p:sldId id="264" r:id="rId19"/>
    <p:sldId id="271" r:id="rId20"/>
    <p:sldId id="272" r:id="rId21"/>
    <p:sldId id="273" r:id="rId22"/>
    <p:sldId id="290" r:id="rId23"/>
    <p:sldId id="292" r:id="rId24"/>
    <p:sldId id="291" r:id="rId25"/>
    <p:sldId id="293" r:id="rId26"/>
    <p:sldId id="279" r:id="rId27"/>
    <p:sldId id="280" r:id="rId28"/>
    <p:sldId id="294" r:id="rId29"/>
    <p:sldId id="295" r:id="rId30"/>
    <p:sldId id="296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7" r:id="rId39"/>
    <p:sldId id="298" r:id="rId40"/>
    <p:sldId id="299" r:id="rId41"/>
    <p:sldId id="300" r:id="rId42"/>
    <p:sldId id="301" r:id="rId43"/>
    <p:sldId id="303" r:id="rId44"/>
    <p:sldId id="308" r:id="rId45"/>
    <p:sldId id="304" r:id="rId46"/>
    <p:sldId id="309" r:id="rId47"/>
    <p:sldId id="305" r:id="rId48"/>
    <p:sldId id="270" r:id="rId49"/>
  </p:sldIdLst>
  <p:sldSz cx="9144000" cy="5143500" type="screen16x9"/>
  <p:notesSz cx="6858000" cy="9144000"/>
  <p:defaultTextStyle>
    <a:defPPr>
      <a:defRPr lang="ko-KR"/>
    </a:defPPr>
    <a:lvl1pPr marL="0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F73"/>
    <a:srgbClr val="63C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66" autoAdjust="0"/>
  </p:normalViewPr>
  <p:slideViewPr>
    <p:cSldViewPr>
      <p:cViewPr>
        <p:scale>
          <a:sx n="80" d="100"/>
          <a:sy n="80" d="100"/>
        </p:scale>
        <p:origin x="-192" y="-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79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5EA6-7805-444E-B38B-6A783EC756D1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640" y="685800"/>
            <a:ext cx="655272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332656" y="4343400"/>
            <a:ext cx="6264696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24549-ADC0-4D91-A934-25C0C59615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91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최근 예능 프로그램에서 출연자가 받아쓰기 시험을 봐서 낮은 점수를 기록해 큰 웃음거리가 되었다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출연자는 귀가 안 좋은 것도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글씨를 잘 못쓰는 것도 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이렇게 낮은 점수를 기록한 것은 바로 우리 실생활에 사용하고 있는 맞춤법에 대해 무지하고 무관심하기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그렇다고 해서 과연 일반 시청자들도 그 결과를 보고 웃을 수만 있을까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우리는 고등학생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대학생을 상대로 현재 맞춤법에 대해서 얼마나 잘 알고 잘 지키면서 사용하고 있는지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집단 별로 나누어 어느 집단이 맞춤법을 잘 알고 있는지를 연구를 통하여 알아보고자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4549-ADC0-4D91-A934-25C0C59615F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7513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4549-ADC0-4D91-A934-25C0C59615F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7513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4549-ADC0-4D91-A934-25C0C59615F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7513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8791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 샘플 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고등학생과 학교별 표본의 수를 제외하고는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8791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집단의 표본의 수가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명이 넘었지만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정규성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검증을 만족하지 못하였다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8791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정규성을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만족한다고 가정하거나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정규성을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만족하지 않고 검정하는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비모수적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방법이 존재하였다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8791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Mann-Whitney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검정과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Kruskal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-Wallis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검정을 통하여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정규성을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만족하지 않아도 가설을 검증해보고자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4549-ADC0-4D91-A934-25C0C59615F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7513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8791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집단의 평균을 비교하기 위해 독립표본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검정을 사용할 때 우리는 두 표본의 모집단 분포가 각각 정규분포라는 가정을 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방법을 </a:t>
            </a:r>
            <a:r>
              <a:rPr lang="ko-KR" altLang="en-US" dirty="0" err="1" smtClean="0"/>
              <a:t>모수적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(parametric method)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모집단이 정규분포와는 전혀 다른 형태를 가지고 있는데도 불구하고 이런 </a:t>
            </a:r>
            <a:r>
              <a:rPr lang="ko-KR" altLang="en-US" dirty="0" err="1" smtClean="0"/>
              <a:t>모수적</a:t>
            </a:r>
            <a:r>
              <a:rPr lang="ko-KR" altLang="en-US" dirty="0" smtClean="0"/>
              <a:t> 검정을 하게 되면 분석 결과에 상당한 오류가 있을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r>
              <a:rPr lang="ko-KR" altLang="en-US" dirty="0" smtClean="0"/>
              <a:t>데이터의 수가 매우 적어서 모집단의 분포가 정규분포인지 의심스럽거나 데이터에 </a:t>
            </a:r>
            <a:r>
              <a:rPr lang="ko-KR" altLang="en-US" dirty="0" err="1" smtClean="0"/>
              <a:t>이상점</a:t>
            </a:r>
            <a:r>
              <a:rPr lang="en-US" altLang="ko-KR" dirty="0" smtClean="0"/>
              <a:t>(outlier)</a:t>
            </a:r>
            <a:r>
              <a:rPr lang="ko-KR" altLang="en-US" dirty="0" smtClean="0"/>
              <a:t>이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히스토그램으로 보아 정규분포보다 꼬리 부분이 두터운 경우에는 모집단의 분포에 가정이 거의 필요 없는 </a:t>
            </a:r>
            <a:r>
              <a:rPr lang="ko-KR" altLang="en-US" dirty="0" err="1" smtClean="0"/>
              <a:t>비모수적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(nonparametric method)</a:t>
            </a:r>
            <a:r>
              <a:rPr lang="ko-KR" altLang="en-US" dirty="0" smtClean="0"/>
              <a:t>을 사용하면 보다 효율적이다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① </a:t>
            </a:r>
            <a:r>
              <a:rPr lang="ko-KR" altLang="en-US" dirty="0" err="1" smtClean="0"/>
              <a:t>모수적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모집단의 분포를 </a:t>
            </a:r>
            <a:r>
              <a:rPr lang="ko-KR" altLang="en-US" dirty="0" err="1" smtClean="0"/>
              <a:t>정규분표와</a:t>
            </a:r>
            <a:r>
              <a:rPr lang="ko-KR" altLang="en-US" dirty="0" smtClean="0"/>
              <a:t> 같이 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(parameter:</a:t>
            </a:r>
            <a:r>
              <a:rPr lang="ko-KR" altLang="en-US" dirty="0" smtClean="0"/>
              <a:t>평균과 표준편차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있는 분포로 가정하고 이에 대한 추론을 하는 방법</a:t>
            </a:r>
            <a:br>
              <a:rPr lang="ko-KR" altLang="en-US" dirty="0" smtClean="0"/>
            </a:br>
            <a:r>
              <a:rPr lang="ko-KR" altLang="en-US" dirty="0" smtClean="0"/>
              <a:t>② 비모수적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모집단에 대해 </a:t>
            </a:r>
            <a:r>
              <a:rPr lang="ko-KR" altLang="en-US" dirty="0" err="1" smtClean="0"/>
              <a:t>모수가</a:t>
            </a:r>
            <a:r>
              <a:rPr lang="ko-KR" altLang="en-US" dirty="0" smtClean="0"/>
              <a:t> 있는 분포로 가정하지 않고 추론하는 방법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4549-ADC0-4D91-A934-25C0C59615F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7513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4549-ADC0-4D91-A934-25C0C59615F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3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6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1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1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395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91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87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8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7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7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7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66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0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6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76" indent="0">
              <a:buNone/>
              <a:defRPr sz="20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500" b="1"/>
            </a:lvl4pPr>
            <a:lvl5pPr marL="1758303" indent="0">
              <a:buNone/>
              <a:defRPr sz="1500" b="1"/>
            </a:lvl5pPr>
            <a:lvl6pPr marL="2197879" indent="0">
              <a:buNone/>
              <a:defRPr sz="1500" b="1"/>
            </a:lvl6pPr>
            <a:lvl7pPr marL="2637455" indent="0">
              <a:buNone/>
              <a:defRPr sz="1500" b="1"/>
            </a:lvl7pPr>
            <a:lvl8pPr marL="3077031" indent="0">
              <a:buNone/>
              <a:defRPr sz="1500" b="1"/>
            </a:lvl8pPr>
            <a:lvl9pPr marL="3516607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76" indent="0">
              <a:buNone/>
              <a:defRPr sz="20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500" b="1"/>
            </a:lvl4pPr>
            <a:lvl5pPr marL="1758303" indent="0">
              <a:buNone/>
              <a:defRPr sz="1500" b="1"/>
            </a:lvl5pPr>
            <a:lvl6pPr marL="2197879" indent="0">
              <a:buNone/>
              <a:defRPr sz="1500" b="1"/>
            </a:lvl6pPr>
            <a:lvl7pPr marL="2637455" indent="0">
              <a:buNone/>
              <a:defRPr sz="1500" b="1"/>
            </a:lvl7pPr>
            <a:lvl8pPr marL="3077031" indent="0">
              <a:buNone/>
              <a:defRPr sz="1500" b="1"/>
            </a:lvl8pPr>
            <a:lvl9pPr marL="3516607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1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71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25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39576" indent="0">
              <a:buNone/>
              <a:defRPr sz="1200"/>
            </a:lvl2pPr>
            <a:lvl3pPr marL="879152" indent="0">
              <a:buNone/>
              <a:defRPr sz="9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79" indent="0">
              <a:buNone/>
              <a:defRPr sz="900"/>
            </a:lvl6pPr>
            <a:lvl7pPr marL="2637455" indent="0">
              <a:buNone/>
              <a:defRPr sz="900"/>
            </a:lvl7pPr>
            <a:lvl8pPr marL="3077031" indent="0">
              <a:buNone/>
              <a:defRPr sz="900"/>
            </a:lvl8pPr>
            <a:lvl9pPr marL="3516607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54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100"/>
            </a:lvl1pPr>
            <a:lvl2pPr marL="439576" indent="0">
              <a:buNone/>
              <a:defRPr sz="2700"/>
            </a:lvl2pPr>
            <a:lvl3pPr marL="879152" indent="0">
              <a:buNone/>
              <a:defRPr sz="2300"/>
            </a:lvl3pPr>
            <a:lvl4pPr marL="1318728" indent="0">
              <a:buNone/>
              <a:defRPr sz="2000"/>
            </a:lvl4pPr>
            <a:lvl5pPr marL="1758303" indent="0">
              <a:buNone/>
              <a:defRPr sz="2000"/>
            </a:lvl5pPr>
            <a:lvl6pPr marL="2197879" indent="0">
              <a:buNone/>
              <a:defRPr sz="2000"/>
            </a:lvl6pPr>
            <a:lvl7pPr marL="2637455" indent="0">
              <a:buNone/>
              <a:defRPr sz="2000"/>
            </a:lvl7pPr>
            <a:lvl8pPr marL="3077031" indent="0">
              <a:buNone/>
              <a:defRPr sz="2000"/>
            </a:lvl8pPr>
            <a:lvl9pPr marL="351660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39576" indent="0">
              <a:buNone/>
              <a:defRPr sz="1200"/>
            </a:lvl2pPr>
            <a:lvl3pPr marL="879152" indent="0">
              <a:buNone/>
              <a:defRPr sz="9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79" indent="0">
              <a:buNone/>
              <a:defRPr sz="900"/>
            </a:lvl6pPr>
            <a:lvl7pPr marL="2637455" indent="0">
              <a:buNone/>
              <a:defRPr sz="900"/>
            </a:lvl7pPr>
            <a:lvl8pPr marL="3077031" indent="0">
              <a:buNone/>
              <a:defRPr sz="900"/>
            </a:lvl8pPr>
            <a:lvl9pPr marL="3516607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56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59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2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395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91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87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8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7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7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7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66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5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76" indent="0">
              <a:buNone/>
              <a:defRPr sz="20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500" b="1"/>
            </a:lvl4pPr>
            <a:lvl5pPr marL="1758303" indent="0">
              <a:buNone/>
              <a:defRPr sz="1500" b="1"/>
            </a:lvl5pPr>
            <a:lvl6pPr marL="2197879" indent="0">
              <a:buNone/>
              <a:defRPr sz="1500" b="1"/>
            </a:lvl6pPr>
            <a:lvl7pPr marL="2637455" indent="0">
              <a:buNone/>
              <a:defRPr sz="1500" b="1"/>
            </a:lvl7pPr>
            <a:lvl8pPr marL="3077031" indent="0">
              <a:buNone/>
              <a:defRPr sz="1500" b="1"/>
            </a:lvl8pPr>
            <a:lvl9pPr marL="3516607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76" indent="0">
              <a:buNone/>
              <a:defRPr sz="20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500" b="1"/>
            </a:lvl4pPr>
            <a:lvl5pPr marL="1758303" indent="0">
              <a:buNone/>
              <a:defRPr sz="1500" b="1"/>
            </a:lvl5pPr>
            <a:lvl6pPr marL="2197879" indent="0">
              <a:buNone/>
              <a:defRPr sz="1500" b="1"/>
            </a:lvl6pPr>
            <a:lvl7pPr marL="2637455" indent="0">
              <a:buNone/>
              <a:defRPr sz="1500" b="1"/>
            </a:lvl7pPr>
            <a:lvl8pPr marL="3077031" indent="0">
              <a:buNone/>
              <a:defRPr sz="1500" b="1"/>
            </a:lvl8pPr>
            <a:lvl9pPr marL="3516607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8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6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39576" indent="0">
              <a:buNone/>
              <a:defRPr sz="1200"/>
            </a:lvl2pPr>
            <a:lvl3pPr marL="879152" indent="0">
              <a:buNone/>
              <a:defRPr sz="9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79" indent="0">
              <a:buNone/>
              <a:defRPr sz="900"/>
            </a:lvl6pPr>
            <a:lvl7pPr marL="2637455" indent="0">
              <a:buNone/>
              <a:defRPr sz="900"/>
            </a:lvl7pPr>
            <a:lvl8pPr marL="3077031" indent="0">
              <a:buNone/>
              <a:defRPr sz="900"/>
            </a:lvl8pPr>
            <a:lvl9pPr marL="3516607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100"/>
            </a:lvl1pPr>
            <a:lvl2pPr marL="439576" indent="0">
              <a:buNone/>
              <a:defRPr sz="2700"/>
            </a:lvl2pPr>
            <a:lvl3pPr marL="879152" indent="0">
              <a:buNone/>
              <a:defRPr sz="2300"/>
            </a:lvl3pPr>
            <a:lvl4pPr marL="1318728" indent="0">
              <a:buNone/>
              <a:defRPr sz="2000"/>
            </a:lvl4pPr>
            <a:lvl5pPr marL="1758303" indent="0">
              <a:buNone/>
              <a:defRPr sz="2000"/>
            </a:lvl5pPr>
            <a:lvl6pPr marL="2197879" indent="0">
              <a:buNone/>
              <a:defRPr sz="2000"/>
            </a:lvl6pPr>
            <a:lvl7pPr marL="2637455" indent="0">
              <a:buNone/>
              <a:defRPr sz="2000"/>
            </a:lvl7pPr>
            <a:lvl8pPr marL="3077031" indent="0">
              <a:buNone/>
              <a:defRPr sz="2000"/>
            </a:lvl8pPr>
            <a:lvl9pPr marL="351660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39576" indent="0">
              <a:buNone/>
              <a:defRPr sz="1200"/>
            </a:lvl2pPr>
            <a:lvl3pPr marL="879152" indent="0">
              <a:buNone/>
              <a:defRPr sz="9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79" indent="0">
              <a:buNone/>
              <a:defRPr sz="900"/>
            </a:lvl6pPr>
            <a:lvl7pPr marL="2637455" indent="0">
              <a:buNone/>
              <a:defRPr sz="900"/>
            </a:lvl7pPr>
            <a:lvl8pPr marL="3077031" indent="0">
              <a:buNone/>
              <a:defRPr sz="900"/>
            </a:lvl8pPr>
            <a:lvl9pPr marL="3516607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7916" tIns="43957" rIns="87916" bIns="43957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7916" tIns="43957" rIns="87916" bIns="4395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53DC-BE53-4730-B439-FD5920F9E990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7916" tIns="43957" rIns="87916" bIns="4395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7916" tIns="43957" rIns="87916" bIns="4395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396F-B30E-465D-B120-D8E5BA8BF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2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79152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82" indent="-329682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11" indent="-274735" algn="l" defTabSz="8791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940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516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78092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668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7916" tIns="43957" rIns="87916" bIns="4395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7916" tIns="43957" rIns="87916" bIns="4395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821C-D4E4-4B8A-8A3C-8DD9AC66DA92}" type="datetimeFigureOut">
              <a:rPr lang="ko-KR" altLang="en-US" smtClean="0"/>
              <a:pPr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7916" tIns="43957" rIns="87916" bIns="4395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7916" tIns="43957" rIns="87916" bIns="4395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A089-E56F-4972-9427-73964CEF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7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879152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82" indent="-329682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11" indent="-274735" algn="l" defTabSz="8791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940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516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78092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668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21566" y="276622"/>
            <a:ext cx="7416824" cy="5562618"/>
            <a:chOff x="899592" y="404664"/>
            <a:chExt cx="7416824" cy="7416824"/>
          </a:xfrm>
        </p:grpSpPr>
        <p:sp>
          <p:nvSpPr>
            <p:cNvPr id="4" name="양쪽 모서리가 잘린 사각형 3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양쪽 모서리가 잘린 사각형 4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35896" y="1707654"/>
            <a:ext cx="3024336" cy="1689211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10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</a:t>
            </a:r>
            <a:endParaRPr lang="ko-KR" altLang="en-US" sz="10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1" y="3414244"/>
            <a:ext cx="6846871" cy="1704599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en-US" altLang="ko-KR" sz="35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201301441 </a:t>
            </a:r>
            <a:r>
              <a:rPr lang="ko-KR" altLang="en-US" sz="35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박지현</a:t>
            </a:r>
            <a:endParaRPr lang="en-US" altLang="ko-KR" sz="3500" dirty="0" smtClean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35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201301915 </a:t>
            </a:r>
            <a:r>
              <a:rPr lang="ko-KR" altLang="en-US" sz="35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안  창</a:t>
            </a:r>
            <a:endParaRPr lang="en-US" altLang="ko-KR" sz="3500" dirty="0" smtClean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35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201303655 </a:t>
            </a:r>
            <a:r>
              <a:rPr lang="ko-KR" altLang="en-US" sz="35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한서현</a:t>
            </a:r>
            <a:endParaRPr lang="ko-KR" altLang="en-US" sz="35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3708920" y="-194422"/>
            <a:ext cx="1728192" cy="388844"/>
            <a:chOff x="-3708920" y="-216024"/>
            <a:chExt cx="1728192" cy="432048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-3708920" y="0"/>
              <a:ext cx="1296144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-2412776" y="-216024"/>
              <a:ext cx="432048" cy="432048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3780927" y="-1038329"/>
            <a:ext cx="2520280" cy="627382"/>
          </a:xfrm>
          <a:prstGeom prst="rect">
            <a:avLst/>
          </a:prstGeom>
          <a:noFill/>
        </p:spPr>
        <p:txBody>
          <a:bodyPr wrap="square" lIns="87916" tIns="43957" rIns="87916" bIns="43957" rtlCol="0" anchor="b" anchorCtr="0">
            <a:spAutoFit/>
          </a:bodyPr>
          <a:lstStyle/>
          <a:p>
            <a:r>
              <a:rPr lang="ko-KR" altLang="en-US" sz="3500" spc="-288" dirty="0" smtClean="0">
                <a:solidFill>
                  <a:srgbClr val="63CFD4"/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  <a:endParaRPr lang="ko-KR" altLang="en-US" sz="3500" spc="-288" dirty="0">
              <a:solidFill>
                <a:srgbClr val="63CFD4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4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0"/>
            <a:ext cx="6408712" cy="505936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※ [6-10] </a:t>
            </a:r>
            <a:r>
              <a:rPr lang="ko-KR" altLang="en-US" dirty="0" smtClean="0"/>
              <a:t>다음 문장이 옳으면 </a:t>
            </a:r>
            <a:r>
              <a:rPr lang="en-US" altLang="ko-KR" dirty="0" smtClean="0"/>
              <a:t>O, </a:t>
            </a:r>
            <a:r>
              <a:rPr lang="ko-KR" altLang="en-US" dirty="0" smtClean="0"/>
              <a:t>틀리면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표시해 주세요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친구의 얼굴이 안돼 보여서 병원으로 데려갔다</a:t>
            </a:r>
            <a:r>
              <a:rPr lang="en-US" altLang="ko-KR" dirty="0" smtClean="0"/>
              <a:t>. ( 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7. </a:t>
            </a:r>
            <a:r>
              <a:rPr lang="ko-KR" altLang="en-US" dirty="0" err="1" smtClean="0"/>
              <a:t>웬지</a:t>
            </a:r>
            <a:r>
              <a:rPr lang="ko-KR" altLang="en-US" dirty="0" smtClean="0"/>
              <a:t> 오늘따라 날씨가 좋아서 기분이 좋아</a:t>
            </a:r>
            <a:r>
              <a:rPr lang="en-US" altLang="ko-KR" dirty="0" smtClean="0"/>
              <a:t>. ( 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8. </a:t>
            </a:r>
            <a:r>
              <a:rPr lang="ko-KR" altLang="en-US" dirty="0" smtClean="0"/>
              <a:t>알지도 못하면서 </a:t>
            </a:r>
            <a:r>
              <a:rPr lang="ko-KR" altLang="en-US" dirty="0" err="1" smtClean="0"/>
              <a:t>아는채</a:t>
            </a:r>
            <a:r>
              <a:rPr lang="ko-KR" altLang="en-US" dirty="0" smtClean="0"/>
              <a:t> 하지마 </a:t>
            </a:r>
            <a:r>
              <a:rPr lang="en-US" altLang="ko-KR" dirty="0" smtClean="0"/>
              <a:t>( 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9. </a:t>
            </a:r>
            <a:r>
              <a:rPr lang="ko-KR" altLang="en-US" dirty="0" smtClean="0"/>
              <a:t>아이에게 ‘해님달님’ 동화책을 읽어 주었다</a:t>
            </a:r>
            <a:r>
              <a:rPr lang="en-US" altLang="ko-KR" dirty="0" smtClean="0"/>
              <a:t>. ( 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10. </a:t>
            </a:r>
            <a:r>
              <a:rPr lang="ko-KR" altLang="en-US" dirty="0" smtClean="0"/>
              <a:t>나랑 </a:t>
            </a:r>
            <a:r>
              <a:rPr lang="ko-KR" altLang="en-US" dirty="0" err="1" smtClean="0"/>
              <a:t>사겼던</a:t>
            </a:r>
            <a:r>
              <a:rPr lang="ko-KR" altLang="en-US" dirty="0" smtClean="0"/>
              <a:t> 그 여자를 다시 만났다</a:t>
            </a:r>
            <a:r>
              <a:rPr lang="en-US" altLang="ko-KR" dirty="0" smtClean="0"/>
              <a:t>. ( )</a:t>
            </a:r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※ [11-19] </a:t>
            </a:r>
            <a:r>
              <a:rPr lang="ko-KR" altLang="en-US" dirty="0" smtClean="0"/>
              <a:t>빈 칸에 알맞은 단어를 선택해 주세요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11. </a:t>
            </a:r>
            <a:r>
              <a:rPr lang="ko-KR" altLang="en-US" dirty="0" err="1" smtClean="0"/>
              <a:t>축구하다</a:t>
            </a:r>
            <a:r>
              <a:rPr lang="ko-KR" altLang="en-US" dirty="0" smtClean="0"/>
              <a:t> 다친 상처가 </a:t>
            </a:r>
            <a:r>
              <a:rPr lang="en-US" altLang="ko-KR" dirty="0" smtClean="0"/>
              <a:t>(_____) </a:t>
            </a:r>
            <a:r>
              <a:rPr lang="ko-KR" altLang="en-US" dirty="0" smtClean="0"/>
              <a:t>않았다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낫지             ② 낳지 </a:t>
            </a:r>
          </a:p>
          <a:p>
            <a:pPr fontAlgn="base"/>
            <a:r>
              <a:rPr lang="ko-KR" altLang="en-US" dirty="0" smtClean="0"/>
              <a:t>③ 낮지             ④ 났지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12. </a:t>
            </a:r>
            <a:r>
              <a:rPr lang="ko-KR" altLang="en-US" dirty="0" smtClean="0"/>
              <a:t>과일은 </a:t>
            </a:r>
            <a:r>
              <a:rPr lang="en-US" altLang="ko-KR" dirty="0" smtClean="0"/>
              <a:t>(_____)</a:t>
            </a:r>
            <a:r>
              <a:rPr lang="ko-KR" altLang="en-US" dirty="0" smtClean="0"/>
              <a:t>로 먹어야 몸에 좋다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껍질 채         ② 껍질 째 </a:t>
            </a:r>
          </a:p>
          <a:p>
            <a:pPr fontAlgn="base"/>
            <a:r>
              <a:rPr lang="ko-KR" altLang="en-US" dirty="0" smtClean="0"/>
              <a:t>③ 껍질째          ④ 껍질째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173884"/>
            <a:ext cx="5904656" cy="505936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en-US" altLang="ko-KR" dirty="0" smtClean="0"/>
              <a:t>13. </a:t>
            </a:r>
            <a:r>
              <a:rPr lang="ko-KR" altLang="en-US" dirty="0" smtClean="0"/>
              <a:t>조상님의 </a:t>
            </a:r>
            <a:r>
              <a:rPr lang="en-US" altLang="ko-KR" dirty="0" smtClean="0"/>
              <a:t>(_____)</a:t>
            </a:r>
            <a:r>
              <a:rPr lang="ko-KR" altLang="en-US" dirty="0" smtClean="0"/>
              <a:t>가 별로 안 좋다고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</a:t>
            </a:r>
            <a:r>
              <a:rPr lang="ko-KR" altLang="en-US" dirty="0" err="1" smtClean="0"/>
              <a:t>묘자리</a:t>
            </a:r>
            <a:r>
              <a:rPr lang="ko-KR" altLang="en-US" dirty="0" smtClean="0"/>
              <a:t>          ② </a:t>
            </a:r>
            <a:r>
              <a:rPr lang="ko-KR" altLang="en-US" dirty="0" err="1" smtClean="0"/>
              <a:t>묫자리</a:t>
            </a:r>
            <a:r>
              <a:rPr lang="ko-KR" altLang="en-US" dirty="0" smtClean="0"/>
              <a:t> </a:t>
            </a:r>
          </a:p>
          <a:p>
            <a:pPr fontAlgn="base"/>
            <a:r>
              <a:rPr lang="ko-KR" altLang="en-US" dirty="0" smtClean="0"/>
              <a:t>③ 묏자리          ④ </a:t>
            </a:r>
            <a:r>
              <a:rPr lang="ko-KR" altLang="en-US" dirty="0" err="1" smtClean="0"/>
              <a:t>뫼자리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14. </a:t>
            </a:r>
            <a:r>
              <a:rPr lang="ko-KR" altLang="en-US" dirty="0" smtClean="0"/>
              <a:t>오늘이 몇 월 </a:t>
            </a:r>
            <a:r>
              <a:rPr lang="en-US" altLang="ko-KR" dirty="0" smtClean="0"/>
              <a:t>(_____) </a:t>
            </a:r>
            <a:r>
              <a:rPr lang="ko-KR" altLang="en-US" dirty="0" smtClean="0"/>
              <a:t>이니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몇 일   ② </a:t>
            </a:r>
            <a:r>
              <a:rPr lang="ko-KR" altLang="en-US" dirty="0" err="1" smtClean="0"/>
              <a:t>몇일</a:t>
            </a:r>
            <a:r>
              <a:rPr lang="ko-KR" altLang="en-US" dirty="0" smtClean="0"/>
              <a:t>     ③ 며칠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15. </a:t>
            </a:r>
            <a:r>
              <a:rPr lang="ko-KR" altLang="en-US" dirty="0" smtClean="0"/>
              <a:t>밥 </a:t>
            </a:r>
            <a:r>
              <a:rPr lang="en-US" altLang="ko-KR" dirty="0" smtClean="0"/>
              <a:t>(</a:t>
            </a:r>
            <a:r>
              <a:rPr lang="ko-KR" altLang="en-US" dirty="0" smtClean="0"/>
              <a:t>㉠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뛰어 다니지 마</a:t>
            </a:r>
            <a:r>
              <a:rPr lang="en-US" altLang="ko-KR" dirty="0" smtClean="0"/>
              <a:t>, (</a:t>
            </a:r>
            <a:r>
              <a:rPr lang="ko-KR" altLang="en-US" dirty="0" smtClean="0"/>
              <a:t>㉡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먼지가 들어가잖아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㉠먹는데 ㉡먹는데</a:t>
            </a:r>
          </a:p>
          <a:p>
            <a:pPr fontAlgn="base"/>
            <a:r>
              <a:rPr lang="ko-KR" altLang="en-US" dirty="0" smtClean="0"/>
              <a:t>② ㉠먹는데 ㉡먹는 데</a:t>
            </a:r>
          </a:p>
          <a:p>
            <a:pPr fontAlgn="base"/>
            <a:r>
              <a:rPr lang="ko-KR" altLang="en-US" dirty="0" smtClean="0"/>
              <a:t>③ ㉠먹는 데 ㉡먹는데</a:t>
            </a:r>
          </a:p>
          <a:p>
            <a:pPr fontAlgn="base"/>
            <a:r>
              <a:rPr lang="ko-KR" altLang="en-US" dirty="0" smtClean="0"/>
              <a:t>④ ㉠먹는 데 ㉡먹는 데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16. </a:t>
            </a:r>
            <a:r>
              <a:rPr lang="ko-KR" altLang="en-US" dirty="0" smtClean="0"/>
              <a:t>대학생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㉠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치는 시험이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㉡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벌써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 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㉠</a:t>
            </a:r>
            <a:r>
              <a:rPr lang="ko-KR" altLang="en-US" dirty="0" err="1" smtClean="0"/>
              <a:t>으로서</a:t>
            </a:r>
            <a:r>
              <a:rPr lang="ko-KR" altLang="en-US" dirty="0" smtClean="0"/>
              <a:t> ㉡이로써</a:t>
            </a:r>
          </a:p>
          <a:p>
            <a:pPr fontAlgn="base"/>
            <a:r>
              <a:rPr lang="ko-KR" altLang="en-US" dirty="0" smtClean="0"/>
              <a:t>② ㉠</a:t>
            </a:r>
            <a:r>
              <a:rPr lang="ko-KR" altLang="en-US" dirty="0" err="1" smtClean="0"/>
              <a:t>으로서</a:t>
            </a:r>
            <a:r>
              <a:rPr lang="ko-KR" altLang="en-US" dirty="0" smtClean="0"/>
              <a:t> ㉡이로서</a:t>
            </a:r>
          </a:p>
          <a:p>
            <a:pPr fontAlgn="base"/>
            <a:r>
              <a:rPr lang="ko-KR" altLang="en-US" dirty="0" smtClean="0"/>
              <a:t>③ ㉠</a:t>
            </a:r>
            <a:r>
              <a:rPr lang="ko-KR" altLang="en-US" dirty="0" err="1" smtClean="0"/>
              <a:t>으로써</a:t>
            </a:r>
            <a:r>
              <a:rPr lang="ko-KR" altLang="en-US" dirty="0" smtClean="0"/>
              <a:t> ㉡이로써</a:t>
            </a:r>
          </a:p>
          <a:p>
            <a:pPr fontAlgn="base"/>
            <a:r>
              <a:rPr lang="ko-KR" altLang="en-US" dirty="0" smtClean="0"/>
              <a:t>④ ㉠</a:t>
            </a:r>
            <a:r>
              <a:rPr lang="ko-KR" altLang="en-US" dirty="0" err="1" smtClean="0"/>
              <a:t>으로써</a:t>
            </a:r>
            <a:r>
              <a:rPr lang="ko-KR" altLang="en-US" dirty="0" smtClean="0"/>
              <a:t> ㉡이로서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173884"/>
            <a:ext cx="6120680" cy="479775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en-US" altLang="ko-KR" dirty="0" smtClean="0"/>
              <a:t>17. </a:t>
            </a:r>
            <a:r>
              <a:rPr lang="ko-KR" altLang="en-US" dirty="0" smtClean="0"/>
              <a:t>우리는 꿈을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㉠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위해 졸음을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㉡ 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㉠쫓기 ㉡ 좇아내야</a:t>
            </a:r>
          </a:p>
          <a:p>
            <a:pPr fontAlgn="base"/>
            <a:r>
              <a:rPr lang="ko-KR" altLang="en-US" dirty="0" smtClean="0"/>
              <a:t>② ㉠쫓기 ㉡ 쫓아내야</a:t>
            </a:r>
          </a:p>
          <a:p>
            <a:pPr fontAlgn="base"/>
            <a:r>
              <a:rPr lang="ko-KR" altLang="en-US" dirty="0" smtClean="0"/>
              <a:t>③ ㉠좇기 ㉡ 좇아내야</a:t>
            </a:r>
          </a:p>
          <a:p>
            <a:pPr fontAlgn="base"/>
            <a:r>
              <a:rPr lang="ko-KR" altLang="en-US" dirty="0" smtClean="0"/>
              <a:t>④ ㉠좇기 ㉡ 쫓아내야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18. (</a:t>
            </a:r>
            <a:r>
              <a:rPr lang="ko-KR" altLang="en-US" dirty="0" smtClean="0"/>
              <a:t>㉠ 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㉡ 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탐스럽다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㉠산봉우리 ㉡ </a:t>
            </a:r>
            <a:r>
              <a:rPr lang="ko-KR" altLang="en-US" dirty="0" err="1" smtClean="0"/>
              <a:t>꽃봉우리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② ㉠산봉우리 ㉡ 꽃봉오리</a:t>
            </a:r>
          </a:p>
          <a:p>
            <a:pPr fontAlgn="base"/>
            <a:r>
              <a:rPr lang="ko-KR" altLang="en-US" dirty="0" smtClean="0"/>
              <a:t>③ ㉠</a:t>
            </a:r>
            <a:r>
              <a:rPr lang="ko-KR" altLang="en-US" dirty="0" err="1" smtClean="0"/>
              <a:t>산봉오리</a:t>
            </a:r>
            <a:r>
              <a:rPr lang="ko-KR" altLang="en-US" dirty="0" smtClean="0"/>
              <a:t> ㉡ </a:t>
            </a:r>
            <a:r>
              <a:rPr lang="ko-KR" altLang="en-US" dirty="0" err="1" smtClean="0"/>
              <a:t>꽃봉우리</a:t>
            </a:r>
            <a:r>
              <a:rPr lang="ko-KR" altLang="en-US" dirty="0" smtClean="0"/>
              <a:t> </a:t>
            </a:r>
          </a:p>
          <a:p>
            <a:pPr fontAlgn="base"/>
            <a:r>
              <a:rPr lang="ko-KR" altLang="en-US" dirty="0" smtClean="0"/>
              <a:t>④ ㉠</a:t>
            </a:r>
            <a:r>
              <a:rPr lang="ko-KR" altLang="en-US" dirty="0" err="1" smtClean="0"/>
              <a:t>산봉오리</a:t>
            </a:r>
            <a:r>
              <a:rPr lang="ko-KR" altLang="en-US" dirty="0" smtClean="0"/>
              <a:t> ㉡ 꽃봉오리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19. </a:t>
            </a:r>
            <a:r>
              <a:rPr lang="ko-KR" altLang="en-US" dirty="0" smtClean="0"/>
              <a:t>서류를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㉠ 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 전에 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㉡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내역을 확인해라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㉠결제 ㉡결재 </a:t>
            </a:r>
          </a:p>
          <a:p>
            <a:pPr fontAlgn="base"/>
            <a:r>
              <a:rPr lang="ko-KR" altLang="en-US" dirty="0" smtClean="0"/>
              <a:t>② ㉠결제 ㉡결제</a:t>
            </a:r>
          </a:p>
          <a:p>
            <a:pPr fontAlgn="base"/>
            <a:r>
              <a:rPr lang="ko-KR" altLang="en-US" dirty="0" smtClean="0"/>
              <a:t>③ ㉠결재 ㉡결재</a:t>
            </a:r>
          </a:p>
          <a:p>
            <a:pPr fontAlgn="base"/>
            <a:r>
              <a:rPr lang="ko-KR" altLang="en-US" dirty="0" smtClean="0"/>
              <a:t>④ ㉠결재 ㉡결제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0"/>
            <a:ext cx="5472608" cy="505936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en-US" altLang="ko-KR" dirty="0" smtClean="0"/>
              <a:t>20. </a:t>
            </a:r>
            <a:r>
              <a:rPr lang="ko-KR" altLang="en-US" dirty="0" smtClean="0"/>
              <a:t>다음 보기 중 </a:t>
            </a:r>
            <a:r>
              <a:rPr lang="ko-KR" altLang="en-US" u="sng" dirty="0" smtClean="0"/>
              <a:t>틀린</a:t>
            </a:r>
            <a:r>
              <a:rPr lang="ko-KR" altLang="en-US" dirty="0" smtClean="0"/>
              <a:t> 문장을 선택해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개구쟁이였던 그는 대장장이가 되었다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② 굶어서 죽든지 말든지 알아서 해라</a:t>
            </a:r>
          </a:p>
          <a:p>
            <a:pPr fontAlgn="base"/>
            <a:r>
              <a:rPr lang="ko-KR" altLang="en-US" dirty="0" smtClean="0"/>
              <a:t>③ 새 베개를 사러 가자</a:t>
            </a:r>
          </a:p>
          <a:p>
            <a:pPr fontAlgn="base"/>
            <a:r>
              <a:rPr lang="ko-KR" altLang="en-US" dirty="0" smtClean="0"/>
              <a:t>④ 범인을 유도 심문해서 증거를 찾아냈다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21. </a:t>
            </a:r>
            <a:r>
              <a:rPr lang="ko-KR" altLang="en-US" dirty="0" smtClean="0"/>
              <a:t>다음 보기 중 </a:t>
            </a:r>
            <a:r>
              <a:rPr lang="ko-KR" altLang="en-US" u="sng" dirty="0" smtClean="0"/>
              <a:t>틀린</a:t>
            </a:r>
            <a:r>
              <a:rPr lang="ko-KR" altLang="en-US" dirty="0" smtClean="0"/>
              <a:t> 문장을 선택해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뒤풀이 장소는 </a:t>
            </a:r>
            <a:r>
              <a:rPr lang="ko-KR" altLang="en-US" dirty="0" err="1" smtClean="0"/>
              <a:t>대장금이다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모두 이따가 보자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② 누구 말이 옳은지 가늠해보자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③ 밤에 어두우니 전등을 켜고 공부를 해야지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④ 내일 다시 </a:t>
            </a:r>
            <a:r>
              <a:rPr lang="ko-KR" altLang="en-US" dirty="0" err="1" smtClean="0"/>
              <a:t>뵈요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22. </a:t>
            </a:r>
            <a:r>
              <a:rPr lang="ko-KR" altLang="en-US" dirty="0" smtClean="0"/>
              <a:t>다음 보기 중 외래어 표기가 </a:t>
            </a:r>
            <a:r>
              <a:rPr lang="ko-KR" altLang="en-US" u="sng" dirty="0" smtClean="0"/>
              <a:t>올바로</a:t>
            </a:r>
            <a:r>
              <a:rPr lang="ko-KR" altLang="en-US" dirty="0" smtClean="0"/>
              <a:t> 되어 있는 문장을 선택해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어제 </a:t>
            </a:r>
            <a:r>
              <a:rPr lang="ko-KR" altLang="en-US" dirty="0" err="1" smtClean="0"/>
              <a:t>초콜렛을</a:t>
            </a:r>
            <a:r>
              <a:rPr lang="ko-KR" altLang="en-US" dirty="0" smtClean="0"/>
              <a:t> 먹고 양치를 하지 않았다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② 오늘 </a:t>
            </a:r>
            <a:r>
              <a:rPr lang="ko-KR" altLang="en-US" dirty="0" err="1" smtClean="0"/>
              <a:t>바베큐</a:t>
            </a:r>
            <a:r>
              <a:rPr lang="ko-KR" altLang="en-US" dirty="0" smtClean="0"/>
              <a:t> 파티에서 소시지를 구워먹었다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③ </a:t>
            </a:r>
            <a:r>
              <a:rPr lang="ko-KR" altLang="en-US" dirty="0" err="1" smtClean="0"/>
              <a:t>카라멜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마끼야또</a:t>
            </a:r>
            <a:r>
              <a:rPr lang="ko-KR" altLang="en-US" dirty="0" smtClean="0"/>
              <a:t> 한 잔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④ 신상 </a:t>
            </a:r>
            <a:r>
              <a:rPr lang="ko-KR" altLang="en-US" dirty="0" err="1" smtClean="0"/>
              <a:t>아이섀도를</a:t>
            </a:r>
            <a:r>
              <a:rPr lang="ko-KR" altLang="en-US" dirty="0" smtClean="0"/>
              <a:t> 구입했다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7" y="1"/>
            <a:ext cx="5976664" cy="532097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en-US" altLang="ko-KR" dirty="0" smtClean="0"/>
              <a:t>23. </a:t>
            </a:r>
            <a:r>
              <a:rPr lang="ko-KR" altLang="en-US" dirty="0" smtClean="0"/>
              <a:t>다음 보기 중 높임법 사용이 </a:t>
            </a:r>
            <a:r>
              <a:rPr lang="ko-KR" altLang="en-US" u="sng" dirty="0" smtClean="0"/>
              <a:t>올바로</a:t>
            </a:r>
            <a:r>
              <a:rPr lang="ko-KR" altLang="en-US" dirty="0" smtClean="0"/>
              <a:t> 되어 있는 문장을 선택해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할아버지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아버지가 왔어요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② 할아버지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아버지께서 왔어요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③ 할아버지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아버지가 오셨어요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④ 할아버지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아버지께서 오셨어요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24. </a:t>
            </a:r>
            <a:r>
              <a:rPr lang="ko-KR" altLang="en-US" dirty="0" smtClean="0"/>
              <a:t>다음 보기 중 </a:t>
            </a:r>
            <a:r>
              <a:rPr lang="ko-KR" altLang="en-US" u="sng" dirty="0" smtClean="0"/>
              <a:t>옳은</a:t>
            </a:r>
            <a:r>
              <a:rPr lang="ko-KR" altLang="en-US" dirty="0" smtClean="0"/>
              <a:t> 문장을 선택해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식욕이 댕겨서 불을 댕겨 고기를 구워 먹었다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② 이 자리는 금연석이므로 흡연을 </a:t>
            </a:r>
            <a:r>
              <a:rPr lang="ko-KR" altLang="en-US" dirty="0" err="1" smtClean="0"/>
              <a:t>삼가해주세요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③ 다음 주 준비물은 </a:t>
            </a:r>
            <a:r>
              <a:rPr lang="ko-KR" altLang="en-US" dirty="0" err="1" smtClean="0"/>
              <a:t>널판지야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④ 가족과 함께 </a:t>
            </a:r>
            <a:r>
              <a:rPr lang="ko-KR" altLang="en-US" dirty="0" err="1" smtClean="0"/>
              <a:t>모둠</a:t>
            </a:r>
            <a:r>
              <a:rPr lang="ko-KR" altLang="en-US" dirty="0" smtClean="0"/>
              <a:t> 회를 먹었다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25. </a:t>
            </a:r>
            <a:r>
              <a:rPr lang="ko-KR" altLang="en-US" dirty="0" smtClean="0"/>
              <a:t>다음 보기 중 띄어쓰기가 </a:t>
            </a:r>
            <a:r>
              <a:rPr lang="ko-KR" altLang="en-US" u="sng" dirty="0" smtClean="0"/>
              <a:t>올바로</a:t>
            </a:r>
            <a:r>
              <a:rPr lang="ko-KR" altLang="en-US" dirty="0" smtClean="0"/>
              <a:t> 되어있는 문장을 선택해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 내가 어려워하는 과목은 수학 뿐이다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② 그녀는 목이 아파 노래를 못한다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③ 지칠 대로 지친 상태라 어쩔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④ 문법은 공부할만한 과목입니다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30549"/>
            <a:ext cx="177614" cy="35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7916" tIns="43957" rIns="87916" bIns="4395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30549"/>
            <a:ext cx="177614" cy="35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7916" tIns="43957" rIns="87916" bIns="4395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960810"/>
              </p:ext>
            </p:extLst>
          </p:nvPr>
        </p:nvGraphicFramePr>
        <p:xfrm>
          <a:off x="1475656" y="0"/>
          <a:ext cx="5760641" cy="5775648"/>
        </p:xfrm>
        <a:graphic>
          <a:graphicData uri="http://schemas.openxmlformats.org/drawingml/2006/table">
            <a:tbl>
              <a:tblPr/>
              <a:tblGrid>
                <a:gridCol w="653604"/>
                <a:gridCol w="2128773"/>
                <a:gridCol w="653604"/>
                <a:gridCol w="2324660"/>
              </a:tblGrid>
              <a:tr h="384168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《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설문조사 답 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》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문항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답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문항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답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O</a:t>
                      </a:r>
                      <a:endParaRPr 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11.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⓵ </a:t>
                      </a: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a typeface="한컴돋움"/>
                        </a:rPr>
                        <a:t>으로서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 이로써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2.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X</a:t>
                      </a:r>
                      <a:endParaRPr 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12.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⓸ 좇기 쫓아내야 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3.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X</a:t>
                      </a:r>
                      <a:endParaRPr 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13.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⓶ 산봉우리 꽃봉오리 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4.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O</a:t>
                      </a:r>
                      <a:endParaRPr 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14.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⓸ 결재 결제 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5.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X</a:t>
                      </a:r>
                      <a:endParaRPr 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15.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⓸ 유도심문 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6.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⓵ 낫지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16.</a:t>
                      </a:r>
                      <a:endParaRPr 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⓸ 뵈요 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7.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⓸ 껍질째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17.</a:t>
                      </a:r>
                      <a:endParaRPr 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⓸ </a:t>
                      </a: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a typeface="한컴돋움"/>
                        </a:rPr>
                        <a:t>아이섀도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 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8.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⓷ 묏자리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18.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⓵ 할아버지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아버지가 왔어요 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9.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⓷ 며칠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19.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latin typeface="한컴돋움"/>
                          <a:ea typeface="한컴돋움"/>
                        </a:rPr>
                        <a:t>⓸ </a:t>
                      </a: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latin typeface="한컴돋움"/>
                          <a:ea typeface="한컴돋움"/>
                        </a:rPr>
                        <a:t>모둠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latin typeface="한컴돋움"/>
                          <a:ea typeface="한컴돋움"/>
                        </a:rPr>
                        <a:t> 회 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latin typeface="한컴돋움"/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10.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a typeface="한컴돋움"/>
                        </a:rPr>
                        <a:t>⓶ 먹는데 먹는 데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latin typeface="한컴돋움"/>
                        </a:rPr>
                        <a:t>20.</a:t>
                      </a:r>
                      <a:endParaRPr lang="en-US" sz="17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⓷ 지칠 대로 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39752" y="173884"/>
            <a:ext cx="2664296" cy="673548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800" dirty="0" smtClean="0">
                <a:latin typeface="HY얕은샘물M" pitchFamily="18" charset="-127"/>
                <a:ea typeface="HY얕은샘물M" pitchFamily="18" charset="-127"/>
              </a:rPr>
              <a:t>데이터 수집 자료</a:t>
            </a:r>
            <a:endParaRPr lang="ko-KR" altLang="en-US" sz="3800" dirty="0"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 t="10104" r="56013" b="8109"/>
          <a:stretch>
            <a:fillRect/>
          </a:stretch>
        </p:blipFill>
        <p:spPr bwMode="auto">
          <a:xfrm>
            <a:off x="1475656" y="757148"/>
            <a:ext cx="6264696" cy="426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 t="10748" r="56219" b="8275"/>
          <a:stretch>
            <a:fillRect/>
          </a:stretch>
        </p:blipFill>
        <p:spPr bwMode="auto">
          <a:xfrm>
            <a:off x="1475656" y="0"/>
            <a:ext cx="6264696" cy="487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173884"/>
            <a:ext cx="2664296" cy="673548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800" dirty="0" smtClean="0">
                <a:latin typeface="HY얕은샘물M" pitchFamily="18" charset="-127"/>
                <a:ea typeface="HY얕은샘물M" pitchFamily="18" charset="-127"/>
              </a:rPr>
              <a:t>분석방법</a:t>
            </a:r>
            <a:endParaRPr lang="ko-KR" altLang="en-US" sz="38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3" y="1081184"/>
            <a:ext cx="6120680" cy="3228093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dirty="0" smtClean="0"/>
              <a:t>▶ 기본적인 설문 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입학전형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계열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분석         </a:t>
            </a:r>
            <a:r>
              <a:rPr lang="en-US" altLang="ko-KR" dirty="0" smtClean="0"/>
              <a:t>                              				</a:t>
            </a:r>
            <a:r>
              <a:rPr lang="ko-KR" altLang="en-US" dirty="0" smtClean="0"/>
              <a:t>→ </a:t>
            </a:r>
            <a:r>
              <a:rPr lang="ko-KR" altLang="en-US" i="1" u="sng" dirty="0" smtClean="0"/>
              <a:t>빈도 분석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ko-KR" altLang="en-US" dirty="0" smtClean="0"/>
              <a:t>▶ </a:t>
            </a:r>
            <a:r>
              <a:rPr lang="ko-KR" altLang="en-US" u="sng" dirty="0" smtClean="0"/>
              <a:t>남성과 여성</a:t>
            </a:r>
            <a:r>
              <a:rPr lang="ko-KR" altLang="en-US" dirty="0" smtClean="0"/>
              <a:t> 간의 올바른 맞춤법 사용 정도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                                         </a:t>
            </a:r>
            <a:r>
              <a:rPr lang="ko-KR" altLang="en-US" dirty="0" smtClean="0"/>
              <a:t>→ </a:t>
            </a:r>
            <a:r>
              <a:rPr lang="ko-KR" altLang="en-US" i="1" u="sng" dirty="0" smtClean="0"/>
              <a:t>독립 </a:t>
            </a:r>
            <a:r>
              <a:rPr lang="en-US" altLang="ko-KR" i="1" u="sng" dirty="0" smtClean="0"/>
              <a:t>T </a:t>
            </a:r>
            <a:r>
              <a:rPr lang="ko-KR" altLang="en-US" i="1" u="sng" dirty="0" smtClean="0"/>
              <a:t>검정</a:t>
            </a:r>
            <a:endParaRPr lang="en-US" altLang="ko-KR" i="1" u="sng" dirty="0" smtClean="0"/>
          </a:p>
          <a:p>
            <a:pPr fontAlgn="base"/>
            <a:r>
              <a:rPr lang="ko-KR" altLang="en-US" dirty="0" smtClean="0"/>
              <a:t>   두 집단 남녀 간의 맞춤법 점수 차이를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</a:t>
            </a:r>
            <a:r>
              <a:rPr lang="ko-KR" altLang="en-US" dirty="0" smtClean="0"/>
              <a:t>이용하여 독립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ko-KR" altLang="en-US" dirty="0" smtClean="0"/>
              <a:t>▶ </a:t>
            </a:r>
            <a:r>
              <a:rPr lang="ko-KR" altLang="en-US" u="sng" dirty="0" smtClean="0"/>
              <a:t>이과와 문과 </a:t>
            </a:r>
            <a:r>
              <a:rPr lang="ko-KR" altLang="en-US" dirty="0" smtClean="0"/>
              <a:t>간의 올바른 맞춤법 사용 정도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</a:t>
            </a:r>
            <a:r>
              <a:rPr lang="ko-KR" altLang="en-US" dirty="0" smtClean="0"/>
              <a:t>                                         → </a:t>
            </a:r>
            <a:r>
              <a:rPr lang="ko-KR" altLang="en-US" i="1" u="sng" dirty="0" smtClean="0"/>
              <a:t>독립 </a:t>
            </a:r>
            <a:r>
              <a:rPr lang="en-US" altLang="ko-KR" i="1" u="sng" dirty="0" smtClean="0"/>
              <a:t>T </a:t>
            </a:r>
            <a:r>
              <a:rPr lang="ko-KR" altLang="en-US" i="1" u="sng" dirty="0" smtClean="0"/>
              <a:t>검정</a:t>
            </a:r>
          </a:p>
          <a:p>
            <a:pPr fontAlgn="base"/>
            <a:r>
              <a:rPr lang="ko-KR" altLang="en-US" dirty="0" smtClean="0"/>
              <a:t>     두 집단 </a:t>
            </a:r>
            <a:r>
              <a:rPr lang="ko-KR" altLang="en-US" dirty="0" err="1" smtClean="0"/>
              <a:t>문이과</a:t>
            </a:r>
            <a:r>
              <a:rPr lang="ko-KR" altLang="en-US" dirty="0" smtClean="0"/>
              <a:t> 간의 맞춤법 점수 차이를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 </a:t>
            </a:r>
            <a:r>
              <a:rPr lang="ko-KR" altLang="en-US" dirty="0" smtClean="0"/>
              <a:t>이용하여 독립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19673" y="303499"/>
            <a:ext cx="5472608" cy="453614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dirty="0" smtClean="0"/>
              <a:t>▶ </a:t>
            </a:r>
            <a:r>
              <a:rPr lang="ko-KR" altLang="en-US" u="sng" dirty="0" smtClean="0"/>
              <a:t>고등학생과 대학생</a:t>
            </a:r>
            <a:r>
              <a:rPr lang="ko-KR" altLang="en-US" dirty="0" smtClean="0"/>
              <a:t> 간의 올바른 맞춤법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</a:t>
            </a:r>
            <a:r>
              <a:rPr lang="ko-KR" altLang="en-US" dirty="0" smtClean="0"/>
              <a:t>사용 정도   → </a:t>
            </a:r>
            <a:r>
              <a:rPr lang="ko-KR" altLang="en-US" i="1" u="sng" dirty="0" smtClean="0"/>
              <a:t>독립 </a:t>
            </a:r>
            <a:r>
              <a:rPr lang="en-US" altLang="ko-KR" i="1" u="sng" dirty="0" smtClean="0"/>
              <a:t>T </a:t>
            </a:r>
            <a:r>
              <a:rPr lang="ko-KR" altLang="en-US" i="1" u="sng" dirty="0" smtClean="0"/>
              <a:t>검정</a:t>
            </a:r>
            <a:endParaRPr lang="en-US" altLang="ko-KR" i="1" u="sng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ko-KR" altLang="en-US" dirty="0" smtClean="0"/>
              <a:t>   두 집단 고등학생 대학생 간의 맞춤법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</a:t>
            </a:r>
            <a:r>
              <a:rPr lang="ko-KR" altLang="en-US" dirty="0" smtClean="0"/>
              <a:t> 점수 차이를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를 이용하여 독립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ko-KR" altLang="en-US" dirty="0" smtClean="0"/>
              <a:t>▶ </a:t>
            </a:r>
            <a:r>
              <a:rPr lang="ko-KR" altLang="en-US" u="sng" dirty="0" smtClean="0"/>
              <a:t>수시 전형과 정시 전형</a:t>
            </a:r>
            <a:r>
              <a:rPr lang="ko-KR" altLang="en-US" dirty="0" smtClean="0"/>
              <a:t>간의 올바른 맞춤법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</a:t>
            </a:r>
            <a:r>
              <a:rPr lang="ko-KR" altLang="en-US" dirty="0" smtClean="0"/>
              <a:t>사용 정도 → </a:t>
            </a:r>
            <a:r>
              <a:rPr lang="ko-KR" altLang="en-US" i="1" u="sng" dirty="0" smtClean="0"/>
              <a:t>독립 </a:t>
            </a:r>
            <a:r>
              <a:rPr lang="en-US" altLang="ko-KR" i="1" u="sng" dirty="0" smtClean="0"/>
              <a:t>T </a:t>
            </a:r>
            <a:r>
              <a:rPr lang="ko-KR" altLang="en-US" i="1" u="sng" dirty="0" smtClean="0"/>
              <a:t>검정</a:t>
            </a:r>
            <a:endParaRPr lang="en-US" altLang="ko-KR" i="1" u="sng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ko-KR" altLang="en-US" dirty="0" smtClean="0"/>
              <a:t>    두 집단 수시 전형과 정시 전형간의 맞춤법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</a:t>
            </a:r>
            <a:r>
              <a:rPr lang="ko-KR" altLang="en-US" dirty="0" smtClean="0"/>
              <a:t> 점수차이를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를 이용하여 독립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ko-KR" altLang="en-US" dirty="0" smtClean="0"/>
              <a:t>▶ </a:t>
            </a:r>
            <a:r>
              <a:rPr lang="ko-KR" altLang="en-US" u="sng" dirty="0" smtClean="0"/>
              <a:t>학교별</a:t>
            </a:r>
            <a:r>
              <a:rPr lang="ko-KR" altLang="en-US" dirty="0" smtClean="0"/>
              <a:t> 올바른 맞춤법 사용 정도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                 -&gt;</a:t>
            </a:r>
            <a:r>
              <a:rPr lang="en-US" altLang="ko-KR" i="1" u="sng" dirty="0" smtClean="0"/>
              <a:t>One way ANOVA </a:t>
            </a:r>
            <a:r>
              <a:rPr lang="ko-KR" altLang="en-US" i="1" u="sng" dirty="0" smtClean="0"/>
              <a:t>검정 </a:t>
            </a:r>
            <a:endParaRPr lang="en-US" altLang="ko-KR" i="1" u="sng" dirty="0" smtClean="0"/>
          </a:p>
          <a:p>
            <a:pPr fontAlgn="base"/>
            <a:r>
              <a:rPr lang="ko-KR" altLang="en-US" dirty="0" smtClean="0"/>
              <a:t>   학교별 맞춤법 점수 차이를 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SPSS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One way ANOVA </a:t>
            </a:r>
            <a:r>
              <a:rPr lang="ko-KR" altLang="en-US" dirty="0" smtClean="0"/>
              <a:t>검정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173884"/>
            <a:ext cx="266429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목차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886764"/>
            <a:ext cx="5472608" cy="4351478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endParaRPr lang="ko-KR" altLang="en-US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2700" b="1" dirty="0" smtClean="0">
                <a:latin typeface="+mn-ea"/>
              </a:rPr>
              <a:t> </a:t>
            </a:r>
            <a:r>
              <a:rPr lang="ko-KR" altLang="en-US" sz="2700" b="1" dirty="0" smtClean="0">
                <a:latin typeface="+mn-ea"/>
              </a:rPr>
              <a:t>연구 목적</a:t>
            </a:r>
            <a:endParaRPr lang="en-US" altLang="ko-KR" sz="2700" b="1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endParaRPr lang="ko-KR" altLang="en-US" sz="2700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700" b="1" dirty="0" smtClean="0">
                <a:latin typeface="+mn-ea"/>
              </a:rPr>
              <a:t> 연구 내용</a:t>
            </a:r>
            <a:endParaRPr lang="en-US" altLang="ko-KR" sz="2700" b="1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endParaRPr lang="ko-KR" altLang="en-US" sz="2700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b="1" dirty="0" smtClean="0">
                <a:latin typeface="+mn-ea"/>
              </a:rPr>
              <a:t> </a:t>
            </a:r>
            <a:r>
              <a:rPr lang="ko-KR" altLang="en-US" sz="2700" b="1" dirty="0" smtClean="0">
                <a:latin typeface="+mn-ea"/>
              </a:rPr>
              <a:t>분석결과</a:t>
            </a:r>
            <a:endParaRPr lang="en-US" altLang="ko-KR" sz="2700" b="1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endParaRPr lang="ko-KR" altLang="en-US" sz="2700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700" dirty="0" smtClean="0">
                <a:latin typeface="+mn-ea"/>
              </a:rPr>
              <a:t> </a:t>
            </a:r>
            <a:r>
              <a:rPr lang="ko-KR" altLang="en-US" sz="2700" b="1" dirty="0" smtClean="0">
                <a:latin typeface="+mn-ea"/>
              </a:rPr>
              <a:t>중간보고서 개선 사항</a:t>
            </a:r>
            <a:endParaRPr lang="en-US" altLang="ko-KR" sz="2700" b="1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endParaRPr lang="ko-KR" altLang="en-US" sz="2700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700" b="1" dirty="0" smtClean="0">
                <a:latin typeface="+mn-ea"/>
              </a:rPr>
              <a:t> 결론</a:t>
            </a:r>
            <a:endParaRPr lang="ko-KR" altLang="en-US" sz="2700" dirty="0" smtClean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93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752" y="173884"/>
            <a:ext cx="2664296" cy="673548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800" dirty="0" smtClean="0">
                <a:latin typeface="HY얕은샘물M" pitchFamily="18" charset="-127"/>
                <a:ea typeface="HY얕은샘물M" pitchFamily="18" charset="-127"/>
              </a:rPr>
              <a:t>분석결과</a:t>
            </a:r>
            <a:endParaRPr lang="ko-KR" altLang="en-US" sz="38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2761886">
            <a:off x="2069722" y="933569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843558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성별</a:t>
            </a:r>
            <a:endParaRPr lang="ko-KR" altLang="en-US" sz="31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5268160" descr="EMB00002bc8367f"/>
          <p:cNvPicPr>
            <a:picLocks noChangeAspect="1" noChangeArrowheads="1"/>
          </p:cNvPicPr>
          <p:nvPr/>
        </p:nvPicPr>
        <p:blipFill>
          <a:blip r:embed="rId2" cstate="print"/>
          <a:srcRect r="2469"/>
          <a:stretch>
            <a:fillRect/>
          </a:stretch>
        </p:blipFill>
        <p:spPr bwMode="auto">
          <a:xfrm>
            <a:off x="1979712" y="1347614"/>
            <a:ext cx="5760640" cy="3600400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8532440" y="627534"/>
            <a:ext cx="6552728" cy="1944216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latin typeface="MD아롱체" pitchFamily="18" charset="-127"/>
                <a:ea typeface="MD아롱체" pitchFamily="18" charset="-127"/>
              </a:rPr>
              <a:t>빈도분석</a:t>
            </a:r>
            <a:endParaRPr lang="ko-KR" altLang="en-US" sz="5400" dirty="0">
              <a:latin typeface="MD아롱체" pitchFamily="18" charset="-127"/>
              <a:ea typeface="MD아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57456E-6 L -0.78351 1.57456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351 1.57456E-6 L -1.67326 1.5745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1"/>
      <p:bldP spid="19" grpId="0" animBg="1"/>
      <p:bldP spid="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눈물 방울 14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계열별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8369" name="_x269794488" descr="EMB00002bc83682"/>
          <p:cNvPicPr>
            <a:picLocks noChangeAspect="1" noChangeArrowheads="1"/>
          </p:cNvPicPr>
          <p:nvPr/>
        </p:nvPicPr>
        <p:blipFill>
          <a:blip r:embed="rId2" cstate="print"/>
          <a:srcRect l="17975" t="43170" r="50000" b="43771"/>
          <a:stretch>
            <a:fillRect/>
          </a:stretch>
        </p:blipFill>
        <p:spPr bwMode="auto">
          <a:xfrm>
            <a:off x="1691680" y="627534"/>
            <a:ext cx="5904656" cy="809625"/>
          </a:xfrm>
          <a:prstGeom prst="rect">
            <a:avLst/>
          </a:prstGeom>
          <a:noFill/>
        </p:spPr>
      </p:pic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8371" name="_x270228200" descr="EMB00002bc83685"/>
          <p:cNvPicPr>
            <a:picLocks noChangeAspect="1" noChangeArrowheads="1"/>
          </p:cNvPicPr>
          <p:nvPr/>
        </p:nvPicPr>
        <p:blipFill>
          <a:blip r:embed="rId3" cstate="print"/>
          <a:srcRect r="18435"/>
          <a:stretch>
            <a:fillRect/>
          </a:stretch>
        </p:blipFill>
        <p:spPr bwMode="auto">
          <a:xfrm>
            <a:off x="1691680" y="1491630"/>
            <a:ext cx="6048672" cy="3651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눈물 방울 14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고등</a:t>
            </a:r>
            <a:r>
              <a:rPr lang="en-US" altLang="ko-KR" sz="3100" dirty="0" smtClean="0"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대학생별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1" name="_x270228200" descr="EMB00002bc836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83518"/>
            <a:ext cx="5616624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눈물 방울 14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입학유형별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5" name="_x269790392" descr="EMB00002bc8368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99542"/>
            <a:ext cx="5904656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눈물 방울 14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학교별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89" name="_x269790472" descr="EMB00002bc83691"/>
          <p:cNvPicPr>
            <a:picLocks noChangeAspect="1" noChangeArrowheads="1"/>
          </p:cNvPicPr>
          <p:nvPr/>
        </p:nvPicPr>
        <p:blipFill>
          <a:blip r:embed="rId2" cstate="print"/>
          <a:srcRect l="17975" t="44058" r="45068" b="34448"/>
          <a:stretch>
            <a:fillRect/>
          </a:stretch>
        </p:blipFill>
        <p:spPr bwMode="auto">
          <a:xfrm>
            <a:off x="1619672" y="555526"/>
            <a:ext cx="6048672" cy="1649413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91" name="_x269790552" descr="EMB00002bc83694"/>
          <p:cNvPicPr>
            <a:picLocks noChangeAspect="1" noChangeArrowheads="1"/>
          </p:cNvPicPr>
          <p:nvPr/>
        </p:nvPicPr>
        <p:blipFill>
          <a:blip r:embed="rId3" cstate="print"/>
          <a:srcRect r="8140"/>
          <a:stretch>
            <a:fillRect/>
          </a:stretch>
        </p:blipFill>
        <p:spPr bwMode="auto">
          <a:xfrm>
            <a:off x="1691680" y="2370137"/>
            <a:ext cx="5976664" cy="2773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532440" y="627534"/>
            <a:ext cx="6552728" cy="1944216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err="1" smtClean="0">
                <a:latin typeface="MD아롱체" pitchFamily="18" charset="-127"/>
                <a:ea typeface="MD아롱체" pitchFamily="18" charset="-127"/>
              </a:rPr>
              <a:t>정규성검정</a:t>
            </a:r>
            <a:endParaRPr lang="ko-KR" altLang="en-US" sz="5400" dirty="0"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8" name="눈물 방울 7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성별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345" name="_x271195064" descr="EMB00002bc836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627534"/>
            <a:ext cx="5616624" cy="266429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79712" y="3435846"/>
            <a:ext cx="56166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latin typeface="+mn-ea"/>
              </a:rPr>
              <a:t> 여자와 남자의 유의확률이 </a:t>
            </a:r>
            <a:r>
              <a:rPr lang="en-US" altLang="ko-KR" sz="2400" dirty="0" smtClean="0">
                <a:latin typeface="+mn-ea"/>
              </a:rPr>
              <a:t>0.05</a:t>
            </a:r>
            <a:r>
              <a:rPr lang="ko-KR" altLang="en-US" sz="2400" dirty="0" smtClean="0">
                <a:latin typeface="+mn-ea"/>
              </a:rPr>
              <a:t>보다 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작으므로  </a:t>
            </a:r>
            <a:r>
              <a:rPr lang="ko-KR" altLang="en-US" sz="2400" u="sng" dirty="0" err="1" smtClean="0">
                <a:latin typeface="+mn-ea"/>
              </a:rPr>
              <a:t>정규성을</a:t>
            </a:r>
            <a:r>
              <a:rPr lang="ko-KR" altLang="en-US" sz="2400" u="sng" dirty="0" smtClean="0">
                <a:latin typeface="+mn-ea"/>
              </a:rPr>
              <a:t> 만족하지 않음</a:t>
            </a:r>
            <a:endParaRPr lang="ko-KR" altLang="en-US" sz="2400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32240" y="1851670"/>
            <a:ext cx="812626" cy="8126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57456E-6 L -0.78351 1.57456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351 1.57456E-6 L -1.67326 1.5745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2" grpId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눈물 방울 6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계열별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3435846"/>
            <a:ext cx="56166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latin typeface="+mn-ea"/>
              </a:rPr>
              <a:t> 문과와 </a:t>
            </a:r>
            <a:r>
              <a:rPr lang="ko-KR" altLang="en-US" sz="2400" dirty="0" err="1" smtClean="0">
                <a:latin typeface="+mn-ea"/>
              </a:rPr>
              <a:t>이과의유의확률이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0.05</a:t>
            </a:r>
            <a:r>
              <a:rPr lang="ko-KR" altLang="en-US" sz="2400" dirty="0" smtClean="0">
                <a:latin typeface="+mn-ea"/>
              </a:rPr>
              <a:t>보다 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작으므로  </a:t>
            </a:r>
            <a:r>
              <a:rPr lang="ko-KR" altLang="en-US" sz="2400" u="sng" dirty="0" err="1" smtClean="0">
                <a:latin typeface="+mn-ea"/>
              </a:rPr>
              <a:t>정규성을</a:t>
            </a:r>
            <a:r>
              <a:rPr lang="ko-KR" altLang="en-US" sz="2400" u="sng" dirty="0" smtClean="0">
                <a:latin typeface="+mn-ea"/>
              </a:rPr>
              <a:t> 만족하지 않음</a:t>
            </a:r>
            <a:endParaRPr lang="ko-KR" altLang="en-US" sz="2400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6321" name="_x271194904" descr="EMB00002bc8369e"/>
          <p:cNvPicPr>
            <a:picLocks noChangeAspect="1" noChangeArrowheads="1"/>
          </p:cNvPicPr>
          <p:nvPr/>
        </p:nvPicPr>
        <p:blipFill>
          <a:blip r:embed="rId2" cstate="print"/>
          <a:srcRect l="18268" t="67590" r="41975" b="18051"/>
          <a:stretch>
            <a:fillRect/>
          </a:stretch>
        </p:blipFill>
        <p:spPr bwMode="auto">
          <a:xfrm>
            <a:off x="1547664" y="627534"/>
            <a:ext cx="6228693" cy="2520280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876256" y="1851670"/>
            <a:ext cx="812626" cy="8126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눈물 방울 6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고등</a:t>
            </a:r>
            <a:r>
              <a:rPr lang="en-US" altLang="ko-KR" sz="3100" dirty="0" smtClean="0"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대학생별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3579862"/>
            <a:ext cx="561662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 smtClean="0">
                <a:latin typeface="+mn-ea"/>
              </a:rPr>
              <a:t> 고등학생과 대학생의 유의확률이 </a:t>
            </a:r>
            <a:r>
              <a:rPr lang="en-US" altLang="ko-KR" sz="2200" dirty="0" smtClean="0">
                <a:latin typeface="+mn-ea"/>
              </a:rPr>
              <a:t>0.05</a:t>
            </a:r>
            <a:r>
              <a:rPr lang="ko-KR" altLang="en-US" sz="2200" dirty="0" smtClean="0">
                <a:latin typeface="+mn-ea"/>
              </a:rPr>
              <a:t>보다 작으므로  </a:t>
            </a:r>
            <a:r>
              <a:rPr lang="ko-KR" altLang="en-US" sz="2200" u="sng" dirty="0" smtClean="0">
                <a:latin typeface="+mn-ea"/>
              </a:rPr>
              <a:t>정규성을 만족하지 않음</a:t>
            </a:r>
            <a:endParaRPr lang="ko-KR" altLang="en-US" sz="2200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0657" name="_x271194984" descr="EMB00002bc836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27534"/>
            <a:ext cx="5870770" cy="266429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660232" y="1995686"/>
            <a:ext cx="812626" cy="8126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눈물 방울 6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입학유형별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3579862"/>
            <a:ext cx="58326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200" dirty="0" smtClean="0">
                <a:latin typeface="+mn-ea"/>
              </a:rPr>
              <a:t> 수시 전형과 정시 전형의 유의확률이</a:t>
            </a:r>
            <a:endParaRPr lang="en-US" altLang="ko-KR" sz="2200" dirty="0" smtClean="0">
              <a:latin typeface="+mn-ea"/>
            </a:endParaRPr>
          </a:p>
          <a:p>
            <a:r>
              <a:rPr lang="en-US" altLang="ko-KR" sz="2200" dirty="0" smtClean="0">
                <a:latin typeface="+mn-ea"/>
              </a:rPr>
              <a:t> 0.05</a:t>
            </a:r>
            <a:r>
              <a:rPr lang="ko-KR" altLang="en-US" sz="2200" dirty="0" smtClean="0">
                <a:latin typeface="+mn-ea"/>
              </a:rPr>
              <a:t>보다 작으므로  </a:t>
            </a:r>
            <a:r>
              <a:rPr lang="ko-KR" altLang="en-US" sz="2200" u="sng" dirty="0" smtClean="0">
                <a:latin typeface="+mn-ea"/>
              </a:rPr>
              <a:t>정규성을 만족하지 않음</a:t>
            </a:r>
            <a:endParaRPr lang="ko-KR" altLang="en-US" sz="2200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9633" name="_x271194984" descr="EMB00002bc836a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27534"/>
            <a:ext cx="6192688" cy="2592288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804248" y="1995686"/>
            <a:ext cx="812626" cy="8126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눈물 방울 6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학교별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219822"/>
            <a:ext cx="6336704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ko-KR" altLang="en-US" sz="2000" dirty="0" smtClean="0"/>
              <a:t> 한국외국어대학교와 부산대학교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춘천교육대학교</a:t>
            </a:r>
            <a:r>
              <a:rPr lang="en-US" altLang="ko-KR" sz="2000" dirty="0" smtClean="0"/>
              <a:t>,</a:t>
            </a:r>
          </a:p>
          <a:p>
            <a:pPr fontAlgn="base"/>
            <a:r>
              <a:rPr lang="en-US" altLang="ko-KR" sz="2000" dirty="0" smtClean="0"/>
              <a:t>  </a:t>
            </a:r>
            <a:r>
              <a:rPr lang="ko-KR" altLang="en-US" sz="2000" dirty="0" smtClean="0"/>
              <a:t>고려대학교의 유의확률은 </a:t>
            </a:r>
            <a:r>
              <a:rPr lang="en-US" altLang="ko-KR" sz="2000" dirty="0" smtClean="0"/>
              <a:t>0.05</a:t>
            </a:r>
            <a:r>
              <a:rPr lang="ko-KR" altLang="en-US" sz="2000" dirty="0" smtClean="0"/>
              <a:t>보다 크므로 </a:t>
            </a:r>
            <a:endParaRPr lang="en-US" altLang="ko-KR" sz="2000" dirty="0" smtClean="0"/>
          </a:p>
          <a:p>
            <a:pPr fontAlgn="base"/>
            <a:r>
              <a:rPr lang="en-US" altLang="ko-KR" sz="2000" u="sng" dirty="0" smtClean="0"/>
              <a:t>  </a:t>
            </a:r>
            <a:r>
              <a:rPr lang="ko-KR" altLang="en-US" sz="2000" u="sng" dirty="0" err="1" smtClean="0"/>
              <a:t>정규성을</a:t>
            </a:r>
            <a:r>
              <a:rPr lang="ko-KR" altLang="en-US" sz="2000" u="sng" dirty="0" smtClean="0"/>
              <a:t> 만족하지만</a:t>
            </a:r>
            <a:endParaRPr lang="en-US" altLang="ko-KR" sz="2000" u="sng" dirty="0" smtClean="0"/>
          </a:p>
          <a:p>
            <a:pPr fontAlgn="base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fontAlgn="base">
              <a:buFont typeface="Wingdings" pitchFamily="2" charset="2"/>
              <a:buChar char="ü"/>
            </a:pPr>
            <a:r>
              <a:rPr lang="ko-KR" altLang="en-US" sz="2000" dirty="0" smtClean="0"/>
              <a:t> 광운대학교와 단국대학교의 유의확률은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   0.05</a:t>
            </a:r>
            <a:r>
              <a:rPr lang="ko-KR" altLang="en-US" sz="2000" dirty="0" smtClean="0"/>
              <a:t>보다 작으므로 </a:t>
            </a:r>
            <a:r>
              <a:rPr lang="ko-KR" altLang="en-US" sz="2000" u="sng" dirty="0" smtClean="0"/>
              <a:t>정규성을 만족하지 않음</a:t>
            </a:r>
            <a:endParaRPr lang="ko-KR" altLang="en-US" sz="2000" dirty="0" smtClean="0"/>
          </a:p>
          <a:p>
            <a:endParaRPr lang="ko-KR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09" name="_x271194984" descr="EMB00002bc836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83518"/>
            <a:ext cx="6048672" cy="266429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876256" y="1203598"/>
            <a:ext cx="812626" cy="18002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173884"/>
            <a:ext cx="266429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연구목적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7" y="1405220"/>
            <a:ext cx="5688632" cy="350383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dirty="0" smtClean="0"/>
              <a:t> 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15816" y="1101178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도리도리 </a:t>
            </a:r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잼잼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792" y="1655641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햇님</a:t>
            </a:r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 달님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5776" y="2238905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막내동생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7984" y="1677242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널판지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2253306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모듬회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0112" y="1677242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배개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4048" y="2253306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어의없다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2829370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챙피하다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8024" y="2829370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오랫만에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8064" y="1101178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금새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7864" y="3405434"/>
            <a:ext cx="302433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잘되길  바래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76722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532440" y="627534"/>
            <a:ext cx="6552728" cy="1944216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latin typeface="MD아롱체" pitchFamily="18" charset="-127"/>
                <a:ea typeface="MD아롱체" pitchFamily="18" charset="-127"/>
              </a:rPr>
              <a:t>검증</a:t>
            </a:r>
            <a:endParaRPr lang="ko-KR" altLang="en-US" sz="5400" dirty="0"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8" name="눈물 방울 7"/>
          <p:cNvSpPr/>
          <p:nvPr/>
        </p:nvSpPr>
        <p:spPr>
          <a:xfrm rot="2761886">
            <a:off x="2059741" y="69934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565764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err="1" smtClean="0">
                <a:latin typeface="HY얕은샘물M" pitchFamily="18" charset="-127"/>
                <a:ea typeface="HY얕은샘물M" pitchFamily="18" charset="-127"/>
              </a:rPr>
              <a:t>성별별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5297" name="_x270014824" descr="EMB00002bc836ae"/>
          <p:cNvPicPr>
            <a:picLocks noChangeAspect="1" noChangeArrowheads="1"/>
          </p:cNvPicPr>
          <p:nvPr/>
        </p:nvPicPr>
        <p:blipFill>
          <a:blip r:embed="rId2" cstate="print"/>
          <a:srcRect r="53659" b="60590"/>
          <a:stretch>
            <a:fillRect/>
          </a:stretch>
        </p:blipFill>
        <p:spPr bwMode="auto">
          <a:xfrm>
            <a:off x="1619672" y="1059582"/>
            <a:ext cx="5832648" cy="108012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835696" y="4004727"/>
            <a:ext cx="58326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Levene</a:t>
            </a:r>
            <a:r>
              <a:rPr lang="ko-KR" altLang="en-US" dirty="0" smtClean="0"/>
              <a:t>의 등분산 검정 결과 </a:t>
            </a:r>
            <a:r>
              <a:rPr lang="en-US" altLang="ko-KR" dirty="0" smtClean="0"/>
              <a:t>p=0.175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등분산</a:t>
            </a:r>
            <a:r>
              <a:rPr lang="ko-KR" altLang="en-US" dirty="0" smtClean="0"/>
              <a:t> 가정 하에 </a:t>
            </a:r>
            <a:r>
              <a:rPr lang="en-US" altLang="ko-KR" dirty="0" smtClean="0"/>
              <a:t>T</a:t>
            </a:r>
            <a:r>
              <a:rPr lang="ko-KR" altLang="en-US" dirty="0" smtClean="0"/>
              <a:t>검정 유의확률이 </a:t>
            </a:r>
            <a:r>
              <a:rPr lang="en-US" altLang="ko-KR" dirty="0" smtClean="0"/>
              <a:t>0.132</a:t>
            </a:r>
            <a:r>
              <a:rPr lang="ko-KR" altLang="en-US" dirty="0" smtClean="0"/>
              <a:t>로 </a:t>
            </a:r>
            <a:r>
              <a:rPr lang="ko-KR" altLang="en-US" u="sng" dirty="0" smtClean="0"/>
              <a:t>성별에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없다</a:t>
            </a:r>
            <a:r>
              <a:rPr lang="en-US" altLang="ko-KR" u="sng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5301" name="_x270014984" descr="EMB00002bc836ba"/>
          <p:cNvPicPr>
            <a:picLocks noChangeAspect="1" noChangeArrowheads="1"/>
          </p:cNvPicPr>
          <p:nvPr/>
        </p:nvPicPr>
        <p:blipFill>
          <a:blip r:embed="rId2" cstate="print"/>
          <a:srcRect t="44991"/>
          <a:stretch>
            <a:fillRect/>
          </a:stretch>
        </p:blipFill>
        <p:spPr bwMode="auto">
          <a:xfrm>
            <a:off x="1475656" y="2067694"/>
            <a:ext cx="6264696" cy="1944216"/>
          </a:xfrm>
          <a:prstGeom prst="rect">
            <a:avLst/>
          </a:prstGeom>
          <a:noFill/>
        </p:spPr>
      </p:pic>
      <p:grpSp>
        <p:nvGrpSpPr>
          <p:cNvPr id="17" name="그룹 16"/>
          <p:cNvGrpSpPr/>
          <p:nvPr/>
        </p:nvGrpSpPr>
        <p:grpSpPr>
          <a:xfrm>
            <a:off x="1331640" y="155608"/>
            <a:ext cx="864096" cy="259229"/>
            <a:chOff x="-3248069" y="-144016"/>
            <a:chExt cx="1382554" cy="2880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39752" y="25994"/>
            <a:ext cx="2664296" cy="673548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800" dirty="0" smtClean="0">
                <a:latin typeface="HY얕은샘물M" pitchFamily="18" charset="-127"/>
                <a:ea typeface="HY얕은샘물M" pitchFamily="18" charset="-127"/>
              </a:rPr>
              <a:t>독립 </a:t>
            </a:r>
            <a:r>
              <a:rPr lang="en-US" altLang="ko-KR" sz="3800" dirty="0" smtClean="0">
                <a:latin typeface="HY얕은샘물M" pitchFamily="18" charset="-127"/>
                <a:ea typeface="HY얕은샘물M" pitchFamily="18" charset="-127"/>
              </a:rPr>
              <a:t>T</a:t>
            </a:r>
            <a:r>
              <a:rPr lang="ko-KR" altLang="en-US" sz="3800" dirty="0" smtClean="0">
                <a:latin typeface="HY얕은샘물M" pitchFamily="18" charset="-127"/>
                <a:ea typeface="HY얕은샘물M" pitchFamily="18" charset="-127"/>
              </a:rPr>
              <a:t>검정</a:t>
            </a:r>
            <a:endParaRPr lang="ko-KR" altLang="en-US" sz="38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47864" y="3363838"/>
            <a:ext cx="576064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04048" y="3363838"/>
            <a:ext cx="576064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57456E-6 L -0.78351 1.57456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351 1.57456E-6 L -1.67326 1.5745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눈물 방울 6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계열별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4083918"/>
            <a:ext cx="58326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Levene</a:t>
            </a:r>
            <a:r>
              <a:rPr lang="ko-KR" altLang="en-US" dirty="0" smtClean="0"/>
              <a:t>의 등분산 검정 결과 </a:t>
            </a:r>
            <a:r>
              <a:rPr lang="en-US" altLang="ko-KR" dirty="0" smtClean="0"/>
              <a:t>p=0.528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등분산</a:t>
            </a:r>
            <a:r>
              <a:rPr lang="ko-KR" altLang="en-US" dirty="0" smtClean="0"/>
              <a:t> 가정 하에 </a:t>
            </a:r>
            <a:r>
              <a:rPr lang="en-US" altLang="ko-KR" dirty="0" smtClean="0"/>
              <a:t>T</a:t>
            </a:r>
            <a:r>
              <a:rPr lang="ko-KR" altLang="en-US" dirty="0" smtClean="0"/>
              <a:t>검정 유의확률이 </a:t>
            </a:r>
            <a:r>
              <a:rPr lang="en-US" altLang="ko-KR" dirty="0" smtClean="0"/>
              <a:t>0.548</a:t>
            </a:r>
            <a:r>
              <a:rPr lang="ko-KR" altLang="en-US" dirty="0" smtClean="0"/>
              <a:t>로 </a:t>
            </a:r>
            <a:r>
              <a:rPr lang="ko-KR" altLang="en-US" u="sng" dirty="0" smtClean="0"/>
              <a:t>계열에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없다</a:t>
            </a:r>
            <a:r>
              <a:rPr lang="en-US" altLang="ko-KR" u="sng" dirty="0" smtClean="0"/>
              <a:t>.</a:t>
            </a:r>
            <a:endParaRPr lang="ko-KR" altLang="en-US" dirty="0" smtClean="0"/>
          </a:p>
          <a:p>
            <a:pPr>
              <a:buFont typeface="Wingdings" pitchFamily="2" charset="2"/>
              <a:buChar char="ü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4273" name="_x270014904" descr="EMB00002bc836b4"/>
          <p:cNvPicPr>
            <a:picLocks noChangeAspect="1" noChangeArrowheads="1"/>
          </p:cNvPicPr>
          <p:nvPr/>
        </p:nvPicPr>
        <p:blipFill>
          <a:blip r:embed="rId2" cstate="print"/>
          <a:srcRect l="17679" t="60963" r="49326" b="25566"/>
          <a:stretch>
            <a:fillRect/>
          </a:stretch>
        </p:blipFill>
        <p:spPr bwMode="auto">
          <a:xfrm>
            <a:off x="1763688" y="555526"/>
            <a:ext cx="5760640" cy="1440160"/>
          </a:xfrm>
          <a:prstGeom prst="rect">
            <a:avLst/>
          </a:prstGeom>
          <a:noFill/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4275" name="_x270014904" descr="EMB00002bc836b7"/>
          <p:cNvPicPr>
            <a:picLocks noChangeAspect="1" noChangeArrowheads="1"/>
          </p:cNvPicPr>
          <p:nvPr/>
        </p:nvPicPr>
        <p:blipFill>
          <a:blip r:embed="rId2" cstate="print"/>
          <a:srcRect l="17975" t="74924" r="13852" b="9399"/>
          <a:stretch>
            <a:fillRect/>
          </a:stretch>
        </p:blipFill>
        <p:spPr bwMode="auto">
          <a:xfrm>
            <a:off x="1547664" y="1851670"/>
            <a:ext cx="6120680" cy="2160240"/>
          </a:xfrm>
          <a:prstGeom prst="rect">
            <a:avLst/>
          </a:prstGeom>
          <a:noFill/>
        </p:spPr>
      </p:pic>
      <p:sp>
        <p:nvSpPr>
          <p:cNvPr id="14" name="타원 13"/>
          <p:cNvSpPr/>
          <p:nvPr/>
        </p:nvSpPr>
        <p:spPr>
          <a:xfrm>
            <a:off x="3419872" y="3219822"/>
            <a:ext cx="576064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04048" y="3219822"/>
            <a:ext cx="576064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눈물 방울 6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고등</a:t>
            </a:r>
            <a:r>
              <a:rPr lang="en-US" altLang="ko-KR" sz="3100" dirty="0" smtClean="0">
                <a:latin typeface="HY얕은샘물M" pitchFamily="18" charset="-127"/>
                <a:ea typeface="HY얕은샘물M" pitchFamily="18" charset="-127"/>
              </a:rPr>
              <a:t>-</a:t>
            </a:r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대학생별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4004727"/>
            <a:ext cx="58326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Levene</a:t>
            </a:r>
            <a:r>
              <a:rPr lang="ko-KR" altLang="en-US" dirty="0" smtClean="0"/>
              <a:t>의 등분산 검정 결과 </a:t>
            </a:r>
            <a:r>
              <a:rPr lang="en-US" altLang="ko-KR" dirty="0" smtClean="0"/>
              <a:t>p=0.052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등분산</a:t>
            </a:r>
            <a:r>
              <a:rPr lang="ko-KR" altLang="en-US" dirty="0" smtClean="0"/>
              <a:t> 가정 하에 </a:t>
            </a:r>
            <a:r>
              <a:rPr lang="en-US" altLang="ko-KR" dirty="0" smtClean="0"/>
              <a:t>T</a:t>
            </a:r>
            <a:r>
              <a:rPr lang="ko-KR" altLang="en-US" dirty="0" smtClean="0"/>
              <a:t>검정 유의확률이 </a:t>
            </a:r>
            <a:r>
              <a:rPr lang="en-US" altLang="ko-KR" dirty="0" smtClean="0"/>
              <a:t>0.007</a:t>
            </a:r>
            <a:r>
              <a:rPr lang="ko-KR" altLang="en-US" dirty="0" smtClean="0"/>
              <a:t>로 </a:t>
            </a:r>
            <a:r>
              <a:rPr lang="ko-KR" altLang="en-US" u="sng" dirty="0" smtClean="0"/>
              <a:t>연령에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있다</a:t>
            </a:r>
            <a:r>
              <a:rPr lang="en-US" altLang="ko-KR" u="sng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249" name="_x270015064" descr="EMB00002bc836bf"/>
          <p:cNvPicPr>
            <a:picLocks noChangeAspect="1" noChangeArrowheads="1"/>
          </p:cNvPicPr>
          <p:nvPr/>
        </p:nvPicPr>
        <p:blipFill>
          <a:blip r:embed="rId2" cstate="print"/>
          <a:srcRect r="50667" b="58727"/>
          <a:stretch>
            <a:fillRect/>
          </a:stretch>
        </p:blipFill>
        <p:spPr bwMode="auto">
          <a:xfrm>
            <a:off x="1907704" y="699542"/>
            <a:ext cx="5544616" cy="1440160"/>
          </a:xfrm>
          <a:prstGeom prst="rect">
            <a:avLst/>
          </a:prstGeom>
          <a:noFill/>
        </p:spPr>
      </p:pic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251" name="_x270015064" descr="EMB00002bc836bf"/>
          <p:cNvPicPr>
            <a:picLocks noChangeAspect="1" noChangeArrowheads="1"/>
          </p:cNvPicPr>
          <p:nvPr/>
        </p:nvPicPr>
        <p:blipFill>
          <a:blip r:embed="rId2" cstate="print"/>
          <a:srcRect t="45401"/>
          <a:stretch>
            <a:fillRect/>
          </a:stretch>
        </p:blipFill>
        <p:spPr bwMode="auto">
          <a:xfrm>
            <a:off x="1619672" y="1995686"/>
            <a:ext cx="6120680" cy="1872208"/>
          </a:xfrm>
          <a:prstGeom prst="rect">
            <a:avLst/>
          </a:prstGeom>
          <a:noFill/>
        </p:spPr>
      </p:pic>
      <p:sp>
        <p:nvSpPr>
          <p:cNvPr id="14" name="타원 13"/>
          <p:cNvSpPr/>
          <p:nvPr/>
        </p:nvSpPr>
        <p:spPr>
          <a:xfrm>
            <a:off x="3419872" y="3219822"/>
            <a:ext cx="576064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76056" y="3219822"/>
            <a:ext cx="576064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눈물 방울 6"/>
          <p:cNvSpPr/>
          <p:nvPr/>
        </p:nvSpPr>
        <p:spPr>
          <a:xfrm rot="2761886">
            <a:off x="2069722" y="9001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입학유형별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4083918"/>
            <a:ext cx="58326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Levene</a:t>
            </a:r>
            <a:r>
              <a:rPr lang="ko-KR" altLang="en-US" dirty="0" smtClean="0"/>
              <a:t>의 등분산 검정 결과 </a:t>
            </a:r>
            <a:r>
              <a:rPr lang="en-US" altLang="ko-KR" dirty="0" smtClean="0"/>
              <a:t>p=0.390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등분산</a:t>
            </a:r>
            <a:r>
              <a:rPr lang="ko-KR" altLang="en-US" dirty="0" smtClean="0"/>
              <a:t> 가정 하에 </a:t>
            </a:r>
            <a:r>
              <a:rPr lang="en-US" altLang="ko-KR" dirty="0" smtClean="0"/>
              <a:t>T</a:t>
            </a:r>
            <a:r>
              <a:rPr lang="ko-KR" altLang="en-US" dirty="0" smtClean="0"/>
              <a:t>검정 유의확률이 </a:t>
            </a:r>
            <a:r>
              <a:rPr lang="en-US" altLang="ko-KR" dirty="0" smtClean="0"/>
              <a:t>0.652</a:t>
            </a:r>
            <a:r>
              <a:rPr lang="ko-KR" altLang="en-US" dirty="0" smtClean="0"/>
              <a:t>로 </a:t>
            </a:r>
            <a:r>
              <a:rPr lang="ko-KR" altLang="en-US" u="sng" dirty="0" smtClean="0"/>
              <a:t>입학 유형에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없다</a:t>
            </a:r>
            <a:r>
              <a:rPr lang="en-US" altLang="ko-KR" u="sng" dirty="0" smtClean="0"/>
              <a:t>.</a:t>
            </a:r>
            <a:endParaRPr lang="ko-KR" altLang="en-US" dirty="0" smtClean="0"/>
          </a:p>
          <a:p>
            <a:pPr>
              <a:buFont typeface="Wingdings" pitchFamily="2" charset="2"/>
              <a:buChar char="ü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225" name="_x270015144" descr="EMB00002bc836c3"/>
          <p:cNvPicPr>
            <a:picLocks noChangeAspect="1" noChangeArrowheads="1"/>
          </p:cNvPicPr>
          <p:nvPr/>
        </p:nvPicPr>
        <p:blipFill>
          <a:blip r:embed="rId3" cstate="print"/>
          <a:srcRect r="51343" b="61275"/>
          <a:stretch>
            <a:fillRect/>
          </a:stretch>
        </p:blipFill>
        <p:spPr bwMode="auto">
          <a:xfrm>
            <a:off x="1763688" y="555526"/>
            <a:ext cx="5832648" cy="1152128"/>
          </a:xfrm>
          <a:prstGeom prst="rect">
            <a:avLst/>
          </a:prstGeom>
          <a:noFill/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227" name="_x270015144" descr="EMB00002bc836c3"/>
          <p:cNvPicPr>
            <a:picLocks noChangeAspect="1" noChangeArrowheads="1"/>
          </p:cNvPicPr>
          <p:nvPr/>
        </p:nvPicPr>
        <p:blipFill>
          <a:blip r:embed="rId3" cstate="print"/>
          <a:srcRect t="42860"/>
          <a:stretch>
            <a:fillRect/>
          </a:stretch>
        </p:blipFill>
        <p:spPr bwMode="auto">
          <a:xfrm>
            <a:off x="1547664" y="1635646"/>
            <a:ext cx="6120680" cy="2376264"/>
          </a:xfrm>
          <a:prstGeom prst="rect">
            <a:avLst/>
          </a:prstGeom>
          <a:noFill/>
        </p:spPr>
      </p:pic>
      <p:sp>
        <p:nvSpPr>
          <p:cNvPr id="14" name="타원 13"/>
          <p:cNvSpPr/>
          <p:nvPr/>
        </p:nvSpPr>
        <p:spPr>
          <a:xfrm>
            <a:off x="3347864" y="3291830"/>
            <a:ext cx="576064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04048" y="3291830"/>
            <a:ext cx="576064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331640" y="83600"/>
            <a:ext cx="864096" cy="259229"/>
            <a:chOff x="-3248069" y="-144016"/>
            <a:chExt cx="1382554" cy="28803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39752" y="-46014"/>
            <a:ext cx="2664296" cy="673548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en-US" altLang="ko-KR" sz="3800" dirty="0" smtClean="0">
                <a:latin typeface="HY얕은샘물M" pitchFamily="18" charset="-127"/>
                <a:ea typeface="HY얕은샘물M" pitchFamily="18" charset="-127"/>
              </a:rPr>
              <a:t>ANOVA </a:t>
            </a:r>
            <a:r>
              <a:rPr lang="ko-KR" altLang="en-US" sz="3800" dirty="0" smtClean="0">
                <a:latin typeface="HY얕은샘물M" pitchFamily="18" charset="-127"/>
                <a:ea typeface="HY얕은샘물M" pitchFamily="18" charset="-127"/>
              </a:rPr>
              <a:t>검정</a:t>
            </a:r>
            <a:endParaRPr lang="ko-KR" altLang="en-US" sz="38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271194984" descr="EMB00002bc836d5"/>
          <p:cNvPicPr>
            <a:picLocks noChangeAspect="1" noChangeArrowheads="1"/>
          </p:cNvPicPr>
          <p:nvPr/>
        </p:nvPicPr>
        <p:blipFill>
          <a:blip r:embed="rId3" cstate="print"/>
          <a:srcRect b="52547"/>
          <a:stretch>
            <a:fillRect/>
          </a:stretch>
        </p:blipFill>
        <p:spPr bwMode="auto">
          <a:xfrm>
            <a:off x="1475656" y="627534"/>
            <a:ext cx="6264696" cy="2020888"/>
          </a:xfrm>
          <a:prstGeom prst="rect">
            <a:avLst/>
          </a:prstGeom>
          <a:noFill/>
        </p:spPr>
      </p:pic>
      <p:sp>
        <p:nvSpPr>
          <p:cNvPr id="7" name="눈물 방울 6"/>
          <p:cNvSpPr/>
          <p:nvPr/>
        </p:nvSpPr>
        <p:spPr>
          <a:xfrm rot="2761886">
            <a:off x="2069722" y="439751"/>
            <a:ext cx="324036" cy="360040"/>
          </a:xfrm>
          <a:prstGeom prst="teardrop">
            <a:avLst/>
          </a:prstGeom>
          <a:solidFill>
            <a:srgbClr val="63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16" tIns="43957" rIns="87916" bIns="43957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349740"/>
            <a:ext cx="2664296" cy="56582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3100" dirty="0" smtClean="0">
                <a:latin typeface="HY얕은샘물M" pitchFamily="18" charset="-127"/>
                <a:ea typeface="HY얕은샘물M" pitchFamily="18" charset="-127"/>
              </a:rPr>
              <a:t>학교별</a:t>
            </a:r>
            <a:endParaRPr lang="en-US" altLang="ko-KR" sz="3100" dirty="0" smtClean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3" name="_x271195064" descr="EMB00002bc836db"/>
          <p:cNvPicPr>
            <a:picLocks noChangeAspect="1" noChangeArrowheads="1"/>
          </p:cNvPicPr>
          <p:nvPr/>
        </p:nvPicPr>
        <p:blipFill>
          <a:blip r:embed="rId3" cstate="print"/>
          <a:srcRect t="50136" r="56014" b="28616"/>
          <a:stretch>
            <a:fillRect/>
          </a:stretch>
        </p:blipFill>
        <p:spPr bwMode="auto">
          <a:xfrm>
            <a:off x="1475656" y="2571750"/>
            <a:ext cx="6192688" cy="129614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691680" y="4004727"/>
            <a:ext cx="59046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Levene</a:t>
            </a:r>
            <a:r>
              <a:rPr lang="ko-KR" altLang="en-US" dirty="0" smtClean="0"/>
              <a:t>통계량의 유의확률은 </a:t>
            </a:r>
            <a:r>
              <a:rPr lang="en-US" altLang="ko-KR" dirty="0" smtClean="0"/>
              <a:t>0.476</a:t>
            </a:r>
            <a:r>
              <a:rPr lang="ko-KR" altLang="en-US" dirty="0" smtClean="0"/>
              <a:t>으로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크므로 </a:t>
            </a:r>
            <a:r>
              <a:rPr lang="ko-KR" altLang="en-US" u="sng" dirty="0" smtClean="0"/>
              <a:t>학교별로 등분산성을 만족한다고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있다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732240" y="3435846"/>
            <a:ext cx="792088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271186952" descr="EMB00002bc836e0"/>
          <p:cNvPicPr>
            <a:picLocks noChangeAspect="1" noChangeArrowheads="1"/>
          </p:cNvPicPr>
          <p:nvPr/>
        </p:nvPicPr>
        <p:blipFill>
          <a:blip r:embed="rId2" cstate="print"/>
          <a:srcRect t="72423" r="38694"/>
          <a:stretch>
            <a:fillRect/>
          </a:stretch>
        </p:blipFill>
        <p:spPr bwMode="auto">
          <a:xfrm>
            <a:off x="1547664" y="758483"/>
            <a:ext cx="6120680" cy="146278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79712" y="2414667"/>
            <a:ext cx="55446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 smtClean="0"/>
              <a:t>유의확률은 약 </a:t>
            </a:r>
            <a:r>
              <a:rPr lang="en-US" altLang="ko-KR" dirty="0" smtClean="0"/>
              <a:t>0.477</a:t>
            </a:r>
            <a:r>
              <a:rPr lang="ko-KR" altLang="en-US" dirty="0" smtClean="0"/>
              <a:t>로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크기 때문에 귀무가설을 기각하지 못하여 </a:t>
            </a:r>
            <a:r>
              <a:rPr lang="ko-KR" altLang="en-US" u="sng" dirty="0" smtClean="0"/>
              <a:t>학교별로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없다</a:t>
            </a:r>
            <a:r>
              <a:rPr lang="en-US" altLang="ko-KR" u="sng" dirty="0" smtClean="0"/>
              <a:t>.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04248" y="1478563"/>
            <a:ext cx="792088" cy="3600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 l="23496" t="28905" r="39669" b="18720"/>
          <a:stretch>
            <a:fillRect/>
          </a:stretch>
        </p:blipFill>
        <p:spPr bwMode="auto">
          <a:xfrm>
            <a:off x="2411760" y="-308570"/>
            <a:ext cx="5328592" cy="52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4067944" y="4330874"/>
            <a:ext cx="812626" cy="8126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127526" y="4299942"/>
            <a:ext cx="812626" cy="8126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39752" y="173884"/>
            <a:ext cx="374441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err="1" smtClean="0">
                <a:latin typeface="HY얕은샘물M" pitchFamily="18" charset="-127"/>
                <a:ea typeface="HY얕은샘물M" pitchFamily="18" charset="-127"/>
              </a:rPr>
              <a:t>비모수적검증이란</a:t>
            </a:r>
            <a:r>
              <a:rPr lang="en-US" altLang="ko-KR" sz="4300" dirty="0" smtClean="0">
                <a:latin typeface="HY얕은샘물M" pitchFamily="18" charset="-127"/>
                <a:ea typeface="HY얕은샘물M" pitchFamily="18" charset="-127"/>
              </a:rPr>
              <a:t>?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1275606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latin typeface="+mj-ea"/>
                <a:ea typeface="+mj-ea"/>
              </a:rPr>
              <a:t> 일반적인 검증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</a:p>
          <a:p>
            <a:r>
              <a:rPr lang="en-US" altLang="ko-KR" sz="2400" dirty="0" smtClean="0">
                <a:latin typeface="+mj-ea"/>
                <a:ea typeface="+mj-ea"/>
              </a:rPr>
              <a:t>   </a:t>
            </a:r>
            <a:r>
              <a:rPr lang="ko-KR" altLang="en-US" sz="2400" dirty="0" smtClean="0">
                <a:latin typeface="+mj-ea"/>
                <a:ea typeface="+mj-ea"/>
              </a:rPr>
              <a:t>정규분포 또는 중심극한정리에 의한 </a:t>
            </a:r>
            <a:endParaRPr lang="en-US" altLang="ko-KR" sz="2400" dirty="0" smtClean="0">
              <a:latin typeface="+mj-ea"/>
              <a:ea typeface="+mj-ea"/>
            </a:endParaRPr>
          </a:p>
          <a:p>
            <a:r>
              <a:rPr lang="en-US" altLang="ko-KR" sz="2400" dirty="0" smtClean="0">
                <a:latin typeface="+mj-ea"/>
                <a:ea typeface="+mj-ea"/>
              </a:rPr>
              <a:t>   </a:t>
            </a:r>
            <a:r>
              <a:rPr lang="ko-KR" altLang="en-US" sz="2400" dirty="0" smtClean="0">
                <a:latin typeface="+mj-ea"/>
                <a:ea typeface="+mj-ea"/>
              </a:rPr>
              <a:t>정규분포로 수렴하는 것을 가정하고 분석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latin typeface="+mj-ea"/>
                <a:ea typeface="+mj-ea"/>
              </a:rPr>
              <a:t>비모수적</a:t>
            </a:r>
            <a:r>
              <a:rPr lang="ko-KR" altLang="en-US" sz="2400" dirty="0" smtClean="0">
                <a:latin typeface="+mj-ea"/>
                <a:ea typeface="+mj-ea"/>
              </a:rPr>
              <a:t> 검증</a:t>
            </a:r>
            <a:r>
              <a:rPr lang="en-US" altLang="ko-KR" sz="2400" dirty="0" smtClean="0">
                <a:latin typeface="+mj-ea"/>
                <a:ea typeface="+mj-ea"/>
              </a:rPr>
              <a:t>:</a:t>
            </a:r>
            <a:r>
              <a:rPr lang="ko-KR" altLang="en-US" sz="2400" dirty="0" smtClean="0">
                <a:latin typeface="+mj-ea"/>
                <a:ea typeface="+mj-ea"/>
              </a:rPr>
              <a:t> 특정한 분포를 가정하지</a:t>
            </a:r>
            <a:endParaRPr lang="en-US" altLang="ko-KR" sz="2400" dirty="0" smtClean="0">
              <a:latin typeface="+mj-ea"/>
              <a:ea typeface="+mj-ea"/>
            </a:endParaRPr>
          </a:p>
          <a:p>
            <a:r>
              <a:rPr lang="en-US" altLang="ko-KR" sz="2400" dirty="0" smtClean="0">
                <a:latin typeface="+mj-ea"/>
                <a:ea typeface="+mj-ea"/>
              </a:rPr>
              <a:t>   </a:t>
            </a:r>
            <a:r>
              <a:rPr lang="ko-KR" altLang="en-US" sz="2400" dirty="0" smtClean="0">
                <a:latin typeface="+mj-ea"/>
                <a:ea typeface="+mj-ea"/>
              </a:rPr>
              <a:t>않고 검정하는 방법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47664" y="1491630"/>
            <a:ext cx="61926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Mann-Whitney </a:t>
            </a:r>
            <a:r>
              <a:rPr lang="ko-KR" altLang="en-US" dirty="0" smtClean="0"/>
              <a:t>검정과 </a:t>
            </a:r>
            <a:r>
              <a:rPr lang="en-US" altLang="ko-KR" dirty="0" err="1" smtClean="0"/>
              <a:t>Kruskal</a:t>
            </a:r>
            <a:r>
              <a:rPr lang="en-US" altLang="ko-KR" dirty="0" smtClean="0"/>
              <a:t>-Wallis </a:t>
            </a:r>
            <a:r>
              <a:rPr lang="ko-KR" altLang="en-US" dirty="0" smtClean="0"/>
              <a:t>검정을 사용하기 위해서는 아래와 같은 세 가지 가정을 만족 해야 한다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 smtClean="0"/>
          </a:p>
          <a:p>
            <a:pPr fontAlgn="base"/>
            <a:r>
              <a:rPr lang="ko-KR" altLang="en-US" dirty="0" smtClean="0"/>
              <a:t>① 각 표본은 각각의 모집단으로부터 무작위로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</a:t>
            </a:r>
            <a:r>
              <a:rPr lang="ko-KR" altLang="en-US" dirty="0" smtClean="0"/>
              <a:t>추출되어야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② 각 표본은 서로 독립적으로 추출되어야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③ 표본이 추출된 두 집단은 대략적으로 유사한 분포를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   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분산이 거의 비슷해야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39752" y="173884"/>
            <a:ext cx="374441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검정 조건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31640" y="129614"/>
            <a:ext cx="864096" cy="259229"/>
            <a:chOff x="-3248069" y="-144016"/>
            <a:chExt cx="1382554" cy="2880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0"/>
            <a:ext cx="374441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동질성 검정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3" name="_x271182296" descr="EMB00002bc836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699542"/>
            <a:ext cx="2994025" cy="1104900"/>
          </a:xfrm>
          <a:prstGeom prst="rect">
            <a:avLst/>
          </a:prstGeom>
          <a:noFill/>
        </p:spPr>
      </p:pic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7" name="_x142188496" descr="EMB00002bc837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707654"/>
            <a:ext cx="2994025" cy="1181100"/>
          </a:xfrm>
          <a:prstGeom prst="rect">
            <a:avLst/>
          </a:prstGeom>
          <a:noFill/>
        </p:spPr>
      </p:pic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9" name="_x245149496" descr="EMB00002bc837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707654"/>
            <a:ext cx="3132138" cy="1295400"/>
          </a:xfrm>
          <a:prstGeom prst="rect">
            <a:avLst/>
          </a:prstGeom>
          <a:noFill/>
        </p:spPr>
      </p:pic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63" name="_x245149576" descr="EMB00002bc8370b"/>
          <p:cNvPicPr>
            <a:picLocks noChangeAspect="1" noChangeArrowheads="1"/>
          </p:cNvPicPr>
          <p:nvPr/>
        </p:nvPicPr>
        <p:blipFill>
          <a:blip r:embed="rId6" cstate="print"/>
          <a:srcRect t="48526"/>
          <a:stretch>
            <a:fillRect/>
          </a:stretch>
        </p:blipFill>
        <p:spPr bwMode="auto">
          <a:xfrm>
            <a:off x="1619672" y="3867894"/>
            <a:ext cx="4114800" cy="1275606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788024" y="3435846"/>
            <a:ext cx="32403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각각의 유의수준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이므로 모두 </a:t>
            </a:r>
            <a:r>
              <a:rPr lang="ko-KR" altLang="en-US" u="sng" dirty="0" smtClean="0"/>
              <a:t>등분산성을 만족한다</a:t>
            </a:r>
            <a:r>
              <a:rPr lang="en-US" altLang="ko-KR" u="sng" dirty="0" smtClean="0"/>
              <a:t>.</a:t>
            </a:r>
            <a:endParaRPr lang="ko-KR" altLang="en-US" dirty="0"/>
          </a:p>
        </p:txBody>
      </p:sp>
      <p:pic>
        <p:nvPicPr>
          <p:cNvPr id="74755" name="_x142188416" descr="EMB00002bc8370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627534"/>
            <a:ext cx="3032125" cy="1203325"/>
          </a:xfrm>
          <a:prstGeom prst="rect">
            <a:avLst/>
          </a:prstGeom>
          <a:noFill/>
        </p:spPr>
      </p:pic>
      <p:pic>
        <p:nvPicPr>
          <p:cNvPr id="74761" name="_x245149576" descr="EMB00002bc8370b"/>
          <p:cNvPicPr>
            <a:picLocks noChangeAspect="1" noChangeArrowheads="1"/>
          </p:cNvPicPr>
          <p:nvPr/>
        </p:nvPicPr>
        <p:blipFill>
          <a:blip r:embed="rId6" cstate="print"/>
          <a:srcRect t="7662" r="26501" b="56582"/>
          <a:stretch>
            <a:fillRect/>
          </a:stretch>
        </p:blipFill>
        <p:spPr bwMode="auto">
          <a:xfrm>
            <a:off x="1619672" y="2859782"/>
            <a:ext cx="3024336" cy="1008112"/>
          </a:xfrm>
          <a:prstGeom prst="rect">
            <a:avLst/>
          </a:prstGeom>
          <a:noFill/>
        </p:spPr>
      </p:pic>
      <p:sp>
        <p:nvSpPr>
          <p:cNvPr id="24" name="타원 23"/>
          <p:cNvSpPr/>
          <p:nvPr/>
        </p:nvSpPr>
        <p:spPr>
          <a:xfrm>
            <a:off x="3923928" y="1491630"/>
            <a:ext cx="504056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92280" y="1491630"/>
            <a:ext cx="504056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995936" y="2571750"/>
            <a:ext cx="504056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92280" y="2571750"/>
            <a:ext cx="504056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067944" y="3579862"/>
            <a:ext cx="504056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148064" y="4443958"/>
            <a:ext cx="504056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39752" y="173884"/>
            <a:ext cx="266429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연구내용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6397" y="1563638"/>
            <a:ext cx="6120680" cy="241248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 남성과 여성 간의 올바른 맞춤법  사용 정도</a:t>
            </a:r>
          </a:p>
          <a:p>
            <a:r>
              <a:rPr lang="en-US" altLang="ko-KR" sz="1400" dirty="0" smtClean="0"/>
              <a:t>       H</a:t>
            </a:r>
            <a:r>
              <a:rPr lang="en-US" altLang="ko-KR" sz="700" dirty="0" smtClean="0">
                <a:latin typeface="맑은 고딕"/>
                <a:ea typeface="맑은 고딕"/>
              </a:rPr>
              <a:t>0</a:t>
            </a:r>
            <a:r>
              <a:rPr lang="en-US" altLang="ko-KR" sz="1400" dirty="0" smtClean="0">
                <a:latin typeface="맑은 고딕"/>
                <a:ea typeface="맑은 고딕"/>
              </a:rPr>
              <a:t> : </a:t>
            </a:r>
            <a:r>
              <a:rPr lang="ko-KR" altLang="en-US" sz="1400" dirty="0" smtClean="0">
                <a:latin typeface="맑은 고딕"/>
                <a:ea typeface="맑은 고딕"/>
              </a:rPr>
              <a:t>남성과 여성간의 올바른 맞춤법 사용 정도에 차이가 없다</a:t>
            </a:r>
            <a:endParaRPr lang="en-US" altLang="ko-KR" sz="1400" dirty="0" smtClean="0">
              <a:latin typeface="맑은 고딕"/>
              <a:ea typeface="맑은 고딕"/>
            </a:endParaRPr>
          </a:p>
          <a:p>
            <a:r>
              <a:rPr lang="en-US" altLang="ko-KR" sz="1400" dirty="0" smtClean="0">
                <a:latin typeface="맑은 고딕"/>
                <a:ea typeface="맑은 고딕"/>
              </a:rPr>
              <a:t>       </a:t>
            </a:r>
            <a:r>
              <a:rPr lang="en-US" altLang="ko-KR" sz="1400" dirty="0" smtClean="0"/>
              <a:t>H</a:t>
            </a:r>
            <a:r>
              <a:rPr lang="en-US" altLang="ko-KR" sz="700" dirty="0" smtClean="0"/>
              <a:t>1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남성과 여성간의 올바른 맞춤법 사용 정도에 차이가 </a:t>
            </a:r>
            <a:r>
              <a:rPr lang="ko-KR" altLang="en-US" sz="1400" dirty="0" smtClean="0"/>
              <a:t>있다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700" dirty="0" smtClean="0"/>
              <a:t>  </a:t>
            </a:r>
            <a:endParaRPr lang="ko-KR" altLang="en-US" sz="14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 이과와 문과 간의 올바른 맞춤법 사용 정도</a:t>
            </a:r>
            <a:endParaRPr lang="en-US" altLang="ko-KR" sz="2000" dirty="0" smtClean="0"/>
          </a:p>
          <a:p>
            <a:r>
              <a:rPr lang="en-US" altLang="ko-KR" sz="1400" dirty="0" smtClean="0"/>
              <a:t>       H</a:t>
            </a:r>
            <a:r>
              <a:rPr lang="en-US" altLang="ko-KR" sz="500" dirty="0" smtClean="0"/>
              <a:t>0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문과와 이과간의 올바른 맞춤법 사용 정도에 차이가 없다</a:t>
            </a:r>
            <a:endParaRPr lang="en-US" altLang="ko-KR" sz="1400" dirty="0" smtClean="0"/>
          </a:p>
          <a:p>
            <a:r>
              <a:rPr lang="en-US" altLang="ko-KR" sz="1400" dirty="0" smtClean="0"/>
              <a:t>       H</a:t>
            </a:r>
            <a:r>
              <a:rPr lang="en-US" altLang="ko-KR" sz="500" dirty="0" smtClean="0"/>
              <a:t>1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문과와 이과간의 올바른 맞춤법 사용 정도에 차이가 있다</a:t>
            </a:r>
            <a:r>
              <a:rPr lang="en-US" altLang="ko-KR" sz="500" dirty="0" smtClean="0"/>
              <a:t>  </a:t>
            </a:r>
            <a:endParaRPr lang="ko-KR" altLang="en-US" sz="2000" dirty="0" smtClean="0"/>
          </a:p>
          <a:p>
            <a:pPr>
              <a:buFont typeface="Wingdings" pitchFamily="2" charset="2"/>
              <a:buChar char="ü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31640" y="63275"/>
            <a:ext cx="864096" cy="259229"/>
            <a:chOff x="-3248069" y="-144016"/>
            <a:chExt cx="1382554" cy="2880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3729" name="_x245149576" descr="EMB00002bc837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83518"/>
            <a:ext cx="5976664" cy="33843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763688" y="4004727"/>
            <a:ext cx="57606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▶ 남자와 여자의 근사유의확률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0.108 &gt; 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이므로 </a:t>
            </a:r>
            <a:r>
              <a:rPr lang="ko-KR" altLang="en-US" u="sng" dirty="0" smtClean="0"/>
              <a:t>성별에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없다</a:t>
            </a:r>
            <a:r>
              <a:rPr lang="en-US" altLang="ko-KR" u="sng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-66339"/>
            <a:ext cx="4824536" cy="765881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en-US" altLang="ko-KR" sz="4400" dirty="0" smtClean="0">
                <a:latin typeface="HY얕은샘물M" pitchFamily="18" charset="-127"/>
                <a:ea typeface="HY얕은샘물M" pitchFamily="18" charset="-127"/>
              </a:rPr>
              <a:t>Mann-Whitney </a:t>
            </a:r>
            <a:r>
              <a:rPr lang="ko-KR" altLang="en-US" sz="4400" dirty="0" smtClean="0">
                <a:latin typeface="HY얕은샘물M" pitchFamily="18" charset="-127"/>
                <a:ea typeface="HY얕은샘물M" pitchFamily="18" charset="-127"/>
              </a:rPr>
              <a:t>검정</a:t>
            </a:r>
            <a:endParaRPr lang="ko-KR" altLang="en-US" sz="44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27984" y="3291830"/>
            <a:ext cx="720080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2705" name="_x271178520" descr="EMB00002bc837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7494"/>
            <a:ext cx="5256584" cy="36496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79712" y="3867894"/>
            <a:ext cx="540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고등학생 대학생의 근사유의확률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0.477 &gt; 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이므로 </a:t>
            </a:r>
            <a:r>
              <a:rPr lang="ko-KR" altLang="en-US" u="sng" dirty="0" smtClean="0"/>
              <a:t>연령에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없다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851920" y="3219822"/>
            <a:ext cx="720080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3969" name="_x245149576" descr="EMB00002bc837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0"/>
            <a:ext cx="5760640" cy="35734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79712" y="3723878"/>
            <a:ext cx="53285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수시 정시 근사유의확률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0.047 &lt; 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이므로 </a:t>
            </a:r>
            <a:r>
              <a:rPr lang="ko-KR" altLang="en-US" u="sng" dirty="0" smtClean="0"/>
              <a:t>입학전형에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있다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39952" y="3003798"/>
            <a:ext cx="720080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4993" name="_x203490256" descr="EMB000027805bb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0"/>
            <a:ext cx="5904656" cy="36195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07704" y="3795886"/>
            <a:ext cx="55446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문과 이과의 근사유의확률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0.691 &gt; 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이므로 </a:t>
            </a:r>
            <a:r>
              <a:rPr lang="ko-KR" altLang="en-US" u="sng" dirty="0" smtClean="0"/>
              <a:t>계열에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없다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83968" y="3003798"/>
            <a:ext cx="720080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5" name="_x271190648" descr="EMB00002bc8373e"/>
          <p:cNvPicPr>
            <a:picLocks noChangeAspect="1" noChangeArrowheads="1"/>
          </p:cNvPicPr>
          <p:nvPr/>
        </p:nvPicPr>
        <p:blipFill>
          <a:blip r:embed="rId2" cstate="print"/>
          <a:srcRect b="39736"/>
          <a:stretch>
            <a:fillRect/>
          </a:stretch>
        </p:blipFill>
        <p:spPr bwMode="auto">
          <a:xfrm>
            <a:off x="1619672" y="483518"/>
            <a:ext cx="3413125" cy="2808312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/>
        </p:nvGrpSpPr>
        <p:grpSpPr>
          <a:xfrm>
            <a:off x="1331640" y="63275"/>
            <a:ext cx="864096" cy="259229"/>
            <a:chOff x="-3248069" y="-144016"/>
            <a:chExt cx="1382554" cy="288032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39752" y="-66339"/>
            <a:ext cx="4824536" cy="765881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en-US" altLang="ko-KR" sz="4400" dirty="0" err="1" smtClean="0">
                <a:latin typeface="HY얕은샘물M" pitchFamily="18" charset="-127"/>
                <a:ea typeface="HY얕은샘물M" pitchFamily="18" charset="-127"/>
              </a:rPr>
              <a:t>Kruskal</a:t>
            </a:r>
            <a:r>
              <a:rPr lang="en-US" altLang="ko-KR" sz="4400" dirty="0" smtClean="0">
                <a:latin typeface="HY얕은샘물M" pitchFamily="18" charset="-127"/>
                <a:ea typeface="HY얕은샘물M" pitchFamily="18" charset="-127"/>
              </a:rPr>
              <a:t>-Wallis </a:t>
            </a:r>
            <a:r>
              <a:rPr lang="ko-KR" altLang="en-US" sz="4400" dirty="0" smtClean="0">
                <a:latin typeface="HY얕은샘물M" pitchFamily="18" charset="-127"/>
                <a:ea typeface="HY얕은샘물M" pitchFamily="18" charset="-127"/>
              </a:rPr>
              <a:t>검정</a:t>
            </a:r>
            <a:endParaRPr lang="ko-KR" altLang="en-US" sz="44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7" name="_x271190648" descr="EMB00002bc83741"/>
          <p:cNvPicPr>
            <a:picLocks noChangeAspect="1" noChangeArrowheads="1"/>
          </p:cNvPicPr>
          <p:nvPr/>
        </p:nvPicPr>
        <p:blipFill>
          <a:blip r:embed="rId2" cstate="print"/>
          <a:srcRect t="59553" r="48326"/>
          <a:stretch>
            <a:fillRect/>
          </a:stretch>
        </p:blipFill>
        <p:spPr bwMode="auto">
          <a:xfrm>
            <a:off x="5148064" y="915566"/>
            <a:ext cx="2448272" cy="223224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763688" y="3651870"/>
            <a:ext cx="53285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학교별 근사유의확률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0.388 &gt; 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이므로 </a:t>
            </a:r>
            <a:r>
              <a:rPr lang="ko-KR" altLang="en-US" u="sng" dirty="0" smtClean="0"/>
              <a:t>학교에 따라 맞춤법 사용에 차이를 보인다고 </a:t>
            </a:r>
            <a:r>
              <a:rPr lang="ko-KR" altLang="en-US" u="sng" dirty="0" smtClean="0">
                <a:solidFill>
                  <a:srgbClr val="FF0000"/>
                </a:solidFill>
              </a:rPr>
              <a:t>할 수 없다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660232" y="2067694"/>
            <a:ext cx="720080" cy="2160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31640" y="440313"/>
            <a:ext cx="864096" cy="259229"/>
            <a:chOff x="-3248069" y="-144016"/>
            <a:chExt cx="1382554" cy="2880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1619672" y="1275606"/>
          <a:ext cx="6048672" cy="3024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3236"/>
                <a:gridCol w="2149212"/>
                <a:gridCol w="2016224"/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강M" pitchFamily="18" charset="-127"/>
                          <a:ea typeface="HY강M" pitchFamily="18" charset="-127"/>
                        </a:rPr>
                        <a:t>모수적</a:t>
                      </a:r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 분석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>
                    <a:solidFill>
                      <a:srgbClr val="0C6F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강M" pitchFamily="18" charset="-127"/>
                          <a:ea typeface="HY강M" pitchFamily="18" charset="-127"/>
                        </a:rPr>
                        <a:t>비모수적</a:t>
                      </a:r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 분석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>
                    <a:solidFill>
                      <a:srgbClr val="0C6F73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성별 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>
                    <a:solidFill>
                      <a:srgbClr val="0C6F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없음</a:t>
                      </a:r>
                      <a:endParaRPr lang="en-US" altLang="ko-KR" dirty="0" smtClean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없음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계열별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>
                    <a:solidFill>
                      <a:srgbClr val="0C6F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없음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없음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고등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강M" pitchFamily="18" charset="-127"/>
                          <a:ea typeface="HY강M" pitchFamily="18" charset="-127"/>
                        </a:rPr>
                        <a:t>-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M" pitchFamily="18" charset="-127"/>
                          <a:ea typeface="HY강M" pitchFamily="18" charset="-127"/>
                        </a:rPr>
                        <a:t>대학생별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>
                    <a:solidFill>
                      <a:srgbClr val="0C6F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있음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없음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입학유형별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>
                    <a:solidFill>
                      <a:srgbClr val="0C6F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없음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있음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M" pitchFamily="18" charset="-127"/>
                          <a:ea typeface="HY강M" pitchFamily="18" charset="-127"/>
                        </a:rPr>
                        <a:t>학교별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>
                    <a:solidFill>
                      <a:srgbClr val="0C6F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없음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그래픽" pitchFamily="18" charset="-127"/>
                          <a:ea typeface="HY그래픽" pitchFamily="18" charset="-127"/>
                        </a:rPr>
                        <a:t>차이 없음</a:t>
                      </a:r>
                      <a:endParaRPr lang="ko-KR" altLang="en-US" dirty="0"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>
                    <a:solidFill>
                      <a:srgbClr val="63CFD4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39752" y="195486"/>
            <a:ext cx="4824536" cy="765881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fontAlgn="base"/>
            <a:r>
              <a:rPr lang="ko-KR" altLang="en-US" sz="4400" dirty="0" smtClean="0">
                <a:latin typeface="HY얕은샘물M" pitchFamily="18" charset="-127"/>
                <a:ea typeface="HY얕은샘물M" pitchFamily="18" charset="-127"/>
              </a:rPr>
              <a:t>결</a:t>
            </a:r>
            <a:r>
              <a:rPr lang="ko-KR" altLang="en-US" sz="4400" dirty="0">
                <a:latin typeface="HY얕은샘물M" pitchFamily="18" charset="-127"/>
                <a:ea typeface="HY얕은샘물M" pitchFamily="18" charset="-127"/>
              </a:rPr>
              <a:t>론</a:t>
            </a:r>
          </a:p>
        </p:txBody>
      </p: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47864" y="1059582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00" dirty="0" err="1" smtClean="0">
                <a:latin typeface="MD개성체" pitchFamily="18" charset="-127"/>
                <a:ea typeface="MD개성체" pitchFamily="18" charset="-127"/>
              </a:rPr>
              <a:t>OnA</a:t>
            </a:r>
            <a:endParaRPr lang="ko-KR" altLang="en-US" sz="10800" dirty="0">
              <a:latin typeface="MD개성체" pitchFamily="18" charset="-127"/>
              <a:ea typeface="MD개성체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43808" y="1059582"/>
            <a:ext cx="360040" cy="36004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331640" y="1923678"/>
            <a:ext cx="864096" cy="259229"/>
            <a:chOff x="-3248069" y="-144016"/>
            <a:chExt cx="1382554" cy="288032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9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78018E-6 L 0.12604 0.21024 " pathEditMode="relative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10800000">
            <a:off x="921566" y="-1262675"/>
            <a:ext cx="7416824" cy="5886654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 rot="10800000">
            <a:off x="7020272" y="2067694"/>
            <a:ext cx="864096" cy="259229"/>
            <a:chOff x="-3248069" y="-144016"/>
            <a:chExt cx="1382554" cy="2880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36096" y="199568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C6F73"/>
                </a:solidFill>
                <a:latin typeface="MD아롱체" pitchFamily="18" charset="-127"/>
                <a:ea typeface="MD아롱체" pitchFamily="18" charset="-127"/>
              </a:rPr>
              <a:t>감사합니다</a:t>
            </a:r>
            <a:endParaRPr lang="ko-KR" altLang="en-US" sz="2400" dirty="0">
              <a:solidFill>
                <a:srgbClr val="0C6F73"/>
              </a:solidFill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2787774"/>
            <a:ext cx="2448272" cy="400110"/>
          </a:xfrm>
          <a:prstGeom prst="rect">
            <a:avLst/>
          </a:prstGeom>
          <a:solidFill>
            <a:srgbClr val="63CFD4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로그인</a:t>
            </a:r>
            <a:endParaRPr lang="ko-KR" altLang="en-US" sz="20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12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63688" y="915566"/>
            <a:ext cx="6120680" cy="3412759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고등학생과 </a:t>
            </a:r>
            <a:r>
              <a:rPr lang="ko-KR" altLang="en-US" sz="2000" dirty="0" smtClean="0"/>
              <a:t>대학생 간의 올바른 맞춤법 사용 정도</a:t>
            </a:r>
            <a:endParaRPr lang="en-US" altLang="ko-KR" sz="2000" dirty="0" smtClean="0"/>
          </a:p>
          <a:p>
            <a:r>
              <a:rPr lang="en-US" altLang="ko-KR" sz="1400" dirty="0" smtClean="0"/>
              <a:t>       H</a:t>
            </a:r>
            <a:r>
              <a:rPr lang="en-US" altLang="ko-KR" sz="500" dirty="0" smtClean="0"/>
              <a:t>0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고등학생과 대학생간의 올바른 맞춤법 사용 정도에 차이가 없다</a:t>
            </a:r>
            <a:endParaRPr lang="en-US" altLang="ko-KR" sz="1400" dirty="0" smtClean="0"/>
          </a:p>
          <a:p>
            <a:r>
              <a:rPr lang="en-US" altLang="ko-KR" sz="1400" dirty="0" smtClean="0"/>
              <a:t>       H</a:t>
            </a:r>
            <a:r>
              <a:rPr lang="en-US" altLang="ko-KR" sz="500" dirty="0" smtClean="0"/>
              <a:t>1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고등학생과 대학생간의 올바른 맞춤법 사용 정도에 차이가 </a:t>
            </a:r>
            <a:r>
              <a:rPr lang="ko-KR" altLang="en-US" sz="1400" dirty="0" smtClean="0"/>
              <a:t>있다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500" dirty="0" smtClean="0"/>
              <a:t>  </a:t>
            </a:r>
            <a:endParaRPr lang="ko-KR" altLang="en-US" sz="14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 입학 전형 간의 올바른 맞춤법 사용 정도</a:t>
            </a:r>
          </a:p>
          <a:p>
            <a:r>
              <a:rPr lang="en-US" altLang="ko-KR" sz="1400" dirty="0" smtClean="0"/>
              <a:t>       H</a:t>
            </a:r>
            <a:r>
              <a:rPr lang="en-US" altLang="ko-KR" sz="500" dirty="0" smtClean="0"/>
              <a:t>0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수시와 정시간의 올바른 맞춤법 사용 정도에 차이가 없다</a:t>
            </a:r>
            <a:endParaRPr lang="en-US" altLang="ko-KR" sz="1400" dirty="0" smtClean="0"/>
          </a:p>
          <a:p>
            <a:r>
              <a:rPr lang="en-US" altLang="ko-KR" sz="1400" dirty="0" smtClean="0"/>
              <a:t>       H</a:t>
            </a:r>
            <a:r>
              <a:rPr lang="en-US" altLang="ko-KR" sz="500" dirty="0" smtClean="0"/>
              <a:t>1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수시와 정시간의 올바른 맞춤법 사용 정도에 차이가 있다</a:t>
            </a:r>
            <a:r>
              <a:rPr lang="en-US" altLang="ko-KR" sz="500" dirty="0" smtClean="0"/>
              <a:t>  </a:t>
            </a:r>
            <a:endParaRPr lang="en-US" altLang="ko-KR" sz="500" dirty="0" smtClean="0"/>
          </a:p>
          <a:p>
            <a:endParaRPr lang="en-US" altLang="ko-KR" sz="500" dirty="0"/>
          </a:p>
          <a:p>
            <a:endParaRPr lang="ko-KR" altLang="en-US" sz="14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 학교별 올바른 맞춤법 사용 정도</a:t>
            </a:r>
            <a:endParaRPr lang="en-US" altLang="ko-KR" sz="2000" dirty="0" smtClean="0"/>
          </a:p>
          <a:p>
            <a:r>
              <a:rPr lang="en-US" altLang="ko-KR" sz="1400" dirty="0" smtClean="0"/>
              <a:t>       H</a:t>
            </a:r>
            <a:r>
              <a:rPr lang="en-US" altLang="ko-KR" sz="500" dirty="0" smtClean="0"/>
              <a:t>0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학교간의 올바른 맞춤법 사용 정도에 차이가 없다</a:t>
            </a:r>
            <a:endParaRPr lang="en-US" altLang="ko-KR" sz="1400" dirty="0" smtClean="0"/>
          </a:p>
          <a:p>
            <a:r>
              <a:rPr lang="en-US" altLang="ko-KR" sz="1400" dirty="0" smtClean="0"/>
              <a:t>       H</a:t>
            </a:r>
            <a:r>
              <a:rPr lang="en-US" altLang="ko-KR" sz="500" dirty="0" smtClean="0"/>
              <a:t>1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학교간의 올바른 맞춤법 사용 정도에 적어도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</a:t>
            </a:r>
            <a:r>
              <a:rPr lang="ko-KR" altLang="en-US" sz="1400" dirty="0" smtClean="0"/>
              <a:t>한 학교 이상이 차이가 있다</a:t>
            </a:r>
            <a:r>
              <a:rPr lang="en-US" altLang="ko-KR" sz="500" dirty="0" smtClean="0"/>
              <a:t>  </a:t>
            </a:r>
            <a:endParaRPr lang="ko-KR" altLang="en-US" sz="1400" dirty="0" smtClean="0"/>
          </a:p>
          <a:p>
            <a:pPr>
              <a:buFont typeface="Wingdings" pitchFamily="2" charset="2"/>
              <a:buChar char="ü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293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173884"/>
            <a:ext cx="374441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조사대상 및 방법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1081185"/>
            <a:ext cx="8568952" cy="375131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dirty="0" smtClean="0"/>
              <a:t>조사기간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</a:t>
            </a:r>
          </a:p>
          <a:p>
            <a:r>
              <a:rPr lang="ko-KR" altLang="en-US" dirty="0" smtClean="0"/>
              <a:t>조사대상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고등학생에서 대학생 각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명 이상</a:t>
            </a:r>
          </a:p>
          <a:p>
            <a:r>
              <a:rPr lang="ko-KR" altLang="en-US" dirty="0" smtClean="0"/>
              <a:t>조사방법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　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오프라인을 통한 설문조사</a:t>
            </a:r>
          </a:p>
          <a:p>
            <a:r>
              <a:rPr lang="ko-KR" altLang="en-US" dirty="0" smtClean="0"/>
              <a:t>               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문항에 각각 점수를 배정하여 </a:t>
            </a:r>
            <a:endParaRPr lang="en-US" altLang="ko-KR" dirty="0" smtClean="0"/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채점 후 평균치 도출 후 비교</a:t>
            </a:r>
          </a:p>
          <a:p>
            <a:r>
              <a:rPr lang="ko-KR" altLang="en-US" dirty="0" smtClean="0"/>
              <a:t>조사문항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아래 문헌과 자료를 참고하여 작성함</a:t>
            </a:r>
          </a:p>
          <a:p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참고문헌 </a:t>
            </a:r>
            <a:r>
              <a:rPr lang="en-US" altLang="ko-KR" dirty="0" smtClean="0"/>
              <a:t>-『100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98</a:t>
            </a:r>
            <a:r>
              <a:rPr lang="ko-KR" altLang="en-US" dirty="0" smtClean="0"/>
              <a:t>명이 틀리는 한글 맞춤법</a:t>
            </a:r>
            <a:r>
              <a:rPr lang="en-US" altLang="ko-KR" dirty="0" smtClean="0"/>
              <a:t>』 </a:t>
            </a:r>
          </a:p>
          <a:p>
            <a:r>
              <a:rPr lang="en-US" altLang="ko-KR" dirty="0" smtClean="0"/>
              <a:t>                                        (</a:t>
            </a:r>
            <a:r>
              <a:rPr lang="ko-KR" altLang="en-US" dirty="0" err="1" smtClean="0"/>
              <a:t>김남미</a:t>
            </a:r>
            <a:r>
              <a:rPr lang="ko-KR" altLang="en-US" dirty="0" smtClean="0"/>
              <a:t> 저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나무의철학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r>
              <a:rPr lang="ko-KR" altLang="en-US" dirty="0" smtClean="0"/>
              <a:t>             </a:t>
            </a:r>
            <a:r>
              <a:rPr lang="en-US" altLang="ko-KR" dirty="0" smtClean="0"/>
              <a:t>-『</a:t>
            </a:r>
            <a:r>
              <a:rPr lang="ko-KR" altLang="en-US" dirty="0" smtClean="0"/>
              <a:t>한글 맞춤법 강의</a:t>
            </a:r>
            <a:r>
              <a:rPr lang="en-US" altLang="ko-KR" dirty="0" smtClean="0"/>
              <a:t>』 (</a:t>
            </a:r>
            <a:r>
              <a:rPr lang="ko-KR" altLang="en-US" dirty="0" smtClean="0"/>
              <a:t>이희승 저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신구문회사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r>
              <a:rPr lang="ko-KR" altLang="en-US" dirty="0" smtClean="0"/>
              <a:t>             </a:t>
            </a:r>
            <a:r>
              <a:rPr lang="en-US" altLang="ko-KR" dirty="0" smtClean="0"/>
              <a:t>-『</a:t>
            </a:r>
            <a:r>
              <a:rPr lang="ko-KR" altLang="en-US" dirty="0" smtClean="0"/>
              <a:t>한글 맞춤법 통일안</a:t>
            </a:r>
            <a:r>
              <a:rPr lang="en-US" altLang="ko-KR" dirty="0" smtClean="0"/>
              <a:t>』(</a:t>
            </a:r>
            <a:r>
              <a:rPr lang="ko-KR" altLang="en-US" dirty="0" smtClean="0"/>
              <a:t>조선어학회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참고자료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한글학회</a:t>
            </a:r>
            <a:r>
              <a:rPr lang="en-US" altLang="ko-KR" dirty="0" smtClean="0"/>
              <a:t>(www.hangeul.or.kr)</a:t>
            </a:r>
            <a:endParaRPr lang="ko-KR" altLang="en-US" dirty="0" smtClean="0"/>
          </a:p>
          <a:p>
            <a:r>
              <a:rPr lang="ko-KR" altLang="en-US" dirty="0" smtClean="0"/>
              <a:t>            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국립국어원</a:t>
            </a:r>
            <a:r>
              <a:rPr lang="en-US" altLang="ko-KR" dirty="0" smtClean="0"/>
              <a:t>(www.korean.go.kr)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30549"/>
            <a:ext cx="177614" cy="35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7916" tIns="43957" rIns="87916" bIns="43957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dirty="0" smtClean="0"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34497" t="54554" r="35500" b="27666"/>
          <a:stretch>
            <a:fillRect/>
          </a:stretch>
        </p:blipFill>
        <p:spPr bwMode="auto">
          <a:xfrm>
            <a:off x="1475656" y="1081184"/>
            <a:ext cx="6264696" cy="265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31640" y="303498"/>
            <a:ext cx="864096" cy="259229"/>
            <a:chOff x="-3248069" y="-144016"/>
            <a:chExt cx="1382554" cy="28803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248069" y="0"/>
              <a:ext cx="835293" cy="0"/>
            </a:xfrm>
            <a:prstGeom prst="line">
              <a:avLst/>
            </a:prstGeom>
            <a:ln w="107950">
              <a:solidFill>
                <a:srgbClr val="63C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-2326366" y="-144016"/>
              <a:ext cx="460851" cy="288032"/>
            </a:xfrm>
            <a:prstGeom prst="ellipse">
              <a:avLst/>
            </a:prstGeom>
            <a:noFill/>
            <a:ln w="12700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39752" y="173884"/>
            <a:ext cx="2664296" cy="75049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r>
              <a:rPr lang="ko-KR" altLang="en-US" sz="4300" dirty="0" smtClean="0">
                <a:latin typeface="HY얕은샘물M" pitchFamily="18" charset="-127"/>
                <a:ea typeface="HY얕은샘물M" pitchFamily="18" charset="-127"/>
              </a:rPr>
              <a:t>설문자료</a:t>
            </a:r>
            <a:endParaRPr lang="ko-KR" altLang="en-US" sz="4300" dirty="0"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0549"/>
            <a:ext cx="177614" cy="35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7916" tIns="43957" rIns="87916" bIns="43957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</p:nvPr>
        </p:nvGraphicFramePr>
        <p:xfrm>
          <a:off x="1835697" y="1081185"/>
          <a:ext cx="5328158" cy="2830296"/>
        </p:xfrm>
        <a:graphic>
          <a:graphicData uri="http://schemas.openxmlformats.org/drawingml/2006/table">
            <a:tbl>
              <a:tblPr/>
              <a:tblGrid>
                <a:gridCol w="5328158"/>
              </a:tblGrid>
              <a:tr h="2830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안녕하십니까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?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본 조사는 한국외국어대학교 산업경영공학과에서 올바른 맞춤법을 사용하고 있는지에 관한 실태를 알아보기 위한 조사입니다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설문문항은 총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25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문항으로 약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5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분 정도 소요될 예정이며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본 설문에 응답하신 결과는 본 연구의 통계처리를 위한 목적 이외에는 다른 용도로 사용하지 않음을 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a typeface="한컴돋움"/>
                        </a:rPr>
                        <a:t>약속 드립니다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.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바쁘시더라도 모든 항목에 답변해 주시기 바랍니다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a typeface="한컴돋움"/>
                        </a:rPr>
                        <a:t>고맙습니다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한컴돋움"/>
                        </a:rPr>
                        <a:t>.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6116" marB="16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21566" y="-1694724"/>
            <a:ext cx="7416824" cy="7722858"/>
            <a:chOff x="899592" y="404664"/>
            <a:chExt cx="7416824" cy="7416824"/>
          </a:xfrm>
        </p:grpSpPr>
        <p:sp>
          <p:nvSpPr>
            <p:cNvPr id="5" name="양쪽 모서리가 잘린 사각형 4"/>
            <p:cNvSpPr/>
            <p:nvPr/>
          </p:nvSpPr>
          <p:spPr>
            <a:xfrm>
              <a:off x="899592" y="404664"/>
              <a:ext cx="7416824" cy="6912768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1331640" y="764704"/>
              <a:ext cx="6552728" cy="7056784"/>
            </a:xfrm>
            <a:prstGeom prst="snip2SameRect">
              <a:avLst/>
            </a:prstGeom>
            <a:solidFill>
              <a:schemeClr val="bg1"/>
            </a:solidFill>
            <a:ln w="107950">
              <a:solidFill>
                <a:srgbClr val="63C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173884"/>
            <a:ext cx="7524328" cy="5059364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marL="329682" indent="-329682" fontAlgn="base"/>
            <a:r>
              <a:rPr lang="en-US" altLang="ko-KR" dirty="0" smtClean="0"/>
              <a:t>1. </a:t>
            </a:r>
            <a:r>
              <a:rPr lang="ko-KR" altLang="en-US" dirty="0" smtClean="0"/>
              <a:t>귀하의 성별은 무엇입니까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①남성 ②여성 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marL="329682" indent="-329682" fontAlgn="base"/>
            <a:r>
              <a:rPr lang="en-US" altLang="ko-KR" dirty="0" smtClean="0"/>
              <a:t>1-1. </a:t>
            </a:r>
            <a:r>
              <a:rPr lang="ko-KR" altLang="en-US" dirty="0" smtClean="0"/>
              <a:t>귀하의 연령은 어떻게 되십니까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①고등학생 ②대학생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고등학생일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귀하의 계열은 무엇입니까</a:t>
            </a:r>
            <a:r>
              <a:rPr lang="en-US" altLang="ko-KR" dirty="0" smtClean="0"/>
              <a:t>? 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①문과 ②이과 ③기타</a:t>
            </a:r>
            <a:r>
              <a:rPr lang="en-US" altLang="ko-KR" dirty="0" smtClean="0"/>
              <a:t>( )</a:t>
            </a:r>
          </a:p>
          <a:p>
            <a:pPr fontAlgn="base"/>
            <a:endParaRPr lang="ko-KR" altLang="en-US" dirty="0" smtClean="0"/>
          </a:p>
          <a:p>
            <a:pPr lvl="0" fontAlgn="base"/>
            <a:r>
              <a:rPr lang="en-US" altLang="ko-KR" dirty="0" smtClean="0"/>
              <a:t>3. </a:t>
            </a:r>
            <a:r>
              <a:rPr lang="ko-KR" altLang="en-US" dirty="0" smtClean="0"/>
              <a:t>대학생일 경우 귀하의 입학전형은 무엇입니까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0" fontAlgn="base"/>
            <a:r>
              <a:rPr lang="ko-KR" altLang="en-US" dirty="0" smtClean="0"/>
              <a:t>①정시 ②수시</a:t>
            </a:r>
            <a:endParaRPr lang="en-US" altLang="ko-KR" dirty="0" smtClean="0"/>
          </a:p>
          <a:p>
            <a:pPr lvl="0" fontAlgn="base"/>
            <a:endParaRPr lang="en-US" altLang="ko-KR" dirty="0" smtClean="0"/>
          </a:p>
          <a:p>
            <a:pPr lvl="0" fontAlgn="base"/>
            <a:r>
              <a:rPr lang="en-US" altLang="ko-KR" dirty="0" smtClean="0"/>
              <a:t>4. </a:t>
            </a:r>
            <a:r>
              <a:rPr lang="ko-KR" altLang="en-US" dirty="0" smtClean="0"/>
              <a:t>대학생일 경우 귀하가 재학 중인 학교는 어디입니까</a:t>
            </a:r>
            <a:r>
              <a:rPr lang="en-US" altLang="ko-KR" dirty="0" smtClean="0"/>
              <a:t>? 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       ) </a:t>
            </a:r>
            <a:r>
              <a:rPr lang="ko-KR" altLang="en-US" dirty="0" smtClean="0"/>
              <a:t>대학교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대학생일 경우 귀하의 계열은 무엇입니까</a:t>
            </a:r>
            <a:r>
              <a:rPr lang="en-US" altLang="ko-KR" dirty="0" smtClean="0"/>
              <a:t>? 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①자연대학 ②공과대학 ③인문대학 ④사회과학대학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⑤기타</a:t>
            </a:r>
            <a:r>
              <a:rPr lang="en-US" altLang="ko-KR" dirty="0" smtClean="0"/>
              <a:t>( )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1773</Words>
  <Application>Microsoft Office PowerPoint</Application>
  <PresentationFormat>화면 슬라이드 쇼(16:9)</PresentationFormat>
  <Paragraphs>357</Paragraphs>
  <Slides>47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49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z</vt:lpstr>
      <vt:lpstr>z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hufs-538</dc:creator>
  <cp:lastModifiedBy>hufs-538</cp:lastModifiedBy>
  <cp:revision>43</cp:revision>
  <dcterms:created xsi:type="dcterms:W3CDTF">2014-06-02T08:03:03Z</dcterms:created>
  <dcterms:modified xsi:type="dcterms:W3CDTF">2014-06-10T11:38:56Z</dcterms:modified>
</cp:coreProperties>
</file>