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6" autoAdjust="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7A3D9-27FC-4116-8CE5-39F09351C831}" type="doc">
      <dgm:prSet loTypeId="urn:microsoft.com/office/officeart/2005/8/layout/radial1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F7EB6B07-6E15-4634-B9B6-9D8920112A87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통계 분석을 통한 </a:t>
          </a:r>
          <a:endParaRPr lang="en-US" altLang="ko-KR" sz="2800" dirty="0" smtClean="0"/>
        </a:p>
        <a:p>
          <a:pPr latinLnBrk="1"/>
          <a:r>
            <a:rPr lang="ko-KR" altLang="en-US" sz="2800" dirty="0" smtClean="0"/>
            <a:t>헌혈에 대한 관심도 분석 </a:t>
          </a:r>
          <a:endParaRPr lang="en-US" altLang="ko-KR" sz="2800" dirty="0" smtClean="0"/>
        </a:p>
        <a:p>
          <a:pPr latinLnBrk="1"/>
          <a:r>
            <a:rPr lang="ko-KR" altLang="en-US" sz="2800" dirty="0" smtClean="0"/>
            <a:t>및</a:t>
          </a:r>
          <a:endParaRPr lang="en-US" altLang="ko-KR" sz="2800" dirty="0" smtClean="0"/>
        </a:p>
        <a:p>
          <a:pPr latinLnBrk="1"/>
          <a:r>
            <a:rPr lang="ko-KR" altLang="en-US" sz="2800" dirty="0" smtClean="0"/>
            <a:t>관심도 취약 대상 파악</a:t>
          </a:r>
          <a:endParaRPr lang="ko-KR" altLang="en-US" sz="2800" dirty="0"/>
        </a:p>
      </dgm:t>
    </dgm:pt>
    <dgm:pt modelId="{32CB7D69-A5F1-4DE4-AB4D-97B6045AFF81}" type="parTrans" cxnId="{B7043CF3-9F78-4FEE-B548-8342C1576F4D}">
      <dgm:prSet/>
      <dgm:spPr/>
      <dgm:t>
        <a:bodyPr/>
        <a:lstStyle/>
        <a:p>
          <a:pPr latinLnBrk="1"/>
          <a:endParaRPr lang="ko-KR" altLang="en-US"/>
        </a:p>
      </dgm:t>
    </dgm:pt>
    <dgm:pt modelId="{B3452A00-BCAE-4911-AAF1-AB4E3387A806}" type="sibTrans" cxnId="{B7043CF3-9F78-4FEE-B548-8342C1576F4D}">
      <dgm:prSet/>
      <dgm:spPr/>
      <dgm:t>
        <a:bodyPr/>
        <a:lstStyle/>
        <a:p>
          <a:pPr latinLnBrk="1"/>
          <a:endParaRPr lang="ko-KR" altLang="en-US"/>
        </a:p>
      </dgm:t>
    </dgm:pt>
    <dgm:pt modelId="{3DA11D64-039A-4BF3-B89B-CE7202E8E7B6}">
      <dgm:prSet phldrT="[텍스트]" custT="1"/>
      <dgm:spPr/>
      <dgm:t>
        <a:bodyPr/>
        <a:lstStyle/>
        <a:p>
          <a:pPr latinLnBrk="1"/>
          <a:r>
            <a:rPr lang="ko-KR" altLang="en-US" sz="3600" dirty="0" smtClean="0"/>
            <a:t>성별</a:t>
          </a:r>
          <a:endParaRPr lang="ko-KR" altLang="en-US" sz="3600" dirty="0"/>
        </a:p>
      </dgm:t>
    </dgm:pt>
    <dgm:pt modelId="{1100E046-018C-42F8-8500-57134DF7FB5A}" type="parTrans" cxnId="{59012F73-7990-4A9F-A5C5-296C56A7087D}">
      <dgm:prSet/>
      <dgm:spPr/>
      <dgm:t>
        <a:bodyPr/>
        <a:lstStyle/>
        <a:p>
          <a:pPr latinLnBrk="1"/>
          <a:endParaRPr lang="ko-KR" altLang="en-US"/>
        </a:p>
      </dgm:t>
    </dgm:pt>
    <dgm:pt modelId="{9E3D0D9E-B73E-42EF-A88E-A0D22A050A28}" type="sibTrans" cxnId="{59012F73-7990-4A9F-A5C5-296C56A7087D}">
      <dgm:prSet/>
      <dgm:spPr/>
      <dgm:t>
        <a:bodyPr/>
        <a:lstStyle/>
        <a:p>
          <a:pPr latinLnBrk="1"/>
          <a:endParaRPr lang="ko-KR" altLang="en-US"/>
        </a:p>
      </dgm:t>
    </dgm:pt>
    <dgm:pt modelId="{EEA78538-B12C-4004-9C9B-561683BCDB9F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연령대</a:t>
          </a:r>
          <a:endParaRPr lang="ko-KR" altLang="en-US" sz="3200" dirty="0"/>
        </a:p>
      </dgm:t>
    </dgm:pt>
    <dgm:pt modelId="{5DECD2E2-C6D0-42DC-87BA-F20E3ECAF2FB}" type="parTrans" cxnId="{756C8BD6-D668-4CAB-8DB9-90B0DC6CECC7}">
      <dgm:prSet/>
      <dgm:spPr/>
      <dgm:t>
        <a:bodyPr/>
        <a:lstStyle/>
        <a:p>
          <a:pPr latinLnBrk="1"/>
          <a:endParaRPr lang="ko-KR" altLang="en-US"/>
        </a:p>
      </dgm:t>
    </dgm:pt>
    <dgm:pt modelId="{FF0F20AB-CE80-4FB5-AF40-B52D425EDE9F}" type="sibTrans" cxnId="{756C8BD6-D668-4CAB-8DB9-90B0DC6CECC7}">
      <dgm:prSet/>
      <dgm:spPr/>
      <dgm:t>
        <a:bodyPr/>
        <a:lstStyle/>
        <a:p>
          <a:pPr latinLnBrk="1"/>
          <a:endParaRPr lang="ko-KR" altLang="en-US"/>
        </a:p>
      </dgm:t>
    </dgm:pt>
    <dgm:pt modelId="{0BD6B76B-869A-4D53-8C18-D913EEC477D9}">
      <dgm:prSet phldrT="[텍스트]" custT="1"/>
      <dgm:spPr/>
      <dgm:t>
        <a:bodyPr/>
        <a:lstStyle/>
        <a:p>
          <a:pPr latinLnBrk="1"/>
          <a:r>
            <a:rPr lang="ko-KR" altLang="en-US" sz="3600" dirty="0" smtClean="0"/>
            <a:t>지역</a:t>
          </a:r>
          <a:endParaRPr lang="ko-KR" altLang="en-US" sz="3600" dirty="0"/>
        </a:p>
      </dgm:t>
    </dgm:pt>
    <dgm:pt modelId="{1D565268-A8EE-4B15-8ECF-2C8A08BD2FB1}" type="parTrans" cxnId="{046BFC83-A2D5-4983-AA4F-167BEF643727}">
      <dgm:prSet/>
      <dgm:spPr/>
      <dgm:t>
        <a:bodyPr/>
        <a:lstStyle/>
        <a:p>
          <a:pPr latinLnBrk="1"/>
          <a:endParaRPr lang="ko-KR" altLang="en-US"/>
        </a:p>
      </dgm:t>
    </dgm:pt>
    <dgm:pt modelId="{3C9DEBFB-C406-4178-AE40-B81354355D86}" type="sibTrans" cxnId="{046BFC83-A2D5-4983-AA4F-167BEF643727}">
      <dgm:prSet/>
      <dgm:spPr/>
      <dgm:t>
        <a:bodyPr/>
        <a:lstStyle/>
        <a:p>
          <a:pPr latinLnBrk="1"/>
          <a:endParaRPr lang="ko-KR" altLang="en-US"/>
        </a:p>
      </dgm:t>
    </dgm:pt>
    <dgm:pt modelId="{218FB607-C4F9-4B06-96A0-72E07E29BD8E}" type="pres">
      <dgm:prSet presAssocID="{92D7A3D9-27FC-4116-8CE5-39F09351C8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2DEEB9-C148-4F07-89ED-3617EFEDEADC}" type="pres">
      <dgm:prSet presAssocID="{F7EB6B07-6E15-4634-B9B6-9D8920112A87}" presName="centerShape" presStyleLbl="node0" presStyleIdx="0" presStyleCnt="1" custScaleX="215821" custScaleY="215821"/>
      <dgm:spPr/>
      <dgm:t>
        <a:bodyPr/>
        <a:lstStyle/>
        <a:p>
          <a:pPr latinLnBrk="1"/>
          <a:endParaRPr lang="ko-KR" altLang="en-US"/>
        </a:p>
      </dgm:t>
    </dgm:pt>
    <dgm:pt modelId="{8A842897-FDB4-46DC-B66A-BDEE5C5FFE8B}" type="pres">
      <dgm:prSet presAssocID="{1100E046-018C-42F8-8500-57134DF7FB5A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69F6DE6-5ECB-4420-9DC6-3481FF2311BC}" type="pres">
      <dgm:prSet presAssocID="{1100E046-018C-42F8-8500-57134DF7FB5A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65E4615-08EC-497A-9EEA-9DF5FCC0750A}" type="pres">
      <dgm:prSet presAssocID="{3DA11D64-039A-4BF3-B89B-CE7202E8E7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5DB8DA-872B-4CB3-850A-114988818E79}" type="pres">
      <dgm:prSet presAssocID="{5DECD2E2-C6D0-42DC-87BA-F20E3ECAF2FB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4F16CEC-64B3-48D9-8671-68B402212441}" type="pres">
      <dgm:prSet presAssocID="{5DECD2E2-C6D0-42DC-87BA-F20E3ECAF2FB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685AF2F-BF68-458A-B9A6-A9F23A93C576}" type="pres">
      <dgm:prSet presAssocID="{EEA78538-B12C-4004-9C9B-561683BCDB9F}" presName="node" presStyleLbl="node1" presStyleIdx="1" presStyleCnt="3" custRadScaleRad="106110" custRadScaleInc="-26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8D21E-A2FD-41A6-866D-0D4A18EAF125}" type="pres">
      <dgm:prSet presAssocID="{1D565268-A8EE-4B15-8ECF-2C8A08BD2FB1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892F7C3-1F76-4E25-826D-A84167588D23}" type="pres">
      <dgm:prSet presAssocID="{1D565268-A8EE-4B15-8ECF-2C8A08BD2FB1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2F36BEE-9539-4DC8-8B4C-CF1312F5A123}" type="pres">
      <dgm:prSet presAssocID="{0BD6B76B-869A-4D53-8C18-D913EEC477D9}" presName="node" presStyleLbl="node1" presStyleIdx="2" presStyleCnt="3" custRadScaleRad="105059" custRadScaleInc="51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012F73-7990-4A9F-A5C5-296C56A7087D}" srcId="{F7EB6B07-6E15-4634-B9B6-9D8920112A87}" destId="{3DA11D64-039A-4BF3-B89B-CE7202E8E7B6}" srcOrd="0" destOrd="0" parTransId="{1100E046-018C-42F8-8500-57134DF7FB5A}" sibTransId="{9E3D0D9E-B73E-42EF-A88E-A0D22A050A28}"/>
    <dgm:cxn modelId="{B1773842-8546-4F26-81A9-43FFF2410BE0}" type="presOf" srcId="{5DECD2E2-C6D0-42DC-87BA-F20E3ECAF2FB}" destId="{EE5DB8DA-872B-4CB3-850A-114988818E79}" srcOrd="0" destOrd="0" presId="urn:microsoft.com/office/officeart/2005/8/layout/radial1"/>
    <dgm:cxn modelId="{B7043CF3-9F78-4FEE-B548-8342C1576F4D}" srcId="{92D7A3D9-27FC-4116-8CE5-39F09351C831}" destId="{F7EB6B07-6E15-4634-B9B6-9D8920112A87}" srcOrd="0" destOrd="0" parTransId="{32CB7D69-A5F1-4DE4-AB4D-97B6045AFF81}" sibTransId="{B3452A00-BCAE-4911-AAF1-AB4E3387A806}"/>
    <dgm:cxn modelId="{A576822D-9E0C-47DA-A40A-F1DD12E02CB6}" type="presOf" srcId="{92D7A3D9-27FC-4116-8CE5-39F09351C831}" destId="{218FB607-C4F9-4B06-96A0-72E07E29BD8E}" srcOrd="0" destOrd="0" presId="urn:microsoft.com/office/officeart/2005/8/layout/radial1"/>
    <dgm:cxn modelId="{B4F517AF-C3C6-4571-9ED2-2BB6C8CE7DFB}" type="presOf" srcId="{F7EB6B07-6E15-4634-B9B6-9D8920112A87}" destId="{C32DEEB9-C148-4F07-89ED-3617EFEDEADC}" srcOrd="0" destOrd="0" presId="urn:microsoft.com/office/officeart/2005/8/layout/radial1"/>
    <dgm:cxn modelId="{5070080D-C6F7-4DBE-BCC5-FFD5D1871291}" type="presOf" srcId="{1100E046-018C-42F8-8500-57134DF7FB5A}" destId="{C69F6DE6-5ECB-4420-9DC6-3481FF2311BC}" srcOrd="1" destOrd="0" presId="urn:microsoft.com/office/officeart/2005/8/layout/radial1"/>
    <dgm:cxn modelId="{96F876D0-96DB-4C07-B52F-72C95535BF7C}" type="presOf" srcId="{1D565268-A8EE-4B15-8ECF-2C8A08BD2FB1}" destId="{78A8D21E-A2FD-41A6-866D-0D4A18EAF125}" srcOrd="0" destOrd="0" presId="urn:microsoft.com/office/officeart/2005/8/layout/radial1"/>
    <dgm:cxn modelId="{046BFC83-A2D5-4983-AA4F-167BEF643727}" srcId="{F7EB6B07-6E15-4634-B9B6-9D8920112A87}" destId="{0BD6B76B-869A-4D53-8C18-D913EEC477D9}" srcOrd="2" destOrd="0" parTransId="{1D565268-A8EE-4B15-8ECF-2C8A08BD2FB1}" sibTransId="{3C9DEBFB-C406-4178-AE40-B81354355D86}"/>
    <dgm:cxn modelId="{F4FBDBA4-955F-404B-89D3-BCCDD9E40BF9}" type="presOf" srcId="{3DA11D64-039A-4BF3-B89B-CE7202E8E7B6}" destId="{065E4615-08EC-497A-9EEA-9DF5FCC0750A}" srcOrd="0" destOrd="0" presId="urn:microsoft.com/office/officeart/2005/8/layout/radial1"/>
    <dgm:cxn modelId="{B0BC89E2-DBA2-462A-AE2C-F5F578D96ACB}" type="presOf" srcId="{5DECD2E2-C6D0-42DC-87BA-F20E3ECAF2FB}" destId="{14F16CEC-64B3-48D9-8671-68B402212441}" srcOrd="1" destOrd="0" presId="urn:microsoft.com/office/officeart/2005/8/layout/radial1"/>
    <dgm:cxn modelId="{B59F0A81-A0D7-4305-933F-486FCAC37E6A}" type="presOf" srcId="{1D565268-A8EE-4B15-8ECF-2C8A08BD2FB1}" destId="{F892F7C3-1F76-4E25-826D-A84167588D23}" srcOrd="1" destOrd="0" presId="urn:microsoft.com/office/officeart/2005/8/layout/radial1"/>
    <dgm:cxn modelId="{8F178FCE-D9E3-4825-87EB-94F8DC2BEF19}" type="presOf" srcId="{0BD6B76B-869A-4D53-8C18-D913EEC477D9}" destId="{C2F36BEE-9539-4DC8-8B4C-CF1312F5A123}" srcOrd="0" destOrd="0" presId="urn:microsoft.com/office/officeart/2005/8/layout/radial1"/>
    <dgm:cxn modelId="{5ED04CE9-1224-46F7-B939-E59480966DF9}" type="presOf" srcId="{1100E046-018C-42F8-8500-57134DF7FB5A}" destId="{8A842897-FDB4-46DC-B66A-BDEE5C5FFE8B}" srcOrd="0" destOrd="0" presId="urn:microsoft.com/office/officeart/2005/8/layout/radial1"/>
    <dgm:cxn modelId="{756C8BD6-D668-4CAB-8DB9-90B0DC6CECC7}" srcId="{F7EB6B07-6E15-4634-B9B6-9D8920112A87}" destId="{EEA78538-B12C-4004-9C9B-561683BCDB9F}" srcOrd="1" destOrd="0" parTransId="{5DECD2E2-C6D0-42DC-87BA-F20E3ECAF2FB}" sibTransId="{FF0F20AB-CE80-4FB5-AF40-B52D425EDE9F}"/>
    <dgm:cxn modelId="{B6EB3A9A-AC77-4F0B-B32E-AC02E1F43E98}" type="presOf" srcId="{EEA78538-B12C-4004-9C9B-561683BCDB9F}" destId="{4685AF2F-BF68-458A-B9A6-A9F23A93C576}" srcOrd="0" destOrd="0" presId="urn:microsoft.com/office/officeart/2005/8/layout/radial1"/>
    <dgm:cxn modelId="{72C726AD-7018-472B-B756-225F25B9FECD}" type="presParOf" srcId="{218FB607-C4F9-4B06-96A0-72E07E29BD8E}" destId="{C32DEEB9-C148-4F07-89ED-3617EFEDEADC}" srcOrd="0" destOrd="0" presId="urn:microsoft.com/office/officeart/2005/8/layout/radial1"/>
    <dgm:cxn modelId="{B50CADCD-F680-4FA6-AE3A-BE6095A8F83D}" type="presParOf" srcId="{218FB607-C4F9-4B06-96A0-72E07E29BD8E}" destId="{8A842897-FDB4-46DC-B66A-BDEE5C5FFE8B}" srcOrd="1" destOrd="0" presId="urn:microsoft.com/office/officeart/2005/8/layout/radial1"/>
    <dgm:cxn modelId="{061B6D69-C3CB-4CE2-B19E-AE2D8E26CA05}" type="presParOf" srcId="{8A842897-FDB4-46DC-B66A-BDEE5C5FFE8B}" destId="{C69F6DE6-5ECB-4420-9DC6-3481FF2311BC}" srcOrd="0" destOrd="0" presId="urn:microsoft.com/office/officeart/2005/8/layout/radial1"/>
    <dgm:cxn modelId="{E952E97B-BAA2-4D3D-81A0-597B9D383746}" type="presParOf" srcId="{218FB607-C4F9-4B06-96A0-72E07E29BD8E}" destId="{065E4615-08EC-497A-9EEA-9DF5FCC0750A}" srcOrd="2" destOrd="0" presId="urn:microsoft.com/office/officeart/2005/8/layout/radial1"/>
    <dgm:cxn modelId="{A3D1C4DC-0F4B-483E-84D1-1094E624F823}" type="presParOf" srcId="{218FB607-C4F9-4B06-96A0-72E07E29BD8E}" destId="{EE5DB8DA-872B-4CB3-850A-114988818E79}" srcOrd="3" destOrd="0" presId="urn:microsoft.com/office/officeart/2005/8/layout/radial1"/>
    <dgm:cxn modelId="{A7A6FE3D-959D-459E-A668-1293C5EE1A13}" type="presParOf" srcId="{EE5DB8DA-872B-4CB3-850A-114988818E79}" destId="{14F16CEC-64B3-48D9-8671-68B402212441}" srcOrd="0" destOrd="0" presId="urn:microsoft.com/office/officeart/2005/8/layout/radial1"/>
    <dgm:cxn modelId="{4A425798-830B-4DDB-8DE9-D9AE2A0A08FF}" type="presParOf" srcId="{218FB607-C4F9-4B06-96A0-72E07E29BD8E}" destId="{4685AF2F-BF68-458A-B9A6-A9F23A93C576}" srcOrd="4" destOrd="0" presId="urn:microsoft.com/office/officeart/2005/8/layout/radial1"/>
    <dgm:cxn modelId="{31C748C1-4EAC-49D4-B2E3-E1FE4493A329}" type="presParOf" srcId="{218FB607-C4F9-4B06-96A0-72E07E29BD8E}" destId="{78A8D21E-A2FD-41A6-866D-0D4A18EAF125}" srcOrd="5" destOrd="0" presId="urn:microsoft.com/office/officeart/2005/8/layout/radial1"/>
    <dgm:cxn modelId="{E812F20F-47C8-4153-86E8-5EAE1A7E9B50}" type="presParOf" srcId="{78A8D21E-A2FD-41A6-866D-0D4A18EAF125}" destId="{F892F7C3-1F76-4E25-826D-A84167588D23}" srcOrd="0" destOrd="0" presId="urn:microsoft.com/office/officeart/2005/8/layout/radial1"/>
    <dgm:cxn modelId="{2540E8FE-00BE-44A6-8537-269C625AF7E9}" type="presParOf" srcId="{218FB607-C4F9-4B06-96A0-72E07E29BD8E}" destId="{C2F36BEE-9539-4DC8-8B4C-CF1312F5A12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DEEB9-C148-4F07-89ED-3617EFEDEADC}">
      <dsp:nvSpPr>
        <dsp:cNvPr id="0" name=""/>
        <dsp:cNvSpPr/>
      </dsp:nvSpPr>
      <dsp:spPr>
        <a:xfrm>
          <a:off x="1913812" y="1368148"/>
          <a:ext cx="4021247" cy="4021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통계 분석을 통한 </a:t>
          </a:r>
          <a:endParaRPr lang="en-US" altLang="ko-KR" sz="2800" kern="1200" dirty="0" smtClean="0"/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헌혈에 대한 관심도 분석 </a:t>
          </a:r>
          <a:endParaRPr lang="en-US" altLang="ko-KR" sz="2800" kern="1200" dirty="0" smtClean="0"/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및</a:t>
          </a:r>
          <a:endParaRPr lang="en-US" altLang="ko-KR" sz="2800" kern="1200" dirty="0" smtClean="0"/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관심도 취약 대상 파악</a:t>
          </a:r>
          <a:endParaRPr lang="ko-KR" altLang="en-US" sz="2800" kern="1200" dirty="0"/>
        </a:p>
      </dsp:txBody>
      <dsp:txXfrm>
        <a:off x="2502710" y="1957046"/>
        <a:ext cx="2843451" cy="2843451"/>
      </dsp:txXfrm>
    </dsp:sp>
    <dsp:sp modelId="{8A842897-FDB4-46DC-B66A-BDEE5C5FFE8B}">
      <dsp:nvSpPr>
        <dsp:cNvPr id="0" name=""/>
        <dsp:cNvSpPr/>
      </dsp:nvSpPr>
      <dsp:spPr>
        <a:xfrm rot="5400000">
          <a:off x="3666243" y="1604975"/>
          <a:ext cx="516384" cy="42729"/>
        </a:xfrm>
        <a:custGeom>
          <a:avLst/>
          <a:gdLst/>
          <a:ahLst/>
          <a:cxnLst/>
          <a:rect l="0" t="0" r="0" b="0"/>
          <a:pathLst>
            <a:path>
              <a:moveTo>
                <a:pt x="0" y="21364"/>
              </a:moveTo>
              <a:lnTo>
                <a:pt x="516384" y="213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911526" y="1613430"/>
        <a:ext cx="25819" cy="25819"/>
      </dsp:txXfrm>
    </dsp:sp>
    <dsp:sp modelId="{065E4615-08EC-497A-9EEA-9DF5FCC0750A}">
      <dsp:nvSpPr>
        <dsp:cNvPr id="0" name=""/>
        <dsp:cNvSpPr/>
      </dsp:nvSpPr>
      <dsp:spPr>
        <a:xfrm>
          <a:off x="2992819" y="21299"/>
          <a:ext cx="1863232" cy="1863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성별</a:t>
          </a:r>
          <a:endParaRPr lang="ko-KR" altLang="en-US" sz="3600" kern="1200" dirty="0"/>
        </a:p>
      </dsp:txBody>
      <dsp:txXfrm>
        <a:off x="3265683" y="294163"/>
        <a:ext cx="1317504" cy="1317504"/>
      </dsp:txXfrm>
    </dsp:sp>
    <dsp:sp modelId="{EE5DB8DA-872B-4CB3-850A-114988818E79}">
      <dsp:nvSpPr>
        <dsp:cNvPr id="0" name=""/>
        <dsp:cNvSpPr/>
      </dsp:nvSpPr>
      <dsp:spPr>
        <a:xfrm rot="12505464">
          <a:off x="5346697" y="4226838"/>
          <a:ext cx="368165" cy="42729"/>
        </a:xfrm>
        <a:custGeom>
          <a:avLst/>
          <a:gdLst/>
          <a:ahLst/>
          <a:cxnLst/>
          <a:rect l="0" t="0" r="0" b="0"/>
          <a:pathLst>
            <a:path>
              <a:moveTo>
                <a:pt x="0" y="21364"/>
              </a:moveTo>
              <a:lnTo>
                <a:pt x="368165" y="213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5521576" y="4238999"/>
        <a:ext cx="18408" cy="18408"/>
      </dsp:txXfrm>
    </dsp:sp>
    <dsp:sp modelId="{4685AF2F-BF68-458A-B9A6-A9F23A93C576}">
      <dsp:nvSpPr>
        <dsp:cNvPr id="0" name=""/>
        <dsp:cNvSpPr/>
      </dsp:nvSpPr>
      <dsp:spPr>
        <a:xfrm>
          <a:off x="5256579" y="3672412"/>
          <a:ext cx="1863232" cy="1863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연령대</a:t>
          </a:r>
          <a:endParaRPr lang="ko-KR" altLang="en-US" sz="3200" kern="1200" dirty="0"/>
        </a:p>
      </dsp:txBody>
      <dsp:txXfrm>
        <a:off x="5529443" y="3945276"/>
        <a:ext cx="1317504" cy="1317504"/>
      </dsp:txXfrm>
    </dsp:sp>
    <dsp:sp modelId="{78A8D21E-A2FD-41A6-866D-0D4A18EAF125}">
      <dsp:nvSpPr>
        <dsp:cNvPr id="0" name=""/>
        <dsp:cNvSpPr/>
      </dsp:nvSpPr>
      <dsp:spPr>
        <a:xfrm rot="19985724">
          <a:off x="2110134" y="4178159"/>
          <a:ext cx="393660" cy="42729"/>
        </a:xfrm>
        <a:custGeom>
          <a:avLst/>
          <a:gdLst/>
          <a:ahLst/>
          <a:cxnLst/>
          <a:rect l="0" t="0" r="0" b="0"/>
          <a:pathLst>
            <a:path>
              <a:moveTo>
                <a:pt x="0" y="21364"/>
              </a:moveTo>
              <a:lnTo>
                <a:pt x="393660" y="213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97123" y="4189683"/>
        <a:ext cx="19683" cy="19683"/>
      </dsp:txXfrm>
    </dsp:sp>
    <dsp:sp modelId="{C2F36BEE-9539-4DC8-8B4C-CF1312F5A123}">
      <dsp:nvSpPr>
        <dsp:cNvPr id="0" name=""/>
        <dsp:cNvSpPr/>
      </dsp:nvSpPr>
      <dsp:spPr>
        <a:xfrm>
          <a:off x="720095" y="3600403"/>
          <a:ext cx="1863232" cy="18632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지역</a:t>
          </a:r>
          <a:endParaRPr lang="ko-KR" altLang="en-US" sz="3600" kern="1200" dirty="0"/>
        </a:p>
      </dsp:txBody>
      <dsp:txXfrm>
        <a:off x="992959" y="3873267"/>
        <a:ext cx="1317504" cy="1317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8F313-9E77-4A23-8AF5-04E3B04343F6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58673-B8E7-48F9-9BF4-C9501278A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1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58673-B8E7-48F9-9BF4-C9501278A0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8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EEE1C7-F672-4723-A122-A5CE4B21F88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0BC0A8-EA48-4245-BAA0-41D3457BE4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412777"/>
            <a:ext cx="8134672" cy="2169586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/>
              <a:t>아홉시</a:t>
            </a:r>
            <a:r>
              <a:rPr lang="ko-KR" altLang="en-US" sz="5400" dirty="0" err="1"/>
              <a:t>반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PROPOSAL</a:t>
            </a:r>
            <a:endParaRPr lang="ko-KR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549502" cy="454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이상인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-201402308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이슬비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-201402398</a:t>
            </a:r>
          </a:p>
        </p:txBody>
      </p:sp>
      <p:pic>
        <p:nvPicPr>
          <p:cNvPr id="6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배경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28184" y="3182893"/>
            <a:ext cx="2883735" cy="1356309"/>
          </a:xfrm>
        </p:spPr>
        <p:txBody>
          <a:bodyPr/>
          <a:lstStyle/>
          <a:p>
            <a:pPr marL="82296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혈액 보유량 감소 추세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6028" y="3526909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적혈구 제제 보유현황 </a:t>
            </a:r>
            <a:r>
              <a:rPr lang="en-US" altLang="ko-KR" dirty="0" smtClean="0"/>
              <a:t>(2014.  10.~11.)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624257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농축 혈소판 보유현황 </a:t>
            </a:r>
            <a:r>
              <a:rPr lang="en-US" altLang="ko-KR" dirty="0" smtClean="0"/>
              <a:t>(2014.  10.~11.)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5814647" y="1916832"/>
            <a:ext cx="413537" cy="3888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6" y="1147796"/>
            <a:ext cx="4574202" cy="236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3879700"/>
            <a:ext cx="4562109" cy="236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06729" y="4428303"/>
            <a:ext cx="2757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헌혈에 관해 관심도는 얼마나 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헌혈에 대해 관심도가 떨어지는 집단은 무엇일까</a:t>
            </a:r>
            <a:r>
              <a:rPr lang="en-US" altLang="ko-KR" dirty="0" smtClean="0"/>
              <a:t>?</a:t>
            </a:r>
          </a:p>
        </p:txBody>
      </p:sp>
      <p:pic>
        <p:nvPicPr>
          <p:cNvPr id="16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85226"/>
              </p:ext>
            </p:extLst>
          </p:nvPr>
        </p:nvGraphicFramePr>
        <p:xfrm>
          <a:off x="1187624" y="1196752"/>
          <a:ext cx="784887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연구가설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>
            <a:noAutofit/>
          </a:bodyPr>
          <a:lstStyle/>
          <a:p>
            <a:r>
              <a:rPr lang="en-US" altLang="ko-KR" sz="2300" dirty="0" smtClean="0"/>
              <a:t>&lt;</a:t>
            </a:r>
            <a:r>
              <a:rPr lang="ko-KR" altLang="en-US" sz="2300" dirty="0" smtClean="0"/>
              <a:t>가설</a:t>
            </a:r>
            <a:r>
              <a:rPr lang="en-US" altLang="ko-KR" sz="2300" dirty="0" smtClean="0"/>
              <a:t>1&gt;</a:t>
            </a:r>
          </a:p>
          <a:p>
            <a:pPr marL="82296" indent="0">
              <a:buNone/>
            </a:pPr>
            <a:r>
              <a:rPr lang="ko-KR" altLang="en-US" sz="2300" dirty="0" smtClean="0"/>
              <a:t>①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남</a:t>
            </a:r>
            <a:r>
              <a:rPr lang="en-US" altLang="ko-KR" sz="2300" dirty="0" smtClean="0"/>
              <a:t>vs</a:t>
            </a:r>
            <a:r>
              <a:rPr lang="ko-KR" altLang="en-US" sz="2300" dirty="0" smtClean="0"/>
              <a:t>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②헌혈 가능 지역</a:t>
            </a:r>
            <a:r>
              <a:rPr lang="en-US" altLang="ko-KR" sz="2300" dirty="0" smtClean="0"/>
              <a:t>vs</a:t>
            </a:r>
            <a:r>
              <a:rPr lang="ko-KR" altLang="en-US" sz="2300" dirty="0" smtClean="0"/>
              <a:t>헌혈 불가능 지역</a:t>
            </a:r>
            <a:r>
              <a:rPr lang="en-US" altLang="ko-KR" sz="2300" dirty="0" smtClean="0"/>
              <a:t>, </a:t>
            </a:r>
          </a:p>
          <a:p>
            <a:pPr marL="82296" indent="0">
              <a:buNone/>
            </a:pPr>
            <a:r>
              <a:rPr lang="ko-KR" altLang="en-US" sz="2300" dirty="0" smtClean="0"/>
              <a:t>③연령대 에 따라 </a:t>
            </a:r>
            <a:r>
              <a:rPr lang="ko-KR" altLang="en-US" sz="2300" u="sng" dirty="0" smtClean="0">
                <a:solidFill>
                  <a:srgbClr val="FF0000"/>
                </a:solidFill>
              </a:rPr>
              <a:t>헌혈 지식의 차이</a:t>
            </a:r>
            <a:r>
              <a:rPr lang="ko-KR" altLang="en-US" sz="2300" dirty="0" smtClean="0"/>
              <a:t>가 있다</a:t>
            </a:r>
            <a:r>
              <a:rPr lang="en-US" altLang="ko-KR" sz="2300" dirty="0" smtClean="0"/>
              <a:t>.</a:t>
            </a:r>
          </a:p>
          <a:p>
            <a:r>
              <a:rPr lang="en-US" altLang="ko-KR" sz="2300" dirty="0" smtClean="0"/>
              <a:t>&lt;</a:t>
            </a:r>
            <a:r>
              <a:rPr lang="ko-KR" altLang="en-US" sz="2300" dirty="0" smtClean="0"/>
              <a:t>가설</a:t>
            </a:r>
            <a:r>
              <a:rPr lang="en-US" altLang="ko-KR" sz="2300" dirty="0" smtClean="0"/>
              <a:t>2&gt;</a:t>
            </a:r>
            <a:endParaRPr lang="en-US" altLang="ko-KR" sz="2300" dirty="0"/>
          </a:p>
          <a:p>
            <a:pPr marL="82296" indent="0">
              <a:buNone/>
            </a:pPr>
            <a:r>
              <a:rPr lang="ko-KR" altLang="en-US" sz="2300" dirty="0"/>
              <a:t>①</a:t>
            </a:r>
            <a:r>
              <a:rPr lang="en-US" altLang="ko-KR" sz="2300" dirty="0"/>
              <a:t>.</a:t>
            </a:r>
            <a:r>
              <a:rPr lang="ko-KR" altLang="en-US" sz="2300" dirty="0"/>
              <a:t>남</a:t>
            </a:r>
            <a:r>
              <a:rPr lang="en-US" altLang="ko-KR" sz="2300" dirty="0"/>
              <a:t>vs</a:t>
            </a:r>
            <a:r>
              <a:rPr lang="ko-KR" altLang="en-US" sz="2300" dirty="0"/>
              <a:t>여</a:t>
            </a:r>
            <a:r>
              <a:rPr lang="en-US" altLang="ko-KR" sz="2300" dirty="0"/>
              <a:t>, </a:t>
            </a:r>
            <a:r>
              <a:rPr lang="ko-KR" altLang="en-US" sz="2300" dirty="0"/>
              <a:t>②</a:t>
            </a:r>
            <a:r>
              <a:rPr lang="ko-KR" altLang="en-US" sz="2300" dirty="0" smtClean="0"/>
              <a:t>헌혈 가능 지역</a:t>
            </a:r>
            <a:r>
              <a:rPr lang="en-US" altLang="ko-KR" sz="2300" dirty="0" smtClean="0"/>
              <a:t>vs</a:t>
            </a:r>
            <a:r>
              <a:rPr lang="ko-KR" altLang="en-US" sz="2300" dirty="0" smtClean="0"/>
              <a:t>헌혈 불가능 지역</a:t>
            </a:r>
            <a:r>
              <a:rPr lang="en-US" altLang="ko-KR" sz="2300" dirty="0"/>
              <a:t>, </a:t>
            </a:r>
          </a:p>
          <a:p>
            <a:pPr marL="82296" indent="0">
              <a:buNone/>
            </a:pPr>
            <a:r>
              <a:rPr lang="ko-KR" altLang="en-US" sz="2300" dirty="0"/>
              <a:t>③연령대 에 따라 </a:t>
            </a:r>
            <a:r>
              <a:rPr lang="ko-KR" altLang="en-US" sz="2300" u="sng" dirty="0" smtClean="0">
                <a:solidFill>
                  <a:srgbClr val="FF0000"/>
                </a:solidFill>
              </a:rPr>
              <a:t>헌혈 경험도의 차이</a:t>
            </a:r>
            <a:r>
              <a:rPr lang="ko-KR" altLang="en-US" sz="2300" dirty="0" smtClean="0"/>
              <a:t>가 </a:t>
            </a:r>
            <a:r>
              <a:rPr lang="ko-KR" altLang="en-US" sz="2300" dirty="0"/>
              <a:t>있다</a:t>
            </a:r>
            <a:r>
              <a:rPr lang="en-US" altLang="ko-KR" sz="2300" dirty="0"/>
              <a:t>.</a:t>
            </a:r>
          </a:p>
          <a:p>
            <a:r>
              <a:rPr lang="en-US" altLang="ko-KR" sz="2300" dirty="0" smtClean="0"/>
              <a:t>&lt;</a:t>
            </a:r>
            <a:r>
              <a:rPr lang="ko-KR" altLang="en-US" sz="2300" dirty="0" smtClean="0"/>
              <a:t>가설</a:t>
            </a:r>
            <a:r>
              <a:rPr lang="en-US" altLang="ko-KR" sz="2300" dirty="0" smtClean="0"/>
              <a:t>3&gt;</a:t>
            </a:r>
            <a:endParaRPr lang="en-US" altLang="ko-KR" sz="2300" dirty="0"/>
          </a:p>
          <a:p>
            <a:pPr marL="82296" indent="0">
              <a:buNone/>
            </a:pPr>
            <a:r>
              <a:rPr lang="ko-KR" altLang="en-US" sz="2300" dirty="0"/>
              <a:t>①</a:t>
            </a:r>
            <a:r>
              <a:rPr lang="en-US" altLang="ko-KR" sz="2300" dirty="0"/>
              <a:t>.</a:t>
            </a:r>
            <a:r>
              <a:rPr lang="ko-KR" altLang="en-US" sz="2300" dirty="0"/>
              <a:t>남</a:t>
            </a:r>
            <a:r>
              <a:rPr lang="en-US" altLang="ko-KR" sz="2300" dirty="0"/>
              <a:t>vs</a:t>
            </a:r>
            <a:r>
              <a:rPr lang="ko-KR" altLang="en-US" sz="2300" dirty="0"/>
              <a:t>여</a:t>
            </a:r>
            <a:r>
              <a:rPr lang="en-US" altLang="ko-KR" sz="2300" dirty="0"/>
              <a:t>, </a:t>
            </a:r>
            <a:r>
              <a:rPr lang="ko-KR" altLang="en-US" sz="2300" dirty="0"/>
              <a:t>②</a:t>
            </a:r>
            <a:r>
              <a:rPr lang="ko-KR" altLang="en-US" sz="2300" dirty="0" smtClean="0"/>
              <a:t>헌혈 가능 지역</a:t>
            </a:r>
            <a:r>
              <a:rPr lang="en-US" altLang="ko-KR" sz="2300" dirty="0" smtClean="0"/>
              <a:t>vs</a:t>
            </a:r>
            <a:r>
              <a:rPr lang="ko-KR" altLang="en-US" sz="2300" dirty="0" smtClean="0"/>
              <a:t>헌혈 불가능 지역</a:t>
            </a:r>
            <a:r>
              <a:rPr lang="en-US" altLang="ko-KR" sz="2300" dirty="0"/>
              <a:t>, </a:t>
            </a:r>
          </a:p>
          <a:p>
            <a:pPr marL="82296" indent="0">
              <a:buNone/>
            </a:pPr>
            <a:r>
              <a:rPr lang="ko-KR" altLang="en-US" sz="2300" dirty="0"/>
              <a:t>③연령대 에 </a:t>
            </a:r>
            <a:r>
              <a:rPr lang="ko-KR" altLang="en-US" sz="2300" dirty="0" smtClean="0"/>
              <a:t>따라 </a:t>
            </a:r>
            <a:r>
              <a:rPr lang="ko-KR" altLang="en-US" sz="2300" u="sng" dirty="0" smtClean="0">
                <a:solidFill>
                  <a:srgbClr val="FF0000"/>
                </a:solidFill>
              </a:rPr>
              <a:t>미래 헌혈 가능성의 </a:t>
            </a:r>
            <a:r>
              <a:rPr lang="ko-KR" altLang="en-US" sz="2300" u="sng" dirty="0">
                <a:solidFill>
                  <a:srgbClr val="FF0000"/>
                </a:solidFill>
              </a:rPr>
              <a:t>차이</a:t>
            </a:r>
            <a:r>
              <a:rPr lang="ko-KR" altLang="en-US" sz="2300" dirty="0"/>
              <a:t>가 있다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r>
              <a:rPr lang="en-US" altLang="ko-KR" sz="2300" dirty="0"/>
              <a:t>&lt;</a:t>
            </a:r>
            <a:r>
              <a:rPr lang="ko-KR" altLang="en-US" sz="2300" dirty="0" smtClean="0"/>
              <a:t>가설</a:t>
            </a:r>
            <a:r>
              <a:rPr lang="en-US" altLang="ko-KR" sz="2300" dirty="0"/>
              <a:t>4</a:t>
            </a:r>
            <a:r>
              <a:rPr lang="en-US" altLang="ko-KR" sz="2300" dirty="0" smtClean="0"/>
              <a:t>&gt;</a:t>
            </a:r>
          </a:p>
          <a:p>
            <a:pPr marL="82296" indent="0">
              <a:buNone/>
            </a:pPr>
            <a:r>
              <a:rPr lang="ko-KR" altLang="en-US" sz="2300" dirty="0" smtClean="0"/>
              <a:t>헌혈지식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헌혈 경험도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미래 헌혈 가능성의 상관관계분석</a:t>
            </a:r>
            <a:endParaRPr lang="en-US" altLang="ko-KR" sz="2300" dirty="0"/>
          </a:p>
        </p:txBody>
      </p:sp>
      <p:pic>
        <p:nvPicPr>
          <p:cNvPr id="7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4" y="638132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헌혈 불가능 지역은 </a:t>
            </a:r>
            <a:r>
              <a:rPr lang="ko-KR" altLang="en-US" dirty="0" err="1" smtClean="0"/>
              <a:t>전혈</a:t>
            </a:r>
            <a:r>
              <a:rPr lang="ko-KR" altLang="en-US" dirty="0" smtClean="0"/>
              <a:t> 헌혈만 불가능할 뿐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혈장 헌혈은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조사 대상 </a:t>
            </a:r>
            <a:r>
              <a:rPr lang="en-US" altLang="ko-KR" sz="2400" dirty="0" smtClean="0"/>
              <a:t>: 20</a:t>
            </a:r>
            <a:r>
              <a:rPr lang="ko-KR" altLang="en-US" sz="2400" dirty="0" smtClean="0"/>
              <a:t>대 남녀 각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명 이상</a:t>
            </a:r>
            <a:endParaRPr lang="en-US" altLang="ko-KR" sz="2400" dirty="0" smtClean="0"/>
          </a:p>
          <a:p>
            <a:r>
              <a:rPr lang="ko-KR" altLang="en-US" sz="2400" dirty="0" smtClean="0"/>
              <a:t>조사 방법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온라인 설문지를 통한 설문조사</a:t>
            </a:r>
            <a:endParaRPr lang="en-US" altLang="ko-KR" sz="2400" dirty="0" smtClean="0"/>
          </a:p>
          <a:p>
            <a:r>
              <a:rPr lang="ko-KR" altLang="en-US" sz="2400" dirty="0" smtClean="0"/>
              <a:t>문항 수</a:t>
            </a:r>
            <a:endParaRPr lang="en-US" altLang="ko-KR" sz="2400" dirty="0" smtClean="0"/>
          </a:p>
          <a:p>
            <a:pPr marL="82296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기본 인적 사항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문항</a:t>
            </a:r>
            <a:endParaRPr lang="en-US" altLang="ko-KR" sz="2400" dirty="0" smtClean="0"/>
          </a:p>
          <a:p>
            <a:pPr marL="82296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헌혈 지식 관련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문항</a:t>
            </a:r>
            <a:endParaRPr lang="en-US" altLang="ko-KR" sz="2400" dirty="0" smtClean="0"/>
          </a:p>
          <a:p>
            <a:pPr marL="82296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실제 헌혈 관련 </a:t>
            </a:r>
            <a:r>
              <a:rPr lang="en-US" altLang="ko-KR" sz="2400" dirty="0" smtClean="0"/>
              <a:t>3~4</a:t>
            </a:r>
            <a:r>
              <a:rPr lang="ko-KR" altLang="en-US" sz="2400" dirty="0" smtClean="0"/>
              <a:t>문항</a:t>
            </a:r>
            <a:endParaRPr lang="en-US" altLang="ko-KR" sz="2400" dirty="0" smtClean="0"/>
          </a:p>
          <a:p>
            <a:pPr marL="82296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미래 헌혈 관련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문항</a:t>
            </a:r>
          </a:p>
          <a:p>
            <a:r>
              <a:rPr lang="ko-KR" altLang="en-US" sz="2800" dirty="0" smtClean="0"/>
              <a:t>설문 예시</a:t>
            </a:r>
            <a:endParaRPr lang="en-US" altLang="ko-KR" sz="2800" dirty="0" smtClean="0"/>
          </a:p>
          <a:p>
            <a:pPr marL="82296" indent="0">
              <a:buNone/>
            </a:pPr>
            <a:r>
              <a:rPr lang="en-US" altLang="ko-KR" sz="2800" dirty="0" smtClean="0"/>
              <a:t>Q.</a:t>
            </a:r>
            <a:r>
              <a:rPr lang="ko-KR" altLang="en-US" sz="2800" dirty="0" smtClean="0"/>
              <a:t>헌혈을 하면 빈혈에 걸린다</a:t>
            </a:r>
            <a:r>
              <a:rPr lang="en-US" altLang="ko-KR" sz="2800" dirty="0" smtClean="0"/>
              <a:t>.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( O / X )</a:t>
            </a:r>
          </a:p>
          <a:p>
            <a:pPr marL="82296" indent="0">
              <a:buNone/>
            </a:pPr>
            <a:r>
              <a:rPr lang="en-US" altLang="ko-KR" sz="2800" dirty="0" smtClean="0"/>
              <a:t>Q. </a:t>
            </a:r>
            <a:r>
              <a:rPr lang="ko-KR" altLang="en-US" sz="2800" dirty="0" smtClean="0"/>
              <a:t>앞으로 </a:t>
            </a:r>
            <a:r>
              <a:rPr lang="ko-KR" altLang="en-US" sz="2800" dirty="0" smtClean="0"/>
              <a:t>두 달 </a:t>
            </a:r>
            <a:r>
              <a:rPr lang="ko-KR" altLang="en-US" sz="2800" dirty="0" smtClean="0"/>
              <a:t>내로 헌혈 계획이 있습니까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6" name="오른쪽 중괄호 5"/>
          <p:cNvSpPr/>
          <p:nvPr/>
        </p:nvSpPr>
        <p:spPr>
          <a:xfrm>
            <a:off x="5588706" y="2708920"/>
            <a:ext cx="576064" cy="18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72200" y="3378187"/>
            <a:ext cx="212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15~16</a:t>
            </a:r>
            <a:r>
              <a:rPr lang="ko-KR" altLang="en-US" sz="2400" dirty="0" smtClean="0"/>
              <a:t>문항</a:t>
            </a:r>
            <a:endParaRPr lang="ko-KR" altLang="en-US" dirty="0"/>
          </a:p>
        </p:txBody>
      </p:sp>
      <p:pic>
        <p:nvPicPr>
          <p:cNvPr id="9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방법 및 절차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연구 방법</a:t>
            </a:r>
            <a:endParaRPr lang="en-US" altLang="ko-KR" dirty="0" smtClean="0"/>
          </a:p>
          <a:p>
            <a:pPr marL="82296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설문 데이터를 기반으로 </a:t>
            </a:r>
            <a:r>
              <a:rPr lang="en-US" altLang="ko-KR" dirty="0" smtClean="0"/>
              <a:t>SPSS </a:t>
            </a:r>
            <a:r>
              <a:rPr lang="ko-KR" altLang="en-US" dirty="0" smtClean="0"/>
              <a:t>독립 </a:t>
            </a:r>
            <a:r>
              <a:rPr lang="en-US" altLang="ko-KR" dirty="0" smtClean="0"/>
              <a:t>T</a:t>
            </a:r>
            <a:r>
              <a:rPr lang="ko-KR" altLang="en-US" dirty="0" smtClean="0"/>
              <a:t>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ko-KR" altLang="en-US" dirty="0"/>
              <a:t>설</a:t>
            </a:r>
            <a:r>
              <a:rPr lang="ko-KR" altLang="en-US" dirty="0" smtClean="0"/>
              <a:t> </a:t>
            </a:r>
            <a:r>
              <a:rPr lang="en-US" altLang="ko-KR" dirty="0" smtClean="0"/>
              <a:t>1,2,3)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절차</a:t>
            </a:r>
            <a:endParaRPr lang="en-US" altLang="ko-KR" dirty="0" smtClean="0"/>
          </a:p>
          <a:p>
            <a:pPr marL="82296" indent="0">
              <a:buNone/>
            </a:pPr>
            <a:r>
              <a:rPr lang="ko-KR" altLang="en-US" dirty="0" smtClean="0"/>
              <a:t>가설 수립 및 </a:t>
            </a:r>
            <a:r>
              <a:rPr lang="en-US" altLang="ko-KR" dirty="0" smtClean="0"/>
              <a:t>proposal </a:t>
            </a:r>
            <a:r>
              <a:rPr lang="ko-KR" altLang="en-US" dirty="0" smtClean="0"/>
              <a:t>제안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ko-KR" altLang="en-US" dirty="0" smtClean="0"/>
              <a:t>검토 후 설문지 최종 작성 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dirty="0" smtClean="0"/>
              <a:t>&gt; </a:t>
            </a:r>
            <a:r>
              <a:rPr lang="ko-KR" altLang="en-US" dirty="0" smtClean="0"/>
              <a:t>데이터 수집 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dirty="0" smtClean="0"/>
              <a:t>&gt; </a:t>
            </a: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dirty="0" smtClean="0"/>
              <a:t>&gt; </a:t>
            </a:r>
            <a:r>
              <a:rPr lang="ko-KR" altLang="en-US" dirty="0" smtClean="0"/>
              <a:t>중간 분석 및 기본 가정 검토</a:t>
            </a:r>
            <a:r>
              <a:rPr lang="en-US" altLang="ko-KR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altLang="ko-KR" dirty="0" smtClean="0"/>
              <a:t>&gt; </a:t>
            </a:r>
            <a:r>
              <a:rPr lang="ko-KR" altLang="en-US" dirty="0" smtClean="0"/>
              <a:t>결과 해석 </a:t>
            </a:r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dirty="0" smtClean="0"/>
              <a:t>&gt; </a:t>
            </a:r>
            <a:r>
              <a:rPr lang="ko-KR" altLang="en-US" dirty="0" smtClean="0"/>
              <a:t>최종 검토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8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75856" y="2636912"/>
            <a:ext cx="2812936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pic>
        <p:nvPicPr>
          <p:cNvPr id="8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151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567</TotalTime>
  <Words>304</Words>
  <Application>Microsoft Office PowerPoint</Application>
  <PresentationFormat>화면 슬라이드 쇼(4:3)</PresentationFormat>
  <Paragraphs>66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아홉시반</vt:lpstr>
      <vt:lpstr>팀원 소개</vt:lpstr>
      <vt:lpstr>연구 배경</vt:lpstr>
      <vt:lpstr>연구 목표</vt:lpstr>
      <vt:lpstr>연구가설</vt:lpstr>
      <vt:lpstr>데이터 수집(설문)</vt:lpstr>
      <vt:lpstr>연구 방법 및 절차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In Lee</dc:creator>
  <cp:lastModifiedBy>Sang In Lee</cp:lastModifiedBy>
  <cp:revision>35</cp:revision>
  <dcterms:created xsi:type="dcterms:W3CDTF">2015-05-10T08:43:30Z</dcterms:created>
  <dcterms:modified xsi:type="dcterms:W3CDTF">2015-05-10T18:11:24Z</dcterms:modified>
</cp:coreProperties>
</file>