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sldIdLst>
    <p:sldId id="256" r:id="rId2"/>
    <p:sldId id="257" r:id="rId3"/>
    <p:sldId id="283" r:id="rId4"/>
    <p:sldId id="277" r:id="rId5"/>
    <p:sldId id="281" r:id="rId6"/>
    <p:sldId id="259" r:id="rId7"/>
    <p:sldId id="263" r:id="rId8"/>
    <p:sldId id="284" r:id="rId9"/>
    <p:sldId id="285" r:id="rId10"/>
    <p:sldId id="286" r:id="rId11"/>
    <p:sldId id="287" r:id="rId12"/>
    <p:sldId id="288" r:id="rId13"/>
    <p:sldId id="291" r:id="rId14"/>
    <p:sldId id="295" r:id="rId15"/>
    <p:sldId id="296" r:id="rId16"/>
    <p:sldId id="299" r:id="rId17"/>
    <p:sldId id="300" r:id="rId18"/>
    <p:sldId id="298" r:id="rId19"/>
    <p:sldId id="294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07" r:id="rId28"/>
    <p:sldId id="311" r:id="rId29"/>
    <p:sldId id="308" r:id="rId30"/>
    <p:sldId id="313" r:id="rId31"/>
    <p:sldId id="312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260" r:id="rId44"/>
    <p:sldId id="30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F87"/>
    <a:srgbClr val="A9D8C6"/>
    <a:srgbClr val="F0B16C"/>
    <a:srgbClr val="5F3F30"/>
    <a:srgbClr val="F2B97A"/>
    <a:srgbClr val="9FBA7C"/>
    <a:srgbClr val="8DAD63"/>
    <a:srgbClr val="586E3A"/>
    <a:srgbClr val="F5CB9D"/>
    <a:srgbClr val="CFD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8" autoAdjust="0"/>
    <p:restoredTop sz="82523" autoAdjust="0"/>
  </p:normalViewPr>
  <p:slideViewPr>
    <p:cSldViewPr>
      <p:cViewPr>
        <p:scale>
          <a:sx n="100" d="100"/>
          <a:sy n="100" d="100"/>
        </p:scale>
        <p:origin x="-570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5377A-96FE-4C5F-8190-4697643E1B8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3B52-D818-40DE-BD7A-EECA01A85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 팀 </a:t>
            </a:r>
            <a:r>
              <a:rPr lang="ko-KR" altLang="en-US" dirty="0" err="1" smtClean="0"/>
              <a:t>아홉시반의</a:t>
            </a:r>
            <a:r>
              <a:rPr lang="ko-KR" altLang="en-US" baseline="0" dirty="0" smtClean="0"/>
              <a:t> 첫 번째 발표를 맡게 된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학번 </a:t>
            </a:r>
            <a:r>
              <a:rPr lang="ko-KR" altLang="en-US" baseline="0" dirty="0" err="1" smtClean="0"/>
              <a:t>이상인이라고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팀은 저와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학번 이슬비 학우까지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팀원으로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1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다양한 연구 주제를 찾다가 적십자 홈페이지에서 헌혈 부족으로 인해 혈액 보유량이 감소하거나 특정 혈구들의 보유량이 굉장히 낮은 것을 확인하였습니다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저희는 헌혈에 대해 관심도와 이 관심도가 떨어지는 특정 집단이 무엇인지 주목했습니다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관심도를 분석하고 관심도 취약 집단을 파악하면 이러한 감소 추세에 대한 원인을 알 수 있다고 생각하여 저희는 ‘헌혈에 대한 관심도 및 취약집단 분석’을 주제로 잡게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6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목표는</a:t>
            </a:r>
            <a:r>
              <a:rPr lang="ko-KR" altLang="en-US" baseline="0" dirty="0" smtClean="0"/>
              <a:t> 헌혈에 대한 관심도 분석 및 헌혈에 대한 관심도 취약 집단 파악으로 저희는 집단을 나눌 때 다음과 같이 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연령대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기준점을 잡고 분류하기로 하였습니다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0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 분류 방법으로는 성별은 남자와 여자에 따라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지역으로는 헌혈 가능 지역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불가능 지역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연령대로는 청소년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대학생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사회인으로 나누었습니다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 가설로는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계획하였습니다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분류방법에 따라 헌혈 지식의 차이가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경험도의 차이가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가능성에 차이가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지식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경험도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가능성에 대해 상관관계를 분석할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분석을 제외한 가설들은 앞에서 말한 세가지 분류 방법을 통해 각각 검정을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4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남녀 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이상을 조사 대상으로 삼아 온라인 설문지를 통한 설문조사로 수집할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문항의 구성은 기본 인적 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지식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헌혈 경험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 관련 문항으로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15~16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문항으로 구성될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지식에 관한 예로 헌혈을 하면 빈혈에 걸리는지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가능성에 관한 예로 앞으로 두 달 내로 헌혈 계획이 있는지 묻는 질문 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6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방법으로는 설문 데이터를 기반으로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SPSS </a:t>
            </a:r>
            <a:r>
              <a:rPr lang="ko-KR" altLang="en-US" baseline="0" dirty="0" smtClean="0"/>
              <a:t>독립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검정으로 가설 </a:t>
            </a:r>
            <a:r>
              <a:rPr lang="en-US" altLang="ko-KR" baseline="0" dirty="0" smtClean="0"/>
              <a:t>1,2,3</a:t>
            </a:r>
            <a:r>
              <a:rPr lang="ko-KR" altLang="en-US" baseline="0" dirty="0" smtClean="0"/>
              <a:t>을 분석할 것이며 가설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는 행렬 </a:t>
            </a:r>
            <a:r>
              <a:rPr lang="ko-KR" altLang="en-US" baseline="0" dirty="0" err="1" smtClean="0"/>
              <a:t>산점도</a:t>
            </a:r>
            <a:r>
              <a:rPr lang="ko-KR" altLang="en-US" baseline="0" dirty="0" smtClean="0"/>
              <a:t> 및 상관분석을 할 예정입니다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절차는 가설 수립 및 </a:t>
            </a:r>
            <a:r>
              <a:rPr lang="en-US" altLang="ko-KR" baseline="0" dirty="0" smtClean="0"/>
              <a:t>proposal</a:t>
            </a:r>
            <a:r>
              <a:rPr lang="ko-KR" altLang="en-US" baseline="0" dirty="0" smtClean="0"/>
              <a:t>제안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검토 후 설문지 </a:t>
            </a:r>
            <a:r>
              <a:rPr lang="ko-KR" altLang="en-US" baseline="0" dirty="0" err="1" smtClean="0"/>
              <a:t>치종</a:t>
            </a:r>
            <a:r>
              <a:rPr lang="ko-KR" altLang="en-US" baseline="0" dirty="0" smtClean="0"/>
              <a:t>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수집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중간 분석 및 기본 가정 검토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 해석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최종 검토 순으로 진행 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5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방법으로는 설문 데이터를 기반으로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SPSS </a:t>
            </a:r>
            <a:r>
              <a:rPr lang="ko-KR" altLang="en-US" baseline="0" dirty="0" smtClean="0"/>
              <a:t>독립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검정으로 가설 </a:t>
            </a:r>
            <a:r>
              <a:rPr lang="en-US" altLang="ko-KR" baseline="0" dirty="0" smtClean="0"/>
              <a:t>1,2,3</a:t>
            </a:r>
            <a:r>
              <a:rPr lang="ko-KR" altLang="en-US" baseline="0" dirty="0" smtClean="0"/>
              <a:t>을 분석할 것이며 가설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는 행렬 </a:t>
            </a:r>
            <a:r>
              <a:rPr lang="ko-KR" altLang="en-US" baseline="0" dirty="0" err="1" smtClean="0"/>
              <a:t>산점도</a:t>
            </a:r>
            <a:r>
              <a:rPr lang="ko-KR" altLang="en-US" baseline="0" dirty="0" smtClean="0"/>
              <a:t> 및 상관분석을 할 예정입니다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절차는 가설 수립 및 </a:t>
            </a:r>
            <a:r>
              <a:rPr lang="en-US" altLang="ko-KR" baseline="0" dirty="0" smtClean="0"/>
              <a:t>proposal</a:t>
            </a:r>
            <a:r>
              <a:rPr lang="ko-KR" altLang="en-US" baseline="0" dirty="0" smtClean="0"/>
              <a:t>제안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검토 후 설문지 </a:t>
            </a:r>
            <a:r>
              <a:rPr lang="ko-KR" altLang="en-US" baseline="0" dirty="0" err="1" smtClean="0"/>
              <a:t>치종</a:t>
            </a:r>
            <a:r>
              <a:rPr lang="ko-KR" altLang="en-US" baseline="0" dirty="0" smtClean="0"/>
              <a:t>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수집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중간 분석 및 기본 가정 검토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 해석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최종 검토 순으로 진행 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5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이것으로 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아홉시반의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발표를 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B45F-D478-4DF1-A461-415842B2D00E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도형 21"/>
          <p:cNvSpPr/>
          <p:nvPr/>
        </p:nvSpPr>
        <p:spPr>
          <a:xfrm rot="18829800">
            <a:off x="3106655" y="-1084345"/>
            <a:ext cx="2860730" cy="2860730"/>
          </a:xfrm>
          <a:prstGeom prst="corner">
            <a:avLst>
              <a:gd name="adj1" fmla="val 14993"/>
              <a:gd name="adj2" fmla="val 17436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4560" y="1997600"/>
            <a:ext cx="4754880" cy="409448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19400" y="1981200"/>
            <a:ext cx="914400" cy="41108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9000" y="1997600"/>
            <a:ext cx="914400" cy="4094480"/>
          </a:xfrm>
          <a:prstGeom prst="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4000" y="1997600"/>
            <a:ext cx="914400" cy="40944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3400" y="1997600"/>
            <a:ext cx="1295400" cy="4094480"/>
          </a:xfrm>
          <a:prstGeom prst="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8800" y="1676400"/>
            <a:ext cx="5486400" cy="4495800"/>
          </a:xfrm>
          <a:prstGeom prst="roundRect">
            <a:avLst/>
          </a:prstGeom>
          <a:noFill/>
          <a:ln w="889000">
            <a:solidFill>
              <a:srgbClr val="5F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477000" y="6096000"/>
            <a:ext cx="3810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61" y="0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5943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65420" y="2590800"/>
            <a:ext cx="2743200" cy="2667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11322" y="2133600"/>
            <a:ext cx="1415772" cy="1569660"/>
          </a:xfrm>
          <a:prstGeom prst="rect">
            <a:avLst/>
          </a:prstGeom>
          <a:solidFill>
            <a:srgbClr val="A9D8C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00206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아홉</a:t>
            </a:r>
            <a:endParaRPr lang="en-US" altLang="ko-KR" sz="4800" b="1" dirty="0" smtClean="0">
              <a:solidFill>
                <a:srgbClr val="00206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4800" b="1" dirty="0" smtClean="0">
                <a:solidFill>
                  <a:srgbClr val="00206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</a:t>
            </a:r>
            <a:r>
              <a:rPr lang="ko-KR" altLang="en-US" sz="4800" b="1" dirty="0">
                <a:solidFill>
                  <a:srgbClr val="00206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81" y="3274635"/>
            <a:ext cx="742950" cy="1381125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" y="83820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 smtClean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헌혈은 다이어트에 효과가 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 </a:t>
            </a:r>
            <a:r>
              <a:rPr kumimoji="1" lang="ko-KR" altLang="en-US" sz="1500" spc="100" dirty="0" err="1" smtClean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전혈</a:t>
            </a:r>
            <a:r>
              <a:rPr kumimoji="1" lang="ko-KR" altLang="en-US" sz="1500" spc="100" dirty="0" smtClean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 헌혈은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 후 </a:t>
            </a:r>
            <a:r>
              <a:rPr kumimoji="1" lang="ko-KR" altLang="en-US" sz="1500" spc="100" dirty="0" smtClean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한 달이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지나면 다시 할 수 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 검사에는 혈액형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B</a:t>
            </a:r>
            <a:r>
              <a:rPr kumimoji="1" lang="ko-KR" altLang="en-US" sz="1500" spc="100" dirty="0" smtClean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형 간염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항원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C</a:t>
            </a:r>
            <a:r>
              <a:rPr kumimoji="1" lang="ko-KR" altLang="en-US" sz="1500" spc="100" dirty="0" smtClean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형 간염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항체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간 기능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매독 항체 검사가 있는데 검사 결과를 통보해 주지 않는다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헌혈을 많이 하면 혈관이 일시적으로 좁아질 수 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12.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 제한 지역은 말라리아 위험 지역에 속하여 질병을 옮길 수 있으므로 헌혈이 금지된다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13.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 검사 기록은 부모님이 원할 경우 자녀의 검사 기록을 열람할 수 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</a:t>
            </a:r>
            <a:r>
              <a:rPr kumimoji="1" lang="en-US" altLang="ko-KR" sz="1500" spc="100" dirty="0" smtClean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spc="100" dirty="0" smtClean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14.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헌혈을 몇 번이나 해보셨습니까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(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최근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12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개월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①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 ~ 1 </a:t>
            </a:r>
            <a:r>
              <a:rPr kumimoji="1" lang="en-US" altLang="ko-KR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②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 ~ 4 </a:t>
            </a:r>
            <a:r>
              <a:rPr kumimoji="1" lang="en-US" altLang="ko-KR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③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 ~ 8 </a:t>
            </a:r>
            <a:r>
              <a:rPr kumimoji="1" lang="en-US" altLang="ko-KR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④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</a:t>
            </a:r>
            <a:r>
              <a:rPr kumimoji="1" lang="en-US" altLang="ko-KR" sz="1500" spc="100" dirty="0" smtClean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~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 smtClean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15.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앞으로 헌혈 할 생각이 있습니까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①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예 ② </a:t>
            </a:r>
            <a:r>
              <a:rPr kumimoji="1" lang="ko-KR" altLang="en-US" sz="1500" spc="100" dirty="0" smtClean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아니요</a:t>
            </a:r>
            <a:endParaRPr kumimoji="1" lang="en-US" altLang="ko-KR" sz="1500" spc="100" dirty="0" smtClean="0">
              <a:solidFill>
                <a:srgbClr val="586E3A"/>
              </a:solidFill>
              <a:latin typeface="굴림" pitchFamily="50" charset="-127"/>
              <a:ea typeface="함초롬바탕" pitchFamily="18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spc="100" dirty="0" smtClean="0">
              <a:solidFill>
                <a:srgbClr val="586E3A"/>
              </a:solidFill>
              <a:latin typeface="굴림" pitchFamily="50" charset="-127"/>
              <a:ea typeface="함초롬바탕" pitchFamily="18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500" spc="100" dirty="0" smtClean="0">
              <a:solidFill>
                <a:srgbClr val="586E3A"/>
              </a:solidFill>
              <a:latin typeface="굴림" pitchFamily="50" charset="-127"/>
              <a:ea typeface="함초롬바탕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+mn-ea"/>
                <a:cs typeface="굴림" pitchFamily="50" charset="-127"/>
              </a:rPr>
              <a:t>	</a:t>
            </a:r>
            <a:r>
              <a:rPr kumimoji="1" lang="en-US" altLang="ko-KR" sz="1500" spc="100" dirty="0" smtClean="0">
                <a:solidFill>
                  <a:srgbClr val="586E3A"/>
                </a:solidFill>
                <a:latin typeface="+mn-ea"/>
                <a:cs typeface="굴림" pitchFamily="50" charset="-127"/>
              </a:rPr>
              <a:t>						</a:t>
            </a:r>
            <a:r>
              <a:rPr kumimoji="1" lang="ko-KR" altLang="en-US" sz="1500" spc="100" dirty="0" smtClean="0">
                <a:solidFill>
                  <a:srgbClr val="586E3A"/>
                </a:solidFill>
                <a:latin typeface="+mn-ea"/>
                <a:cs typeface="굴림" pitchFamily="50" charset="-127"/>
              </a:rPr>
              <a:t>감사합니다</a:t>
            </a:r>
            <a:r>
              <a:rPr kumimoji="1" lang="en-US" altLang="ko-KR" sz="1500" spc="100" dirty="0" smtClean="0">
                <a:solidFill>
                  <a:srgbClr val="586E3A"/>
                </a:solidFill>
                <a:latin typeface="+mn-ea"/>
                <a:cs typeface="굴림" pitchFamily="50" charset="-127"/>
              </a:rPr>
              <a:t>.</a:t>
            </a:r>
            <a:endParaRPr kumimoji="1" lang="ko-KR" altLang="en-US" sz="1500" spc="100" dirty="0">
              <a:solidFill>
                <a:srgbClr val="586E3A"/>
              </a:solidFill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876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87609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3200" b="1" dirty="0" smtClean="0">
                <a:solidFill>
                  <a:srgbClr val="A9D8C6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32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3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설문조사 답안지</a:t>
            </a:r>
            <a:endParaRPr lang="en-US" altLang="ko-KR" sz="3200" b="1" dirty="0" smtClean="0">
              <a:solidFill>
                <a:srgbClr val="F0B16C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85388"/>
              </p:ext>
            </p:extLst>
          </p:nvPr>
        </p:nvGraphicFramePr>
        <p:xfrm>
          <a:off x="929186" y="1905000"/>
          <a:ext cx="7285628" cy="3429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21407"/>
                <a:gridCol w="1821407"/>
                <a:gridCol w="1821407"/>
                <a:gridCol w="1821407"/>
              </a:tblGrid>
              <a:tr h="53727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kern="0" spc="0" dirty="0" smtClean="0">
                          <a:effectLst/>
                        </a:rPr>
                        <a:t>설문조사 </a:t>
                      </a:r>
                      <a:r>
                        <a:rPr lang="en-US" altLang="ko-KR" sz="1300" b="1" i="0" kern="0" spc="0" dirty="0">
                          <a:effectLst/>
                        </a:rPr>
                        <a:t>4-13</a:t>
                      </a:r>
                      <a:r>
                        <a:rPr lang="ko-KR" altLang="en-US" sz="1300" b="1" i="0" kern="0" spc="0" dirty="0">
                          <a:effectLst/>
                        </a:rPr>
                        <a:t>번 답안지</a:t>
                      </a:r>
                      <a:endParaRPr lang="ko-KR" altLang="en-US" sz="1300" b="1" i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effectLst/>
                        </a:rPr>
                        <a:t>문항번호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effectLst/>
                        </a:rPr>
                        <a:t>답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effectLst/>
                        </a:rPr>
                        <a:t>문항번호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effectLst/>
                        </a:rPr>
                        <a:t>답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8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4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9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effectLst/>
                        </a:rPr>
                        <a:t>X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8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effectLst/>
                        </a:rPr>
                        <a:t>X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10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8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6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11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O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8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7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12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48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effectLst/>
                        </a:rPr>
                        <a:t>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13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effectLst/>
                        </a:rPr>
                        <a:t>X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8242" y="5791200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정답률은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 만점에 평균 </a:t>
            </a:r>
            <a:r>
              <a:rPr lang="en-US" altLang="ko-KR" dirty="0" smtClean="0"/>
              <a:t>5.98</a:t>
            </a:r>
            <a:r>
              <a:rPr lang="ko-KR" altLang="en-US" dirty="0" smtClean="0"/>
              <a:t>점으로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409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" y="74607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3200" b="1" dirty="0" smtClean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32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3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분석</a:t>
            </a:r>
            <a:endParaRPr lang="en-US" altLang="ko-KR" sz="3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_x176984288" descr="EMB000009c06b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77" y="1676400"/>
            <a:ext cx="7059446" cy="45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409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19200" y="5257800"/>
            <a:ext cx="914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0400" y="4267200"/>
            <a:ext cx="914400" cy="19050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05400" y="3657600"/>
            <a:ext cx="914400" cy="25146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34200" y="2514600"/>
            <a:ext cx="914400" cy="3657600"/>
          </a:xfrm>
          <a:prstGeom prst="roundRect">
            <a:avLst/>
          </a:prstGeom>
          <a:solidFill>
            <a:srgbClr val="A7B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762000"/>
            <a:ext cx="258115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조사 설계</a:t>
            </a:r>
            <a:endParaRPr lang="ko-KR" altLang="en-US" sz="44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19200" y="1981200"/>
            <a:ext cx="2781869" cy="3276602"/>
            <a:chOff x="1219200" y="3166353"/>
            <a:chExt cx="2781869" cy="2091448"/>
          </a:xfrm>
        </p:grpSpPr>
        <p:sp>
          <p:nvSpPr>
            <p:cNvPr id="20" name="직사각형 19"/>
            <p:cNvSpPr/>
            <p:nvPr/>
          </p:nvSpPr>
          <p:spPr>
            <a:xfrm>
              <a:off x="1219200" y="3166353"/>
              <a:ext cx="2743200" cy="1367547"/>
            </a:xfrm>
            <a:prstGeom prst="rect">
              <a:avLst/>
            </a:prstGeom>
            <a:solidFill>
              <a:srgbClr val="5F3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꺾인 연결선 24"/>
            <p:cNvCxnSpPr>
              <a:stCxn id="3" idx="0"/>
              <a:endCxn id="20" idx="2"/>
            </p:cNvCxnSpPr>
            <p:nvPr/>
          </p:nvCxnSpPr>
          <p:spPr>
            <a:xfrm rot="5400000" flipH="1" flipV="1">
              <a:off x="1771650" y="4438651"/>
              <a:ext cx="7239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5F3F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257869" y="3268358"/>
              <a:ext cx="2743200" cy="1237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solidFill>
                    <a:srgbClr val="F0B16C"/>
                  </a:solidFill>
                  <a:latin typeface="08서울남산체 B" pitchFamily="18" charset="-127"/>
                  <a:ea typeface="08서울남산체 B" pitchFamily="18" charset="-127"/>
                </a:rPr>
                <a:t>가설 </a:t>
              </a:r>
              <a:r>
                <a:rPr lang="en-US" altLang="ko-KR" sz="1500" b="1" dirty="0">
                  <a:solidFill>
                    <a:srgbClr val="F0B16C"/>
                  </a:solidFill>
                  <a:latin typeface="08서울남산체 B" pitchFamily="18" charset="-127"/>
                  <a:ea typeface="08서울남산체 B" pitchFamily="18" charset="-127"/>
                </a:rPr>
                <a:t>1 :</a:t>
              </a:r>
              <a:r>
                <a:rPr lang="ko-KR" altLang="en-US" sz="1500" b="1" dirty="0">
                  <a:solidFill>
                    <a:srgbClr val="F0B16C"/>
                  </a:solidFill>
                  <a:latin typeface="08서울남산체 B" pitchFamily="18" charset="-127"/>
                  <a:ea typeface="08서울남산체 B" pitchFamily="18" charset="-127"/>
                </a:rPr>
                <a:t>　집단에 따른 헌혈 지식의 차이</a:t>
              </a:r>
              <a:r>
                <a:rPr lang="en-US" altLang="ko-KR" sz="1500" b="1" dirty="0">
                  <a:solidFill>
                    <a:srgbClr val="F0B16C"/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  <a:endParaRPr lang="ko-KR" altLang="ko-KR" sz="1500" b="1" dirty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pPr lvl="0"/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남성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여성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　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Mann-Whitney</a:t>
              </a:r>
            </a:p>
            <a:p>
              <a:pPr lvl="0"/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헌혈안전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헌혈제한  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Mann-Whitney</a:t>
              </a:r>
            </a:p>
            <a:p>
              <a:pPr lvl="0"/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청소년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대학생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사회인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en-US" altLang="ko-KR" sz="1500" b="1" dirty="0" err="1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Kruskal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-Wallis</a:t>
              </a:r>
              <a:endParaRPr lang="ko-KR" altLang="en-US" sz="15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657600" y="3281043"/>
            <a:ext cx="4595884" cy="1972311"/>
            <a:chOff x="3612107" y="3234875"/>
            <a:chExt cx="4595884" cy="1426778"/>
          </a:xfrm>
        </p:grpSpPr>
        <p:sp>
          <p:nvSpPr>
            <p:cNvPr id="21" name="직사각형 20"/>
            <p:cNvSpPr/>
            <p:nvPr/>
          </p:nvSpPr>
          <p:spPr>
            <a:xfrm>
              <a:off x="5464791" y="3234875"/>
              <a:ext cx="2743200" cy="1426778"/>
            </a:xfrm>
            <a:prstGeom prst="rect">
              <a:avLst/>
            </a:prstGeom>
            <a:solidFill>
              <a:srgbClr val="5F3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꺾인 연결선 21"/>
            <p:cNvCxnSpPr>
              <a:stCxn id="5" idx="0"/>
              <a:endCxn id="21" idx="2"/>
            </p:cNvCxnSpPr>
            <p:nvPr/>
          </p:nvCxnSpPr>
          <p:spPr>
            <a:xfrm rot="16200000" flipH="1">
              <a:off x="4867555" y="2692817"/>
              <a:ext cx="713388" cy="3224284"/>
            </a:xfrm>
            <a:prstGeom prst="bentConnector5">
              <a:avLst>
                <a:gd name="adj1" fmla="val -23181"/>
                <a:gd name="adj2" fmla="val 35820"/>
                <a:gd name="adj3" fmla="val 123181"/>
              </a:avLst>
            </a:prstGeom>
            <a:ln>
              <a:solidFill>
                <a:srgbClr val="5F3F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464791" y="3234875"/>
              <a:ext cx="2743200" cy="1402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solidFill>
                    <a:srgbClr val="DEFFAD"/>
                  </a:solidFill>
                  <a:latin typeface="08서울남산체 B" pitchFamily="18" charset="-127"/>
                  <a:ea typeface="08서울남산체 B" pitchFamily="18" charset="-127"/>
                </a:rPr>
                <a:t>가설 </a:t>
              </a:r>
              <a:r>
                <a:rPr lang="en-US" altLang="ko-KR" sz="1500" b="1" dirty="0">
                  <a:solidFill>
                    <a:srgbClr val="DEFFAD"/>
                  </a:solidFill>
                  <a:latin typeface="08서울남산체 B" pitchFamily="18" charset="-127"/>
                  <a:ea typeface="08서울남산체 B" pitchFamily="18" charset="-127"/>
                </a:rPr>
                <a:t>2 : </a:t>
              </a:r>
              <a:r>
                <a:rPr lang="ko-KR" altLang="en-US" sz="1500" b="1" dirty="0">
                  <a:solidFill>
                    <a:srgbClr val="DEFFAD"/>
                  </a:solidFill>
                  <a:latin typeface="08서울남산체 B" pitchFamily="18" charset="-127"/>
                  <a:ea typeface="08서울남산체 B" pitchFamily="18" charset="-127"/>
                </a:rPr>
                <a:t>집단에 따라 과거 헌혈 경험의 차이 </a:t>
              </a:r>
              <a:r>
                <a:rPr lang="en-US" altLang="ko-KR" sz="1500" b="1" dirty="0">
                  <a:solidFill>
                    <a:srgbClr val="DEFFAD"/>
                  </a:solidFill>
                  <a:latin typeface="08서울남산체 B" pitchFamily="18" charset="-127"/>
                  <a:ea typeface="08서울남산체 B" pitchFamily="18" charset="-127"/>
                </a:rPr>
                <a:t>(4</a:t>
              </a:r>
              <a:r>
                <a:rPr lang="ko-KR" altLang="en-US" sz="1500" b="1" dirty="0">
                  <a:solidFill>
                    <a:srgbClr val="DEFFAD"/>
                  </a:solidFill>
                  <a:latin typeface="08서울남산체 B" pitchFamily="18" charset="-127"/>
                  <a:ea typeface="08서울남산체 B" pitchFamily="18" charset="-127"/>
                </a:rPr>
                <a:t>점 척도</a:t>
              </a:r>
              <a:r>
                <a:rPr lang="en-US" altLang="ko-KR" sz="1500" b="1" dirty="0">
                  <a:solidFill>
                    <a:srgbClr val="DEFFAD"/>
                  </a:solidFill>
                  <a:latin typeface="08서울남산체 B" pitchFamily="18" charset="-127"/>
                  <a:ea typeface="08서울남산체 B" pitchFamily="18" charset="-127"/>
                </a:rPr>
                <a:t>)</a:t>
              </a:r>
            </a:p>
            <a:p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남성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여성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Fisher’s Exact Test</a:t>
              </a:r>
            </a:p>
            <a:p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헌혈안전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헌혈제한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Fisher’s Exact Test</a:t>
              </a:r>
            </a:p>
            <a:p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청소년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대학생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사회인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Fisher’s Exact Test</a:t>
              </a:r>
              <a:endParaRPr lang="ko-KR" altLang="en-US" sz="15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05200" y="1531442"/>
            <a:ext cx="2689746" cy="2361354"/>
            <a:chOff x="3505200" y="2209800"/>
            <a:chExt cx="2689746" cy="1841108"/>
          </a:xfrm>
        </p:grpSpPr>
        <p:sp>
          <p:nvSpPr>
            <p:cNvPr id="31" name="직사각형 30"/>
            <p:cNvSpPr/>
            <p:nvPr/>
          </p:nvSpPr>
          <p:spPr>
            <a:xfrm>
              <a:off x="3505200" y="2209800"/>
              <a:ext cx="2689746" cy="1841108"/>
            </a:xfrm>
            <a:prstGeom prst="rect">
              <a:avLst/>
            </a:prstGeom>
            <a:solidFill>
              <a:srgbClr val="5F3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꺾인 연결선 31"/>
            <p:cNvCxnSpPr>
              <a:endCxn id="31" idx="2"/>
            </p:cNvCxnSpPr>
            <p:nvPr/>
          </p:nvCxnSpPr>
          <p:spPr>
            <a:xfrm rot="10800000" flipV="1">
              <a:off x="4850074" y="3867531"/>
              <a:ext cx="986051" cy="183377"/>
            </a:xfrm>
            <a:prstGeom prst="bentConnector4">
              <a:avLst>
                <a:gd name="adj1" fmla="val 259573"/>
                <a:gd name="adj2" fmla="val 197196"/>
              </a:avLst>
            </a:prstGeom>
            <a:ln>
              <a:solidFill>
                <a:srgbClr val="5F3F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3579127" y="2284466"/>
              <a:ext cx="2362200" cy="1691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가설 </a:t>
              </a:r>
              <a:r>
                <a:rPr lang="en-US" altLang="ko-KR" sz="1500" b="1" dirty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3 : </a:t>
              </a:r>
              <a:r>
                <a:rPr lang="ko-KR" altLang="en-US" sz="1500" b="1" dirty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집단에 따라 미래 헌혈 여부의 차이 </a:t>
              </a:r>
              <a:r>
                <a:rPr lang="en-US" altLang="ko-KR" sz="1500" b="1" dirty="0" smtClean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(2</a:t>
              </a:r>
              <a:r>
                <a:rPr lang="ko-KR" altLang="en-US" sz="1500" b="1" dirty="0" smtClean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점 </a:t>
              </a:r>
              <a:r>
                <a:rPr lang="ko-KR" altLang="en-US" sz="1500" b="1" dirty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척도</a:t>
              </a:r>
              <a:r>
                <a:rPr lang="en-US" altLang="ko-KR" sz="1500" b="1" dirty="0">
                  <a:solidFill>
                    <a:srgbClr val="A9D8C6"/>
                  </a:solidFill>
                  <a:latin typeface="08서울남산체 B" pitchFamily="18" charset="-127"/>
                  <a:ea typeface="08서울남산체 B" pitchFamily="18" charset="-127"/>
                </a:rPr>
                <a:t>)</a:t>
              </a:r>
              <a:endParaRPr lang="ko-KR" altLang="ko-KR" sz="1500" b="1" dirty="0">
                <a:solidFill>
                  <a:srgbClr val="A9D8C6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pPr lvl="0"/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남성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여성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카이제곱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검정</a:t>
              </a:r>
            </a:p>
            <a:p>
              <a:pPr lvl="0"/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헌혈안전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헌혈제한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카이제곱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검정</a:t>
              </a:r>
            </a:p>
            <a:p>
              <a:pPr lvl="0"/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청소년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대학생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사회인 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카이제곱</a:t>
              </a:r>
              <a:r>
                <a:rPr lang="ko-KR" altLang="en-US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검정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90448" y="1723273"/>
            <a:ext cx="3124200" cy="1299845"/>
            <a:chOff x="4267200" y="1752600"/>
            <a:chExt cx="3124200" cy="1299845"/>
          </a:xfrm>
        </p:grpSpPr>
        <p:sp>
          <p:nvSpPr>
            <p:cNvPr id="41" name="직사각형 40"/>
            <p:cNvSpPr/>
            <p:nvPr/>
          </p:nvSpPr>
          <p:spPr>
            <a:xfrm>
              <a:off x="4267200" y="1752600"/>
              <a:ext cx="3124200" cy="1299845"/>
            </a:xfrm>
            <a:prstGeom prst="rect">
              <a:avLst/>
            </a:prstGeom>
            <a:solidFill>
              <a:srgbClr val="5F3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꺾인 연결선 41"/>
            <p:cNvCxnSpPr>
              <a:stCxn id="8" idx="0"/>
              <a:endCxn id="41" idx="2"/>
            </p:cNvCxnSpPr>
            <p:nvPr/>
          </p:nvCxnSpPr>
          <p:spPr>
            <a:xfrm rot="16200000" flipH="1" flipV="1">
              <a:off x="6341427" y="2002472"/>
              <a:ext cx="537845" cy="1562100"/>
            </a:xfrm>
            <a:prstGeom prst="bentConnector5">
              <a:avLst>
                <a:gd name="adj1" fmla="val -42503"/>
                <a:gd name="adj2" fmla="val 214634"/>
                <a:gd name="adj3" fmla="val 142503"/>
              </a:avLst>
            </a:prstGeom>
            <a:ln>
              <a:solidFill>
                <a:srgbClr val="5F3F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280848" y="1924880"/>
              <a:ext cx="31105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 dirty="0" smtClean="0">
                  <a:solidFill>
                    <a:srgbClr val="A7BF87"/>
                  </a:solidFill>
                  <a:latin typeface="08서울남산체 B" pitchFamily="18" charset="-127"/>
                  <a:ea typeface="08서울남산체 B" pitchFamily="18" charset="-127"/>
                </a:rPr>
                <a:t>가설 </a:t>
              </a:r>
              <a:r>
                <a:rPr lang="en-US" altLang="ko-KR" sz="1500" b="1" dirty="0" smtClean="0">
                  <a:solidFill>
                    <a:srgbClr val="A7BF87"/>
                  </a:solidFill>
                  <a:latin typeface="08서울남산체 B" pitchFamily="18" charset="-127"/>
                  <a:ea typeface="08서울남산체 B" pitchFamily="18" charset="-127"/>
                </a:rPr>
                <a:t>4: </a:t>
              </a:r>
              <a:r>
                <a:rPr lang="ko-KR" altLang="en-US" sz="1500" b="1" dirty="0" smtClean="0">
                  <a:solidFill>
                    <a:srgbClr val="A7BF87"/>
                  </a:solidFill>
                  <a:latin typeface="08서울남산체 B" pitchFamily="18" charset="-127"/>
                  <a:ea typeface="08서울남산체 B" pitchFamily="18" charset="-127"/>
                </a:rPr>
                <a:t>과거 </a:t>
              </a:r>
              <a:r>
                <a:rPr lang="ko-KR" altLang="en-US" sz="1500" b="1" dirty="0">
                  <a:solidFill>
                    <a:srgbClr val="A7BF87"/>
                  </a:solidFill>
                  <a:latin typeface="08서울남산체 B" pitchFamily="18" charset="-127"/>
                  <a:ea typeface="08서울남산체 B" pitchFamily="18" charset="-127"/>
                </a:rPr>
                <a:t>헌혈 경험 </a:t>
              </a:r>
              <a:r>
                <a:rPr lang="en-US" altLang="ko-KR" sz="1500" b="1" dirty="0">
                  <a:solidFill>
                    <a:srgbClr val="A7BF87"/>
                  </a:solidFill>
                  <a:latin typeface="08서울남산체 B" pitchFamily="18" charset="-127"/>
                  <a:ea typeface="08서울남산체 B" pitchFamily="18" charset="-127"/>
                </a:rPr>
                <a:t>/ </a:t>
              </a:r>
              <a:r>
                <a:rPr lang="ko-KR" altLang="en-US" sz="1500" b="1" dirty="0">
                  <a:solidFill>
                    <a:srgbClr val="A7BF87"/>
                  </a:solidFill>
                  <a:latin typeface="08서울남산체 B" pitchFamily="18" charset="-127"/>
                  <a:ea typeface="08서울남산체 B" pitchFamily="18" charset="-127"/>
                </a:rPr>
                <a:t>미래 헌혈 여부 간의 상관 분석 </a:t>
              </a:r>
              <a:endParaRPr lang="en-US" altLang="ko-KR" sz="15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5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서열상관분석</a:t>
              </a:r>
              <a:r>
                <a:rPr lang="en-US" altLang="ko-KR" sz="1500" b="1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(Spearman’s Rank Correlation Analysis)</a:t>
              </a:r>
              <a:endParaRPr lang="ko-KR" altLang="en-US" sz="15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65496" y="1728758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400" b="1" dirty="0" smtClean="0">
                <a:solidFill>
                  <a:schemeClr val="accent6">
                    <a:lumMod val="2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기본 </a:t>
            </a:r>
            <a:r>
              <a:rPr lang="ko-KR" altLang="en-US" sz="2400" b="1" dirty="0" err="1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인적사항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지역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연령대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) 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4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빈도분석</a:t>
            </a:r>
            <a:endParaRPr lang="en-US" altLang="ko-KR" sz="24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810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" y="18288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400" b="1" dirty="0" smtClean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성별 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지역 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/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연령대</a:t>
            </a:r>
            <a:endParaRPr lang="en-US" altLang="ko-KR" sz="24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199926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빈도분석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7169" name="_x176983888" descr="EMB000009c06b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4"/>
          <a:stretch>
            <a:fillRect/>
          </a:stretch>
        </p:blipFill>
        <p:spPr bwMode="auto">
          <a:xfrm>
            <a:off x="381000" y="2743200"/>
            <a:ext cx="3614319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14805"/>
              </p:ext>
            </p:extLst>
          </p:nvPr>
        </p:nvGraphicFramePr>
        <p:xfrm>
          <a:off x="3810001" y="2743200"/>
          <a:ext cx="4990591" cy="3252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98185"/>
                <a:gridCol w="728359"/>
                <a:gridCol w="728359"/>
                <a:gridCol w="1021826"/>
                <a:gridCol w="1021826"/>
                <a:gridCol w="892036"/>
              </a:tblGrid>
              <a:tr h="633504"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성별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876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빈도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퍼센트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올바른 퍼센트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누적 퍼센트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633504">
                <a:tc row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유효함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남자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41.0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41.0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41.0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633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여자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59.0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59.0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633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총계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200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93913" y="3243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4965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93913" y="3243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76983088" descr="EMB000009c06b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" y="388445"/>
            <a:ext cx="3526276" cy="28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95107"/>
              </p:ext>
            </p:extLst>
          </p:nvPr>
        </p:nvGraphicFramePr>
        <p:xfrm>
          <a:off x="3505200" y="516109"/>
          <a:ext cx="5105399" cy="27607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33400"/>
                <a:gridCol w="1066800"/>
                <a:gridCol w="685800"/>
                <a:gridCol w="838200"/>
                <a:gridCol w="990600"/>
                <a:gridCol w="990599"/>
              </a:tblGrid>
              <a:tr h="176022"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지역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75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퍼센트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effectLst/>
                        </a:rPr>
                        <a:t>올바른 </a:t>
                      </a:r>
                      <a:r>
                        <a:rPr lang="ko-KR" altLang="en-US" sz="1500" kern="0" spc="0" dirty="0">
                          <a:effectLst/>
                        </a:rPr>
                        <a:t>퍼센트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누적 퍼센트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548755">
                <a:tc row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유효함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헌혈안전지역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171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85.5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85.5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85.5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4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헌혈제한지역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14.5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14.5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70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총계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200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100.0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100.0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_x172973240" descr="EMB000009c06b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75" y="3471863"/>
            <a:ext cx="3500851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34384"/>
              </p:ext>
            </p:extLst>
          </p:nvPr>
        </p:nvGraphicFramePr>
        <p:xfrm>
          <a:off x="3581400" y="3514726"/>
          <a:ext cx="5029200" cy="277136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80999"/>
                <a:gridCol w="955714"/>
                <a:gridCol w="733934"/>
                <a:gridCol w="1029814"/>
                <a:gridCol w="1029814"/>
                <a:gridCol w="898925"/>
              </a:tblGrid>
              <a:tr h="301023">
                <a:tc gridSpan="6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연령대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3858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빈도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퍼센트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올바른 퍼센트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누적 퍼센트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406909">
                <a:tc rowSpan="4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유효함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대학생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23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사회인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24.5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24.5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75.0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23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청소년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25.0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25.0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01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총계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459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2000" y="1738994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400" b="1" dirty="0" smtClean="0">
                <a:solidFill>
                  <a:srgbClr val="9FBA7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1 :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헌혈 지식에 따른 차이</a:t>
            </a:r>
            <a:endParaRPr lang="en-US" altLang="ko-KR" sz="24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15297"/>
              </p:ext>
            </p:extLst>
          </p:nvPr>
        </p:nvGraphicFramePr>
        <p:xfrm>
          <a:off x="762000" y="2362200"/>
          <a:ext cx="5966592" cy="2819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5788"/>
                <a:gridCol w="745788"/>
                <a:gridCol w="745788"/>
                <a:gridCol w="745788"/>
                <a:gridCol w="745788"/>
                <a:gridCol w="745788"/>
                <a:gridCol w="745932"/>
                <a:gridCol w="745932"/>
              </a:tblGrid>
              <a:tr h="376899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정규성</a:t>
                      </a:r>
                      <a:r>
                        <a:rPr lang="ko-KR" altLang="en-US" sz="1500" kern="0" spc="0" dirty="0">
                          <a:effectLst/>
                        </a:rPr>
                        <a:t> 검정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590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성별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Kolmogorov-</a:t>
                      </a:r>
                      <a:r>
                        <a:rPr lang="en-US" sz="1500" kern="0" spc="0" dirty="0" err="1">
                          <a:effectLst/>
                        </a:rPr>
                        <a:t>Smirnov</a:t>
                      </a:r>
                      <a:r>
                        <a:rPr lang="en-US" sz="1500" kern="0" spc="0" baseline="30000" dirty="0" err="1">
                          <a:effectLst/>
                        </a:rPr>
                        <a:t>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590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effectLst/>
                        </a:rPr>
                        <a:t>df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376899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헌혈지식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남자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.158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.000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.934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76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여자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.152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.000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.930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76899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8975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901" y="5486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▶성별에 따른 결과 </a:t>
            </a:r>
            <a:r>
              <a:rPr lang="en-US" altLang="ko-KR" dirty="0"/>
              <a:t>: </a:t>
            </a:r>
            <a:r>
              <a:rPr lang="ko-KR" altLang="en-US" dirty="0"/>
              <a:t>여자와 남자의 유의확률이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정규성을</a:t>
            </a:r>
            <a:r>
              <a:rPr lang="ko-KR" altLang="en-US" dirty="0"/>
              <a:t> 만족하지 </a:t>
            </a:r>
            <a:r>
              <a:rPr lang="ko-KR" altLang="en-US" dirty="0" smtClean="0"/>
              <a:t>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2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7618"/>
              </p:ext>
            </p:extLst>
          </p:nvPr>
        </p:nvGraphicFramePr>
        <p:xfrm>
          <a:off x="777114" y="2053066"/>
          <a:ext cx="6980172" cy="285168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2479"/>
                <a:gridCol w="872479"/>
                <a:gridCol w="872479"/>
                <a:gridCol w="872479"/>
                <a:gridCol w="872479"/>
                <a:gridCol w="872479"/>
                <a:gridCol w="872649"/>
                <a:gridCol w="872649"/>
              </a:tblGrid>
              <a:tr h="0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정규성</a:t>
                      </a:r>
                      <a:r>
                        <a:rPr lang="ko-KR" altLang="en-US" sz="1500" kern="0" spc="0" dirty="0">
                          <a:effectLst/>
                        </a:rPr>
                        <a:t> 검정</a:t>
                      </a:r>
                      <a:r>
                        <a:rPr lang="en-US" sz="1500" kern="0" spc="0" baseline="30000" dirty="0">
                          <a:effectLst/>
                        </a:rPr>
                        <a:t>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지역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Kolmogorov-Smirnov</a:t>
                      </a:r>
                      <a:r>
                        <a:rPr lang="en-US" sz="1500" kern="0" spc="0" baseline="30000">
                          <a:effectLst/>
                        </a:rPr>
                        <a:t>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유의수준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364713"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헌혈지식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안전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.167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.931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64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제한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.169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.907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.015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00827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62000" y="5035855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▶</a:t>
            </a:r>
            <a:r>
              <a:rPr lang="ko-KR" altLang="en-US" dirty="0" smtClean="0"/>
              <a:t>지역에 따른 </a:t>
            </a:r>
            <a:r>
              <a:rPr lang="en-US" altLang="ko-KR" dirty="0" err="1" smtClean="0"/>
              <a:t>결과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헌혈</a:t>
            </a:r>
            <a:r>
              <a:rPr lang="en-US" altLang="ko-KR" dirty="0"/>
              <a:t> </a:t>
            </a:r>
            <a:r>
              <a:rPr lang="en-US" altLang="ko-KR" dirty="0" err="1"/>
              <a:t>제한</a:t>
            </a:r>
            <a:r>
              <a:rPr lang="en-US" altLang="ko-KR" dirty="0"/>
              <a:t> </a:t>
            </a:r>
            <a:r>
              <a:rPr lang="en-US" altLang="ko-KR" dirty="0" err="1"/>
              <a:t>지역</a:t>
            </a:r>
            <a:r>
              <a:rPr lang="en-US" altLang="ko-KR" dirty="0"/>
              <a:t>, </a:t>
            </a:r>
            <a:r>
              <a:rPr lang="en-US" altLang="ko-KR" dirty="0" err="1"/>
              <a:t>헌혈</a:t>
            </a:r>
            <a:r>
              <a:rPr lang="en-US" altLang="ko-KR" dirty="0"/>
              <a:t> </a:t>
            </a:r>
            <a:r>
              <a:rPr lang="ko-KR" altLang="en-US" dirty="0" smtClean="0"/>
              <a:t>안전</a:t>
            </a:r>
            <a:r>
              <a:rPr lang="en-US" altLang="ko-KR" dirty="0" smtClean="0"/>
              <a:t> </a:t>
            </a:r>
            <a:r>
              <a:rPr lang="en-US" altLang="ko-KR" dirty="0" err="1"/>
              <a:t>지역</a:t>
            </a:r>
            <a:r>
              <a:rPr lang="en-US" altLang="ko-KR" dirty="0"/>
              <a:t> </a:t>
            </a:r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유의확률이</a:t>
            </a:r>
            <a:r>
              <a:rPr lang="en-US" altLang="ko-KR" dirty="0"/>
              <a:t> 0.05보다 </a:t>
            </a:r>
            <a:r>
              <a:rPr lang="en-US" altLang="ko-KR" dirty="0" err="1"/>
              <a:t>작으므로</a:t>
            </a:r>
            <a:r>
              <a:rPr lang="en-US" altLang="ko-KR" dirty="0"/>
              <a:t> </a:t>
            </a:r>
            <a:r>
              <a:rPr lang="en-US" altLang="ko-KR" dirty="0" err="1" smtClean="0"/>
              <a:t>정규성을</a:t>
            </a:r>
            <a:r>
              <a:rPr lang="en-US" altLang="ko-KR" dirty="0" smtClean="0"/>
              <a:t> </a:t>
            </a:r>
            <a:r>
              <a:rPr lang="en-US" altLang="ko-KR" dirty="0" err="1"/>
              <a:t>만족하지</a:t>
            </a:r>
            <a:r>
              <a:rPr lang="en-US" altLang="ko-KR" dirty="0"/>
              <a:t> </a:t>
            </a:r>
            <a:r>
              <a:rPr lang="en-US" altLang="ko-KR" dirty="0" err="1"/>
              <a:t>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947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2480"/>
              </p:ext>
            </p:extLst>
          </p:nvPr>
        </p:nvGraphicFramePr>
        <p:xfrm>
          <a:off x="762000" y="1709437"/>
          <a:ext cx="6652264" cy="35389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1533"/>
                <a:gridCol w="831533"/>
                <a:gridCol w="831533"/>
                <a:gridCol w="831533"/>
                <a:gridCol w="831533"/>
                <a:gridCol w="831533"/>
                <a:gridCol w="831533"/>
                <a:gridCol w="831533"/>
              </a:tblGrid>
              <a:tr h="309759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정규성</a:t>
                      </a:r>
                      <a:r>
                        <a:rPr lang="ko-KR" altLang="en-US" sz="1500" kern="0" spc="0" dirty="0">
                          <a:effectLst/>
                        </a:rPr>
                        <a:t> 검정</a:t>
                      </a:r>
                      <a:r>
                        <a:rPr lang="en-US" sz="1500" kern="0" spc="0" baseline="30000" dirty="0">
                          <a:effectLst/>
                        </a:rPr>
                        <a:t>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5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연령대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Kolmogorov-Smirnov</a:t>
                      </a:r>
                      <a:r>
                        <a:rPr lang="en-US" sz="1500" kern="0" spc="0" baseline="30000">
                          <a:effectLst/>
                        </a:rPr>
                        <a:t>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5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555553">
                <a:tc rowSpan="3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헌혈지식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대학생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.191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.938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55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사회인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.000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49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55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청소년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.170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.953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18296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8975" y="278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4940" y="5486400"/>
            <a:ext cx="7103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▶연령대에 따른 결과 </a:t>
            </a:r>
            <a:r>
              <a:rPr lang="en-US" altLang="ko-KR" dirty="0"/>
              <a:t>: </a:t>
            </a:r>
            <a:r>
              <a:rPr lang="ko-KR" altLang="en-US" dirty="0"/>
              <a:t>청소년</a:t>
            </a:r>
            <a:r>
              <a:rPr lang="en-US" altLang="ko-KR" dirty="0"/>
              <a:t>, </a:t>
            </a:r>
            <a:r>
              <a:rPr lang="ko-KR" altLang="en-US" dirty="0"/>
              <a:t>대학생</a:t>
            </a:r>
            <a:r>
              <a:rPr lang="en-US" altLang="ko-KR" dirty="0"/>
              <a:t>, </a:t>
            </a:r>
            <a:r>
              <a:rPr lang="ko-KR" altLang="en-US" dirty="0"/>
              <a:t>사회인 모두 유의확률이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만족하지 </a:t>
            </a:r>
            <a:r>
              <a:rPr lang="ko-KR" altLang="en-US" dirty="0"/>
              <a:t>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2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2000" y="1738994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400" b="1" dirty="0" smtClean="0">
                <a:solidFill>
                  <a:srgbClr val="F2B97A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2 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과거 헌혈 경험에 따른 차이</a:t>
            </a:r>
            <a:endParaRPr lang="en-US" altLang="ko-KR" sz="24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9059"/>
              </p:ext>
            </p:extLst>
          </p:nvPr>
        </p:nvGraphicFramePr>
        <p:xfrm>
          <a:off x="951611" y="2514600"/>
          <a:ext cx="5461889" cy="263347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7730"/>
                <a:gridCol w="653415"/>
                <a:gridCol w="653415"/>
                <a:gridCol w="653415"/>
                <a:gridCol w="653415"/>
                <a:gridCol w="653415"/>
                <a:gridCol w="653542"/>
                <a:gridCol w="653542"/>
              </a:tblGrid>
              <a:tr h="0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정규성</a:t>
                      </a:r>
                      <a:r>
                        <a:rPr lang="ko-KR" altLang="en-US" sz="1500" kern="0" spc="0" dirty="0">
                          <a:effectLst/>
                        </a:rPr>
                        <a:t> 검정</a:t>
                      </a:r>
                      <a:r>
                        <a:rPr lang="en-US" sz="1500" kern="0" spc="0" baseline="30000" dirty="0">
                          <a:effectLst/>
                        </a:rPr>
                        <a:t>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성별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Kolmogorov-Smirnov</a:t>
                      </a:r>
                      <a:r>
                        <a:rPr lang="en-US" sz="1500" kern="0" spc="0" baseline="30000">
                          <a:effectLst/>
                        </a:rPr>
                        <a:t>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0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과거헌혈경험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남자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.280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여자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.788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000" y="5410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▶성별에 따른 결과 </a:t>
            </a:r>
            <a:r>
              <a:rPr lang="en-US" altLang="ko-KR" dirty="0"/>
              <a:t>: </a:t>
            </a:r>
            <a:r>
              <a:rPr lang="ko-KR" altLang="en-US" dirty="0"/>
              <a:t>여자와 남자의 유의확률이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정규성을</a:t>
            </a:r>
            <a:r>
              <a:rPr lang="ko-KR" altLang="en-US" dirty="0"/>
              <a:t> 만족하지 </a:t>
            </a:r>
            <a:r>
              <a:rPr lang="ko-KR" altLang="en-US" dirty="0" smtClean="0"/>
              <a:t>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050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도형 21"/>
          <p:cNvSpPr/>
          <p:nvPr/>
        </p:nvSpPr>
        <p:spPr>
          <a:xfrm rot="18829800">
            <a:off x="3106655" y="-1084345"/>
            <a:ext cx="2860730" cy="2860730"/>
          </a:xfrm>
          <a:prstGeom prst="corner">
            <a:avLst>
              <a:gd name="adj1" fmla="val 14993"/>
              <a:gd name="adj2" fmla="val 17436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4560" y="1905000"/>
            <a:ext cx="4754880" cy="418708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19400" y="1981200"/>
            <a:ext cx="914400" cy="41108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9000" y="1997600"/>
            <a:ext cx="914400" cy="4094480"/>
          </a:xfrm>
          <a:prstGeom prst="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4000" y="1997600"/>
            <a:ext cx="914400" cy="40944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3400" y="1997600"/>
            <a:ext cx="1295400" cy="4094480"/>
          </a:xfrm>
          <a:prstGeom prst="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8800" y="1676400"/>
            <a:ext cx="5486400" cy="4495800"/>
          </a:xfrm>
          <a:prstGeom prst="roundRect">
            <a:avLst/>
          </a:prstGeom>
          <a:noFill/>
          <a:ln w="889000">
            <a:solidFill>
              <a:srgbClr val="5F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79206" y="3108692"/>
            <a:ext cx="23855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팀원 소개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002060"/>
                </a:solidFill>
              </a:rPr>
              <a:t>201402308 </a:t>
            </a:r>
            <a:r>
              <a:rPr lang="ko-KR" altLang="en-US" sz="2000" b="1" dirty="0">
                <a:solidFill>
                  <a:srgbClr val="002060"/>
                </a:solidFill>
              </a:rPr>
              <a:t>이상인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002060"/>
                </a:solidFill>
              </a:rPr>
              <a:t>201402398 </a:t>
            </a:r>
            <a:r>
              <a:rPr lang="ko-KR" altLang="en-US" sz="2000" b="1" dirty="0">
                <a:solidFill>
                  <a:srgbClr val="002060"/>
                </a:solidFill>
              </a:rPr>
              <a:t>이슬비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6096000"/>
            <a:ext cx="381000" cy="2286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400" y="5943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8975" y="278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403"/>
              </p:ext>
            </p:extLst>
          </p:nvPr>
        </p:nvGraphicFramePr>
        <p:xfrm>
          <a:off x="762000" y="1992630"/>
          <a:ext cx="5466080" cy="263347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773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0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정규성 검정</a:t>
                      </a:r>
                      <a:r>
                        <a:rPr lang="en-US" sz="1500" kern="0" spc="0" baseline="30000">
                          <a:effectLst/>
                        </a:rPr>
                        <a:t>a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지역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Kolmogorov-Smirnov</a:t>
                      </a:r>
                      <a:r>
                        <a:rPr lang="en-US" sz="1500" kern="0" spc="0" baseline="30000">
                          <a:effectLst/>
                        </a:rPr>
                        <a:t>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통계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0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과거헌혈경험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안전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.280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.783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제한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.851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38325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0068" y="4953000"/>
            <a:ext cx="7417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▶</a:t>
            </a:r>
            <a:r>
              <a:rPr lang="ko-KR" altLang="en-US" dirty="0" smtClean="0"/>
              <a:t>지역에 따른 </a:t>
            </a:r>
            <a:r>
              <a:rPr lang="en-US" altLang="ko-KR" dirty="0" err="1" smtClean="0"/>
              <a:t>결과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헌혈</a:t>
            </a:r>
            <a:r>
              <a:rPr lang="en-US" altLang="ko-KR" dirty="0"/>
              <a:t> </a:t>
            </a:r>
            <a:r>
              <a:rPr lang="en-US" altLang="ko-KR" dirty="0" err="1"/>
              <a:t>안전</a:t>
            </a:r>
            <a:r>
              <a:rPr lang="en-US" altLang="ko-KR" dirty="0"/>
              <a:t> </a:t>
            </a:r>
            <a:r>
              <a:rPr lang="en-US" altLang="ko-KR" dirty="0" err="1"/>
              <a:t>지역</a:t>
            </a:r>
            <a:r>
              <a:rPr lang="en-US" altLang="ko-KR" dirty="0"/>
              <a:t>, </a:t>
            </a:r>
            <a:r>
              <a:rPr lang="en-US" altLang="ko-KR" dirty="0" err="1"/>
              <a:t>헌혈</a:t>
            </a:r>
            <a:r>
              <a:rPr lang="en-US" altLang="ko-KR" dirty="0"/>
              <a:t> </a:t>
            </a:r>
            <a:r>
              <a:rPr lang="en-US" altLang="ko-KR" dirty="0" err="1"/>
              <a:t>제한</a:t>
            </a:r>
            <a:r>
              <a:rPr lang="en-US" altLang="ko-KR" dirty="0"/>
              <a:t> </a:t>
            </a:r>
            <a:r>
              <a:rPr lang="en-US" altLang="ko-KR" dirty="0" err="1"/>
              <a:t>지역</a:t>
            </a:r>
            <a:r>
              <a:rPr lang="en-US" altLang="ko-KR" dirty="0"/>
              <a:t> </a:t>
            </a:r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유의확률이</a:t>
            </a:r>
            <a:r>
              <a:rPr lang="en-US" altLang="ko-KR" dirty="0"/>
              <a:t> 0.05보다 </a:t>
            </a:r>
            <a:r>
              <a:rPr lang="en-US" altLang="ko-KR" dirty="0" err="1"/>
              <a:t>작으므로</a:t>
            </a:r>
            <a:r>
              <a:rPr lang="en-US" altLang="ko-KR" dirty="0"/>
              <a:t> </a:t>
            </a:r>
            <a:r>
              <a:rPr lang="en-US" altLang="ko-KR" dirty="0" err="1" smtClean="0"/>
              <a:t>정규성을</a:t>
            </a:r>
            <a:r>
              <a:rPr lang="en-US" altLang="ko-KR" dirty="0" smtClean="0"/>
              <a:t> </a:t>
            </a:r>
            <a:r>
              <a:rPr lang="en-US" altLang="ko-KR" dirty="0" err="1"/>
              <a:t>만족하지</a:t>
            </a:r>
            <a:r>
              <a:rPr lang="en-US" altLang="ko-KR" dirty="0"/>
              <a:t> </a:t>
            </a:r>
            <a:r>
              <a:rPr lang="en-US" altLang="ko-KR" dirty="0" err="1"/>
              <a:t>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140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8975" y="278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14892"/>
              </p:ext>
            </p:extLst>
          </p:nvPr>
        </p:nvGraphicFramePr>
        <p:xfrm>
          <a:off x="762000" y="1828800"/>
          <a:ext cx="6724141" cy="35743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1376"/>
                <a:gridCol w="974787"/>
                <a:gridCol w="766347"/>
                <a:gridCol w="766347"/>
                <a:gridCol w="766347"/>
                <a:gridCol w="766347"/>
                <a:gridCol w="926295"/>
                <a:gridCol w="926295"/>
              </a:tblGrid>
              <a:tr h="381001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정규성 검정</a:t>
                      </a:r>
                      <a:r>
                        <a:rPr lang="en-US" sz="1500" kern="0" spc="0" baseline="30000">
                          <a:effectLst/>
                        </a:rPr>
                        <a:t>a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연령대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Kolmogorov-</a:t>
                      </a:r>
                      <a:r>
                        <a:rPr lang="en-US" sz="1500" kern="0" spc="0" dirty="0" err="1">
                          <a:effectLst/>
                        </a:rPr>
                        <a:t>Smirnov</a:t>
                      </a:r>
                      <a:r>
                        <a:rPr lang="en-US" sz="1500" kern="0" spc="0" baseline="30000" dirty="0" err="1">
                          <a:effectLst/>
                        </a:rPr>
                        <a:t>b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615889">
                <a:tc rowSpan="3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과거헌혈경험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대학생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.343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61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사회인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.887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61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청소년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.343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38070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85950" y="2917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4982" y="571184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▶연령대에 따른 결과 </a:t>
            </a:r>
            <a:r>
              <a:rPr lang="en-US" altLang="ko-KR" dirty="0"/>
              <a:t>: </a:t>
            </a:r>
            <a:r>
              <a:rPr lang="ko-KR" altLang="en-US" dirty="0"/>
              <a:t>청소년</a:t>
            </a:r>
            <a:r>
              <a:rPr lang="en-US" altLang="ko-KR" dirty="0"/>
              <a:t>, </a:t>
            </a:r>
            <a:r>
              <a:rPr lang="ko-KR" altLang="en-US" dirty="0"/>
              <a:t>대학생</a:t>
            </a:r>
            <a:r>
              <a:rPr lang="en-US" altLang="ko-KR" dirty="0"/>
              <a:t>, </a:t>
            </a:r>
            <a:r>
              <a:rPr lang="ko-KR" altLang="en-US" dirty="0"/>
              <a:t>사회인 모두 유의확률이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정규성을</a:t>
            </a:r>
            <a:r>
              <a:rPr lang="ko-KR" altLang="en-US" dirty="0"/>
              <a:t> </a:t>
            </a:r>
            <a:r>
              <a:rPr lang="ko-KR" altLang="en-US" dirty="0" smtClean="0"/>
              <a:t>만족하지 </a:t>
            </a:r>
            <a:r>
              <a:rPr lang="ko-KR" altLang="en-US" dirty="0"/>
              <a:t>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140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2000" y="1738994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4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4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3 : </a:t>
            </a:r>
            <a:r>
              <a:rPr lang="ko-KR" altLang="en-US" sz="24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미래 헌혈 여부에 따른 차이</a:t>
            </a:r>
            <a:endParaRPr lang="en-US" altLang="ko-KR" sz="24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000" y="5410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▶성별에 따른 결과 </a:t>
            </a:r>
            <a:r>
              <a:rPr lang="en-US" altLang="ko-KR" dirty="0"/>
              <a:t>: </a:t>
            </a:r>
            <a:r>
              <a:rPr lang="ko-KR" altLang="en-US" dirty="0"/>
              <a:t>여자와 남자의 유의확률이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정규성을</a:t>
            </a:r>
            <a:r>
              <a:rPr lang="ko-KR" altLang="en-US" dirty="0"/>
              <a:t> 만족하지 </a:t>
            </a:r>
            <a:r>
              <a:rPr lang="ko-KR" altLang="en-US" dirty="0" smtClean="0"/>
              <a:t>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63811"/>
              </p:ext>
            </p:extLst>
          </p:nvPr>
        </p:nvGraphicFramePr>
        <p:xfrm>
          <a:off x="792707" y="2438400"/>
          <a:ext cx="5461889" cy="263347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7730"/>
                <a:gridCol w="653415"/>
                <a:gridCol w="653415"/>
                <a:gridCol w="653415"/>
                <a:gridCol w="653415"/>
                <a:gridCol w="653415"/>
                <a:gridCol w="653542"/>
                <a:gridCol w="653542"/>
              </a:tblGrid>
              <a:tr h="0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정규성 검정</a:t>
                      </a:r>
                      <a:r>
                        <a:rPr lang="en-US" sz="1500" kern="0" spc="0" baseline="30000">
                          <a:effectLst/>
                        </a:rPr>
                        <a:t>a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성별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Kolmogorov-</a:t>
                      </a:r>
                      <a:r>
                        <a:rPr lang="en-US" sz="1500" kern="0" spc="0" dirty="0" err="1">
                          <a:effectLst/>
                        </a:rPr>
                        <a:t>Smirnov</a:t>
                      </a:r>
                      <a:r>
                        <a:rPr lang="en-US" sz="1500" kern="0" spc="0" baseline="30000" dirty="0" err="1">
                          <a:effectLst/>
                        </a:rPr>
                        <a:t>b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0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미래헌혈여부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남자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.280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여자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.788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3549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5259"/>
              </p:ext>
            </p:extLst>
          </p:nvPr>
        </p:nvGraphicFramePr>
        <p:xfrm>
          <a:off x="762000" y="1981200"/>
          <a:ext cx="5461889" cy="263347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7730"/>
                <a:gridCol w="653415"/>
                <a:gridCol w="653415"/>
                <a:gridCol w="653415"/>
                <a:gridCol w="653415"/>
                <a:gridCol w="653415"/>
                <a:gridCol w="653542"/>
                <a:gridCol w="653542"/>
              </a:tblGrid>
              <a:tr h="0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정규성</a:t>
                      </a:r>
                      <a:r>
                        <a:rPr lang="ko-KR" altLang="en-US" sz="1500" kern="0" spc="0" dirty="0">
                          <a:effectLst/>
                        </a:rPr>
                        <a:t> 검정</a:t>
                      </a:r>
                      <a:r>
                        <a:rPr lang="en-US" sz="1500" kern="0" spc="0" baseline="30000" dirty="0">
                          <a:effectLst/>
                        </a:rPr>
                        <a:t>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지역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Kolmogorov-Smirnov</a:t>
                      </a:r>
                      <a:r>
                        <a:rPr lang="en-US" sz="1500" kern="0" spc="0" baseline="30000">
                          <a:effectLst/>
                        </a:rPr>
                        <a:t>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0"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미래헌혈계획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안전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.300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.764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제한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.323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.000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.742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62000" y="4800600"/>
            <a:ext cx="7833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▶</a:t>
            </a:r>
            <a:r>
              <a:rPr lang="ko-KR" altLang="en-US" dirty="0" smtClean="0"/>
              <a:t>지역에 따른 </a:t>
            </a:r>
            <a:r>
              <a:rPr lang="en-US" altLang="ko-KR" dirty="0" err="1" smtClean="0"/>
              <a:t>결과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헌혈</a:t>
            </a:r>
            <a:r>
              <a:rPr lang="en-US" altLang="ko-KR" dirty="0"/>
              <a:t> </a:t>
            </a:r>
            <a:r>
              <a:rPr lang="en-US" altLang="ko-KR" dirty="0" err="1"/>
              <a:t>안전</a:t>
            </a:r>
            <a:r>
              <a:rPr lang="en-US" altLang="ko-KR" dirty="0"/>
              <a:t> </a:t>
            </a:r>
            <a:r>
              <a:rPr lang="en-US" altLang="ko-KR" dirty="0" err="1"/>
              <a:t>지역</a:t>
            </a:r>
            <a:r>
              <a:rPr lang="en-US" altLang="ko-KR" dirty="0"/>
              <a:t>, </a:t>
            </a:r>
            <a:r>
              <a:rPr lang="en-US" altLang="ko-KR" dirty="0" err="1"/>
              <a:t>헌혈</a:t>
            </a:r>
            <a:r>
              <a:rPr lang="en-US" altLang="ko-KR" dirty="0"/>
              <a:t> </a:t>
            </a:r>
            <a:r>
              <a:rPr lang="en-US" altLang="ko-KR" dirty="0" err="1"/>
              <a:t>제한</a:t>
            </a:r>
            <a:r>
              <a:rPr lang="en-US" altLang="ko-KR" dirty="0"/>
              <a:t> </a:t>
            </a:r>
            <a:r>
              <a:rPr lang="en-US" altLang="ko-KR" dirty="0" err="1"/>
              <a:t>지역</a:t>
            </a:r>
            <a:r>
              <a:rPr lang="en-US" altLang="ko-KR" dirty="0"/>
              <a:t> </a:t>
            </a:r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유의확률이</a:t>
            </a:r>
            <a:r>
              <a:rPr lang="en-US" altLang="ko-KR" dirty="0"/>
              <a:t> 0.05보다 </a:t>
            </a:r>
            <a:r>
              <a:rPr lang="en-US" altLang="ko-KR" dirty="0" err="1"/>
              <a:t>작으므로</a:t>
            </a:r>
            <a:r>
              <a:rPr lang="en-US" altLang="ko-KR" dirty="0"/>
              <a:t> </a:t>
            </a:r>
            <a:r>
              <a:rPr lang="en-US" altLang="ko-KR" dirty="0" err="1" smtClean="0"/>
              <a:t>정규성을</a:t>
            </a:r>
            <a:r>
              <a:rPr lang="en-US" altLang="ko-KR" dirty="0" smtClean="0"/>
              <a:t> </a:t>
            </a:r>
            <a:r>
              <a:rPr lang="en-US" altLang="ko-KR" dirty="0" err="1"/>
              <a:t>만족하지</a:t>
            </a:r>
            <a:r>
              <a:rPr lang="en-US" altLang="ko-KR" dirty="0"/>
              <a:t> </a:t>
            </a:r>
            <a:r>
              <a:rPr lang="en-US" altLang="ko-KR" dirty="0" err="1"/>
              <a:t>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285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9600" y="609600"/>
            <a:ext cx="78486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762000"/>
            <a:ext cx="26035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정규성</a:t>
            </a:r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 검정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8975" y="278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38325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73162"/>
              </p:ext>
            </p:extLst>
          </p:nvPr>
        </p:nvGraphicFramePr>
        <p:xfrm>
          <a:off x="634780" y="1828800"/>
          <a:ext cx="5461635" cy="376732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7730"/>
                <a:gridCol w="653415"/>
                <a:gridCol w="653415"/>
                <a:gridCol w="653415"/>
                <a:gridCol w="653415"/>
                <a:gridCol w="653415"/>
                <a:gridCol w="653415"/>
                <a:gridCol w="653415"/>
              </a:tblGrid>
              <a:tr h="0">
                <a:tc gridSpan="8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정규성 검정</a:t>
                      </a:r>
                      <a:r>
                        <a:rPr lang="en-US" sz="1500" kern="0" spc="0" baseline="30000">
                          <a:effectLst/>
                        </a:rPr>
                        <a:t>a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연령대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Kolmogorov-Smirnov</a:t>
                      </a:r>
                      <a:r>
                        <a:rPr lang="en-US" sz="1500" kern="0" spc="0" baseline="30000">
                          <a:effectLst/>
                        </a:rPr>
                        <a:t>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Shapiro-Wilk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통계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df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유의수준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</a:tr>
              <a:tr h="0">
                <a:tc rowSpan="3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미래헌혈계획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대학생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.263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101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.779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사회인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.400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.658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청소년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.289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.774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marR="38100" indent="0" algn="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.000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0">
                <a:tc gridSpan="8">
                  <a:txBody>
                    <a:bodyPr/>
                    <a:lstStyle/>
                    <a:p>
                      <a:pPr marL="38100" marR="38100" indent="0" algn="l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effectLst/>
                        </a:rPr>
                        <a:t>a. Lilliefors </a:t>
                      </a:r>
                      <a:r>
                        <a:rPr lang="ko-KR" altLang="en-US" sz="1500" kern="0" spc="0" dirty="0">
                          <a:effectLst/>
                        </a:rPr>
                        <a:t>유의수준 정정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18699" y="5715000"/>
            <a:ext cx="7306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▶</a:t>
            </a:r>
            <a:r>
              <a:rPr lang="en-US" altLang="ko-KR" dirty="0" err="1"/>
              <a:t>결과</a:t>
            </a:r>
            <a:r>
              <a:rPr lang="en-US" altLang="ko-KR" dirty="0"/>
              <a:t> : </a:t>
            </a:r>
            <a:r>
              <a:rPr lang="en-US" altLang="ko-KR" dirty="0" err="1"/>
              <a:t>청소년</a:t>
            </a:r>
            <a:r>
              <a:rPr lang="en-US" altLang="ko-KR" dirty="0"/>
              <a:t>, </a:t>
            </a:r>
            <a:r>
              <a:rPr lang="en-US" altLang="ko-KR" dirty="0" err="1"/>
              <a:t>대학생</a:t>
            </a:r>
            <a:r>
              <a:rPr lang="en-US" altLang="ko-KR" dirty="0"/>
              <a:t>, </a:t>
            </a:r>
            <a:r>
              <a:rPr lang="en-US" altLang="ko-KR" dirty="0" err="1"/>
              <a:t>사회인</a:t>
            </a:r>
            <a:r>
              <a:rPr lang="en-US" altLang="ko-KR" dirty="0"/>
              <a:t> </a:t>
            </a:r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유의확률이</a:t>
            </a:r>
            <a:r>
              <a:rPr lang="en-US" altLang="ko-KR" dirty="0"/>
              <a:t> 0.05보다 </a:t>
            </a:r>
            <a:r>
              <a:rPr lang="en-US" altLang="ko-KR" dirty="0" err="1"/>
              <a:t>작으므로</a:t>
            </a:r>
            <a:r>
              <a:rPr lang="en-US" altLang="ko-KR" dirty="0"/>
              <a:t> </a:t>
            </a:r>
            <a:r>
              <a:rPr lang="en-US" altLang="ko-KR" dirty="0" err="1"/>
              <a:t>정규성을</a:t>
            </a:r>
            <a:r>
              <a:rPr lang="en-US" altLang="ko-KR" dirty="0"/>
              <a:t> </a:t>
            </a:r>
            <a:r>
              <a:rPr lang="en-US" altLang="ko-KR" dirty="0" err="1" smtClean="0"/>
              <a:t>만족하지</a:t>
            </a:r>
            <a:r>
              <a:rPr lang="en-US" altLang="ko-KR" dirty="0" smtClean="0"/>
              <a:t> </a:t>
            </a:r>
            <a:r>
              <a:rPr lang="en-US" altLang="ko-KR" dirty="0" err="1"/>
              <a:t>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285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" y="609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1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H0</a:t>
            </a:r>
            <a:r>
              <a:rPr lang="ko-KR" altLang="en-US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이하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집단에 따라 헌혈 지식에 따른 차이가 없다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pPr marL="742950" indent="-742950"/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		       H1</a:t>
            </a:r>
            <a:r>
              <a:rPr lang="ko-KR" altLang="en-US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이하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집단에 따라 헌혈 지식에 대한 차이가 있다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1601"/>
              </p:ext>
            </p:extLst>
          </p:nvPr>
        </p:nvGraphicFramePr>
        <p:xfrm>
          <a:off x="419100" y="1551794"/>
          <a:ext cx="3390900" cy="171845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6775"/>
                <a:gridCol w="866775"/>
                <a:gridCol w="866775"/>
                <a:gridCol w="790575"/>
              </a:tblGrid>
              <a:tr h="36102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Test of Homogeneity of Variances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57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헌혈지식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4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Levene Statistic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Sig.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4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198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62400" y="1718037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성별 유의확률 </a:t>
            </a:r>
            <a:r>
              <a:rPr lang="en-US" altLang="ko-KR" dirty="0"/>
              <a:t>0.670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등분산성을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02452"/>
              </p:ext>
            </p:extLst>
          </p:nvPr>
        </p:nvGraphicFramePr>
        <p:xfrm>
          <a:off x="3810000" y="3732094"/>
          <a:ext cx="2362199" cy="20886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64646"/>
                <a:gridCol w="565851"/>
                <a:gridCol w="565851"/>
                <a:gridCol w="565851"/>
              </a:tblGrid>
              <a:tr h="31107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Ranks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성별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Mean Rank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1107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 smtClean="0">
                          <a:effectLst/>
                        </a:rPr>
                        <a:t>헌혈</a:t>
                      </a:r>
                      <a:endParaRPr lang="en-US" altLang="ko-KR" sz="15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500" u="none" strike="noStrike" dirty="0" smtClean="0">
                          <a:effectLst/>
                        </a:rPr>
                        <a:t>지식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남자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93.25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여자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105.54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17920"/>
              </p:ext>
            </p:extLst>
          </p:nvPr>
        </p:nvGraphicFramePr>
        <p:xfrm>
          <a:off x="457200" y="3733800"/>
          <a:ext cx="3200400" cy="21387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14500"/>
                <a:gridCol w="1485900"/>
              </a:tblGrid>
              <a:tr h="2564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Test </a:t>
                      </a:r>
                      <a:r>
                        <a:rPr lang="en-US" sz="1500" u="none" strike="noStrike" dirty="0" err="1">
                          <a:effectLst/>
                        </a:rPr>
                        <a:t>Statistics</a:t>
                      </a:r>
                      <a:r>
                        <a:rPr lang="en-US" sz="1500" u="none" strike="noStrike" baseline="30000" dirty="0" err="1">
                          <a:effectLst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64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헌혈지식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17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Mann-Whitney 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4243.5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56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Wilcoxon 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7646.5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56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-1.494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61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Asymp</a:t>
                      </a:r>
                      <a:r>
                        <a:rPr lang="en-US" sz="1500" u="none" strike="noStrike" dirty="0">
                          <a:effectLst/>
                        </a:rPr>
                        <a:t>. Sig. (2-tailed)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0.135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824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a. Grouping Variable: </a:t>
                      </a:r>
                      <a:r>
                        <a:rPr lang="ko-KR" altLang="en-US" sz="1500" u="none" strike="noStrike" dirty="0">
                          <a:effectLst/>
                        </a:rPr>
                        <a:t>성별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365331" y="3657600"/>
            <a:ext cx="24362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en-US" altLang="ko-KR" dirty="0"/>
              <a:t>Mann-Whitney </a:t>
            </a:r>
            <a:r>
              <a:rPr lang="ko-KR" altLang="en-US" dirty="0"/>
              <a:t>검정 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0.135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귀무가설이</a:t>
            </a:r>
            <a:r>
              <a:rPr lang="ko-KR" altLang="en-US" dirty="0"/>
              <a:t> 성립되어 성별에 따라 헌혈 지식의 차이가 있다고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110283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8247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30504"/>
              </p:ext>
            </p:extLst>
          </p:nvPr>
        </p:nvGraphicFramePr>
        <p:xfrm>
          <a:off x="528851" y="1307263"/>
          <a:ext cx="3416300" cy="11811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54075"/>
                <a:gridCol w="854075"/>
                <a:gridCol w="854075"/>
                <a:gridCol w="854075"/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Test of Homogeneity of Variances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헌혈지식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Levene Statistic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Sig.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6.934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0.059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127500" y="13586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지역별 유의확률 </a:t>
            </a:r>
            <a:r>
              <a:rPr lang="en-US" altLang="ko-KR" dirty="0" smtClean="0"/>
              <a:t>0.059 </a:t>
            </a:r>
            <a:r>
              <a:rPr lang="en-US" altLang="ko-KR" dirty="0"/>
              <a:t>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등분산성을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26688"/>
              </p:ext>
            </p:extLst>
          </p:nvPr>
        </p:nvGraphicFramePr>
        <p:xfrm>
          <a:off x="457200" y="3009900"/>
          <a:ext cx="3429000" cy="16859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Ranks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지역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Mean Rank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Sum of Ranks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381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헌혈지식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가능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97.26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16632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제한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119.59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3468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Total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21735"/>
              </p:ext>
            </p:extLst>
          </p:nvPr>
        </p:nvGraphicFramePr>
        <p:xfrm>
          <a:off x="4165600" y="3022600"/>
          <a:ext cx="4495800" cy="206586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47900"/>
                <a:gridCol w="2247900"/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Test </a:t>
                      </a:r>
                      <a:r>
                        <a:rPr lang="en-US" sz="1500" u="none" strike="noStrike" dirty="0" err="1">
                          <a:effectLst/>
                        </a:rPr>
                        <a:t>Statistics</a:t>
                      </a:r>
                      <a:r>
                        <a:rPr lang="en-US" sz="1500" u="none" strike="noStrike" baseline="30000" dirty="0" err="1">
                          <a:effectLst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헌혈지식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7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Mann-Whitney 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1926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6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Wilcoxon 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16632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14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-1.943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21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Asymp. Sig. (2-tailed)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6026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a. Grouping Variable: </a:t>
                      </a:r>
                      <a:r>
                        <a:rPr lang="ko-KR" altLang="en-US" sz="1500" u="none" strike="noStrike" dirty="0">
                          <a:effectLst/>
                        </a:rPr>
                        <a:t>지역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44773" y="5334000"/>
            <a:ext cx="7399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en-US" altLang="ko-KR" dirty="0"/>
              <a:t>Mann-Whitney </a:t>
            </a:r>
            <a:r>
              <a:rPr lang="ko-KR" altLang="en-US" dirty="0"/>
              <a:t>검정 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0.052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귀무가설이</a:t>
            </a:r>
            <a:r>
              <a:rPr lang="ko-KR" altLang="en-US" dirty="0"/>
              <a:t> 성립되어 지역에 따라 헌혈 지식의 차이가 있다고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04" y="758517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지역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7461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3048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02595"/>
              </p:ext>
            </p:extLst>
          </p:nvPr>
        </p:nvGraphicFramePr>
        <p:xfrm>
          <a:off x="718782" y="1141631"/>
          <a:ext cx="3505200" cy="1447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4381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Test of Homogeneity of Variances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8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헌혈지식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Levene Statistic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Sig.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9.43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197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0.35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401403" y="1447800"/>
            <a:ext cx="3751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▶</a:t>
            </a:r>
            <a:r>
              <a:rPr lang="en-US" altLang="ko-KR" dirty="0" err="1"/>
              <a:t>결과</a:t>
            </a:r>
            <a:r>
              <a:rPr lang="en-US" altLang="ko-KR" dirty="0"/>
              <a:t> : </a:t>
            </a:r>
            <a:r>
              <a:rPr lang="en-US" altLang="ko-KR" dirty="0" err="1"/>
              <a:t>연령대별</a:t>
            </a:r>
            <a:r>
              <a:rPr lang="en-US" altLang="ko-KR" dirty="0"/>
              <a:t> </a:t>
            </a:r>
            <a:r>
              <a:rPr lang="en-US" altLang="ko-KR" dirty="0" err="1"/>
              <a:t>유의확률</a:t>
            </a:r>
            <a:r>
              <a:rPr lang="en-US" altLang="ko-KR" dirty="0"/>
              <a:t> 0.350 &gt; </a:t>
            </a:r>
            <a:r>
              <a:rPr lang="en-US" altLang="ko-KR" dirty="0" err="1"/>
              <a:t>유의수준</a:t>
            </a:r>
            <a:r>
              <a:rPr lang="en-US" altLang="ko-KR" dirty="0"/>
              <a:t> 0.05 </a:t>
            </a:r>
            <a:r>
              <a:rPr lang="en-US" altLang="ko-KR" dirty="0" err="1"/>
              <a:t>이므로</a:t>
            </a:r>
            <a:r>
              <a:rPr lang="en-US" altLang="ko-KR" dirty="0"/>
              <a:t> </a:t>
            </a:r>
            <a:r>
              <a:rPr lang="en-US" altLang="ko-KR" dirty="0" err="1"/>
              <a:t>등분산성을</a:t>
            </a:r>
            <a:r>
              <a:rPr lang="en-US" altLang="ko-KR" dirty="0"/>
              <a:t> </a:t>
            </a:r>
            <a:r>
              <a:rPr lang="en-US" altLang="ko-KR" dirty="0" err="1"/>
              <a:t>만족한다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31752"/>
              </p:ext>
            </p:extLst>
          </p:nvPr>
        </p:nvGraphicFramePr>
        <p:xfrm>
          <a:off x="685800" y="3276600"/>
          <a:ext cx="2743200" cy="16573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Ranks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연령대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Mean Rank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헌혈지식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청소년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75.4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대학생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사회인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151.88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4205"/>
              </p:ext>
            </p:extLst>
          </p:nvPr>
        </p:nvGraphicFramePr>
        <p:xfrm>
          <a:off x="3886200" y="3276601"/>
          <a:ext cx="4191000" cy="180523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95500"/>
                <a:gridCol w="2095500"/>
              </a:tblGrid>
              <a:tr h="1356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Test </a:t>
                      </a:r>
                      <a:r>
                        <a:rPr lang="en-US" sz="1500" u="none" strike="noStrike" dirty="0" err="1">
                          <a:effectLst/>
                        </a:rPr>
                        <a:t>Statistics</a:t>
                      </a:r>
                      <a:r>
                        <a:rPr lang="en-US" sz="1500" u="none" strike="noStrike" baseline="30000" dirty="0" err="1">
                          <a:effectLst/>
                        </a:rPr>
                        <a:t>a,b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7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헌혈지식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Chi-Square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53.967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13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6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Asymp. Sig.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6579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a. Kruskal Wallis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79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b. Grouping Variable: </a:t>
                      </a:r>
                      <a:r>
                        <a:rPr lang="ko-KR" altLang="en-US" sz="1500" u="none" strike="noStrike" dirty="0">
                          <a:effectLst/>
                        </a:rPr>
                        <a:t>연령대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9600" y="54102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en-US" altLang="ko-KR" dirty="0" err="1"/>
              <a:t>Kruskal</a:t>
            </a:r>
            <a:r>
              <a:rPr lang="en-US" altLang="ko-KR" dirty="0"/>
              <a:t>-Wallis </a:t>
            </a:r>
            <a:r>
              <a:rPr lang="ko-KR" altLang="en-US" dirty="0"/>
              <a:t>검정 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0.000 &lt;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귀무가설이</a:t>
            </a:r>
            <a:r>
              <a:rPr lang="ko-KR" altLang="en-US" dirty="0"/>
              <a:t> 기각되어 연령대 따라 헌혈 지식의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766407"/>
            <a:ext cx="1017896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err="1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언령대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214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8364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609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2 </a:t>
            </a:r>
            <a:r>
              <a:rPr lang="ko-KR" altLang="en-US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H0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이하 집단에 따라 과거 헌혈 경험이 차이가 없다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pPr marL="742950" indent="-742950"/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	    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   H1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이하 집단에 따라 과거 헌혈 경험에 차이가 있다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18513"/>
              </p:ext>
            </p:extLst>
          </p:nvPr>
        </p:nvGraphicFramePr>
        <p:xfrm>
          <a:off x="3077001" y="1365730"/>
          <a:ext cx="5638800" cy="50806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7814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성별 * 과거헌혈횟수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Crosstabulation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8145"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178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0~1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2~4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5~8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9~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8145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성별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남자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9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3.7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9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65.90%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20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38.80%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27.30%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33.30%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178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여자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9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9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72.00%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16.10%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20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61.20%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46.30%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72.70%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66.70%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59.00%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178145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91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91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69.50%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2018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48743"/>
              </p:ext>
            </p:extLst>
          </p:nvPr>
        </p:nvGraphicFramePr>
        <p:xfrm>
          <a:off x="84930" y="3962400"/>
          <a:ext cx="3513139" cy="23996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01877"/>
                <a:gridCol w="501877"/>
                <a:gridCol w="501877"/>
                <a:gridCol w="501877"/>
                <a:gridCol w="501877"/>
                <a:gridCol w="501877"/>
                <a:gridCol w="501877"/>
              </a:tblGrid>
              <a:tr h="26014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 Processing Summary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14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Percent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7596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성별 * 과거헌혈횟수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100.00%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24278" y="1564322"/>
            <a:ext cx="2371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기대빈도 </a:t>
            </a:r>
            <a:r>
              <a:rPr lang="en-US" altLang="ko-KR" dirty="0"/>
              <a:t>5</a:t>
            </a:r>
            <a:r>
              <a:rPr lang="ko-KR" altLang="en-US" dirty="0"/>
              <a:t>이하인 값이 </a:t>
            </a:r>
            <a:r>
              <a:rPr lang="en-US" altLang="ko-KR" dirty="0"/>
              <a:t>2</a:t>
            </a:r>
            <a:r>
              <a:rPr lang="ko-KR" altLang="en-US" dirty="0"/>
              <a:t>개 이므로 </a:t>
            </a:r>
            <a:r>
              <a:rPr lang="ko-KR" altLang="en-US" dirty="0" err="1"/>
              <a:t>카이제곱</a:t>
            </a:r>
            <a:r>
              <a:rPr lang="ko-KR" altLang="en-US" dirty="0"/>
              <a:t> 검정 불가</a:t>
            </a:r>
          </a:p>
          <a:p>
            <a:pPr fontAlgn="base"/>
            <a:r>
              <a:rPr lang="en-US" altLang="ko-KR" dirty="0" smtClean="0"/>
              <a:t>Fisher’s </a:t>
            </a:r>
            <a:r>
              <a:rPr lang="en-US" altLang="ko-KR" dirty="0"/>
              <a:t>Exact Test </a:t>
            </a:r>
            <a:r>
              <a:rPr lang="ko-KR" altLang="en-US" dirty="0"/>
              <a:t>시행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1110283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98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16474"/>
              </p:ext>
            </p:extLst>
          </p:nvPr>
        </p:nvGraphicFramePr>
        <p:xfrm>
          <a:off x="838200" y="990600"/>
          <a:ext cx="5562600" cy="303847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2520"/>
                <a:gridCol w="1112520"/>
                <a:gridCol w="1112520"/>
                <a:gridCol w="1112520"/>
                <a:gridCol w="1112520"/>
              </a:tblGrid>
              <a:tr h="2286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smtClean="0">
                          <a:effectLst/>
                        </a:rPr>
                        <a:t>Chi-Square Tests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smtClean="0">
                          <a:effectLst/>
                        </a:rPr>
                        <a:t>Asymp.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Pearson Chi-Square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4.057</a:t>
                      </a:r>
                      <a:r>
                        <a:rPr lang="en-US" sz="1500" u="none" strike="noStrike" baseline="30000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smtClean="0">
                          <a:effectLst/>
                        </a:rPr>
                        <a:t>0.255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0.255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Likelihood 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4.054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smtClean="0">
                          <a:effectLst/>
                        </a:rPr>
                        <a:t>0.256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0.275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Fisher's Exact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3.919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smtClean="0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0.256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 of Valid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smtClean="0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smtClean="0">
                          <a:effectLst/>
                        </a:rPr>
                        <a:t>a. 2 cells (25.0%) have expected count less than 5. The minimum expected count is 3.69.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14400" y="41921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en-US" altLang="ko-KR" dirty="0"/>
              <a:t>Fisher’s Exact Test </a:t>
            </a:r>
            <a:r>
              <a:rPr lang="ko-KR" altLang="en-US" dirty="0"/>
              <a:t>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0.256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</a:t>
            </a:r>
            <a:r>
              <a:rPr lang="ko-KR" altLang="en-US" dirty="0"/>
              <a:t> 가설이 성립되어 성별에 따라 과거 헌혈 경험의 차이가 있다고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57200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134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24470"/>
            <a:ext cx="349647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CONTENTS</a:t>
            </a:r>
            <a:endParaRPr lang="ko-KR" altLang="en-US" sz="54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4400" y="1752600"/>
            <a:ext cx="5486400" cy="9144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0" y="2971800"/>
            <a:ext cx="5486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4400" y="4114800"/>
            <a:ext cx="5486400" cy="9144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4400" y="5257800"/>
            <a:ext cx="5486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1868269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1. </a:t>
            </a:r>
            <a:r>
              <a:rPr lang="ko-KR" altLang="en-US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연구 배경과 목표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087469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2. </a:t>
            </a:r>
            <a:r>
              <a:rPr lang="ko-KR" altLang="en-US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연구 가설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230469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3. </a:t>
            </a:r>
            <a:r>
              <a:rPr lang="ko-KR" altLang="en-US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조사설계와 분석 결과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6" name="그림 15" descr="han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6350320" y="2845120"/>
            <a:ext cx="3492064" cy="16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5373469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결론</a:t>
            </a:r>
            <a:endParaRPr lang="ko-KR" altLang="en-US" sz="40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3671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2304" y="758517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지역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5273"/>
              </p:ext>
            </p:extLst>
          </p:nvPr>
        </p:nvGraphicFramePr>
        <p:xfrm>
          <a:off x="2971800" y="979044"/>
          <a:ext cx="5486400" cy="52501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지역 * 과거헌혈횟수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Crosstabulation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0~1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2~4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5~8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9~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지역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안전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35.1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지역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71.90%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19.30%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88.50%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80.50%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72.70%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85.50%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제한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1.6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지역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55.20%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27.60%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6.90%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19.50%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27.30%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22.20%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지역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69.50%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1432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과거헌혈횟수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00065"/>
              </p:ext>
            </p:extLst>
          </p:nvPr>
        </p:nvGraphicFramePr>
        <p:xfrm>
          <a:off x="140174" y="3962400"/>
          <a:ext cx="3402651" cy="23336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6093"/>
                <a:gridCol w="486093"/>
                <a:gridCol w="486093"/>
                <a:gridCol w="486093"/>
                <a:gridCol w="486093"/>
                <a:gridCol w="486093"/>
                <a:gridCol w="486093"/>
              </a:tblGrid>
              <a:tr h="2286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 Processing Summary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지역 * 과거헌혈횟수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100.00%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0890" y="1510392"/>
            <a:ext cx="2222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기대빈도 </a:t>
            </a:r>
            <a:r>
              <a:rPr lang="en-US" altLang="ko-KR" dirty="0"/>
              <a:t>5</a:t>
            </a:r>
            <a:r>
              <a:rPr lang="ko-KR" altLang="en-US" dirty="0"/>
              <a:t>이하인 값이 </a:t>
            </a:r>
            <a:r>
              <a:rPr lang="en-US" altLang="ko-KR" dirty="0"/>
              <a:t>2</a:t>
            </a:r>
            <a:r>
              <a:rPr lang="ko-KR" altLang="en-US" dirty="0"/>
              <a:t>개 이므로 </a:t>
            </a:r>
            <a:r>
              <a:rPr lang="ko-KR" altLang="en-US" dirty="0" err="1"/>
              <a:t>카이제곱</a:t>
            </a:r>
            <a:r>
              <a:rPr lang="ko-KR" altLang="en-US" dirty="0"/>
              <a:t> 검정 불가</a:t>
            </a:r>
          </a:p>
          <a:p>
            <a:pPr fontAlgn="base"/>
            <a:r>
              <a:rPr lang="en-US" altLang="ko-KR" dirty="0" smtClean="0"/>
              <a:t>Fisher’s </a:t>
            </a:r>
            <a:r>
              <a:rPr lang="en-US" altLang="ko-KR" dirty="0"/>
              <a:t>Exact Test </a:t>
            </a:r>
            <a:r>
              <a:rPr lang="ko-KR" altLang="en-US" dirty="0"/>
              <a:t>시행</a:t>
            </a:r>
          </a:p>
        </p:txBody>
      </p:sp>
    </p:spTree>
    <p:extLst>
      <p:ext uri="{BB962C8B-B14F-4D97-AF65-F5344CB8AC3E}">
        <p14:creationId xmlns:p14="http://schemas.microsoft.com/office/powerpoint/2010/main" val="27003725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2179"/>
              </p:ext>
            </p:extLst>
          </p:nvPr>
        </p:nvGraphicFramePr>
        <p:xfrm>
          <a:off x="597089" y="1490216"/>
          <a:ext cx="4892675" cy="356006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78535"/>
                <a:gridCol w="978535"/>
                <a:gridCol w="978535"/>
                <a:gridCol w="978535"/>
                <a:gridCol w="978535"/>
              </a:tblGrid>
              <a:tr h="18960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Chi-Square Tests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36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Asymp.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53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Pearson Chi-Square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3.713</a:t>
                      </a:r>
                      <a:r>
                        <a:rPr lang="en-US" sz="1500" u="none" strike="noStrike" baseline="30000" dirty="0">
                          <a:effectLst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0.294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53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Likelihood 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3.413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0.332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0.448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53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Fisher's Exact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4.431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0.183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53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 of Valid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5365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a. 2 cells (25.0%) have expected count less than 5. The minimum expected count is 1.31.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15000" y="1555703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en-US" altLang="ko-KR" dirty="0"/>
              <a:t>Fisher’s Exact Test </a:t>
            </a:r>
            <a:r>
              <a:rPr lang="ko-KR" altLang="en-US" dirty="0"/>
              <a:t>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0.183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</a:t>
            </a:r>
            <a:r>
              <a:rPr lang="ko-KR" altLang="en-US" dirty="0"/>
              <a:t> 가설이 성립되어 지역에 따라 과거 헌혈 경험의 차이가 있다고 할 수 없다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2304" y="758517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지역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3725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90" y="1510392"/>
            <a:ext cx="2222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기대빈도 </a:t>
            </a:r>
            <a:r>
              <a:rPr lang="en-US" altLang="ko-KR" dirty="0"/>
              <a:t>5</a:t>
            </a:r>
            <a:r>
              <a:rPr lang="ko-KR" altLang="en-US" dirty="0"/>
              <a:t>이하인 값이 </a:t>
            </a:r>
            <a:r>
              <a:rPr lang="en-US" altLang="ko-KR" dirty="0"/>
              <a:t>3</a:t>
            </a:r>
            <a:r>
              <a:rPr lang="ko-KR" altLang="en-US" dirty="0" smtClean="0"/>
              <a:t>개 </a:t>
            </a:r>
            <a:r>
              <a:rPr lang="ko-KR" altLang="en-US" dirty="0"/>
              <a:t>이므로 </a:t>
            </a:r>
            <a:r>
              <a:rPr lang="ko-KR" altLang="en-US" dirty="0" err="1"/>
              <a:t>카이제곱</a:t>
            </a:r>
            <a:r>
              <a:rPr lang="ko-KR" altLang="en-US" dirty="0"/>
              <a:t> 검정 불가</a:t>
            </a:r>
          </a:p>
          <a:p>
            <a:pPr fontAlgn="base"/>
            <a:r>
              <a:rPr lang="en-US" altLang="ko-KR" dirty="0" smtClean="0"/>
              <a:t>Fisher’s </a:t>
            </a:r>
            <a:r>
              <a:rPr lang="en-US" altLang="ko-KR" dirty="0"/>
              <a:t>Exact Test </a:t>
            </a:r>
            <a:r>
              <a:rPr lang="ko-KR" altLang="en-US" dirty="0"/>
              <a:t>시행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304" y="758517"/>
            <a:ext cx="1017896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연령대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52565"/>
              </p:ext>
            </p:extLst>
          </p:nvPr>
        </p:nvGraphicFramePr>
        <p:xfrm>
          <a:off x="2971800" y="415796"/>
          <a:ext cx="5599704" cy="610260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99963"/>
                <a:gridCol w="699963"/>
                <a:gridCol w="699963"/>
                <a:gridCol w="699963"/>
                <a:gridCol w="699963"/>
                <a:gridCol w="699963"/>
                <a:gridCol w="699963"/>
                <a:gridCol w="699963"/>
              </a:tblGrid>
              <a:tr h="15305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연령대 * 과거헌혈횟수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Crosstabulation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053"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과거헌혈횟수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1530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0~1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2~4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5~8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9~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053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청소년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299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Expected 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399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% within </a:t>
                      </a:r>
                      <a:r>
                        <a:rPr lang="ko-KR" altLang="en-US" sz="1000" u="none" strike="noStrike" dirty="0">
                          <a:effectLst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84.00%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100.00%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53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과거헌혈횟수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30.20%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153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대학생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299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Expected 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399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연령대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78.20%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16.80%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53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과거헌혈횟수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56.80%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36.40%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11.10%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153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사회인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299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Expected 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399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연령대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36.70%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32.70%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53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과거헌혈횟수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12.90%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63.60%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88.90%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153053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29937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Expected 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39987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연령대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  <a:tr h="53114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% within </a:t>
                      </a:r>
                      <a:r>
                        <a:rPr lang="ko-KR" altLang="en-US" sz="1000" u="none" strike="noStrike">
                          <a:effectLst/>
                        </a:rPr>
                        <a:t>과거헌혈횟수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100.00%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8413" marR="8413" marT="8413" marB="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92440"/>
              </p:ext>
            </p:extLst>
          </p:nvPr>
        </p:nvGraphicFramePr>
        <p:xfrm>
          <a:off x="63690" y="3810000"/>
          <a:ext cx="3402651" cy="23336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6093"/>
                <a:gridCol w="486093"/>
                <a:gridCol w="486093"/>
                <a:gridCol w="486093"/>
                <a:gridCol w="486093"/>
                <a:gridCol w="486093"/>
                <a:gridCol w="486093"/>
              </a:tblGrid>
              <a:tr h="2286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 Processing Summary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Percent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 err="1" smtClean="0">
                          <a:effectLst/>
                        </a:rPr>
                        <a:t>언령대</a:t>
                      </a:r>
                      <a:r>
                        <a:rPr lang="ko-KR" altLang="en-US" sz="15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500" u="none" strike="noStrike" dirty="0">
                          <a:effectLst/>
                        </a:rPr>
                        <a:t>* 과거헌혈횟수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255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2304" y="758517"/>
            <a:ext cx="1017896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연령대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10778"/>
              </p:ext>
            </p:extLst>
          </p:nvPr>
        </p:nvGraphicFramePr>
        <p:xfrm>
          <a:off x="481652" y="1510393"/>
          <a:ext cx="8180695" cy="25647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36139"/>
                <a:gridCol w="1636139"/>
                <a:gridCol w="1636139"/>
                <a:gridCol w="1636139"/>
                <a:gridCol w="1636139"/>
              </a:tblGrid>
              <a:tr h="18839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Chi-Square Tests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Asymp.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69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Pearson Chi-Square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45.180</a:t>
                      </a:r>
                      <a:r>
                        <a:rPr lang="en-US" sz="1500" u="none" strike="noStrike" baseline="30000" dirty="0">
                          <a:effectLst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7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Likelihood 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44.189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69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Fisher's Exact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39.041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7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 of Valid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6860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a. 5 cells (41.7%) have expected count less than 5. The minimum expected count is 2.21.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7200" y="4419599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en-US" altLang="ko-KR" dirty="0"/>
              <a:t>Fisher’s Exact Test </a:t>
            </a:r>
            <a:r>
              <a:rPr lang="ko-KR" altLang="en-US" dirty="0"/>
              <a:t>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0.000 &lt;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</a:t>
            </a:r>
            <a:r>
              <a:rPr lang="ko-KR" altLang="en-US" dirty="0"/>
              <a:t> 가설이 기각되어 연령대에 따라 과거 헌혈 경험의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52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8364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609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3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H0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이하 집단에 따라 미래 헌혈 </a:t>
            </a:r>
            <a:r>
              <a:rPr lang="ko-KR" altLang="en-US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유무에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차이가 없다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pPr marL="742950" indent="-742950"/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	     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  H1</a:t>
            </a:r>
            <a:r>
              <a:rPr lang="ko-KR" altLang="en-US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이하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집단에 따라 미래 헌혈 유무에 차이가 있다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1110283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57507"/>
              </p:ext>
            </p:extLst>
          </p:nvPr>
        </p:nvGraphicFramePr>
        <p:xfrm>
          <a:off x="3156566" y="1371599"/>
          <a:ext cx="5418138" cy="51360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03023"/>
                <a:gridCol w="903023"/>
                <a:gridCol w="903023"/>
                <a:gridCol w="903023"/>
                <a:gridCol w="903023"/>
                <a:gridCol w="903023"/>
              </a:tblGrid>
              <a:tr h="15836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성별 * 헌혈계획</a:t>
                      </a:r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개월내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Crosstabulation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329"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123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아니오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482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남자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8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8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18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40.20%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194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여자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8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8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51.70%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18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59.80%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58.20%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59.00%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194635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857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4857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51.00%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49.00%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1843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6618" y="1739448"/>
            <a:ext cx="2395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▶</a:t>
            </a:r>
            <a:r>
              <a:rPr lang="en-US" altLang="ko-KR" dirty="0" err="1"/>
              <a:t>결과</a:t>
            </a:r>
            <a:r>
              <a:rPr lang="en-US" altLang="ko-KR" dirty="0"/>
              <a:t> : </a:t>
            </a:r>
            <a:r>
              <a:rPr lang="en-US" altLang="ko-KR" dirty="0" err="1"/>
              <a:t>기대빈도</a:t>
            </a:r>
            <a:r>
              <a:rPr lang="en-US" altLang="ko-KR" dirty="0"/>
              <a:t> 5이하인 </a:t>
            </a:r>
            <a:r>
              <a:rPr lang="en-US" altLang="ko-KR" dirty="0" err="1"/>
              <a:t>값이</a:t>
            </a:r>
            <a:r>
              <a:rPr lang="en-US" altLang="ko-KR" dirty="0"/>
              <a:t> 0개 </a:t>
            </a:r>
            <a:r>
              <a:rPr lang="en-US" altLang="ko-KR" dirty="0" err="1"/>
              <a:t>이므로</a:t>
            </a:r>
            <a:r>
              <a:rPr lang="en-US" altLang="ko-KR" dirty="0"/>
              <a:t> </a:t>
            </a:r>
            <a:r>
              <a:rPr lang="en-US" altLang="ko-KR" dirty="0" err="1"/>
              <a:t>카이제곱</a:t>
            </a:r>
            <a:r>
              <a:rPr lang="en-US" altLang="ko-KR" dirty="0"/>
              <a:t> </a:t>
            </a:r>
            <a:r>
              <a:rPr lang="en-US" altLang="ko-KR" dirty="0" err="1"/>
              <a:t>검정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44149"/>
              </p:ext>
            </p:extLst>
          </p:nvPr>
        </p:nvGraphicFramePr>
        <p:xfrm>
          <a:off x="419100" y="3657600"/>
          <a:ext cx="3513139" cy="26282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01877"/>
                <a:gridCol w="501877"/>
                <a:gridCol w="501877"/>
                <a:gridCol w="501877"/>
                <a:gridCol w="501877"/>
                <a:gridCol w="501877"/>
                <a:gridCol w="501877"/>
              </a:tblGrid>
              <a:tr h="26014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 Processing Summary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14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Percent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7596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 smtClean="0">
                          <a:effectLst/>
                        </a:rPr>
                        <a:t>성별 * 헌혈계획</a:t>
                      </a:r>
                      <a:r>
                        <a:rPr lang="en-US" altLang="ko-KR" sz="1500" u="none" strike="noStrike" dirty="0" smtClean="0">
                          <a:effectLst/>
                        </a:rPr>
                        <a:t>3</a:t>
                      </a:r>
                      <a:r>
                        <a:rPr lang="ko-KR" altLang="en-US" sz="1500" u="none" strike="noStrike" dirty="0" err="1" smtClean="0">
                          <a:effectLst/>
                        </a:rPr>
                        <a:t>개월내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100.00%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484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57200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39402"/>
              </p:ext>
            </p:extLst>
          </p:nvPr>
        </p:nvGraphicFramePr>
        <p:xfrm>
          <a:off x="780197" y="1143001"/>
          <a:ext cx="7754202" cy="376344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2367"/>
                <a:gridCol w="1292367"/>
                <a:gridCol w="1292367"/>
                <a:gridCol w="1292367"/>
                <a:gridCol w="1292367"/>
                <a:gridCol w="1292367"/>
              </a:tblGrid>
              <a:tr h="2628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Chi-Square Tests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21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df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Asymp.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(1-sided)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62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Pearson Chi-Square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.056</a:t>
                      </a:r>
                      <a:r>
                        <a:rPr lang="en-US" sz="1500" u="none" strike="noStrike" baseline="30000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0.814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0.463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62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Continuity Correction</a:t>
                      </a:r>
                      <a:r>
                        <a:rPr lang="en-US" sz="1500" u="none" strike="noStrike" baseline="30000">
                          <a:effectLst/>
                        </a:rPr>
                        <a:t>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0.927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2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Likelihood 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0.814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0.463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62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Fisher's Exact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0.463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62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 of Valid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217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a. 0 cells (0.0%) have expected count less than 5. The minimum expected count is 40.18.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80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b. Computed only for a 2x2 table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4510" y="5105400"/>
            <a:ext cx="7607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ko-KR" altLang="en-US" dirty="0" err="1" smtClean="0"/>
              <a:t>카이제곱</a:t>
            </a:r>
            <a:r>
              <a:rPr lang="ko-KR" altLang="en-US" dirty="0" smtClean="0"/>
              <a:t> 검정 </a:t>
            </a:r>
            <a:r>
              <a:rPr lang="ko-KR" altLang="en-US" dirty="0" smtClean="0"/>
              <a:t>결과 </a:t>
            </a:r>
            <a:r>
              <a:rPr lang="ko-KR" altLang="en-US" dirty="0"/>
              <a:t>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0.886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</a:t>
            </a:r>
            <a:r>
              <a:rPr lang="ko-KR" altLang="en-US" dirty="0"/>
              <a:t> 가설이 성립되어 성별에 따라 미래 헌혈 여부의 차이가 있다고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2125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2304" y="758517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지역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890" y="1510392"/>
            <a:ext cx="2222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기대빈도 </a:t>
            </a:r>
            <a:r>
              <a:rPr lang="en-US" altLang="ko-KR" dirty="0"/>
              <a:t>5</a:t>
            </a:r>
            <a:r>
              <a:rPr lang="ko-KR" altLang="en-US" dirty="0"/>
              <a:t>이하인 값이 </a:t>
            </a:r>
            <a:r>
              <a:rPr lang="en-US" altLang="ko-KR" dirty="0"/>
              <a:t>0</a:t>
            </a:r>
            <a:r>
              <a:rPr lang="ko-KR" altLang="en-US" dirty="0"/>
              <a:t>개 이므로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05283"/>
              </p:ext>
            </p:extLst>
          </p:nvPr>
        </p:nvGraphicFramePr>
        <p:xfrm>
          <a:off x="2971800" y="627891"/>
          <a:ext cx="5715000" cy="560221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2991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지역 * 헌혈계획</a:t>
                      </a:r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개월내</a:t>
                      </a:r>
                      <a:r>
                        <a:rPr lang="ko-KR" altLang="en-US" sz="1300" u="none" strike="noStrike" dirty="0">
                          <a:effectLst/>
                        </a:rPr>
                        <a:t> </a:t>
                      </a:r>
                      <a:r>
                        <a:rPr lang="en-US" altLang="ko-KR" sz="1300" u="none" strike="noStrike" dirty="0" err="1">
                          <a:effectLst/>
                        </a:rPr>
                        <a:t>Crosstabulation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913"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헌혈계획</a:t>
                      </a:r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r>
                        <a:rPr lang="ko-KR" altLang="en-US" sz="1300" u="none" strike="noStrike">
                          <a:effectLst/>
                        </a:rPr>
                        <a:t>개월내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Total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299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아니오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예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333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지역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안전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08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Expected 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87.2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83.8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08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% within </a:t>
                      </a:r>
                      <a:r>
                        <a:rPr lang="ko-KR" altLang="en-US" sz="1300" u="none" strike="noStrike">
                          <a:effectLst/>
                        </a:rPr>
                        <a:t>지역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52.00%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48.00%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607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>
                          <a:effectLst/>
                        </a:rPr>
                        <a:t>% within </a:t>
                      </a:r>
                      <a:r>
                        <a:rPr lang="ko-KR" altLang="en-US" sz="1300" u="none" strike="noStrike">
                          <a:effectLst/>
                        </a:rPr>
                        <a:t>헌혈계획</a:t>
                      </a:r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r>
                        <a:rPr lang="ko-KR" altLang="en-US" sz="1300" u="none" strike="noStrike">
                          <a:effectLst/>
                        </a:rPr>
                        <a:t>개월내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87.30%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83.70%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85.50%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10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제한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08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Expected 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14.8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08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% within </a:t>
                      </a:r>
                      <a:r>
                        <a:rPr lang="ko-KR" altLang="en-US" sz="1300" u="none" strike="noStrike">
                          <a:effectLst/>
                        </a:rPr>
                        <a:t>지역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44.80%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55.20%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607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>
                          <a:effectLst/>
                        </a:rPr>
                        <a:t>% within </a:t>
                      </a:r>
                      <a:r>
                        <a:rPr lang="ko-KR" altLang="en-US" sz="1300" u="none" strike="noStrike">
                          <a:effectLst/>
                        </a:rPr>
                        <a:t>헌혈계획</a:t>
                      </a:r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r>
                        <a:rPr lang="ko-KR" altLang="en-US" sz="1300" u="none" strike="noStrike">
                          <a:effectLst/>
                        </a:rPr>
                        <a:t>개월내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12.70%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16.30%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14.50%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10754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Total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98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0809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Expected 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98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0809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% within </a:t>
                      </a:r>
                      <a:r>
                        <a:rPr lang="ko-KR" altLang="en-US" sz="1300" u="none" strike="noStrike">
                          <a:effectLst/>
                        </a:rPr>
                        <a:t>지역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51.00%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49.00%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6073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 dirty="0">
                          <a:effectLst/>
                        </a:rPr>
                        <a:t>% within </a:t>
                      </a:r>
                      <a:r>
                        <a:rPr lang="ko-KR" altLang="en-US" sz="1300" u="none" strike="noStrike" dirty="0">
                          <a:effectLst/>
                        </a:rPr>
                        <a:t>헌혈계획</a:t>
                      </a:r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개월내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100.00%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100.00%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65769"/>
              </p:ext>
            </p:extLst>
          </p:nvPr>
        </p:nvGraphicFramePr>
        <p:xfrm>
          <a:off x="228600" y="3498850"/>
          <a:ext cx="3402651" cy="25622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6093"/>
                <a:gridCol w="486093"/>
                <a:gridCol w="486093"/>
                <a:gridCol w="486093"/>
                <a:gridCol w="486093"/>
                <a:gridCol w="486093"/>
                <a:gridCol w="486093"/>
              </a:tblGrid>
              <a:tr h="2286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 Processing Summary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지역 * </a:t>
                      </a:r>
                      <a:r>
                        <a:rPr lang="ko-KR" altLang="en-US" sz="1500" u="none" strike="noStrike" dirty="0" smtClean="0">
                          <a:effectLst/>
                        </a:rPr>
                        <a:t>헌혈계획</a:t>
                      </a:r>
                      <a:r>
                        <a:rPr lang="en-US" altLang="ko-KR" sz="1500" u="none" strike="noStrike" dirty="0" smtClean="0">
                          <a:effectLst/>
                        </a:rPr>
                        <a:t>3</a:t>
                      </a:r>
                      <a:r>
                        <a:rPr lang="ko-KR" altLang="en-US" sz="1500" u="none" strike="noStrike" dirty="0" err="1" smtClean="0">
                          <a:effectLst/>
                        </a:rPr>
                        <a:t>개월내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100.00%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733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828"/>
              </p:ext>
            </p:extLst>
          </p:nvPr>
        </p:nvGraphicFramePr>
        <p:xfrm>
          <a:off x="765389" y="1366837"/>
          <a:ext cx="7620000" cy="37433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1001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Chi-Square Tests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3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Asymp.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Exact Sig. (2-sided)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(1-sided)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92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Pearson Chi-Square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.517</a:t>
                      </a:r>
                      <a:r>
                        <a:rPr lang="en-US" sz="1500" u="none" strike="noStrike" baseline="30000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0.549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0.302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88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Continuity Correction</a:t>
                      </a:r>
                      <a:r>
                        <a:rPr lang="en-US" sz="1500" u="none" strike="noStrike" baseline="30000">
                          <a:effectLst/>
                        </a:rPr>
                        <a:t>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0.269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92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Likelihood 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0.518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0.549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0.302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92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Fisher's Exact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0.549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0.302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92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 of Valid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620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a. 0 cells (0.0%) have expected count less than 5. The minimum expected count is 14.21.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10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b. Computed only for a 2x2 table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62000" y="51816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 </a:t>
            </a:r>
            <a:r>
              <a:rPr lang="ko-KR" altLang="en-US" dirty="0"/>
              <a:t>결과 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0.549 &gt;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</a:t>
            </a:r>
            <a:r>
              <a:rPr lang="ko-KR" altLang="en-US" dirty="0"/>
              <a:t> 가설이 성립되어 지역에 따라 미래 헌혈 여부의 차이가 있다고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304" y="758517"/>
            <a:ext cx="710252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지역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185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90" y="1510392"/>
            <a:ext cx="2222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▶결과 </a:t>
            </a:r>
            <a:r>
              <a:rPr lang="en-US" altLang="ko-KR" dirty="0"/>
              <a:t>: </a:t>
            </a:r>
            <a:r>
              <a:rPr lang="ko-KR" altLang="en-US" dirty="0"/>
              <a:t>기대빈도 </a:t>
            </a:r>
            <a:r>
              <a:rPr lang="en-US" altLang="ko-KR" dirty="0"/>
              <a:t>5</a:t>
            </a:r>
            <a:r>
              <a:rPr lang="ko-KR" altLang="en-US" dirty="0"/>
              <a:t>이하인 값이 </a:t>
            </a:r>
            <a:r>
              <a:rPr lang="en-US" altLang="ko-KR" dirty="0"/>
              <a:t>0</a:t>
            </a:r>
            <a:r>
              <a:rPr lang="ko-KR" altLang="en-US" dirty="0"/>
              <a:t>개 이므로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304" y="758517"/>
            <a:ext cx="1017896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연령대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17501"/>
              </p:ext>
            </p:extLst>
          </p:nvPr>
        </p:nvGraphicFramePr>
        <p:xfrm>
          <a:off x="3197509" y="195279"/>
          <a:ext cx="5471640" cy="654364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1940"/>
                <a:gridCol w="911940"/>
                <a:gridCol w="911940"/>
                <a:gridCol w="911940"/>
                <a:gridCol w="911940"/>
                <a:gridCol w="911940"/>
              </a:tblGrid>
              <a:tr h="16300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연령대 * 헌혈계획</a:t>
                      </a:r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개월내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Crosstabulation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007"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1630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아니오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007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연령대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청소년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연령대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52.00%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48.00%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476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25.50%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25.00%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163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대학생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49.5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연령대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59.40%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40.60%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476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58.80%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41.80%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50.50%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163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사회인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연령대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32.70%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67.30%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476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33.70%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24.50%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163007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Expected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31957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연령대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51.00%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49.00%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  <a:tr h="47614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% within </a:t>
                      </a:r>
                      <a:r>
                        <a:rPr lang="ko-KR" altLang="en-US" sz="1200" u="none" strike="noStrike">
                          <a:effectLst/>
                        </a:rPr>
                        <a:t>헌혈계획</a:t>
                      </a:r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r>
                        <a:rPr lang="ko-KR" altLang="en-US" sz="1200" u="none" strike="noStrike">
                          <a:effectLst/>
                        </a:rPr>
                        <a:t>개월내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7518" marR="7518" marT="7518" marB="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89421"/>
              </p:ext>
            </p:extLst>
          </p:nvPr>
        </p:nvGraphicFramePr>
        <p:xfrm>
          <a:off x="520890" y="3530695"/>
          <a:ext cx="3402651" cy="25622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6093"/>
                <a:gridCol w="486093"/>
                <a:gridCol w="486093"/>
                <a:gridCol w="486093"/>
                <a:gridCol w="486093"/>
                <a:gridCol w="486093"/>
                <a:gridCol w="486093"/>
              </a:tblGrid>
              <a:tr h="2286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 Processing Summary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Cases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Percent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Percent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 err="1" smtClean="0">
                          <a:effectLst/>
                        </a:rPr>
                        <a:t>언령대</a:t>
                      </a:r>
                      <a:r>
                        <a:rPr lang="ko-KR" altLang="en-US" sz="15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500" u="none" strike="noStrike" dirty="0">
                          <a:effectLst/>
                        </a:rPr>
                        <a:t>* </a:t>
                      </a:r>
                      <a:r>
                        <a:rPr lang="ko-KR" altLang="en-US" sz="1500" u="none" strike="noStrike" dirty="0" smtClean="0">
                          <a:effectLst/>
                        </a:rPr>
                        <a:t>헌혈계획</a:t>
                      </a:r>
                      <a:r>
                        <a:rPr lang="en-US" altLang="ko-KR" sz="1500" u="none" strike="noStrike" dirty="0" smtClean="0">
                          <a:effectLst/>
                        </a:rPr>
                        <a:t>3</a:t>
                      </a:r>
                      <a:r>
                        <a:rPr lang="ko-KR" altLang="en-US" sz="1500" u="none" strike="noStrike" dirty="0" err="1" smtClean="0">
                          <a:effectLst/>
                        </a:rPr>
                        <a:t>개월내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100.00%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636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2304" y="758517"/>
            <a:ext cx="1017896" cy="400110"/>
          </a:xfrm>
          <a:prstGeom prst="rect">
            <a:avLst/>
          </a:prstGeom>
          <a:solidFill>
            <a:srgbClr val="A7BF87"/>
          </a:solidFill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연령대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68012"/>
              </p:ext>
            </p:extLst>
          </p:nvPr>
        </p:nvGraphicFramePr>
        <p:xfrm>
          <a:off x="582304" y="1305665"/>
          <a:ext cx="7799695" cy="347196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59939"/>
                <a:gridCol w="1559939"/>
                <a:gridCol w="1559939"/>
                <a:gridCol w="1559939"/>
                <a:gridCol w="1559939"/>
              </a:tblGrid>
              <a:tr h="21580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Chi-Square Tests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Value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Asymp.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Exact Sig. (2-sided)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38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Pearson Chi-Square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9.476</a:t>
                      </a:r>
                      <a:r>
                        <a:rPr lang="en-US" sz="1500" u="none" strike="noStrike" baseline="30000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0.009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38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Likelihood 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9.618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38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Fisher's Exact 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9.478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0.009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538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 of Valid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389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a. 0 cells (0.0%) have expected count less than 5. The minimum expected count is 24.01.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8226" y="4953000"/>
            <a:ext cx="7783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</a:t>
            </a:r>
            <a:r>
              <a:rPr lang="ko-KR" altLang="en-US" dirty="0" err="1" smtClean="0"/>
              <a:t>카이제곱</a:t>
            </a:r>
            <a:r>
              <a:rPr lang="ko-KR" altLang="en-US" dirty="0" smtClean="0"/>
              <a:t> 검정 결과 </a:t>
            </a:r>
            <a:r>
              <a:rPr lang="ko-KR" altLang="en-US" dirty="0"/>
              <a:t>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0.009 &lt; </a:t>
            </a:r>
            <a:r>
              <a:rPr lang="ko-KR" altLang="en-US" dirty="0"/>
              <a:t>유의수준 </a:t>
            </a:r>
            <a:r>
              <a:rPr lang="en-US" altLang="ko-KR" dirty="0"/>
              <a:t>0.05 </a:t>
            </a:r>
            <a:r>
              <a:rPr lang="ko-KR" altLang="en-US" dirty="0"/>
              <a:t>이므로 </a:t>
            </a:r>
            <a:r>
              <a:rPr lang="ko-KR" altLang="en-US" dirty="0" err="1"/>
              <a:t>귀무</a:t>
            </a:r>
            <a:r>
              <a:rPr lang="ko-KR" altLang="en-US" dirty="0"/>
              <a:t> 가설이 기각되어 연령대에 따라 과거 헌혈 경험의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4623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5772706" y="3167974"/>
            <a:ext cx="2883735" cy="1159752"/>
          </a:xfrm>
        </p:spPr>
        <p:txBody>
          <a:bodyPr/>
          <a:lstStyle/>
          <a:p>
            <a:pPr marL="82296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혈액 보유량 감소 추세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1842" y="3720860"/>
            <a:ext cx="357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적혈구 제제 보유현황 </a:t>
            </a:r>
            <a:r>
              <a:rPr lang="en-US" altLang="ko-KR" sz="1500" dirty="0" smtClean="0"/>
              <a:t>(2014</a:t>
            </a:r>
            <a:r>
              <a:rPr lang="en-US" altLang="ko-KR" sz="1500" dirty="0"/>
              <a:t>. 10.~11</a:t>
            </a:r>
            <a:r>
              <a:rPr lang="en-US" altLang="ko-KR" sz="1500" dirty="0" smtClean="0"/>
              <a:t>.)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7495" y="6306235"/>
            <a:ext cx="4032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농축 혈소판 보유현황 </a:t>
            </a:r>
            <a:r>
              <a:rPr lang="en-US" altLang="ko-KR" sz="1500" dirty="0" smtClean="0"/>
              <a:t>(2014.  10.~11.)</a:t>
            </a:r>
          </a:p>
        </p:txBody>
      </p:sp>
      <p:sp>
        <p:nvSpPr>
          <p:cNvPr id="23" name="오른쪽 중괄호 22"/>
          <p:cNvSpPr/>
          <p:nvPr/>
        </p:nvSpPr>
        <p:spPr>
          <a:xfrm>
            <a:off x="5273220" y="1882809"/>
            <a:ext cx="413537" cy="3888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9250"/>
            <a:ext cx="4363475" cy="225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7" y="4051228"/>
            <a:ext cx="4353850" cy="225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898682" y="4301568"/>
            <a:ext cx="275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헌혈에 </a:t>
            </a:r>
            <a:r>
              <a:rPr lang="ko-KR" altLang="en-US" dirty="0"/>
              <a:t>대한 관심도 및 </a:t>
            </a:r>
            <a:r>
              <a:rPr lang="ko-KR" altLang="en-US" dirty="0" smtClean="0"/>
              <a:t>집단에 따른 분석을 통해 추후 해결책을 세우기 용이하도록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8200" y="513294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37495" y="647328"/>
            <a:ext cx="69107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연구 배</a:t>
            </a:r>
            <a:r>
              <a:rPr lang="ko-KR" altLang="en-US" sz="3600" b="1" dirty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8364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609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2000" b="1" dirty="0" smtClean="0">
                <a:solidFill>
                  <a:srgbClr val="F0B16C"/>
                </a:solidFill>
                <a:latin typeface="08서울남산체 B" pitchFamily="18" charset="-127"/>
                <a:ea typeface="08서울남산체 B" pitchFamily="18" charset="-127"/>
              </a:rPr>
              <a:t>●</a:t>
            </a:r>
            <a:r>
              <a:rPr lang="en-US" altLang="ko-KR" sz="20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가설 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4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:  H0: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과거 헌혈 경험과 미래 헌혈 여부간에 상관관계가 없다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pPr marL="742950" indent="-742950"/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		      H1: </a:t>
            </a:r>
            <a:r>
              <a:rPr lang="ko-KR" altLang="en-US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과거 헌혈 경험과 미래 헌혈 여부간에 상관관계가 있다</a:t>
            </a:r>
            <a:r>
              <a:rPr lang="en-US" altLang="ko-KR" sz="2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.</a:t>
            </a:r>
            <a:endParaRPr lang="en-US" altLang="ko-KR" sz="2000" b="1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9938" y="3009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1500" y="304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8175" y="15103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78175" y="1530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6073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62046"/>
              </p:ext>
            </p:extLst>
          </p:nvPr>
        </p:nvGraphicFramePr>
        <p:xfrm>
          <a:off x="406590" y="1716247"/>
          <a:ext cx="7899210" cy="28207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79842"/>
                <a:gridCol w="1579842"/>
                <a:gridCol w="1579842"/>
                <a:gridCol w="1579842"/>
                <a:gridCol w="1579842"/>
              </a:tblGrid>
              <a:tr h="23396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Correlations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857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과거헌혈횟수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헌혈계획</a:t>
                      </a:r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r>
                        <a:rPr lang="ko-KR" altLang="en-US" sz="1500" u="none" strike="noStrike">
                          <a:effectLst/>
                        </a:rPr>
                        <a:t>개월내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58579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Spearman's rho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 dirty="0">
                          <a:effectLst/>
                        </a:rPr>
                        <a:t>과거헌혈횟수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Correlation Coefficient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.320</a:t>
                      </a:r>
                      <a:r>
                        <a:rPr lang="en-US" sz="1500" u="none" strike="noStrike" baseline="30000">
                          <a:effectLst/>
                        </a:rPr>
                        <a:t>**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3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Sig. (2-tailed)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3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458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500" u="none" strike="noStrike">
                          <a:effectLst/>
                        </a:rPr>
                        <a:t>헌혈계획</a:t>
                      </a:r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r>
                        <a:rPr lang="ko-KR" altLang="en-US" sz="1500" u="none" strike="noStrike">
                          <a:effectLst/>
                        </a:rPr>
                        <a:t>개월내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Correlation Coefficient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.320</a:t>
                      </a:r>
                      <a:r>
                        <a:rPr lang="en-US" sz="1500" u="none" strike="noStrike" baseline="30000">
                          <a:effectLst/>
                        </a:rPr>
                        <a:t>**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3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Sig. (2-tailed)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3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</a:tr>
              <a:tr h="23396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**. Correlation is significant at the 0.01 level (2-tailed).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100" y="4876800"/>
            <a:ext cx="796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▶ 과거 헌혈 경험 </a:t>
            </a:r>
            <a:r>
              <a:rPr lang="en-US" altLang="ko-KR" dirty="0"/>
              <a:t>/ </a:t>
            </a:r>
            <a:r>
              <a:rPr lang="ko-KR" altLang="en-US" dirty="0"/>
              <a:t>미래 헌혈 여부 간의 상관 분석 </a:t>
            </a:r>
            <a:r>
              <a:rPr lang="ko-KR" altLang="en-US" dirty="0" smtClean="0"/>
              <a:t>서열상관분석</a:t>
            </a:r>
            <a:r>
              <a:rPr lang="en-US" altLang="ko-KR" dirty="0"/>
              <a:t>(Spearman’s Rank Correlation Analysis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결과 </a:t>
            </a:r>
            <a:r>
              <a:rPr lang="ko-KR" altLang="en-US" dirty="0"/>
              <a:t>근사유의확률 </a:t>
            </a:r>
            <a:r>
              <a:rPr lang="en-US" altLang="ko-KR" dirty="0"/>
              <a:t>p</a:t>
            </a:r>
            <a:r>
              <a:rPr lang="ko-KR" altLang="en-US" dirty="0"/>
              <a:t>값 </a:t>
            </a:r>
            <a:r>
              <a:rPr lang="en-US" altLang="ko-KR" dirty="0"/>
              <a:t>0.320 &gt; </a:t>
            </a:r>
            <a:r>
              <a:rPr lang="ko-KR" altLang="en-US" dirty="0"/>
              <a:t>유의수준 </a:t>
            </a:r>
            <a:r>
              <a:rPr lang="en-US" altLang="ko-KR" dirty="0"/>
              <a:t>0.01 </a:t>
            </a:r>
            <a:r>
              <a:rPr lang="ko-KR" altLang="en-US" dirty="0"/>
              <a:t>이므로 </a:t>
            </a:r>
            <a:r>
              <a:rPr lang="ko-KR" altLang="en-US" dirty="0" err="1"/>
              <a:t>귀무가설이</a:t>
            </a:r>
            <a:r>
              <a:rPr lang="ko-KR" altLang="en-US" dirty="0"/>
              <a:t> </a:t>
            </a:r>
            <a:r>
              <a:rPr lang="ko-KR" altLang="en-US" dirty="0" smtClean="0"/>
              <a:t>성</a:t>
            </a:r>
            <a:r>
              <a:rPr lang="ko-KR" altLang="en-US" dirty="0"/>
              <a:t>립</a:t>
            </a:r>
            <a:r>
              <a:rPr lang="ko-KR" altLang="en-US" dirty="0" smtClean="0"/>
              <a:t>되어 </a:t>
            </a:r>
            <a:r>
              <a:rPr lang="ko-KR" altLang="en-US" dirty="0"/>
              <a:t>과거 헌혈 경험과 미래 헌혈 여부 간에 상관관계가 없음을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0020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0" y="1828800"/>
            <a:ext cx="7315200" cy="46482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0248" y="769203"/>
            <a:ext cx="6986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결과 정리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9200" y="1906131"/>
            <a:ext cx="6400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>
                <a:solidFill>
                  <a:schemeClr val="bg1"/>
                </a:solidFill>
              </a:rPr>
              <a:t> 가설 </a:t>
            </a:r>
            <a:r>
              <a:rPr lang="en-US" altLang="ko-KR" sz="1100" dirty="0">
                <a:solidFill>
                  <a:schemeClr val="bg1"/>
                </a:solidFill>
              </a:rPr>
              <a:t>1. 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① </a:t>
            </a:r>
            <a:r>
              <a:rPr lang="ko-KR" altLang="en-US" sz="1100" dirty="0">
                <a:solidFill>
                  <a:srgbClr val="FF0000"/>
                </a:solidFill>
              </a:rPr>
              <a:t>성별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남</a:t>
            </a:r>
            <a:r>
              <a:rPr lang="en-US" altLang="ko-KR" sz="1100" dirty="0" smtClean="0">
                <a:solidFill>
                  <a:schemeClr val="bg1"/>
                </a:solidFill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</a:rPr>
              <a:t>여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헌혈 지식의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헌혈 지식의 </a:t>
            </a:r>
            <a:r>
              <a:rPr lang="ko-KR" altLang="en-US" sz="1100" dirty="0">
                <a:solidFill>
                  <a:srgbClr val="FF0000"/>
                </a:solidFill>
              </a:rPr>
              <a:t>차이가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② </a:t>
            </a:r>
            <a:r>
              <a:rPr lang="ko-KR" altLang="en-US" sz="1100" dirty="0">
                <a:solidFill>
                  <a:srgbClr val="FF0000"/>
                </a:solidFill>
              </a:rPr>
              <a:t>지역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헌혈 안전 지역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헌혈 제한 지역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헌혈 지식의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  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헌혈 지식의 </a:t>
            </a:r>
            <a:r>
              <a:rPr lang="ko-KR" altLang="en-US" sz="1100" dirty="0">
                <a:solidFill>
                  <a:srgbClr val="FF0000"/>
                </a:solidFill>
              </a:rPr>
              <a:t>차이가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③ </a:t>
            </a:r>
            <a:r>
              <a:rPr lang="ko-KR" altLang="en-US" sz="1100" dirty="0">
                <a:solidFill>
                  <a:srgbClr val="FF0000"/>
                </a:solidFill>
              </a:rPr>
              <a:t>연령대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청소년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대학생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사회인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헌혈 지식의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헌혈 지식의 </a:t>
            </a:r>
            <a:r>
              <a:rPr lang="ko-KR" altLang="en-US" sz="1100" dirty="0">
                <a:solidFill>
                  <a:srgbClr val="FF0000"/>
                </a:solidFill>
              </a:rPr>
              <a:t>차이가 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</a:p>
          <a:p>
            <a:pPr fontAlgn="base"/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가설 </a:t>
            </a:r>
            <a:r>
              <a:rPr lang="en-US" altLang="ko-KR" sz="1100" dirty="0">
                <a:solidFill>
                  <a:schemeClr val="bg1"/>
                </a:solidFill>
              </a:rPr>
              <a:t>2. 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① </a:t>
            </a:r>
            <a:r>
              <a:rPr lang="ko-KR" altLang="en-US" sz="1100" dirty="0">
                <a:solidFill>
                  <a:srgbClr val="FF0000"/>
                </a:solidFill>
              </a:rPr>
              <a:t>성별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남</a:t>
            </a:r>
            <a:r>
              <a:rPr lang="en-US" altLang="ko-KR" sz="1100" dirty="0" smtClean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 여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</a:rPr>
              <a:t>에 </a:t>
            </a:r>
            <a:r>
              <a:rPr lang="ko-KR" altLang="en-US" sz="1100" dirty="0">
                <a:solidFill>
                  <a:schemeClr val="bg1"/>
                </a:solidFill>
              </a:rPr>
              <a:t>따라 과거 헌혈 경험의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과거 헌혈 경험의 </a:t>
            </a:r>
            <a:r>
              <a:rPr lang="ko-KR" altLang="en-US" sz="1100" dirty="0">
                <a:solidFill>
                  <a:srgbClr val="FF0000"/>
                </a:solidFill>
              </a:rPr>
              <a:t>차이가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② </a:t>
            </a:r>
            <a:r>
              <a:rPr lang="ko-KR" altLang="en-US" sz="1100" dirty="0">
                <a:solidFill>
                  <a:srgbClr val="FF0000"/>
                </a:solidFill>
              </a:rPr>
              <a:t>지역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헌혈 안전 지역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헌혈 제한 지역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과거 헌혈 경험의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  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과거 헌혈 경험의 </a:t>
            </a:r>
            <a:r>
              <a:rPr lang="ko-KR" altLang="en-US" sz="1100" dirty="0">
                <a:solidFill>
                  <a:srgbClr val="FF0000"/>
                </a:solidFill>
              </a:rPr>
              <a:t>차이가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③ </a:t>
            </a:r>
            <a:r>
              <a:rPr lang="ko-KR" altLang="en-US" sz="1100" dirty="0">
                <a:solidFill>
                  <a:srgbClr val="FF0000"/>
                </a:solidFill>
              </a:rPr>
              <a:t>연령대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청소년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대학생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사회인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과거 헌혈 경험의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과거 헌혈 경험의 </a:t>
            </a:r>
            <a:r>
              <a:rPr lang="ko-KR" altLang="en-US" sz="1100" dirty="0">
                <a:solidFill>
                  <a:srgbClr val="FF0000"/>
                </a:solidFill>
              </a:rPr>
              <a:t>차이가 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fontAlgn="base"/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가설 </a:t>
            </a:r>
            <a:r>
              <a:rPr lang="en-US" altLang="ko-KR" sz="1100" dirty="0">
                <a:solidFill>
                  <a:schemeClr val="bg1"/>
                </a:solidFill>
              </a:rPr>
              <a:t>3. 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① </a:t>
            </a:r>
            <a:r>
              <a:rPr lang="ko-KR" altLang="en-US" sz="1100" dirty="0">
                <a:solidFill>
                  <a:srgbClr val="FF0000"/>
                </a:solidFill>
              </a:rPr>
              <a:t>성별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남</a:t>
            </a:r>
            <a:r>
              <a:rPr lang="en-US" altLang="ko-KR" sz="1100" dirty="0" smtClean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 여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미래 헌혈 여부의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 -&gt; </a:t>
            </a:r>
            <a:r>
              <a:rPr lang="ko-KR" altLang="en-US" sz="1100" dirty="0">
                <a:solidFill>
                  <a:schemeClr val="bg1"/>
                </a:solidFill>
              </a:rPr>
              <a:t>미래 헌혈 여부의 </a:t>
            </a:r>
            <a:r>
              <a:rPr lang="ko-KR" altLang="en-US" sz="1100" dirty="0">
                <a:solidFill>
                  <a:srgbClr val="FF0000"/>
                </a:solidFill>
              </a:rPr>
              <a:t>차이가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② </a:t>
            </a:r>
            <a:r>
              <a:rPr lang="ko-KR" altLang="en-US" sz="1100" dirty="0">
                <a:solidFill>
                  <a:srgbClr val="FF0000"/>
                </a:solidFill>
              </a:rPr>
              <a:t>지역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헌혈 안전 지역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헌혈 제한 지역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미래 헌혈 여부의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  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미래 헌혈 여부의 </a:t>
            </a:r>
            <a:r>
              <a:rPr lang="ko-KR" altLang="en-US" sz="1100" dirty="0">
                <a:solidFill>
                  <a:srgbClr val="FF0000"/>
                </a:solidFill>
              </a:rPr>
              <a:t>차이가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③ </a:t>
            </a:r>
            <a:r>
              <a:rPr lang="ko-KR" altLang="en-US" sz="1100" dirty="0">
                <a:solidFill>
                  <a:srgbClr val="FF0000"/>
                </a:solidFill>
              </a:rPr>
              <a:t>연령대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청소년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대학생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사회인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따라 미래 헌혈 여부의 차이가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  -&gt; </a:t>
            </a:r>
            <a:r>
              <a:rPr lang="ko-KR" altLang="en-US" sz="1100" dirty="0">
                <a:solidFill>
                  <a:schemeClr val="bg1"/>
                </a:solidFill>
              </a:rPr>
              <a:t>미래 헌혈 여부의 </a:t>
            </a:r>
            <a:r>
              <a:rPr lang="ko-KR" altLang="en-US" sz="1100" dirty="0">
                <a:solidFill>
                  <a:srgbClr val="FF0000"/>
                </a:solidFill>
              </a:rPr>
              <a:t>차이가 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</a:p>
          <a:p>
            <a:pPr fontAlgn="base"/>
            <a:endParaRPr lang="en-US" altLang="ko-KR" sz="11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가설 </a:t>
            </a:r>
            <a:r>
              <a:rPr lang="en-US" altLang="ko-KR" sz="1100" dirty="0">
                <a:solidFill>
                  <a:schemeClr val="bg1"/>
                </a:solidFill>
              </a:rPr>
              <a:t>4. </a:t>
            </a:r>
            <a:r>
              <a:rPr lang="ko-KR" altLang="en-US" sz="1100" dirty="0">
                <a:solidFill>
                  <a:schemeClr val="bg1"/>
                </a:solidFill>
              </a:rPr>
              <a:t>과거 헌혈 경험</a:t>
            </a:r>
            <a:r>
              <a:rPr lang="en-US" altLang="ko-KR" sz="1100" dirty="0">
                <a:solidFill>
                  <a:schemeClr val="bg1"/>
                </a:solidFill>
              </a:rPr>
              <a:t>-</a:t>
            </a:r>
            <a:r>
              <a:rPr lang="ko-KR" altLang="en-US" sz="1100" dirty="0">
                <a:solidFill>
                  <a:schemeClr val="bg1"/>
                </a:solidFill>
              </a:rPr>
              <a:t>미래 헌혈 여부의 상관관계분석</a:t>
            </a:r>
          </a:p>
          <a:p>
            <a:pPr fontAlgn="base"/>
            <a:r>
              <a:rPr lang="ko-KR" altLang="en-US" sz="1100" dirty="0">
                <a:solidFill>
                  <a:schemeClr val="bg1"/>
                </a:solidFill>
              </a:rPr>
              <a:t>   </a:t>
            </a:r>
            <a:r>
              <a:rPr lang="en-US" altLang="ko-KR" sz="1100" dirty="0">
                <a:solidFill>
                  <a:schemeClr val="bg1"/>
                </a:solidFill>
              </a:rPr>
              <a:t>-&gt; </a:t>
            </a:r>
            <a:r>
              <a:rPr lang="ko-KR" altLang="en-US" sz="1100" dirty="0">
                <a:solidFill>
                  <a:schemeClr val="bg1"/>
                </a:solidFill>
              </a:rPr>
              <a:t>과거 헌혈 경험과 미래 헌혈 여부 사이에는 </a:t>
            </a:r>
            <a:r>
              <a:rPr lang="ko-KR" altLang="en-US" sz="1100" dirty="0">
                <a:solidFill>
                  <a:srgbClr val="FF0000"/>
                </a:solidFill>
              </a:rPr>
              <a:t>상관관계가 존재하지 않는다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0" y="1828800"/>
            <a:ext cx="7315200" cy="46482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248" y="769203"/>
            <a:ext cx="6986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결론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3299" y="205740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남자인지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여자인지에 따라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혹은 헌혈 안전 지역에 사는지 헌혈 제한 지역에 사는 지에 따른 헌혈 지식의 차이는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없었다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오히려 연령대에 따른 차이를 볼 수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있었으며</a:t>
            </a:r>
            <a:r>
              <a:rPr lang="en-US" altLang="ko-KR" sz="1400" spc="1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어린 청소년 보다는 대학생과 사회인의 </a:t>
            </a:r>
            <a:r>
              <a:rPr lang="ko-KR" altLang="en-US" sz="1400" spc="100" dirty="0" err="1" smtClean="0">
                <a:solidFill>
                  <a:schemeClr val="bg1"/>
                </a:solidFill>
                <a:latin typeface="+mn-ea"/>
              </a:rPr>
              <a:t>정답율이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더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높았다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1400" spc="100" dirty="0">
              <a:solidFill>
                <a:schemeClr val="bg1"/>
              </a:solidFill>
              <a:latin typeface="+mn-ea"/>
            </a:endParaRPr>
          </a:p>
          <a:p>
            <a:pPr fontAlgn="base" latinLnBrk="0"/>
            <a:endParaRPr lang="en-US" altLang="ko-KR" sz="1400" spc="100" dirty="0" smtClean="0">
              <a:solidFill>
                <a:schemeClr val="bg1"/>
              </a:solidFill>
              <a:latin typeface="+mn-ea"/>
            </a:endParaRPr>
          </a:p>
          <a:p>
            <a:pPr fontAlgn="base" latinLnBrk="0"/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남자인지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여자인지에 따라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혹은 헌혈 안전 지역에 사는지 헌혈 제한 지역에 사는 지에 따른 과거 헌혈의 경험도 차이 역시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없었다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오히려 연령대에 따른 차이를 볼 수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있었는데</a:t>
            </a:r>
            <a:r>
              <a:rPr lang="en-US" altLang="ko-KR" sz="1400" spc="1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봉사활동을 하고 여러 매체를 마주칠 수 있는 청소년과 대학생이 사회인의 비율보단 월등히 높게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나왔다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400" spc="100" dirty="0">
              <a:solidFill>
                <a:schemeClr val="bg1"/>
              </a:solidFill>
              <a:latin typeface="+mn-ea"/>
            </a:endParaRPr>
          </a:p>
          <a:p>
            <a:pPr fontAlgn="base" latinLnBrk="0"/>
            <a:endParaRPr lang="en-US" altLang="ko-KR" sz="1400" spc="100" dirty="0" smtClean="0">
              <a:solidFill>
                <a:schemeClr val="bg1"/>
              </a:solidFill>
              <a:latin typeface="+mn-ea"/>
            </a:endParaRPr>
          </a:p>
          <a:p>
            <a:pPr fontAlgn="base" latinLnBrk="0"/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미래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헌혈 여부 역시 성별이나 사는 지역에 따라서는 큰 관련이 없었으며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청소년인지 대학생인지 사회인인지에 따른 미래 헌혈 여부의 차이를 볼 수 있었다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헌혈에 대한 올바른 지식이나 관심도가 이어지는 듯 </a:t>
            </a:r>
            <a:r>
              <a:rPr lang="ko-KR" altLang="en-US" sz="1400" spc="100" dirty="0" smtClean="0">
                <a:solidFill>
                  <a:schemeClr val="bg1"/>
                </a:solidFill>
                <a:latin typeface="+mn-ea"/>
              </a:rPr>
              <a:t>했다</a:t>
            </a:r>
            <a:r>
              <a:rPr lang="en-US" altLang="ko-KR" sz="1400" spc="1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fontAlgn="base" latinLnBrk="0"/>
            <a:endParaRPr lang="ko-KR" altLang="en-US" sz="1400" spc="100" dirty="0">
              <a:solidFill>
                <a:schemeClr val="bg1"/>
              </a:solidFill>
              <a:latin typeface="+mn-ea"/>
            </a:endParaRPr>
          </a:p>
          <a:p>
            <a:pPr fontAlgn="base" latinLnBrk="0"/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네 번째 가설 분석에서는 과거 헌혈 경험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미래 헌혈 여부의 상관관계분석을 알아보았는데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spc="100" dirty="0">
                <a:solidFill>
                  <a:schemeClr val="bg1"/>
                </a:solidFill>
                <a:latin typeface="+mn-ea"/>
              </a:rPr>
              <a:t>과거 헌혈 경험과 미래 헌혈 여부 사이에는 상관관계가 존재하지 않는다는 결론이 나왔다</a:t>
            </a:r>
            <a:r>
              <a:rPr lang="en-US" altLang="ko-KR" sz="1400" spc="1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400" spc="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4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도형 21"/>
          <p:cNvSpPr/>
          <p:nvPr/>
        </p:nvSpPr>
        <p:spPr>
          <a:xfrm rot="18829800">
            <a:off x="3106655" y="-1084345"/>
            <a:ext cx="2860730" cy="2860730"/>
          </a:xfrm>
          <a:prstGeom prst="corner">
            <a:avLst>
              <a:gd name="adj1" fmla="val 14993"/>
              <a:gd name="adj2" fmla="val 17436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09800" y="2043606"/>
            <a:ext cx="4724400" cy="3733800"/>
          </a:xfrm>
          <a:prstGeom prst="roundRect">
            <a:avLst>
              <a:gd name="adj" fmla="val 10951"/>
            </a:avLst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1_00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0"/>
            <a:ext cx="5638800" cy="1295400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828800" y="1676400"/>
            <a:ext cx="5486400" cy="4495800"/>
          </a:xfrm>
          <a:prstGeom prst="roundRect">
            <a:avLst/>
          </a:prstGeom>
          <a:noFill/>
          <a:ln w="889000">
            <a:solidFill>
              <a:srgbClr val="5F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>
            <a:hlinkClick r:id="" action="ppaction://noaction"/>
          </p:cNvPr>
          <p:cNvSpPr/>
          <p:nvPr/>
        </p:nvSpPr>
        <p:spPr>
          <a:xfrm>
            <a:off x="6477000" y="6096000"/>
            <a:ext cx="381000" cy="2286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5118" y="3656591"/>
            <a:ext cx="19159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02060"/>
                </a:solidFill>
              </a:rPr>
              <a:t>감사합니다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5943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9342712" descr="EMB000009c06c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08109"/>
            <a:ext cx="8077200" cy="54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031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48681" y="4066390"/>
            <a:ext cx="2713284" cy="1959918"/>
          </a:xfrm>
          <a:prstGeom prst="roundRect">
            <a:avLst>
              <a:gd name="adj" fmla="val 50000"/>
            </a:avLst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57976" y="4673072"/>
            <a:ext cx="1694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연령</a:t>
            </a:r>
            <a:r>
              <a:rPr lang="ko-KR" altLang="en-US" sz="4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81299" y="1674984"/>
            <a:ext cx="3505200" cy="2209800"/>
          </a:xfrm>
          <a:prstGeom prst="roundRect">
            <a:avLst>
              <a:gd name="adj" fmla="val 50000"/>
            </a:avLst>
          </a:prstGeom>
          <a:solidFill>
            <a:srgbClr val="DEFFA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15507" y="2225886"/>
            <a:ext cx="3236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헌</a:t>
            </a:r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혈에 대한 관심도</a:t>
            </a:r>
            <a:r>
              <a:rPr lang="en-US" altLang="ko-KR" sz="2200" b="1" dirty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분석</a:t>
            </a:r>
            <a:endParaRPr lang="en-US" altLang="ko-KR" sz="2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ctr"/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및</a:t>
            </a:r>
            <a:endParaRPr lang="en-US" altLang="ko-KR" sz="2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ctr"/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집단 별 특징 파악</a:t>
            </a:r>
            <a:endParaRPr lang="en-US" altLang="ko-KR" sz="2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90248" y="819834"/>
            <a:ext cx="69107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연구 목</a:t>
            </a:r>
            <a:r>
              <a:rPr lang="ko-KR" altLang="en-US" sz="3600" b="1" dirty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8982" y="4139268"/>
            <a:ext cx="2713284" cy="1959918"/>
          </a:xfrm>
          <a:prstGeom prst="roundRect">
            <a:avLst>
              <a:gd name="adj" fmla="val 50000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4800" y="4139268"/>
            <a:ext cx="2713284" cy="1959918"/>
          </a:xfrm>
          <a:prstGeom prst="roundRect">
            <a:avLst>
              <a:gd name="adj" fmla="val 50000"/>
            </a:avLst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38223" y="4692406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지</a:t>
            </a:r>
            <a:r>
              <a:rPr lang="ko-KR" altLang="en-US" sz="4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0248" y="4765284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ko-KR" altLang="en-US" sz="40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9" grpId="0" animBg="1"/>
      <p:bldP spid="30" grpId="0"/>
      <p:bldP spid="18" grpId="0" animBg="1"/>
      <p:bldP spid="19" grpId="0" animBg="1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2461" y="819834"/>
            <a:ext cx="69990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+mj-lt"/>
                <a:ea typeface="08서울남산체 B" pitchFamily="18" charset="-127"/>
              </a:rPr>
              <a:t>연구 가설</a:t>
            </a:r>
            <a:endParaRPr lang="ko-KR" altLang="en-US" sz="3600" b="1" dirty="0">
              <a:latin typeface="+mj-lt"/>
              <a:ea typeface="08서울남산체 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4400" y="1752600"/>
            <a:ext cx="5486400" cy="9144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0" y="2971800"/>
            <a:ext cx="5486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4400" y="4114800"/>
            <a:ext cx="5486400" cy="9144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4400" y="5257800"/>
            <a:ext cx="5486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186826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1. 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08746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2. 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23046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3. 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6" name="그림 15" descr="ha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6350320" y="2845120"/>
            <a:ext cx="3492064" cy="16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537346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4.</a:t>
            </a:r>
            <a:endParaRPr lang="ko-KR" altLang="en-US" sz="40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620" y="191443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 smtClean="0">
                <a:solidFill>
                  <a:schemeClr val="bg1"/>
                </a:solidFill>
              </a:rPr>
              <a:t>①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r>
              <a:rPr lang="ko-KR" altLang="en-US" sz="1500" dirty="0">
                <a:solidFill>
                  <a:schemeClr val="bg1"/>
                </a:solidFill>
              </a:rPr>
              <a:t>남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여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②헌혈 </a:t>
            </a:r>
            <a:r>
              <a:rPr lang="ko-KR" altLang="en-US" sz="1500" dirty="0" smtClean="0">
                <a:solidFill>
                  <a:schemeClr val="bg1"/>
                </a:solidFill>
              </a:rPr>
              <a:t>안전 </a:t>
            </a:r>
            <a:r>
              <a:rPr lang="ko-KR" altLang="en-US" sz="1500" dirty="0">
                <a:solidFill>
                  <a:schemeClr val="bg1"/>
                </a:solidFill>
              </a:rPr>
              <a:t>지역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헌혈 </a:t>
            </a:r>
            <a:r>
              <a:rPr lang="ko-KR" altLang="en-US" sz="1500" dirty="0" smtClean="0">
                <a:solidFill>
                  <a:schemeClr val="bg1"/>
                </a:solidFill>
              </a:rPr>
              <a:t>제</a:t>
            </a:r>
            <a:r>
              <a:rPr lang="ko-KR" altLang="en-US" sz="1500" dirty="0">
                <a:solidFill>
                  <a:schemeClr val="bg1"/>
                </a:solidFill>
              </a:rPr>
              <a:t>한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지역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③연령대 에 따라 </a:t>
            </a:r>
            <a:r>
              <a:rPr lang="ko-KR" altLang="en-US" sz="1500" u="sng" dirty="0">
                <a:solidFill>
                  <a:srgbClr val="FF0000"/>
                </a:solidFill>
              </a:rPr>
              <a:t>헌혈 지식의 차이</a:t>
            </a:r>
            <a:r>
              <a:rPr lang="ko-KR" altLang="en-US" sz="1500" dirty="0">
                <a:solidFill>
                  <a:schemeClr val="bg1"/>
                </a:solidFill>
              </a:rPr>
              <a:t>가 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77620" y="313363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①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r>
              <a:rPr lang="ko-KR" altLang="en-US" sz="1500" dirty="0">
                <a:solidFill>
                  <a:schemeClr val="bg1"/>
                </a:solidFill>
              </a:rPr>
              <a:t>남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여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②헌혈 </a:t>
            </a:r>
            <a:r>
              <a:rPr lang="ko-KR" altLang="en-US" sz="1500" dirty="0" smtClean="0">
                <a:solidFill>
                  <a:schemeClr val="bg1"/>
                </a:solidFill>
              </a:rPr>
              <a:t>안</a:t>
            </a:r>
            <a:r>
              <a:rPr lang="ko-KR" altLang="en-US" sz="1500" dirty="0">
                <a:solidFill>
                  <a:schemeClr val="bg1"/>
                </a:solidFill>
              </a:rPr>
              <a:t>전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지역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헌혈 </a:t>
            </a:r>
            <a:r>
              <a:rPr lang="ko-KR" altLang="en-US" sz="1500" dirty="0" smtClean="0">
                <a:solidFill>
                  <a:schemeClr val="bg1"/>
                </a:solidFill>
              </a:rPr>
              <a:t>제한 지역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③연령대 에 따라 </a:t>
            </a:r>
            <a:r>
              <a:rPr lang="ko-KR" altLang="en-US" sz="1500" u="sng" dirty="0">
                <a:solidFill>
                  <a:srgbClr val="FF0000"/>
                </a:solidFill>
              </a:rPr>
              <a:t>헌혈 </a:t>
            </a:r>
            <a:r>
              <a:rPr lang="ko-KR" altLang="en-US" sz="1500" u="sng" dirty="0" smtClean="0">
                <a:solidFill>
                  <a:srgbClr val="FF0000"/>
                </a:solidFill>
              </a:rPr>
              <a:t>경험의 </a:t>
            </a:r>
            <a:r>
              <a:rPr lang="ko-KR" altLang="en-US" sz="1500" u="sng" dirty="0">
                <a:solidFill>
                  <a:srgbClr val="FF0000"/>
                </a:solidFill>
              </a:rPr>
              <a:t>차이</a:t>
            </a:r>
            <a:r>
              <a:rPr lang="ko-KR" altLang="en-US" sz="1500" dirty="0">
                <a:solidFill>
                  <a:schemeClr val="bg1"/>
                </a:solidFill>
              </a:rPr>
              <a:t>가 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39119" y="432280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①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r>
              <a:rPr lang="ko-KR" altLang="en-US" sz="1500" dirty="0">
                <a:solidFill>
                  <a:schemeClr val="bg1"/>
                </a:solidFill>
              </a:rPr>
              <a:t>남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여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②헌혈 </a:t>
            </a:r>
            <a:r>
              <a:rPr lang="ko-KR" altLang="en-US" sz="1500" dirty="0" smtClean="0">
                <a:solidFill>
                  <a:schemeClr val="bg1"/>
                </a:solidFill>
              </a:rPr>
              <a:t>안전 </a:t>
            </a:r>
            <a:r>
              <a:rPr lang="ko-KR" altLang="en-US" sz="1500" dirty="0">
                <a:solidFill>
                  <a:schemeClr val="bg1"/>
                </a:solidFill>
              </a:rPr>
              <a:t>지역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헌혈 </a:t>
            </a:r>
            <a:r>
              <a:rPr lang="ko-KR" altLang="en-US" sz="1500" dirty="0" smtClean="0">
                <a:solidFill>
                  <a:schemeClr val="bg1"/>
                </a:solidFill>
              </a:rPr>
              <a:t>제한 </a:t>
            </a:r>
            <a:r>
              <a:rPr lang="ko-KR" altLang="en-US" sz="1500" dirty="0">
                <a:solidFill>
                  <a:schemeClr val="bg1"/>
                </a:solidFill>
              </a:rPr>
              <a:t>지역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③연령대 에 따라 </a:t>
            </a:r>
            <a:r>
              <a:rPr lang="ko-KR" altLang="en-US" sz="1500" u="sng" dirty="0">
                <a:solidFill>
                  <a:srgbClr val="FF0000"/>
                </a:solidFill>
              </a:rPr>
              <a:t>미래 헌혈 </a:t>
            </a:r>
            <a:r>
              <a:rPr lang="ko-KR" altLang="en-US" sz="1500" u="sng" dirty="0" smtClean="0">
                <a:solidFill>
                  <a:srgbClr val="FF0000"/>
                </a:solidFill>
              </a:rPr>
              <a:t>여부의 </a:t>
            </a:r>
            <a:r>
              <a:rPr lang="ko-KR" altLang="en-US" sz="1500" u="sng" dirty="0">
                <a:solidFill>
                  <a:srgbClr val="FF0000"/>
                </a:solidFill>
              </a:rPr>
              <a:t>차이</a:t>
            </a:r>
            <a:r>
              <a:rPr lang="ko-KR" altLang="en-US" sz="1500" dirty="0">
                <a:solidFill>
                  <a:schemeClr val="bg1"/>
                </a:solidFill>
              </a:rPr>
              <a:t>가 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4626" y="555341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과거 헌혈 경험 </a:t>
            </a:r>
            <a:r>
              <a:rPr lang="en-US" altLang="ko-KR" sz="1500" dirty="0">
                <a:solidFill>
                  <a:schemeClr val="bg1"/>
                </a:solidFill>
              </a:rPr>
              <a:t>/ </a:t>
            </a:r>
            <a:r>
              <a:rPr lang="ko-KR" altLang="en-US" sz="1500" dirty="0">
                <a:solidFill>
                  <a:schemeClr val="bg1"/>
                </a:solidFill>
              </a:rPr>
              <a:t>미래 헌혈 여부 간의 상관 분석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400" y="6177624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※</a:t>
            </a:r>
            <a:r>
              <a:rPr lang="ko-KR" altLang="en-US" sz="1400" dirty="0">
                <a:solidFill>
                  <a:schemeClr val="bg1"/>
                </a:solidFill>
              </a:rPr>
              <a:t>헌혈 </a:t>
            </a:r>
            <a:r>
              <a:rPr lang="ko-KR" altLang="en-US" sz="1400" dirty="0" smtClean="0">
                <a:solidFill>
                  <a:schemeClr val="bg1"/>
                </a:solidFill>
              </a:rPr>
              <a:t> 제한 지역은 </a:t>
            </a:r>
            <a:r>
              <a:rPr lang="ko-KR" altLang="en-US" sz="1400" dirty="0" err="1">
                <a:solidFill>
                  <a:schemeClr val="bg1"/>
                </a:solidFill>
              </a:rPr>
              <a:t>전혈</a:t>
            </a:r>
            <a:r>
              <a:rPr lang="ko-KR" altLang="en-US" sz="1400" dirty="0">
                <a:solidFill>
                  <a:schemeClr val="bg1"/>
                </a:solidFill>
              </a:rPr>
              <a:t> 헌혈만 불가능할 뿐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b="1" u="sng" dirty="0">
                <a:solidFill>
                  <a:schemeClr val="bg1"/>
                </a:solidFill>
              </a:rPr>
              <a:t>혈장 헌혈은 가능하다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14400" y="1828799"/>
            <a:ext cx="7315200" cy="4648201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248" y="769203"/>
            <a:ext cx="6986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조사 대상 및 방법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1600" y="2030059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조사 대상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집단 별 </a:t>
            </a:r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ko-KR" altLang="en-US" dirty="0" smtClean="0">
                <a:solidFill>
                  <a:schemeClr val="bg1"/>
                </a:solidFill>
              </a:rPr>
              <a:t>이상 총 </a:t>
            </a:r>
            <a:r>
              <a:rPr lang="en-US" altLang="ko-KR" dirty="0" smtClean="0">
                <a:solidFill>
                  <a:schemeClr val="bg1"/>
                </a:solidFill>
              </a:rPr>
              <a:t>200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조사 </a:t>
            </a:r>
            <a:r>
              <a:rPr lang="ko-KR" altLang="en-US" b="1" dirty="0">
                <a:solidFill>
                  <a:schemeClr val="bg1"/>
                </a:solidFill>
              </a:rPr>
              <a:t>방법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온라인 설문지를 통한 </a:t>
            </a:r>
            <a:r>
              <a:rPr lang="ko-KR" altLang="en-US" dirty="0" smtClean="0">
                <a:solidFill>
                  <a:schemeClr val="bg1"/>
                </a:solidFill>
              </a:rPr>
              <a:t>설문조사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분석도구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Excel, SPSS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문항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기본 </a:t>
            </a:r>
            <a:r>
              <a:rPr lang="ko-KR" altLang="en-US" dirty="0" smtClean="0">
                <a:solidFill>
                  <a:schemeClr val="bg1"/>
                </a:solidFill>
              </a:rPr>
              <a:t>인적 사항 </a:t>
            </a:r>
            <a:r>
              <a:rPr lang="en-US" altLang="ko-KR" dirty="0">
                <a:solidFill>
                  <a:schemeClr val="bg1"/>
                </a:solidFill>
              </a:rPr>
              <a:t>: 3</a:t>
            </a:r>
            <a:r>
              <a:rPr lang="ko-KR" altLang="en-US" dirty="0">
                <a:solidFill>
                  <a:schemeClr val="bg1"/>
                </a:solidFill>
              </a:rPr>
              <a:t>문항</a:t>
            </a:r>
          </a:p>
          <a:p>
            <a:pPr marL="82296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헌혈에 대한 기본 지식 </a:t>
            </a:r>
            <a:r>
              <a:rPr lang="en-US" altLang="ko-KR" dirty="0">
                <a:solidFill>
                  <a:schemeClr val="bg1"/>
                </a:solidFill>
              </a:rPr>
              <a:t>: 10</a:t>
            </a:r>
            <a:r>
              <a:rPr lang="ko-KR" altLang="en-US" dirty="0">
                <a:solidFill>
                  <a:schemeClr val="bg1"/>
                </a:solidFill>
              </a:rPr>
              <a:t>문항</a:t>
            </a: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-</a:t>
            </a:r>
            <a:r>
              <a:rPr lang="ko-KR" altLang="en-US" dirty="0">
                <a:solidFill>
                  <a:schemeClr val="bg1"/>
                </a:solidFill>
              </a:rPr>
              <a:t>과거 헌혈 경험      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문항</a:t>
            </a:r>
            <a:endParaRPr lang="en-US" altLang="ko-KR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미래 헌혈 여부      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문항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설문 </a:t>
            </a:r>
            <a:r>
              <a:rPr lang="ko-KR" altLang="en-US" b="1" dirty="0" smtClean="0">
                <a:solidFill>
                  <a:schemeClr val="bg1"/>
                </a:solidFill>
              </a:rPr>
              <a:t>예시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Q . </a:t>
            </a:r>
            <a:r>
              <a:rPr lang="ko-KR" altLang="en-US" dirty="0">
                <a:solidFill>
                  <a:schemeClr val="bg1"/>
                </a:solidFill>
              </a:rPr>
              <a:t>헌혈을 많이 하면 혈관이 일시적으로 좁아질 수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Q . </a:t>
            </a:r>
            <a:r>
              <a:rPr lang="ko-KR" altLang="en-US" dirty="0">
                <a:solidFill>
                  <a:schemeClr val="bg1"/>
                </a:solidFill>
              </a:rPr>
              <a:t>앞으로 세</a:t>
            </a:r>
            <a:r>
              <a:rPr lang="ko-KR" altLang="en-US" dirty="0" smtClean="0">
                <a:solidFill>
                  <a:schemeClr val="bg1"/>
                </a:solidFill>
              </a:rPr>
              <a:t> 달 </a:t>
            </a:r>
            <a:r>
              <a:rPr lang="ko-KR" altLang="en-US" dirty="0">
                <a:solidFill>
                  <a:schemeClr val="bg1"/>
                </a:solidFill>
              </a:rPr>
              <a:t>내로 헌혈 계획이 있습니까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90248" y="769203"/>
            <a:ext cx="6986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설문 자료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9600" y="1752600"/>
            <a:ext cx="7848600" cy="4419600"/>
          </a:xfrm>
          <a:prstGeom prst="roundRect">
            <a:avLst/>
          </a:prstGeom>
          <a:solidFill>
            <a:srgbClr val="8DA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9200" y="1977241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pc="100" dirty="0">
                <a:solidFill>
                  <a:schemeClr val="bg1"/>
                </a:solidFill>
                <a:ea typeface="함초롬바탕" pitchFamily="18" charset="-127"/>
              </a:rPr>
              <a:t>안녕하십니까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pc="100" dirty="0">
              <a:solidFill>
                <a:schemeClr val="bg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바쁜 시간 내서 설문에 응해주셔서 감사 드립니다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1" lang="en-US" altLang="ko-KR" spc="100" dirty="0">
              <a:solidFill>
                <a:schemeClr val="bg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저희는 한국외국어대학교 산업경영공학과 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학년 학생입니다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1" lang="en-US" altLang="ko-KR" spc="100" dirty="0">
              <a:solidFill>
                <a:schemeClr val="bg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본 설문에 정답은 없으며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이는 </a:t>
            </a:r>
            <a:r>
              <a:rPr kumimoji="1" lang="ko-KR" altLang="en-US" spc="100" dirty="0">
                <a:solidFill>
                  <a:schemeClr val="bg1"/>
                </a:solidFill>
                <a:latin typeface="Arial"/>
                <a:ea typeface="함초롬바탕" pitchFamily="18" charset="-127"/>
                <a:cs typeface="함초롬바탕" pitchFamily="18" charset="-127"/>
              </a:rPr>
              <a:t>‘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공학통계</a:t>
            </a:r>
            <a:r>
              <a:rPr kumimoji="1" lang="ko-KR" altLang="en-US" spc="100" dirty="0">
                <a:solidFill>
                  <a:schemeClr val="bg1"/>
                </a:solidFill>
                <a:latin typeface="Arial"/>
                <a:ea typeface="함초롬바탕" pitchFamily="18" charset="-127"/>
                <a:cs typeface="함초롬바탕" pitchFamily="18" charset="-127"/>
              </a:rPr>
              <a:t>’</a:t>
            </a:r>
            <a:r>
              <a:rPr kumimoji="1" lang="ko-KR" altLang="en-US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프로젝트를 위한 통계분석 이외 그 어떠한 용도로도 사용되지 않으니 솔직하게 응답해 주시면 감사하겠습니다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pc="100" dirty="0">
              <a:solidFill>
                <a:schemeClr val="bg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설문문항은 총 </a:t>
            </a:r>
            <a:r>
              <a:rPr kumimoji="1" lang="en-US" altLang="ko-KR" spc="1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15</a:t>
            </a:r>
            <a:r>
              <a:rPr kumimoji="1" lang="ko-KR" altLang="en-US" spc="100" smtClean="0">
                <a:solidFill>
                  <a:schemeClr val="bg1"/>
                </a:solidFill>
                <a:ea typeface="함초롬바탕" pitchFamily="18" charset="-127"/>
              </a:rPr>
              <a:t>문항으로 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약 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분 정도 소요될 예정입니다</a:t>
            </a: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1" lang="en-US" altLang="ko-KR" spc="100" dirty="0">
              <a:solidFill>
                <a:schemeClr val="bg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pc="100" dirty="0">
                <a:solidFill>
                  <a:schemeClr val="bg1"/>
                </a:solidFill>
                <a:latin typeface="Arial"/>
              </a:rPr>
              <a:t> </a:t>
            </a:r>
            <a:r>
              <a:rPr kumimoji="1" lang="en-US" altLang="ko-KR" spc="100" dirty="0">
                <a:solidFill>
                  <a:schemeClr val="bg1"/>
                </a:solidFill>
              </a:rPr>
              <a:t>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pc="100" dirty="0">
                <a:solidFill>
                  <a:schemeClr val="bg1"/>
                </a:solidFill>
                <a:latin typeface="Arial"/>
              </a:rPr>
              <a:t> </a:t>
            </a:r>
            <a:r>
              <a:rPr kumimoji="1" lang="en-US" altLang="ko-KR" spc="100" dirty="0">
                <a:solidFill>
                  <a:schemeClr val="bg1"/>
                </a:solidFill>
              </a:rPr>
              <a:t>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201402398 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이슬비</a:t>
            </a:r>
            <a:endParaRPr kumimoji="1" lang="ko-KR" altLang="en-US" spc="100" dirty="0">
              <a:solidFill>
                <a:schemeClr val="bg1"/>
              </a:solidFill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pc="1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201402308 </a:t>
            </a:r>
            <a:r>
              <a:rPr kumimoji="1" lang="ko-KR" altLang="en-US" spc="100" dirty="0">
                <a:solidFill>
                  <a:schemeClr val="bg1"/>
                </a:solidFill>
                <a:ea typeface="함초롬바탕" pitchFamily="18" charset="-127"/>
              </a:rPr>
              <a:t>이상인</a:t>
            </a:r>
            <a:endParaRPr kumimoji="1" lang="ko-KR" altLang="en-US" spc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789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9600" y="366271"/>
            <a:ext cx="7848600" cy="3759472"/>
          </a:xfrm>
          <a:prstGeom prst="roundRect">
            <a:avLst/>
          </a:prstGeom>
          <a:solidFill>
            <a:srgbClr val="8DA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2500" y="586312"/>
            <a:ext cx="716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1.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귀하의 성별을 골라주세요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.</a:t>
            </a:r>
            <a:endParaRPr kumimoji="1" lang="en-US" altLang="ko-KR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①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남 ② 여</a:t>
            </a:r>
            <a:endParaRPr kumimoji="1" lang="en-US" altLang="ko-KR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2.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다음은 헌혈 제한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위험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)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지역입니다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.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현재 귀하가 거주하시는 지역을 골라주세요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경기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파주시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연천군 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인천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강화군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옹진군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영종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</a:t>
            </a:r>
            <a:r>
              <a:rPr kumimoji="1" lang="ko-KR" altLang="en-US" sz="16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용유도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및 </a:t>
            </a:r>
            <a:r>
              <a:rPr kumimoji="1" lang="ko-KR" altLang="en-US" sz="16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무의도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(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강원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철원군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(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북한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백두산</a:t>
            </a:r>
            <a:endParaRPr kumimoji="1" lang="en-US" altLang="ko-KR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①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헌혈 제한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위험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)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지역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② 헌혈 안전 지역</a:t>
            </a:r>
            <a:endParaRPr kumimoji="1" lang="en-US" altLang="ko-KR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3.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귀하가 속해있는 소속을 말해주세요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함초롬바탕" pitchFamily="18" charset="-127"/>
              </a:rPr>
              <a:t>.</a:t>
            </a:r>
            <a:endParaRPr kumimoji="1" lang="en-US" altLang="ko-KR" sz="16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① 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청소년 ② 대학생 ③ 사회인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chemeClr val="bg1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6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1063" y="4329751"/>
            <a:ext cx="76581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[4~13]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문제는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OX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문제입니다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kumimoji="1" lang="ko-KR" altLang="en-US" sz="1500" spc="100" dirty="0" err="1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맞다고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 생각하면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O, </a:t>
            </a:r>
            <a:r>
              <a:rPr kumimoji="1" lang="ko-KR" altLang="en-US" sz="1500" spc="100" dirty="0" err="1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틀리다고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 생각되면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X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를 고르시면 됩니다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헌혈증서는 구입할 수 있다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헌혈을 하면 빈혈에 걸리기 쉽다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헌혈을 통해 에이즈 등 다른 질병에 감염되었는지 여부를 알 수 있다</a:t>
            </a:r>
            <a:r>
              <a:rPr kumimoji="1" lang="en-US" altLang="ko-KR" sz="1500" spc="100" dirty="0" smtClean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 / X 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 </a:t>
            </a:r>
            <a:r>
              <a:rPr kumimoji="1" lang="ko-KR" altLang="en-US" sz="1500" spc="100" dirty="0">
                <a:solidFill>
                  <a:srgbClr val="586E3A"/>
                </a:solidFill>
                <a:latin typeface="굴림" pitchFamily="50" charset="-127"/>
                <a:ea typeface="함초롬바탕" pitchFamily="18" charset="-127"/>
                <a:cs typeface="굴림" pitchFamily="50" charset="-127"/>
              </a:rPr>
              <a:t>헌혈은 봉사시간 세 시간이 지급된다</a:t>
            </a:r>
            <a:r>
              <a:rPr kumimoji="1" lang="en-US" altLang="ko-KR" sz="1500" spc="100" dirty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O / X </a:t>
            </a:r>
            <a:r>
              <a:rPr kumimoji="1" lang="en-US" altLang="ko-KR" sz="1500" spc="100" dirty="0" smtClean="0">
                <a:solidFill>
                  <a:srgbClr val="586E3A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1" lang="en-US" altLang="ko-KR" sz="1500" spc="100" dirty="0">
              <a:solidFill>
                <a:srgbClr val="586E3A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876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4330</Words>
  <Application>Microsoft Office PowerPoint</Application>
  <PresentationFormat>화면 슬라이드 쇼(4:3)</PresentationFormat>
  <Paragraphs>1535</Paragraphs>
  <Slides>44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Aida</dc:creator>
  <cp:lastModifiedBy>Sang In Lee</cp:lastModifiedBy>
  <cp:revision>469</cp:revision>
  <dcterms:created xsi:type="dcterms:W3CDTF">2014-09-07T21:50:55Z</dcterms:created>
  <dcterms:modified xsi:type="dcterms:W3CDTF">2015-06-09T08:32:41Z</dcterms:modified>
</cp:coreProperties>
</file>