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77" r:id="rId4"/>
    <p:sldId id="281" r:id="rId5"/>
    <p:sldId id="259" r:id="rId6"/>
    <p:sldId id="263" r:id="rId7"/>
    <p:sldId id="282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F30"/>
    <a:srgbClr val="F0B16C"/>
    <a:srgbClr val="F5CB9D"/>
    <a:srgbClr val="F2B97A"/>
    <a:srgbClr val="CFDCBE"/>
    <a:srgbClr val="A9D8C6"/>
    <a:srgbClr val="9FBA7C"/>
    <a:srgbClr val="8DAD63"/>
    <a:srgbClr val="A7BF87"/>
    <a:srgbClr val="586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523" autoAdjust="0"/>
  </p:normalViewPr>
  <p:slideViewPr>
    <p:cSldViewPr>
      <p:cViewPr>
        <p:scale>
          <a:sx n="70" d="100"/>
          <a:sy n="70" d="100"/>
        </p:scale>
        <p:origin x="-137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5377A-96FE-4C5F-8190-4697643E1B87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13B52-D818-40DE-BD7A-EECA01A858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 팀 </a:t>
            </a:r>
            <a:r>
              <a:rPr lang="ko-KR" altLang="en-US" dirty="0" err="1" smtClean="0"/>
              <a:t>아홉시반의</a:t>
            </a:r>
            <a:r>
              <a:rPr lang="ko-KR" altLang="en-US" baseline="0" dirty="0" smtClean="0"/>
              <a:t> 첫 번째 발표를 맡게 된 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학번 </a:t>
            </a:r>
            <a:r>
              <a:rPr lang="ko-KR" altLang="en-US" baseline="0" dirty="0" err="1" smtClean="0"/>
              <a:t>이상인이라고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팀은 저와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학번 이슬비 학우까지 총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명의 팀원으로 구성되어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1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다양한 연구 주제를 찾다가 적십자 홈페이지에서 헌혈 부족으로 인해 혈액 보유량이 감소하거나 특정 혈구들의 보유량이 굉장히 낮은 것을 확인하였습니다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저희는 헌혈에 대해 관심도와 이 관심도가 떨어지는 특정 집단이 무엇인지 주목했습니다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관심도를 분석하고 관심도 취약 집단을 파악하면 이러한 감소 추세에 대한 원인을 알 수 있다고 생각하여 저희는 ‘헌혈에 대한 관심도 및 취약집단 분석’을 주제로 잡게 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6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연구 목표는</a:t>
            </a:r>
            <a:r>
              <a:rPr lang="ko-KR" altLang="en-US" baseline="0" dirty="0" smtClean="0"/>
              <a:t> 헌혈에 대한 관심도 분석 및 헌혈에 대한 관심도 취약 집단 파악으로 저희는 집단을 나눌 때 다음과 같이 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연령대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기준점을 잡고 분류하기로 하였습니다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0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세가지 분류 방법으로는 성별은 남자와 여자에 따라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지역으로는 헌혈 가능 지역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헌혈 불가능 지역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연령대로는 청소년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대학생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사회인으로 나누었습니다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 가설로는 다음과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가지를 계획하였습니다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분류방법에 따라 헌혈 지식의 차이가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헌혈 경험도의 차이가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미래 헌혈 가능성에 차이가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네번째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헌혈 지식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헌혈 경험도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미래 헌혈 가능성에 대해 상관관계를 분석할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분석을 제외한 가설들은 앞에서 말한 세가지 분류 방법을 통해 각각 검정을 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4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데이터는 남녀 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이상을 조사 대상으로 삼아 온라인 설문지를 통한 설문조사로 수집할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문항의 구성은 기본 인적 사항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헌혈 지식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헌혈 경험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미래 헌혈 가능성 관련 문항으로 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15~16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문항으로 구성될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헌혈 지식에 관한 예로 헌혈을 하면 빈혈에 걸리는지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미래 헌혈 가능성에 관한 예로 앞으로 두 달 내로 헌혈 계획이 있는지 묻는 질문 등이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63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연구 방법으로는 설문 데이터를 기반으로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SPSS </a:t>
            </a:r>
            <a:r>
              <a:rPr lang="ko-KR" altLang="en-US" baseline="0" dirty="0" smtClean="0"/>
              <a:t>독립 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검정으로 가설 </a:t>
            </a:r>
            <a:r>
              <a:rPr lang="en-US" altLang="ko-KR" baseline="0" dirty="0" smtClean="0"/>
              <a:t>1,2,3</a:t>
            </a:r>
            <a:r>
              <a:rPr lang="ko-KR" altLang="en-US" baseline="0" dirty="0" smtClean="0"/>
              <a:t>을 분석할 것이며 가설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는 행렬 </a:t>
            </a:r>
            <a:r>
              <a:rPr lang="ko-KR" altLang="en-US" baseline="0" dirty="0" err="1" smtClean="0"/>
              <a:t>산점도</a:t>
            </a:r>
            <a:r>
              <a:rPr lang="ko-KR" altLang="en-US" baseline="0" dirty="0" smtClean="0"/>
              <a:t> 및 상관분석을 할 예정입니다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절차는 가설 수립 및 </a:t>
            </a:r>
            <a:r>
              <a:rPr lang="en-US" altLang="ko-KR" baseline="0" dirty="0" smtClean="0"/>
              <a:t>proposal</a:t>
            </a:r>
            <a:r>
              <a:rPr lang="ko-KR" altLang="en-US" baseline="0" dirty="0" smtClean="0"/>
              <a:t>제안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검토 후 설문지 </a:t>
            </a:r>
            <a:r>
              <a:rPr lang="ko-KR" altLang="en-US" baseline="0" dirty="0" err="1" smtClean="0"/>
              <a:t>치종</a:t>
            </a:r>
            <a:r>
              <a:rPr lang="ko-KR" altLang="en-US" baseline="0" dirty="0" smtClean="0"/>
              <a:t> 작성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 수집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중간 분석 및 기본 가정 검토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 해석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최종 검토 순으로 진행 할 예정입니다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5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이것으로 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아홉시반의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발표를 마치겠습니다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3B52-D818-40DE-BD7A-EECA01A858E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6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B45F-D478-4DF1-A461-415842B2D00E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B45F-D478-4DF1-A461-415842B2D00E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0B8F-8872-42BC-BF73-F385D9F0F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 도형 21"/>
          <p:cNvSpPr/>
          <p:nvPr/>
        </p:nvSpPr>
        <p:spPr>
          <a:xfrm rot="18829800">
            <a:off x="3106655" y="-1084345"/>
            <a:ext cx="2860730" cy="2860730"/>
          </a:xfrm>
          <a:prstGeom prst="corner">
            <a:avLst>
              <a:gd name="adj1" fmla="val 14993"/>
              <a:gd name="adj2" fmla="val 17436"/>
            </a:avLst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94560" y="1997600"/>
            <a:ext cx="4754880" cy="409448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19400" y="1981200"/>
            <a:ext cx="914400" cy="4110880"/>
          </a:xfrm>
          <a:prstGeom prst="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29000" y="1997600"/>
            <a:ext cx="914400" cy="4094480"/>
          </a:xfrm>
          <a:prstGeom prst="rect">
            <a:avLst/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34000" y="1997600"/>
            <a:ext cx="914400" cy="4094480"/>
          </a:xfrm>
          <a:prstGeom prst="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3400" y="1997600"/>
            <a:ext cx="1295400" cy="4094480"/>
          </a:xfrm>
          <a:prstGeom prst="rect">
            <a:avLst/>
          </a:prstGeom>
          <a:solidFill>
            <a:srgbClr val="C4D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28800" y="1676400"/>
            <a:ext cx="5486400" cy="4495800"/>
          </a:xfrm>
          <a:prstGeom prst="roundRect">
            <a:avLst/>
          </a:prstGeom>
          <a:noFill/>
          <a:ln w="889000">
            <a:solidFill>
              <a:srgbClr val="5F3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477000" y="6096000"/>
            <a:ext cx="3810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19" y="2118339"/>
            <a:ext cx="3740040" cy="3611922"/>
          </a:xfrm>
          <a:prstGeom prst="rect">
            <a:avLst/>
          </a:prstGeom>
        </p:spPr>
      </p:pic>
      <p:pic>
        <p:nvPicPr>
          <p:cNvPr id="11" name="Picture 8" descr="C:\Users\LG-PC\Desktop\외대\공학통계\아홉시반 진짜최종로고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561" y="0"/>
            <a:ext cx="2315478" cy="5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9400" y="5943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IME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 도형 21"/>
          <p:cNvSpPr/>
          <p:nvPr/>
        </p:nvSpPr>
        <p:spPr>
          <a:xfrm rot="18829800">
            <a:off x="3106655" y="-1084345"/>
            <a:ext cx="2860730" cy="2860730"/>
          </a:xfrm>
          <a:prstGeom prst="corner">
            <a:avLst>
              <a:gd name="adj1" fmla="val 14993"/>
              <a:gd name="adj2" fmla="val 17436"/>
            </a:avLst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94560" y="1905000"/>
            <a:ext cx="4754880" cy="418708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19400" y="1981200"/>
            <a:ext cx="914400" cy="4110880"/>
          </a:xfrm>
          <a:prstGeom prst="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29000" y="1997600"/>
            <a:ext cx="914400" cy="4094480"/>
          </a:xfrm>
          <a:prstGeom prst="rect">
            <a:avLst/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34000" y="1997600"/>
            <a:ext cx="914400" cy="4094480"/>
          </a:xfrm>
          <a:prstGeom prst="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3400" y="1997600"/>
            <a:ext cx="1295400" cy="4094480"/>
          </a:xfrm>
          <a:prstGeom prst="rect">
            <a:avLst/>
          </a:prstGeom>
          <a:solidFill>
            <a:srgbClr val="C4D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28800" y="1676400"/>
            <a:ext cx="5486400" cy="4495800"/>
          </a:xfrm>
          <a:prstGeom prst="roundRect">
            <a:avLst/>
          </a:prstGeom>
          <a:noFill/>
          <a:ln w="889000">
            <a:solidFill>
              <a:srgbClr val="5F3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79206" y="3108692"/>
            <a:ext cx="23855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</a:rPr>
              <a:t>팀원 소개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algn="ctr"/>
            <a:endParaRPr lang="en-US" altLang="ko-KR" sz="20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002060"/>
                </a:solidFill>
              </a:rPr>
              <a:t>201402308 </a:t>
            </a:r>
            <a:r>
              <a:rPr lang="ko-KR" altLang="en-US" sz="2000" b="1" dirty="0">
                <a:solidFill>
                  <a:srgbClr val="002060"/>
                </a:solidFill>
              </a:rPr>
              <a:t>이상인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algn="ctr"/>
            <a:endParaRPr lang="en-US" altLang="ko-KR" sz="20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002060"/>
                </a:solidFill>
              </a:rPr>
              <a:t>201402398 </a:t>
            </a:r>
            <a:r>
              <a:rPr lang="ko-KR" altLang="en-US" sz="2000" b="1" dirty="0">
                <a:solidFill>
                  <a:srgbClr val="002060"/>
                </a:solidFill>
              </a:rPr>
              <a:t>이슬비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6096000"/>
            <a:ext cx="381000" cy="2286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19400" y="5943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IME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voltag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3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4D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내용 개체 틀 1"/>
          <p:cNvSpPr>
            <a:spLocks noGrp="1"/>
          </p:cNvSpPr>
          <p:nvPr>
            <p:ph idx="1"/>
          </p:nvPr>
        </p:nvSpPr>
        <p:spPr>
          <a:xfrm>
            <a:off x="5772706" y="3167974"/>
            <a:ext cx="2883735" cy="1159752"/>
          </a:xfrm>
        </p:spPr>
        <p:txBody>
          <a:bodyPr/>
          <a:lstStyle/>
          <a:p>
            <a:pPr marL="82296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혈액 보유량 감소 추세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1842" y="3720860"/>
            <a:ext cx="357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적혈구 제제 보유현황 </a:t>
            </a:r>
            <a:r>
              <a:rPr lang="en-US" altLang="ko-KR" sz="1500" dirty="0" smtClean="0"/>
              <a:t>(2014</a:t>
            </a:r>
            <a:r>
              <a:rPr lang="en-US" altLang="ko-KR" sz="1500" dirty="0"/>
              <a:t>. 10.~11</a:t>
            </a:r>
            <a:r>
              <a:rPr lang="en-US" altLang="ko-KR" sz="1500" dirty="0" smtClean="0"/>
              <a:t>.)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1137495" y="6306235"/>
            <a:ext cx="4032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농축 혈소판 보유현황 </a:t>
            </a:r>
            <a:r>
              <a:rPr lang="en-US" altLang="ko-KR" sz="1500" dirty="0" smtClean="0"/>
              <a:t>(2014.  10.~11.)</a:t>
            </a:r>
          </a:p>
        </p:txBody>
      </p:sp>
      <p:sp>
        <p:nvSpPr>
          <p:cNvPr id="23" name="오른쪽 중괄호 22"/>
          <p:cNvSpPr/>
          <p:nvPr/>
        </p:nvSpPr>
        <p:spPr>
          <a:xfrm>
            <a:off x="5273220" y="1882809"/>
            <a:ext cx="413537" cy="38884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9250"/>
            <a:ext cx="4363475" cy="225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7" y="4051228"/>
            <a:ext cx="4353850" cy="225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898682" y="4301568"/>
            <a:ext cx="2757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 </a:t>
            </a:r>
            <a:r>
              <a:rPr lang="ko-KR" altLang="en-US" dirty="0" smtClean="0"/>
              <a:t>헌혈에 관해 관심도는 </a:t>
            </a:r>
            <a:endParaRPr lang="en-US" altLang="ko-KR" dirty="0" smtClean="0"/>
          </a:p>
          <a:p>
            <a:r>
              <a:rPr lang="ko-KR" altLang="en-US" dirty="0" smtClean="0"/>
              <a:t>얼마나 될까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Q </a:t>
            </a:r>
            <a:r>
              <a:rPr lang="ko-KR" altLang="en-US" dirty="0" smtClean="0"/>
              <a:t>헌혈에 대해 관심도가 떨어지는 집단은 무엇일까</a:t>
            </a:r>
            <a:r>
              <a:rPr lang="en-US" altLang="ko-KR" dirty="0" smtClean="0"/>
              <a:t>?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8200" y="513294"/>
            <a:ext cx="73914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37495" y="647328"/>
            <a:ext cx="69107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연구 배</a:t>
            </a:r>
            <a:r>
              <a:rPr lang="ko-KR" altLang="en-US" sz="3600" b="1" dirty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경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3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4D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048681" y="4066390"/>
            <a:ext cx="2713284" cy="1959918"/>
          </a:xfrm>
          <a:prstGeom prst="roundRect">
            <a:avLst>
              <a:gd name="adj" fmla="val 50000"/>
            </a:avLst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57976" y="4673072"/>
            <a:ext cx="1694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연령</a:t>
            </a:r>
            <a:r>
              <a:rPr lang="ko-KR" altLang="en-US" sz="4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81299" y="1674984"/>
            <a:ext cx="3505200" cy="2209800"/>
          </a:xfrm>
          <a:prstGeom prst="roundRect">
            <a:avLst>
              <a:gd name="adj" fmla="val 50000"/>
            </a:avLst>
          </a:prstGeom>
          <a:solidFill>
            <a:srgbClr val="DEFFAD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15507" y="2225886"/>
            <a:ext cx="32367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헌</a:t>
            </a:r>
            <a:r>
              <a:rPr lang="ko-KR" altLang="en-US" sz="22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혈에 대한 관심도</a:t>
            </a:r>
            <a:r>
              <a:rPr lang="en-US" altLang="ko-KR" sz="2200" b="1" dirty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sz="22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분석</a:t>
            </a:r>
            <a:endParaRPr lang="en-US" altLang="ko-KR" sz="2200" b="1" dirty="0" smtClean="0">
              <a:solidFill>
                <a:srgbClr val="5F3F30"/>
              </a:solidFill>
              <a:latin typeface="08서울남산체 B" pitchFamily="18" charset="-127"/>
              <a:ea typeface="08서울남산체 B" pitchFamily="18" charset="-127"/>
            </a:endParaRPr>
          </a:p>
          <a:p>
            <a:pPr algn="ctr"/>
            <a:r>
              <a:rPr lang="ko-KR" altLang="en-US" sz="22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및</a:t>
            </a:r>
            <a:endParaRPr lang="en-US" altLang="ko-KR" sz="2200" b="1" dirty="0" smtClean="0">
              <a:solidFill>
                <a:srgbClr val="5F3F30"/>
              </a:solidFill>
              <a:latin typeface="08서울남산체 B" pitchFamily="18" charset="-127"/>
              <a:ea typeface="08서울남산체 B" pitchFamily="18" charset="-127"/>
            </a:endParaRPr>
          </a:p>
          <a:p>
            <a:pPr algn="ctr"/>
            <a:r>
              <a:rPr lang="ko-KR" altLang="en-US" sz="22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관심도 취약집</a:t>
            </a:r>
            <a:r>
              <a:rPr lang="ko-KR" altLang="en-US" sz="2200" b="1" dirty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단</a:t>
            </a:r>
            <a:r>
              <a:rPr lang="ko-KR" altLang="en-US" sz="2200" b="1" dirty="0" smtClean="0">
                <a:solidFill>
                  <a:srgbClr val="5F3F30"/>
                </a:solidFill>
                <a:latin typeface="08서울남산체 B" pitchFamily="18" charset="-127"/>
                <a:ea typeface="08서울남산체 B" pitchFamily="18" charset="-127"/>
              </a:rPr>
              <a:t> 파악</a:t>
            </a:r>
            <a:endParaRPr lang="en-US" altLang="ko-KR" sz="2200" b="1" dirty="0" smtClean="0">
              <a:solidFill>
                <a:srgbClr val="5F3F30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8200" y="685800"/>
            <a:ext cx="73914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90248" y="819834"/>
            <a:ext cx="69107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연구 목</a:t>
            </a:r>
            <a:r>
              <a:rPr lang="ko-KR" altLang="en-US" sz="3600" b="1" dirty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표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88982" y="4139268"/>
            <a:ext cx="2713284" cy="1959918"/>
          </a:xfrm>
          <a:prstGeom prst="roundRect">
            <a:avLst>
              <a:gd name="adj" fmla="val 50000"/>
            </a:avLst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4800" y="4139268"/>
            <a:ext cx="2713284" cy="1959918"/>
          </a:xfrm>
          <a:prstGeom prst="roundRect">
            <a:avLst>
              <a:gd name="adj" fmla="val 50000"/>
            </a:avLst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38223" y="4692406"/>
            <a:ext cx="1191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지</a:t>
            </a:r>
            <a:r>
              <a:rPr lang="ko-KR" altLang="en-US" sz="4000" b="1" dirty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역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0248" y="4765284"/>
            <a:ext cx="1191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성별</a:t>
            </a:r>
            <a:endParaRPr lang="ko-KR" altLang="en-US" sz="40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9" grpId="0" animBg="1"/>
      <p:bldP spid="30" grpId="0"/>
      <p:bldP spid="18" grpId="0" animBg="1"/>
      <p:bldP spid="19" grpId="0" animBg="1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3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4D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38200" y="685800"/>
            <a:ext cx="73914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2461" y="819834"/>
            <a:ext cx="69990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atin typeface="+mj-lt"/>
                <a:ea typeface="08서울남산체 B" pitchFamily="18" charset="-127"/>
              </a:rPr>
              <a:t>연구 가설</a:t>
            </a:r>
            <a:endParaRPr lang="ko-KR" altLang="en-US" sz="3600" b="1" dirty="0">
              <a:latin typeface="+mj-lt"/>
              <a:ea typeface="08서울남산체 B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14400" y="1752600"/>
            <a:ext cx="5486400" cy="914400"/>
          </a:xfrm>
          <a:prstGeom prst="roundRect">
            <a:avLst/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14400" y="2971800"/>
            <a:ext cx="5486400" cy="9144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4400" y="4114800"/>
            <a:ext cx="5486400" cy="914400"/>
          </a:xfrm>
          <a:prstGeom prst="roundRect">
            <a:avLst/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14400" y="5257800"/>
            <a:ext cx="5486400" cy="9144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1868269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1. </a:t>
            </a:r>
            <a:endParaRPr lang="ko-KR" altLang="en-US" sz="36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087469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2. </a:t>
            </a:r>
            <a:endParaRPr lang="ko-KR" altLang="en-US" sz="36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4230469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3. </a:t>
            </a:r>
            <a:endParaRPr lang="ko-KR" altLang="en-US" sz="36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pic>
        <p:nvPicPr>
          <p:cNvPr id="16" name="그림 15" descr="han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6350320" y="2845120"/>
            <a:ext cx="3492064" cy="163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0600" y="537346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rPr>
              <a:t>4.</a:t>
            </a:r>
            <a:endParaRPr lang="ko-KR" altLang="en-US" sz="4000" b="1" dirty="0">
              <a:solidFill>
                <a:schemeClr val="bg1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77620" y="1914435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indent="0">
              <a:buNone/>
            </a:pPr>
            <a:r>
              <a:rPr lang="ko-KR" altLang="en-US" sz="1500" dirty="0" smtClean="0">
                <a:solidFill>
                  <a:schemeClr val="bg1"/>
                </a:solidFill>
              </a:rPr>
              <a:t>①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  <a:r>
              <a:rPr lang="ko-KR" altLang="en-US" sz="1500" dirty="0">
                <a:solidFill>
                  <a:schemeClr val="bg1"/>
                </a:solidFill>
              </a:rPr>
              <a:t>남</a:t>
            </a:r>
            <a:r>
              <a:rPr lang="en-US" altLang="ko-KR" sz="1500" dirty="0">
                <a:solidFill>
                  <a:schemeClr val="bg1"/>
                </a:solidFill>
              </a:rPr>
              <a:t>vs</a:t>
            </a:r>
            <a:r>
              <a:rPr lang="ko-KR" altLang="en-US" sz="1500" dirty="0">
                <a:solidFill>
                  <a:schemeClr val="bg1"/>
                </a:solidFill>
              </a:rPr>
              <a:t>여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②헌혈 가능 지역</a:t>
            </a:r>
            <a:r>
              <a:rPr lang="en-US" altLang="ko-KR" sz="1500" dirty="0">
                <a:solidFill>
                  <a:schemeClr val="bg1"/>
                </a:solidFill>
              </a:rPr>
              <a:t>vs</a:t>
            </a:r>
            <a:r>
              <a:rPr lang="ko-KR" altLang="en-US" sz="1500" dirty="0">
                <a:solidFill>
                  <a:schemeClr val="bg1"/>
                </a:solidFill>
              </a:rPr>
              <a:t>헌혈 불가능 지역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</a:p>
          <a:p>
            <a:pPr marL="82296" indent="0">
              <a:buNone/>
            </a:pPr>
            <a:r>
              <a:rPr lang="ko-KR" altLang="en-US" sz="1500" dirty="0">
                <a:solidFill>
                  <a:schemeClr val="bg1"/>
                </a:solidFill>
              </a:rPr>
              <a:t>③연령대 에 따라 </a:t>
            </a:r>
            <a:r>
              <a:rPr lang="ko-KR" altLang="en-US" sz="1500" u="sng" dirty="0">
                <a:solidFill>
                  <a:srgbClr val="FF0000"/>
                </a:solidFill>
              </a:rPr>
              <a:t>헌혈 지식의 차이</a:t>
            </a:r>
            <a:r>
              <a:rPr lang="ko-KR" altLang="en-US" sz="1500" dirty="0">
                <a:solidFill>
                  <a:schemeClr val="bg1"/>
                </a:solidFill>
              </a:rPr>
              <a:t>가 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77620" y="3133635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indent="0">
              <a:buNone/>
            </a:pPr>
            <a:r>
              <a:rPr lang="ko-KR" altLang="en-US" sz="1500" dirty="0">
                <a:solidFill>
                  <a:schemeClr val="bg1"/>
                </a:solidFill>
              </a:rPr>
              <a:t>①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  <a:r>
              <a:rPr lang="ko-KR" altLang="en-US" sz="1500" dirty="0">
                <a:solidFill>
                  <a:schemeClr val="bg1"/>
                </a:solidFill>
              </a:rPr>
              <a:t>남</a:t>
            </a:r>
            <a:r>
              <a:rPr lang="en-US" altLang="ko-KR" sz="1500" dirty="0">
                <a:solidFill>
                  <a:schemeClr val="bg1"/>
                </a:solidFill>
              </a:rPr>
              <a:t>vs</a:t>
            </a:r>
            <a:r>
              <a:rPr lang="ko-KR" altLang="en-US" sz="1500" dirty="0">
                <a:solidFill>
                  <a:schemeClr val="bg1"/>
                </a:solidFill>
              </a:rPr>
              <a:t>여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②헌혈 가능 지역</a:t>
            </a:r>
            <a:r>
              <a:rPr lang="en-US" altLang="ko-KR" sz="1500" dirty="0">
                <a:solidFill>
                  <a:schemeClr val="bg1"/>
                </a:solidFill>
              </a:rPr>
              <a:t>vs</a:t>
            </a:r>
            <a:r>
              <a:rPr lang="ko-KR" altLang="en-US" sz="1500" dirty="0">
                <a:solidFill>
                  <a:schemeClr val="bg1"/>
                </a:solidFill>
              </a:rPr>
              <a:t>헌혈 불가능 지역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</a:p>
          <a:p>
            <a:pPr marL="82296" indent="0">
              <a:buNone/>
            </a:pPr>
            <a:r>
              <a:rPr lang="ko-KR" altLang="en-US" sz="1500" dirty="0">
                <a:solidFill>
                  <a:schemeClr val="bg1"/>
                </a:solidFill>
              </a:rPr>
              <a:t>③연령대 에 따라 </a:t>
            </a:r>
            <a:r>
              <a:rPr lang="ko-KR" altLang="en-US" sz="1500" u="sng" dirty="0">
                <a:solidFill>
                  <a:srgbClr val="FF0000"/>
                </a:solidFill>
              </a:rPr>
              <a:t>헌혈 경험도의 차이</a:t>
            </a:r>
            <a:r>
              <a:rPr lang="ko-KR" altLang="en-US" sz="1500" dirty="0">
                <a:solidFill>
                  <a:schemeClr val="bg1"/>
                </a:solidFill>
              </a:rPr>
              <a:t>가 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39119" y="4322802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indent="0">
              <a:buNone/>
            </a:pPr>
            <a:r>
              <a:rPr lang="ko-KR" altLang="en-US" sz="1500" dirty="0">
                <a:solidFill>
                  <a:schemeClr val="bg1"/>
                </a:solidFill>
              </a:rPr>
              <a:t>①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  <a:r>
              <a:rPr lang="ko-KR" altLang="en-US" sz="1500" dirty="0">
                <a:solidFill>
                  <a:schemeClr val="bg1"/>
                </a:solidFill>
              </a:rPr>
              <a:t>남</a:t>
            </a:r>
            <a:r>
              <a:rPr lang="en-US" altLang="ko-KR" sz="1500" dirty="0">
                <a:solidFill>
                  <a:schemeClr val="bg1"/>
                </a:solidFill>
              </a:rPr>
              <a:t>vs</a:t>
            </a:r>
            <a:r>
              <a:rPr lang="ko-KR" altLang="en-US" sz="1500" dirty="0">
                <a:solidFill>
                  <a:schemeClr val="bg1"/>
                </a:solidFill>
              </a:rPr>
              <a:t>여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②헌혈 가능 지역</a:t>
            </a:r>
            <a:r>
              <a:rPr lang="en-US" altLang="ko-KR" sz="1500" dirty="0">
                <a:solidFill>
                  <a:schemeClr val="bg1"/>
                </a:solidFill>
              </a:rPr>
              <a:t>vs</a:t>
            </a:r>
            <a:r>
              <a:rPr lang="ko-KR" altLang="en-US" sz="1500" dirty="0">
                <a:solidFill>
                  <a:schemeClr val="bg1"/>
                </a:solidFill>
              </a:rPr>
              <a:t>헌혈 불가능 지역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</a:p>
          <a:p>
            <a:pPr marL="82296" indent="0">
              <a:buNone/>
            </a:pPr>
            <a:r>
              <a:rPr lang="ko-KR" altLang="en-US" sz="1500" dirty="0">
                <a:solidFill>
                  <a:schemeClr val="bg1"/>
                </a:solidFill>
              </a:rPr>
              <a:t>③연령대 에 따라 </a:t>
            </a:r>
            <a:r>
              <a:rPr lang="ko-KR" altLang="en-US" sz="1500" u="sng" dirty="0">
                <a:solidFill>
                  <a:srgbClr val="FF0000"/>
                </a:solidFill>
              </a:rPr>
              <a:t>미래 헌혈 가능성의 차이</a:t>
            </a:r>
            <a:r>
              <a:rPr lang="ko-KR" altLang="en-US" sz="1500" dirty="0">
                <a:solidFill>
                  <a:schemeClr val="bg1"/>
                </a:solidFill>
              </a:rPr>
              <a:t>가 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15056" y="542167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indent="0">
              <a:buNone/>
            </a:pPr>
            <a:r>
              <a:rPr lang="ko-KR" altLang="en-US" sz="1500" dirty="0">
                <a:solidFill>
                  <a:schemeClr val="bg1"/>
                </a:solidFill>
              </a:rPr>
              <a:t>헌혈지식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헌혈 경험도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미래 헌혈 가능성의 </a:t>
            </a:r>
            <a:endParaRPr lang="en-US" altLang="ko-KR" sz="1500" dirty="0" smtClean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ko-KR" altLang="en-US" sz="1500" dirty="0" smtClean="0">
                <a:solidFill>
                  <a:schemeClr val="bg1"/>
                </a:solidFill>
              </a:rPr>
              <a:t>상관관계분석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400" y="6177624"/>
            <a:ext cx="708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※</a:t>
            </a:r>
            <a:r>
              <a:rPr lang="ko-KR" altLang="en-US" sz="1400" dirty="0">
                <a:solidFill>
                  <a:schemeClr val="bg1"/>
                </a:solidFill>
              </a:rPr>
              <a:t>헌혈 불가능 지역은 </a:t>
            </a:r>
            <a:r>
              <a:rPr lang="ko-KR" altLang="en-US" sz="1400" dirty="0" err="1">
                <a:solidFill>
                  <a:schemeClr val="bg1"/>
                </a:solidFill>
              </a:rPr>
              <a:t>전혈</a:t>
            </a:r>
            <a:r>
              <a:rPr lang="ko-KR" altLang="en-US" sz="1400" dirty="0">
                <a:solidFill>
                  <a:schemeClr val="bg1"/>
                </a:solidFill>
              </a:rPr>
              <a:t> 헌혈만 불가능할 뿐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b="1" u="sng" dirty="0">
                <a:solidFill>
                  <a:schemeClr val="bg1"/>
                </a:solidFill>
              </a:rPr>
              <a:t>혈장 헌혈은 가능하다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3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38200" y="685800"/>
            <a:ext cx="73914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14400" y="1828800"/>
            <a:ext cx="7315200" cy="43434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0248" y="769203"/>
            <a:ext cx="6986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데이터 수집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1600" y="2076896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조사 대상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남녀 </a:t>
            </a:r>
            <a:r>
              <a:rPr lang="ko-KR" altLang="en-US" dirty="0">
                <a:solidFill>
                  <a:schemeClr val="bg1"/>
                </a:solidFill>
              </a:rPr>
              <a:t>각 </a:t>
            </a:r>
            <a:r>
              <a:rPr lang="en-US" altLang="ko-KR" dirty="0">
                <a:solidFill>
                  <a:schemeClr val="bg1"/>
                </a:solidFill>
              </a:rPr>
              <a:t>20</a:t>
            </a:r>
            <a:r>
              <a:rPr lang="ko-KR" altLang="en-US" dirty="0">
                <a:solidFill>
                  <a:schemeClr val="bg1"/>
                </a:solidFill>
              </a:rPr>
              <a:t>명 </a:t>
            </a:r>
            <a:r>
              <a:rPr lang="ko-KR" altLang="en-US" dirty="0" smtClean="0">
                <a:solidFill>
                  <a:schemeClr val="bg1"/>
                </a:solidFill>
              </a:rPr>
              <a:t>이상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조사 </a:t>
            </a:r>
            <a:r>
              <a:rPr lang="ko-KR" altLang="en-US" b="1" dirty="0">
                <a:solidFill>
                  <a:schemeClr val="bg1"/>
                </a:solidFill>
              </a:rPr>
              <a:t>방법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온라인 설문지를 통한 </a:t>
            </a:r>
            <a:r>
              <a:rPr lang="ko-KR" altLang="en-US" dirty="0" smtClean="0">
                <a:solidFill>
                  <a:schemeClr val="bg1"/>
                </a:solidFill>
              </a:rPr>
              <a:t>설문조사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문항 </a:t>
            </a:r>
            <a:r>
              <a:rPr lang="ko-KR" altLang="en-US" b="1" dirty="0" smtClean="0">
                <a:solidFill>
                  <a:schemeClr val="bg1"/>
                </a:solidFill>
              </a:rPr>
              <a:t>구성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분량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-</a:t>
            </a:r>
            <a:r>
              <a:rPr lang="ko-KR" altLang="en-US" dirty="0">
                <a:solidFill>
                  <a:schemeClr val="bg1"/>
                </a:solidFill>
              </a:rPr>
              <a:t>기본 인적 사항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문항</a:t>
            </a:r>
            <a:endParaRPr lang="en-US" altLang="ko-KR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  -</a:t>
            </a:r>
            <a:r>
              <a:rPr lang="ko-KR" altLang="en-US" dirty="0">
                <a:solidFill>
                  <a:schemeClr val="bg1"/>
                </a:solidFill>
              </a:rPr>
              <a:t>헌혈 지식 관련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문항</a:t>
            </a:r>
            <a:endParaRPr lang="en-US" altLang="ko-KR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  -</a:t>
            </a:r>
            <a:r>
              <a:rPr lang="ko-KR" altLang="en-US" dirty="0">
                <a:solidFill>
                  <a:schemeClr val="bg1"/>
                </a:solidFill>
              </a:rPr>
              <a:t>실제 헌혈 관련 </a:t>
            </a:r>
            <a:r>
              <a:rPr lang="en-US" altLang="ko-KR" dirty="0">
                <a:solidFill>
                  <a:schemeClr val="bg1"/>
                </a:solidFill>
              </a:rPr>
              <a:t>3~4</a:t>
            </a:r>
            <a:r>
              <a:rPr lang="ko-KR" altLang="en-US" dirty="0">
                <a:solidFill>
                  <a:schemeClr val="bg1"/>
                </a:solidFill>
              </a:rPr>
              <a:t>문항</a:t>
            </a:r>
            <a:endParaRPr lang="en-US" altLang="ko-KR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  -</a:t>
            </a:r>
            <a:r>
              <a:rPr lang="ko-KR" altLang="en-US" dirty="0">
                <a:solidFill>
                  <a:schemeClr val="bg1"/>
                </a:solidFill>
              </a:rPr>
              <a:t>미래 헌혈 </a:t>
            </a:r>
            <a:r>
              <a:rPr lang="ko-KR" altLang="en-US" dirty="0" smtClean="0">
                <a:solidFill>
                  <a:schemeClr val="bg1"/>
                </a:solidFill>
              </a:rPr>
              <a:t>계획 관련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문항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2296" indent="0">
              <a:buNone/>
            </a:pP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설문 </a:t>
            </a:r>
            <a:r>
              <a:rPr lang="ko-KR" altLang="en-US" b="1" dirty="0" smtClean="0">
                <a:solidFill>
                  <a:schemeClr val="bg1"/>
                </a:solidFill>
              </a:rPr>
              <a:t>예시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  Q . </a:t>
            </a:r>
            <a:r>
              <a:rPr lang="ko-KR" altLang="en-US" dirty="0" smtClean="0">
                <a:solidFill>
                  <a:schemeClr val="bg1"/>
                </a:solidFill>
              </a:rPr>
              <a:t>헌혈을 </a:t>
            </a:r>
            <a:r>
              <a:rPr lang="ko-KR" altLang="en-US" dirty="0">
                <a:solidFill>
                  <a:schemeClr val="bg1"/>
                </a:solidFill>
              </a:rPr>
              <a:t>하면 빈혈에 걸린다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 O / X )</a:t>
            </a:r>
          </a:p>
          <a:p>
            <a:pPr marL="82296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   Q . </a:t>
            </a:r>
            <a:r>
              <a:rPr lang="ko-KR" altLang="en-US" dirty="0">
                <a:solidFill>
                  <a:schemeClr val="bg1"/>
                </a:solidFill>
              </a:rPr>
              <a:t>앞으로 </a:t>
            </a:r>
            <a:r>
              <a:rPr lang="ko-KR" altLang="en-US" dirty="0" smtClean="0">
                <a:solidFill>
                  <a:schemeClr val="bg1"/>
                </a:solidFill>
              </a:rPr>
              <a:t>두 달 </a:t>
            </a:r>
            <a:r>
              <a:rPr lang="ko-KR" altLang="en-US" dirty="0">
                <a:solidFill>
                  <a:schemeClr val="bg1"/>
                </a:solidFill>
              </a:rPr>
              <a:t>내로 헌혈 계획이 있습니까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3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" y="228600"/>
            <a:ext cx="8686800" cy="6400800"/>
          </a:xfrm>
          <a:prstGeom prst="roundRect">
            <a:avLst/>
          </a:prstGeom>
          <a:solidFill>
            <a:srgbClr val="CFD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38200" y="685800"/>
            <a:ext cx="7391400" cy="914400"/>
          </a:xfrm>
          <a:prstGeom prst="roundRect">
            <a:avLst/>
          </a:prstGeom>
          <a:solidFill>
            <a:srgbClr val="DEF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14400" y="1828800"/>
            <a:ext cx="7315200" cy="43434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0248" y="769203"/>
            <a:ext cx="6986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432003"/>
                </a:solidFill>
                <a:latin typeface="08서울남산체 B" pitchFamily="18" charset="-127"/>
                <a:ea typeface="08서울남산체 B" pitchFamily="18" charset="-127"/>
              </a:rPr>
              <a:t>연구 방법 및 절차</a:t>
            </a:r>
            <a:endParaRPr lang="ko-KR" altLang="en-US" sz="3600" b="1" dirty="0">
              <a:solidFill>
                <a:srgbClr val="432003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19200" y="2153840"/>
            <a:ext cx="64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연구 방법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SPSS </a:t>
            </a:r>
            <a:r>
              <a:rPr lang="ko-KR" altLang="en-US" dirty="0">
                <a:solidFill>
                  <a:schemeClr val="bg1"/>
                </a:solidFill>
              </a:rPr>
              <a:t>독립 </a:t>
            </a:r>
            <a:r>
              <a:rPr lang="en-US" altLang="ko-KR" dirty="0">
                <a:solidFill>
                  <a:schemeClr val="bg1"/>
                </a:solidFill>
              </a:rPr>
              <a:t>T</a:t>
            </a:r>
            <a:r>
              <a:rPr lang="ko-KR" altLang="en-US" dirty="0">
                <a:solidFill>
                  <a:schemeClr val="bg1"/>
                </a:solidFill>
              </a:rPr>
              <a:t>검정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가설 </a:t>
            </a:r>
            <a:r>
              <a:rPr lang="en-US" altLang="ko-KR" dirty="0">
                <a:solidFill>
                  <a:schemeClr val="bg1"/>
                </a:solidFill>
              </a:rPr>
              <a:t>1,2,3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SPSS </a:t>
            </a:r>
            <a:r>
              <a:rPr lang="ko-KR" altLang="en-US" dirty="0" smtClean="0">
                <a:solidFill>
                  <a:schemeClr val="bg1"/>
                </a:solidFill>
              </a:rPr>
              <a:t>행렬 </a:t>
            </a:r>
            <a:r>
              <a:rPr lang="ko-KR" altLang="en-US" dirty="0" err="1" smtClean="0">
                <a:solidFill>
                  <a:schemeClr val="bg1"/>
                </a:solidFill>
              </a:rPr>
              <a:t>산점도</a:t>
            </a:r>
            <a:r>
              <a:rPr lang="ko-KR" altLang="en-US" dirty="0" smtClean="0">
                <a:solidFill>
                  <a:schemeClr val="bg1"/>
                </a:solidFill>
              </a:rPr>
              <a:t> 및 상관분석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가설 </a:t>
            </a:r>
            <a:r>
              <a:rPr lang="en-US" altLang="ko-KR" dirty="0" smtClean="0">
                <a:solidFill>
                  <a:schemeClr val="bg1"/>
                </a:solidFill>
              </a:rPr>
              <a:t>4)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절차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82296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  가설 </a:t>
            </a:r>
            <a:r>
              <a:rPr lang="ko-KR" altLang="en-US" dirty="0">
                <a:solidFill>
                  <a:schemeClr val="bg1"/>
                </a:solidFill>
              </a:rPr>
              <a:t>수립 및 </a:t>
            </a:r>
            <a:r>
              <a:rPr lang="en-US" altLang="ko-KR" dirty="0">
                <a:solidFill>
                  <a:schemeClr val="bg1"/>
                </a:solidFill>
              </a:rPr>
              <a:t>proposal </a:t>
            </a:r>
            <a:r>
              <a:rPr lang="ko-KR" altLang="en-US" dirty="0">
                <a:solidFill>
                  <a:schemeClr val="bg1"/>
                </a:solidFill>
              </a:rPr>
              <a:t>제안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 검토 </a:t>
            </a:r>
            <a:r>
              <a:rPr lang="ko-KR" altLang="en-US" dirty="0">
                <a:solidFill>
                  <a:schemeClr val="bg1"/>
                </a:solidFill>
              </a:rPr>
              <a:t>후 설문지 최종 작성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 데이터 수집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 데이터 </a:t>
            </a:r>
            <a:r>
              <a:rPr lang="ko-KR" altLang="en-US" dirty="0">
                <a:solidFill>
                  <a:schemeClr val="bg1"/>
                </a:solidFill>
              </a:rPr>
              <a:t>분석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 중간 </a:t>
            </a:r>
            <a:r>
              <a:rPr lang="ko-KR" altLang="en-US" dirty="0">
                <a:solidFill>
                  <a:schemeClr val="bg1"/>
                </a:solidFill>
              </a:rPr>
              <a:t>분석 및 기본 가정 검토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 결과 </a:t>
            </a:r>
            <a:r>
              <a:rPr lang="ko-KR" altLang="en-US" dirty="0">
                <a:solidFill>
                  <a:schemeClr val="bg1"/>
                </a:solidFill>
              </a:rPr>
              <a:t>해석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/>
              <a:buChar char="Ø"/>
            </a:pPr>
            <a:r>
              <a:rPr lang="ko-KR" altLang="en-US" dirty="0" smtClean="0">
                <a:solidFill>
                  <a:schemeClr val="bg1"/>
                </a:solidFill>
              </a:rPr>
              <a:t> 최종 </a:t>
            </a:r>
            <a:r>
              <a:rPr lang="ko-KR" altLang="en-US" dirty="0">
                <a:solidFill>
                  <a:schemeClr val="bg1"/>
                </a:solidFill>
              </a:rPr>
              <a:t>검토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6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 도형 21"/>
          <p:cNvSpPr/>
          <p:nvPr/>
        </p:nvSpPr>
        <p:spPr>
          <a:xfrm rot="18829800">
            <a:off x="3106655" y="-1084345"/>
            <a:ext cx="2860730" cy="2860730"/>
          </a:xfrm>
          <a:prstGeom prst="corner">
            <a:avLst>
              <a:gd name="adj1" fmla="val 14993"/>
              <a:gd name="adj2" fmla="val 17436"/>
            </a:avLst>
          </a:prstGeom>
          <a:solidFill>
            <a:srgbClr val="A9D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09800" y="2043606"/>
            <a:ext cx="4724400" cy="3733800"/>
          </a:xfrm>
          <a:prstGeom prst="roundRect">
            <a:avLst>
              <a:gd name="adj" fmla="val 10951"/>
            </a:avLst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 descr="1_000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0"/>
            <a:ext cx="5638800" cy="1295400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1828800" y="1676400"/>
            <a:ext cx="5486400" cy="4495800"/>
          </a:xfrm>
          <a:prstGeom prst="roundRect">
            <a:avLst/>
          </a:prstGeom>
          <a:noFill/>
          <a:ln w="889000">
            <a:solidFill>
              <a:srgbClr val="5F3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>
            <a:hlinkClick r:id="" action="ppaction://noaction"/>
          </p:cNvPr>
          <p:cNvSpPr/>
          <p:nvPr/>
        </p:nvSpPr>
        <p:spPr>
          <a:xfrm>
            <a:off x="6477000" y="6096000"/>
            <a:ext cx="381000" cy="228600"/>
          </a:xfrm>
          <a:prstGeom prst="roundRect">
            <a:avLst/>
          </a:prstGeom>
          <a:solidFill>
            <a:srgbClr val="F0B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5118" y="3656591"/>
            <a:ext cx="191591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002060"/>
                </a:solidFill>
              </a:rPr>
              <a:t>감사합니다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5943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IME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657</Words>
  <Application>Microsoft Office PowerPoint</Application>
  <PresentationFormat>화면 슬라이드 쇼(4:3)</PresentationFormat>
  <Paragraphs>81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Aida</dc:creator>
  <cp:lastModifiedBy>Sang In Lee</cp:lastModifiedBy>
  <cp:revision>425</cp:revision>
  <dcterms:created xsi:type="dcterms:W3CDTF">2014-09-07T21:50:55Z</dcterms:created>
  <dcterms:modified xsi:type="dcterms:W3CDTF">2015-05-11T00:01:04Z</dcterms:modified>
</cp:coreProperties>
</file>