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7"/>
  </p:notesMasterIdLst>
  <p:handoutMasterIdLst>
    <p:handoutMasterId r:id="rId28"/>
  </p:handoutMasterIdLst>
  <p:sldIdLst>
    <p:sldId id="256" r:id="rId2"/>
    <p:sldId id="380" r:id="rId3"/>
    <p:sldId id="272" r:id="rId4"/>
    <p:sldId id="316" r:id="rId5"/>
    <p:sldId id="343" r:id="rId6"/>
    <p:sldId id="370" r:id="rId7"/>
    <p:sldId id="260" r:id="rId8"/>
    <p:sldId id="322" r:id="rId9"/>
    <p:sldId id="275" r:id="rId10"/>
    <p:sldId id="378" r:id="rId11"/>
    <p:sldId id="377" r:id="rId12"/>
    <p:sldId id="320" r:id="rId13"/>
    <p:sldId id="344" r:id="rId14"/>
    <p:sldId id="345" r:id="rId15"/>
    <p:sldId id="306" r:id="rId16"/>
    <p:sldId id="361" r:id="rId17"/>
    <p:sldId id="362" r:id="rId18"/>
    <p:sldId id="261" r:id="rId19"/>
    <p:sldId id="300" r:id="rId20"/>
    <p:sldId id="267" r:id="rId21"/>
    <p:sldId id="342" r:id="rId22"/>
    <p:sldId id="348" r:id="rId23"/>
    <p:sldId id="334" r:id="rId24"/>
    <p:sldId id="349" r:id="rId25"/>
    <p:sldId id="336" r:id="rId26"/>
  </p:sldIdLst>
  <p:sldSz cx="9144000" cy="6858000" type="screen4x3"/>
  <p:notesSz cx="6858000" cy="9144000"/>
  <p:custShowLst>
    <p:custShow name="handout" id="0">
      <p:sldLst>
        <p:sld r:id="rId2"/>
        <p:sld r:id="rId4"/>
        <p:sld r:id="rId5"/>
        <p:sld r:id="rId6"/>
        <p:sld r:id="rId7"/>
        <p:sld r:id="rId8"/>
        <p:sld r:id="rId9"/>
        <p:sld r:id="rId10"/>
        <p:sld r:id="rId13"/>
        <p:sld r:id="rId14"/>
        <p:sld r:id="rId15"/>
        <p:sld r:id="rId16"/>
        <p:sld r:id="rId17"/>
        <p:sld r:id="rId19"/>
        <p:sld r:id="rId20"/>
        <p:sld r:id="rId21"/>
        <p:sld r:id="rId22"/>
        <p:sld r:id="rId23"/>
        <p:sld r:id="rId24"/>
        <p:sld r:id="rId25"/>
        <p:sld r:id="rId26"/>
      </p:sldLst>
    </p:custShow>
  </p:custShowLst>
  <p:defaultTextStyle>
    <a:defPPr>
      <a:defRPr lang="en-US"/>
    </a:defPPr>
    <a:lvl1pPr algn="l" rtl="0" eaLnBrk="0" fontAlgn="base" hangingPunct="0">
      <a:spcBef>
        <a:spcPct val="0"/>
      </a:spcBef>
      <a:spcAft>
        <a:spcPct val="0"/>
      </a:spcAft>
      <a:defRPr sz="1200" b="1" kern="1200">
        <a:solidFill>
          <a:schemeClr val="tx1"/>
        </a:solidFill>
        <a:latin typeface="Comic Sans MS" pitchFamily="-84" charset="0"/>
        <a:ea typeface="ＭＳ Ｐゴシック" pitchFamily="-84" charset="-128"/>
        <a:cs typeface="ＭＳ Ｐゴシック" pitchFamily="-84" charset="-128"/>
      </a:defRPr>
    </a:lvl1pPr>
    <a:lvl2pPr marL="457200" algn="l" rtl="0" eaLnBrk="0" fontAlgn="base" hangingPunct="0">
      <a:spcBef>
        <a:spcPct val="0"/>
      </a:spcBef>
      <a:spcAft>
        <a:spcPct val="0"/>
      </a:spcAft>
      <a:defRPr sz="1200" b="1" kern="1200">
        <a:solidFill>
          <a:schemeClr val="tx1"/>
        </a:solidFill>
        <a:latin typeface="Comic Sans MS" pitchFamily="-84" charset="0"/>
        <a:ea typeface="ＭＳ Ｐゴシック" pitchFamily="-84" charset="-128"/>
        <a:cs typeface="ＭＳ Ｐゴシック" pitchFamily="-84" charset="-128"/>
      </a:defRPr>
    </a:lvl2pPr>
    <a:lvl3pPr marL="914400" algn="l" rtl="0" eaLnBrk="0" fontAlgn="base" hangingPunct="0">
      <a:spcBef>
        <a:spcPct val="0"/>
      </a:spcBef>
      <a:spcAft>
        <a:spcPct val="0"/>
      </a:spcAft>
      <a:defRPr sz="1200" b="1" kern="1200">
        <a:solidFill>
          <a:schemeClr val="tx1"/>
        </a:solidFill>
        <a:latin typeface="Comic Sans MS" pitchFamily="-84" charset="0"/>
        <a:ea typeface="ＭＳ Ｐゴシック" pitchFamily="-84" charset="-128"/>
        <a:cs typeface="ＭＳ Ｐゴシック" pitchFamily="-84" charset="-128"/>
      </a:defRPr>
    </a:lvl3pPr>
    <a:lvl4pPr marL="1371600" algn="l" rtl="0" eaLnBrk="0" fontAlgn="base" hangingPunct="0">
      <a:spcBef>
        <a:spcPct val="0"/>
      </a:spcBef>
      <a:spcAft>
        <a:spcPct val="0"/>
      </a:spcAft>
      <a:defRPr sz="1200" b="1" kern="1200">
        <a:solidFill>
          <a:schemeClr val="tx1"/>
        </a:solidFill>
        <a:latin typeface="Comic Sans MS" pitchFamily="-84" charset="0"/>
        <a:ea typeface="ＭＳ Ｐゴシック" pitchFamily="-84" charset="-128"/>
        <a:cs typeface="ＭＳ Ｐゴシック" pitchFamily="-84" charset="-128"/>
      </a:defRPr>
    </a:lvl4pPr>
    <a:lvl5pPr marL="1828800" algn="l" rtl="0" eaLnBrk="0" fontAlgn="base" hangingPunct="0">
      <a:spcBef>
        <a:spcPct val="0"/>
      </a:spcBef>
      <a:spcAft>
        <a:spcPct val="0"/>
      </a:spcAft>
      <a:defRPr sz="1200" b="1" kern="1200">
        <a:solidFill>
          <a:schemeClr val="tx1"/>
        </a:solidFill>
        <a:latin typeface="Comic Sans MS" pitchFamily="-84" charset="0"/>
        <a:ea typeface="ＭＳ Ｐゴシック" pitchFamily="-84" charset="-128"/>
        <a:cs typeface="ＭＳ Ｐゴシック" pitchFamily="-84" charset="-128"/>
      </a:defRPr>
    </a:lvl5pPr>
    <a:lvl6pPr marL="2286000" algn="l" defTabSz="457200" rtl="0" eaLnBrk="1" latinLnBrk="0" hangingPunct="1">
      <a:defRPr sz="1200" b="1" kern="1200">
        <a:solidFill>
          <a:schemeClr val="tx1"/>
        </a:solidFill>
        <a:latin typeface="Comic Sans MS" pitchFamily="-84" charset="0"/>
        <a:ea typeface="ＭＳ Ｐゴシック" pitchFamily="-84" charset="-128"/>
        <a:cs typeface="ＭＳ Ｐゴシック" pitchFamily="-84" charset="-128"/>
      </a:defRPr>
    </a:lvl6pPr>
    <a:lvl7pPr marL="2743200" algn="l" defTabSz="457200" rtl="0" eaLnBrk="1" latinLnBrk="0" hangingPunct="1">
      <a:defRPr sz="1200" b="1" kern="1200">
        <a:solidFill>
          <a:schemeClr val="tx1"/>
        </a:solidFill>
        <a:latin typeface="Comic Sans MS" pitchFamily="-84" charset="0"/>
        <a:ea typeface="ＭＳ Ｐゴシック" pitchFamily="-84" charset="-128"/>
        <a:cs typeface="ＭＳ Ｐゴシック" pitchFamily="-84" charset="-128"/>
      </a:defRPr>
    </a:lvl7pPr>
    <a:lvl8pPr marL="3200400" algn="l" defTabSz="457200" rtl="0" eaLnBrk="1" latinLnBrk="0" hangingPunct="1">
      <a:defRPr sz="1200" b="1" kern="1200">
        <a:solidFill>
          <a:schemeClr val="tx1"/>
        </a:solidFill>
        <a:latin typeface="Comic Sans MS" pitchFamily="-84" charset="0"/>
        <a:ea typeface="ＭＳ Ｐゴシック" pitchFamily="-84" charset="-128"/>
        <a:cs typeface="ＭＳ Ｐゴシック" pitchFamily="-84" charset="-128"/>
      </a:defRPr>
    </a:lvl8pPr>
    <a:lvl9pPr marL="3657600" algn="l" defTabSz="457200" rtl="0" eaLnBrk="1" latinLnBrk="0" hangingPunct="1">
      <a:defRPr sz="1200" b="1" kern="1200">
        <a:solidFill>
          <a:schemeClr val="tx1"/>
        </a:solidFill>
        <a:latin typeface="Comic Sans MS" pitchFamily="-84" charset="0"/>
        <a:ea typeface="ＭＳ Ｐゴシック" pitchFamily="-84" charset="-128"/>
        <a:cs typeface="ＭＳ Ｐゴシック" pitchFamily="-8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969"/>
    <a:srgbClr val="690069"/>
    <a:srgbClr val="FF00FF"/>
    <a:srgbClr val="000000"/>
    <a:srgbClr val="00FF00"/>
    <a:srgbClr val="FF0000"/>
    <a:srgbClr val="408000"/>
    <a:srgbClr val="095AA6"/>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88375" autoAdjust="0"/>
  </p:normalViewPr>
  <p:slideViewPr>
    <p:cSldViewPr snapToGrid="0">
      <p:cViewPr varScale="1">
        <p:scale>
          <a:sx n="123" d="100"/>
          <a:sy n="123" d="100"/>
        </p:scale>
        <p:origin x="116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2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b="0"/>
            </a:lvl1pPr>
          </a:lstStyle>
          <a:p>
            <a:endParaRPr lang="en-US"/>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b="0"/>
            </a:lvl1pPr>
          </a:lstStyle>
          <a:p>
            <a:endParaRPr lang="en-US"/>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b="0"/>
            </a:lvl1pPr>
          </a:lstStyle>
          <a:p>
            <a:fld id="{217011C9-3EBD-433D-A169-CBE51CABD7BD}" type="slidenum">
              <a:rPr lang="en-US"/>
              <a:pPr/>
              <a:t>‹#›</a:t>
            </a:fld>
            <a:endParaRPr lang="en-US"/>
          </a:p>
        </p:txBody>
      </p:sp>
    </p:spTree>
    <p:extLst>
      <p:ext uri="{BB962C8B-B14F-4D97-AF65-F5344CB8AC3E}">
        <p14:creationId xmlns:p14="http://schemas.microsoft.com/office/powerpoint/2010/main" val="1764259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b="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b="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b="0"/>
            </a:lvl1pPr>
          </a:lstStyle>
          <a:p>
            <a:fld id="{9F062E72-BF0B-411C-BDF5-B5707732AC14}" type="slidenum">
              <a:rPr lang="en-US"/>
              <a:pPr/>
              <a:t>‹#›</a:t>
            </a:fld>
            <a:endParaRPr lang="en-US"/>
          </a:p>
        </p:txBody>
      </p:sp>
    </p:spTree>
    <p:extLst>
      <p:ext uri="{BB962C8B-B14F-4D97-AF65-F5344CB8AC3E}">
        <p14:creationId xmlns:p14="http://schemas.microsoft.com/office/powerpoint/2010/main" val="322486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38E49583-9C09-4A2F-999D-4B8511540560}"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dirty="0">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92538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2A72EF7-B843-4203-A8AA-147A700D723B}" type="slidenum">
              <a:rPr lang="en-US"/>
              <a:pPr/>
              <a:t>10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766179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3E955D8-0D2D-4C3A-8FDF-285030F7FAB7}" type="slidenum">
              <a:rPr lang="en-US"/>
              <a:pPr/>
              <a:t>11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kumimoji="1" lang="en-US">
                <a:latin typeface="Comic Sans MS" pitchFamily="-84" charset="0"/>
                <a:ea typeface="ＭＳ Ｐゴシック" pitchFamily="-84" charset="-128"/>
                <a:cs typeface="ＭＳ Ｐゴシック" pitchFamily="-84" charset="-128"/>
              </a:rPr>
              <a:t>One use of objects.  Store aggregate data in one variable.</a:t>
            </a:r>
          </a:p>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651870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E254EAE-B442-4544-9323-ED4C60A48284}" type="slidenum">
              <a:rPr lang="en-US"/>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atin typeface="Comic Sans MS" pitchFamily="-84" charset="0"/>
                <a:ea typeface="ＭＳ Ｐゴシック" pitchFamily="-84" charset="-128"/>
                <a:cs typeface="ＭＳ Ｐゴシック" pitchFamily="-84" charset="-128"/>
              </a:rPr>
              <a:t>NTSC formula for converting an RGB image to grayscale, derived from the eye's sensitivity to red, green, and blue</a:t>
            </a:r>
          </a:p>
          <a:p>
            <a:pPr eaLnBrk="1" hangingPunct="1"/>
            <a:r>
              <a:rPr lang="en-US">
                <a:latin typeface="Comic Sans MS" pitchFamily="-84" charset="0"/>
                <a:ea typeface="ＭＳ Ｐゴシック" pitchFamily="-84" charset="-128"/>
                <a:cs typeface="ＭＳ Ｐゴシック" pitchFamily="-84" charset="-128"/>
              </a:rPr>
              <a:t>Illustrates a function involving objects. Don't need to pass (r, g, b) to function. Can't return more than one value from a function.</a:t>
            </a:r>
          </a:p>
        </p:txBody>
      </p:sp>
    </p:spTree>
    <p:extLst>
      <p:ext uri="{BB962C8B-B14F-4D97-AF65-F5344CB8AC3E}">
        <p14:creationId xmlns:p14="http://schemas.microsoft.com/office/powerpoint/2010/main" val="322720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8D29970-F448-4BAB-B17F-7E27202222F9}" type="slidenum">
              <a:rPr lang="en-US"/>
              <a:pPr/>
              <a:t>13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latin typeface="Comic Sans MS" pitchFamily="-84" charset="0"/>
                <a:ea typeface="ＭＳ Ｐゴシック" pitchFamily="-84" charset="-128"/>
                <a:cs typeface="ＭＳ Ｐゴシック" pitchFamily="-84" charset="-128"/>
              </a:rPr>
              <a:t>Head this rule next time you give a Powerpoint presentation or design a web page</a:t>
            </a:r>
          </a:p>
          <a:p>
            <a:pPr eaLnBrk="1" hangingPunct="1"/>
            <a:r>
              <a:rPr lang="en-US">
                <a:latin typeface="Comic Sans MS" pitchFamily="-84" charset="0"/>
                <a:ea typeface="ＭＳ Ｐゴシック" pitchFamily="-84" charset="-128"/>
                <a:cs typeface="ＭＳ Ｐゴシック" pitchFamily="-84" charset="-128"/>
              </a:rPr>
              <a:t>Blue = 0 51 153</a:t>
            </a:r>
          </a:p>
          <a:p>
            <a:pPr eaLnBrk="1" hangingPunct="1"/>
            <a:r>
              <a:rPr lang="en-US">
                <a:latin typeface="Comic Sans MS" pitchFamily="-84" charset="0"/>
                <a:ea typeface="ＭＳ Ｐゴシック" pitchFamily="-84" charset="-128"/>
                <a:cs typeface="ＭＳ Ｐゴシック" pitchFamily="-84" charset="-128"/>
              </a:rPr>
              <a:t>Green = 0 128 0</a:t>
            </a:r>
          </a:p>
          <a:p>
            <a:pPr eaLnBrk="1" hangingPunct="1"/>
            <a:r>
              <a:rPr lang="en-US">
                <a:latin typeface="Comic Sans MS" pitchFamily="-84" charset="0"/>
                <a:ea typeface="ＭＳ Ｐゴシック" pitchFamily="-84" charset="-128"/>
                <a:cs typeface="ＭＳ Ｐゴシック" pitchFamily="-84" charset="-128"/>
              </a:rPr>
              <a:t>Red = 204 0 0</a:t>
            </a:r>
          </a:p>
          <a:p>
            <a:pPr eaLnBrk="1" hangingPunct="1"/>
            <a:r>
              <a:rPr lang="en-US">
                <a:latin typeface="Comic Sans MS" pitchFamily="-84" charset="0"/>
                <a:ea typeface="ＭＳ Ｐゴシック" pitchFamily="-84" charset="-128"/>
                <a:cs typeface="ＭＳ Ｐゴシック" pitchFamily="-84" charset="-128"/>
              </a:rPr>
              <a:t>The last 4 examples fail the compatibility test - the number written in the box is the difference in luminance (rounded to an integer)</a:t>
            </a:r>
          </a:p>
        </p:txBody>
      </p:sp>
    </p:spTree>
    <p:extLst>
      <p:ext uri="{BB962C8B-B14F-4D97-AF65-F5344CB8AC3E}">
        <p14:creationId xmlns:p14="http://schemas.microsoft.com/office/powerpoint/2010/main" val="156341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6C77191-FA5D-4955-AB2B-1182BA99A6A4}" type="slidenum">
              <a:rPr lang="en-US"/>
              <a:pPr/>
              <a:t>14</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err="1">
                <a:latin typeface="Comic Sans MS" pitchFamily="-84" charset="0"/>
                <a:ea typeface="ＭＳ Ｐゴシック" pitchFamily="-84" charset="-128"/>
                <a:cs typeface="ＭＳ Ｐゴシック" pitchFamily="-84" charset="-128"/>
              </a:rPr>
              <a:t>lum</a:t>
            </a:r>
            <a:r>
              <a:rPr lang="en-US" dirty="0">
                <a:latin typeface="Comic Sans MS" pitchFamily="-84" charset="0"/>
                <a:ea typeface="ＭＳ Ｐゴシック" pitchFamily="-84" charset="-128"/>
                <a:cs typeface="ＭＳ Ｐゴシック" pitchFamily="-84" charset="-128"/>
              </a:rPr>
              <a:t>() returns a double so round using </a:t>
            </a:r>
            <a:r>
              <a:rPr lang="en-US" dirty="0" err="1" smtClean="0">
                <a:latin typeface="Comic Sans MS" pitchFamily="-84" charset="0"/>
                <a:ea typeface="ＭＳ Ｐゴシック" pitchFamily="-84" charset="-128"/>
                <a:cs typeface="ＭＳ Ｐゴシック" pitchFamily="-84" charset="-128"/>
              </a:rPr>
              <a:t>Math.round</a:t>
            </a:r>
            <a:r>
              <a:rPr lang="en-US" dirty="0" smtClean="0">
                <a:latin typeface="Comic Sans MS" pitchFamily="-84" charset="0"/>
                <a:ea typeface="ＭＳ Ｐゴシック" pitchFamily="-84" charset="-128"/>
                <a:cs typeface="ＭＳ Ｐゴシック" pitchFamily="-84" charset="-128"/>
              </a:rPr>
              <a:t>(). </a:t>
            </a:r>
            <a:r>
              <a:rPr lang="en-US" dirty="0" err="1" smtClean="0">
                <a:latin typeface="Comic Sans MS" pitchFamily="-84" charset="0"/>
                <a:ea typeface="ＭＳ Ｐゴシック" pitchFamily="-84" charset="-128"/>
                <a:cs typeface="ＭＳ Ｐゴシック" pitchFamily="-84" charset="-128"/>
              </a:rPr>
              <a:t>Math.round</a:t>
            </a:r>
            <a:r>
              <a:rPr lang="en-US" dirty="0" smtClean="0">
                <a:latin typeface="Comic Sans MS" pitchFamily="-84" charset="0"/>
                <a:ea typeface="ＭＳ Ｐゴシック" pitchFamily="-84" charset="-128"/>
                <a:cs typeface="ＭＳ Ｐゴシック" pitchFamily="-84" charset="-128"/>
              </a:rPr>
              <a:t>() </a:t>
            </a:r>
            <a:r>
              <a:rPr lang="en-US" dirty="0">
                <a:latin typeface="Comic Sans MS" pitchFamily="-84" charset="0"/>
                <a:ea typeface="ＭＳ Ｐゴシック" pitchFamily="-84" charset="-128"/>
                <a:cs typeface="ＭＳ Ｐゴシック" pitchFamily="-84" charset="-128"/>
              </a:rPr>
              <a:t>returns a long, so need to cast to int</a:t>
            </a:r>
          </a:p>
          <a:p>
            <a:pPr eaLnBrk="1" hangingPunct="1"/>
            <a:r>
              <a:rPr lang="en-US" dirty="0">
                <a:latin typeface="Comic Sans MS" pitchFamily="-84" charset="0"/>
                <a:ea typeface="ＭＳ Ｐゴシック" pitchFamily="-84" charset="-128"/>
                <a:cs typeface="ＭＳ Ｐゴシック" pitchFamily="-84" charset="-128"/>
              </a:rPr>
              <a:t>Bottom line: we can pass Color variables to functions, and return a Color value from a function</a:t>
            </a:r>
          </a:p>
        </p:txBody>
      </p:sp>
    </p:spTree>
    <p:extLst>
      <p:ext uri="{BB962C8B-B14F-4D97-AF65-F5344CB8AC3E}">
        <p14:creationId xmlns:p14="http://schemas.microsoft.com/office/powerpoint/2010/main" val="1931401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7D69857-0B1C-4473-BC37-07DFA5A6E23A}" type="slidenum">
              <a:rPr lang="en-US"/>
              <a:pPr/>
              <a:t>15</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844761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3034E1A-1A9D-4944-B683-3E19ED455162}" type="slidenum">
              <a:rPr lang="en-US"/>
              <a:pPr/>
              <a:t>16</a:t>
            </a:fld>
            <a:endParaRPr lang="en-US"/>
          </a:p>
        </p:txBody>
      </p:sp>
      <p:sp>
        <p:nvSpPr>
          <p:cNvPr id="47107" name="Rectangle 2"/>
          <p:cNvSpPr>
            <a:spLocks noGrp="1" noRot="1" noChangeAspect="1" noChangeArrowheads="1" noTextEdit="1"/>
          </p:cNvSpPr>
          <p:nvPr>
            <p:ph type="sldImg"/>
          </p:nvPr>
        </p:nvSpPr>
        <p:spPr>
          <a:xfrm>
            <a:off x="1144588" y="684213"/>
            <a:ext cx="4570412" cy="3427412"/>
          </a:xfrm>
          <a:solidFill>
            <a:srgbClr val="FFFFFF"/>
          </a:solidFill>
          <a:ln/>
        </p:spPr>
      </p:sp>
      <p:sp>
        <p:nvSpPr>
          <p:cNvPr id="47108" name="Rectangle 3"/>
          <p:cNvSpPr>
            <a:spLocks noGrp="1" noChangeArrowheads="1"/>
          </p:cNvSpPr>
          <p:nvPr>
            <p:ph type="body" idx="1"/>
          </p:nvPr>
        </p:nvSpPr>
        <p:spPr>
          <a:xfrm>
            <a:off x="914400" y="4340225"/>
            <a:ext cx="5029200" cy="4119563"/>
          </a:xfrm>
          <a:solidFill>
            <a:srgbClr val="FFFFFF"/>
          </a:solidFill>
          <a:ln>
            <a:solidFill>
              <a:srgbClr val="000000"/>
            </a:solidFill>
          </a:ln>
        </p:spPr>
        <p:txBody>
          <a:bodyPr lIns="86493" tIns="43247" rIns="86493" bIns="43247"/>
          <a:lstStyle/>
          <a:p>
            <a:pPr eaLnBrk="1" hangingPunct="1"/>
            <a:r>
              <a:rPr lang="en-US">
                <a:latin typeface="Comic Sans MS" pitchFamily="-84" charset="0"/>
                <a:ea typeface="ＭＳ Ｐゴシック" pitchFamily="-84" charset="-128"/>
                <a:cs typeface="ＭＳ Ｐゴシック" pitchFamily="-84" charset="-128"/>
              </a:rPr>
              <a:t>Rene Magritte pronunciation = runA' magrEt'</a:t>
            </a:r>
          </a:p>
          <a:p>
            <a:pPr eaLnBrk="1" hangingPunct="1"/>
            <a:r>
              <a:rPr lang="en-US">
                <a:latin typeface="Comic Sans MS" pitchFamily="-84" charset="0"/>
                <a:ea typeface="ＭＳ Ｐゴシック" pitchFamily="-84" charset="-128"/>
                <a:cs typeface="ＭＳ Ｐゴシック" pitchFamily="-84" charset="-128"/>
              </a:rPr>
              <a:t>Magritte = famous 20</a:t>
            </a:r>
            <a:r>
              <a:rPr lang="en-US" baseline="30000">
                <a:latin typeface="Comic Sans MS" pitchFamily="-84" charset="0"/>
                <a:ea typeface="ＭＳ Ｐゴシック" pitchFamily="-84" charset="-128"/>
                <a:cs typeface="ＭＳ Ｐゴシック" pitchFamily="-84" charset="-128"/>
              </a:rPr>
              <a:t>th</a:t>
            </a:r>
            <a:r>
              <a:rPr lang="en-US">
                <a:latin typeface="Comic Sans MS" pitchFamily="-84" charset="0"/>
                <a:ea typeface="ＭＳ Ｐゴシック" pitchFamily="-84" charset="-128"/>
                <a:cs typeface="ＭＳ Ｐゴシック" pitchFamily="-84" charset="-128"/>
              </a:rPr>
              <a:t> century Belgian surrealist painter. It isn't a pipe; it's a drawing of one. (well, actually a projected image of a JPEG file of a photograph of a painting of a pipe)</a:t>
            </a:r>
          </a:p>
        </p:txBody>
      </p:sp>
    </p:spTree>
    <p:extLst>
      <p:ext uri="{BB962C8B-B14F-4D97-AF65-F5344CB8AC3E}">
        <p14:creationId xmlns:p14="http://schemas.microsoft.com/office/powerpoint/2010/main" val="168753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406D927-A015-48F6-9EE9-600754B4D8AF}" type="slidenum">
              <a:rPr lang="en-US"/>
              <a:pPr/>
              <a:t>17</a:t>
            </a:fld>
            <a:endParaRPr lang="en-US"/>
          </a:p>
        </p:txBody>
      </p:sp>
      <p:sp>
        <p:nvSpPr>
          <p:cNvPr id="49155" name="Rectangle 2"/>
          <p:cNvSpPr>
            <a:spLocks noGrp="1" noRot="1" noChangeAspect="1" noChangeArrowheads="1"/>
          </p:cNvSpPr>
          <p:nvPr>
            <p:ph type="sldImg"/>
          </p:nvPr>
        </p:nvSpPr>
        <p:spPr>
          <a:xfrm>
            <a:off x="1144588" y="684213"/>
            <a:ext cx="4570412" cy="3427412"/>
          </a:xfrm>
          <a:solidFill>
            <a:srgbClr val="FFFFFF"/>
          </a:solidFill>
          <a:ln/>
        </p:spPr>
      </p:sp>
      <p:sp>
        <p:nvSpPr>
          <p:cNvPr id="49156" name="Rectangle 3"/>
          <p:cNvSpPr>
            <a:spLocks noGrp="1" noChangeArrowheads="1"/>
          </p:cNvSpPr>
          <p:nvPr>
            <p:ph type="body" idx="1"/>
          </p:nvPr>
        </p:nvSpPr>
        <p:spPr>
          <a:xfrm>
            <a:off x="914400" y="4340225"/>
            <a:ext cx="5029200" cy="4119563"/>
          </a:xfrm>
          <a:solidFill>
            <a:srgbClr val="FFFFFF"/>
          </a:solidFill>
          <a:ln>
            <a:solidFill>
              <a:srgbClr val="000000"/>
            </a:solidFill>
          </a:ln>
        </p:spPr>
        <p:txBody>
          <a:bodyPr lIns="86493" tIns="43247" rIns="86493" bIns="43247"/>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650926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28B290F-00E4-4FE7-A7B7-2874FE67E444}"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a:latin typeface="Comic Sans MS" pitchFamily="-84" charset="0"/>
                <a:ea typeface="ＭＳ Ｐゴシック" pitchFamily="-84" charset="-128"/>
                <a:cs typeface="ＭＳ Ｐゴシック" pitchFamily="-84" charset="-128"/>
              </a:rPr>
              <a:t>more complicated data type (Picture) composed from simpler data type (Color) composed from primitive data type (int).</a:t>
            </a:r>
          </a:p>
          <a:p>
            <a:pPr eaLnBrk="1" hangingPunct="1"/>
            <a:r>
              <a:rPr lang="en-US">
                <a:latin typeface="Comic Sans MS" pitchFamily="-84" charset="0"/>
                <a:ea typeface="ＭＳ Ｐゴシック" pitchFamily="-84" charset="-128"/>
                <a:cs typeface="ＭＳ Ｐゴシック" pitchFamily="-84" charset="-128"/>
              </a:rPr>
              <a:t>Library developed for this course.</a:t>
            </a:r>
          </a:p>
        </p:txBody>
      </p:sp>
    </p:spTree>
    <p:extLst>
      <p:ext uri="{BB962C8B-B14F-4D97-AF65-F5344CB8AC3E}">
        <p14:creationId xmlns:p14="http://schemas.microsoft.com/office/powerpoint/2010/main" val="832491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1E05E08-2B7C-405B-9E44-205D546263B7}" type="slidenum">
              <a:rPr lang="en-US"/>
              <a:pPr/>
              <a:t>19</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a:latin typeface="Comic Sans MS" pitchFamily="-84" charset="0"/>
                <a:ea typeface="ＭＳ Ｐゴシック" pitchFamily="-84" charset="-128"/>
                <a:cs typeface="ＭＳ Ｐゴシック" pitchFamily="-84" charset="-128"/>
              </a:rPr>
              <a:t>using luminance formula from before</a:t>
            </a:r>
          </a:p>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83305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6B05EAA-5448-468C-9E1F-63BF8B0F1031}" type="slidenum">
              <a:rPr lang="en-US"/>
              <a:pPr/>
              <a:t>2</a:t>
            </a:fld>
            <a:endParaRPr lang="en-US"/>
          </a:p>
        </p:txBody>
      </p:sp>
      <p:sp>
        <p:nvSpPr>
          <p:cNvPr id="18435" name="Rectangle 2"/>
          <p:cNvSpPr>
            <a:spLocks noGrp="1" noRot="1" noChangeAspect="1" noChangeArrowheads="1" noTextEdit="1"/>
          </p:cNvSpPr>
          <p:nvPr>
            <p:ph type="sldImg"/>
          </p:nvPr>
        </p:nvSpPr>
        <p:spPr>
          <a:xfrm>
            <a:off x="1146175" y="687388"/>
            <a:ext cx="4567238" cy="3425825"/>
          </a:xfrm>
          <a:solidFill>
            <a:srgbClr val="FFFFFF"/>
          </a:solidFill>
          <a:ln/>
        </p:spPr>
      </p:sp>
      <p:sp>
        <p:nvSpPr>
          <p:cNvPr id="18436" name="Rectangle 3"/>
          <p:cNvSpPr>
            <a:spLocks noGrp="1" noChangeArrowheads="1"/>
          </p:cNvSpPr>
          <p:nvPr>
            <p:ph type="body" idx="1"/>
          </p:nvPr>
        </p:nvSpPr>
        <p:spPr>
          <a:xfrm>
            <a:off x="917575" y="4343400"/>
            <a:ext cx="5024438" cy="4113213"/>
          </a:xfrm>
          <a:solidFill>
            <a:srgbClr val="FFFFFF"/>
          </a:solidFill>
          <a:ln>
            <a:solidFill>
              <a:srgbClr val="000000"/>
            </a:solidFill>
          </a:ln>
        </p:spPr>
        <p:txBody>
          <a:bodyPr lIns="86484" tIns="43241" rIns="86484" bIns="43241"/>
          <a:lstStyle/>
          <a:p>
            <a:pPr eaLnBrk="1" hangingPunct="1"/>
            <a:r>
              <a:rPr lang="en-US" dirty="0">
                <a:latin typeface="Comic Sans MS" pitchFamily="-84" charset="0"/>
                <a:ea typeface="ＭＳ Ｐゴシック" pitchFamily="-84" charset="-128"/>
                <a:cs typeface="ＭＳ Ｐゴシック" pitchFamily="-84" charset="-128"/>
              </a:rPr>
              <a:t>Can accomplish a huge amount with loops, conditionals, arrays, and functions. Can use any language, such as Matlab, Perl, or Java for this.</a:t>
            </a:r>
          </a:p>
          <a:p>
            <a:pPr eaLnBrk="1" hangingPunct="1"/>
            <a:r>
              <a:rPr lang="en-US" dirty="0">
                <a:latin typeface="Comic Sans MS" pitchFamily="-84" charset="0"/>
                <a:ea typeface="ＭＳ Ｐゴシック" pitchFamily="-84" charset="-128"/>
                <a:cs typeface="ＭＳ Ｐゴシック" pitchFamily="-84" charset="-128"/>
              </a:rPr>
              <a:t>To build larger programs, need more discipline. Java supports object-oriented programming to support "programming in the large"</a:t>
            </a:r>
            <a:r>
              <a:rPr lang="en-US" dirty="0" smtClean="0">
                <a:latin typeface="Comic Sans MS" pitchFamily="-84" charset="0"/>
                <a:ea typeface="ＭＳ Ｐゴシック" pitchFamily="-84" charset="-128"/>
                <a:cs typeface="ＭＳ Ｐゴシック" pitchFamily="-84" charset="-128"/>
              </a:rPr>
              <a:t>.</a:t>
            </a:r>
          </a:p>
          <a:p>
            <a:pPr eaLnBrk="1" hangingPunct="1"/>
            <a:r>
              <a:rPr lang="en-US" dirty="0" smtClean="0">
                <a:latin typeface="Comic Sans MS" pitchFamily="-84" charset="0"/>
                <a:ea typeface="ＭＳ Ｐゴシック" pitchFamily="-84" charset="-128"/>
                <a:cs typeface="ＭＳ Ｐゴシック" pitchFamily="-84" charset="-128"/>
              </a:rPr>
              <a:t>OOP = discipline</a:t>
            </a:r>
            <a:r>
              <a:rPr lang="en-US" baseline="0" dirty="0" smtClean="0">
                <a:latin typeface="Comic Sans MS" pitchFamily="-84" charset="0"/>
                <a:ea typeface="ＭＳ Ｐゴシック" pitchFamily="-84" charset="-128"/>
                <a:cs typeface="ＭＳ Ｐゴシック" pitchFamily="-84" charset="-128"/>
              </a:rPr>
              <a:t> of how to write programs</a:t>
            </a:r>
            <a:endParaRPr lang="en-US" dirty="0">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92521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553D523-F422-45EB-89FC-C16716C9732F}" type="slidenum">
              <a:rPr lang="en-US"/>
              <a:pPr/>
              <a:t>20</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627388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3D26710-659E-445F-AE13-57D3A2C081F7}" type="slidenum">
              <a:rPr lang="en-US"/>
              <a:pPr/>
              <a:t>21</a:t>
            </a:fld>
            <a:endParaRPr lang="en-US"/>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Comic Sans MS" pitchFamily="-84" charset="0"/>
                <a:ea typeface="ＭＳ Ｐゴシック" pitchFamily="-84" charset="-128"/>
                <a:cs typeface="ＭＳ Ｐゴシック" pitchFamily="-84" charset="-128"/>
              </a:rPr>
              <a:t>note: double the size = double the size in each dimension</a:t>
            </a:r>
          </a:p>
        </p:txBody>
      </p:sp>
    </p:spTree>
    <p:extLst>
      <p:ext uri="{BB962C8B-B14F-4D97-AF65-F5344CB8AC3E}">
        <p14:creationId xmlns:p14="http://schemas.microsoft.com/office/powerpoint/2010/main" val="1158589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3F942AC-A2D7-4B52-94F0-838B5E8A096E}" type="slidenum">
              <a:rPr lang="en-US"/>
              <a:pPr/>
              <a:t>22</a:t>
            </a:fld>
            <a:endParaRPr lang="en-US"/>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179364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1717C63-1EB9-412D-AC38-25DF99130ECF}" type="slidenum">
              <a:rPr lang="en-US"/>
              <a:pPr/>
              <a:t>23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latin typeface="Comic Sans MS" pitchFamily="-84" charset="0"/>
                <a:ea typeface="ＭＳ Ｐゴシック" pitchFamily="-84" charset="-128"/>
                <a:cs typeface="ＭＳ Ｐゴシック" pitchFamily="-84" charset="-128"/>
              </a:rPr>
              <a:t>integer division to compute (si, sj) - maybe round instead</a:t>
            </a:r>
          </a:p>
        </p:txBody>
      </p:sp>
    </p:spTree>
    <p:extLst>
      <p:ext uri="{BB962C8B-B14F-4D97-AF65-F5344CB8AC3E}">
        <p14:creationId xmlns:p14="http://schemas.microsoft.com/office/powerpoint/2010/main" val="308367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51CFFDF-15F3-4231-85CE-56910DE59032}" type="slidenum">
              <a:rPr lang="en-US"/>
              <a:pPr/>
              <a:t>24</a:t>
            </a:fld>
            <a:endParaRPr lang="en-US"/>
          </a:p>
        </p:txBody>
      </p:sp>
      <p:sp>
        <p:nvSpPr>
          <p:cNvPr id="63491" name="Rectangle 2"/>
          <p:cNvSpPr>
            <a:spLocks noGrp="1" noRot="1" noChangeAspect="1" noChangeArrowheads="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847053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C133B25-0629-42CF-A7F5-1C3B848E4EEA}" type="slidenum">
              <a:rPr lang="en-US"/>
              <a:pPr/>
              <a:t>25</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75359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13366489-622C-4FAD-9436-E0EABE72EE9E}" type="slidenum">
              <a:rPr lang="en-US"/>
              <a:pPr/>
              <a:t>3</a:t>
            </a:fld>
            <a:endParaRPr lang="en-US"/>
          </a:p>
        </p:txBody>
      </p:sp>
      <p:sp>
        <p:nvSpPr>
          <p:cNvPr id="20483" name="Rectangle 2"/>
          <p:cNvSpPr>
            <a:spLocks noGrp="1" noRot="1" noChangeAspect="1" noChangeArrowheads="1"/>
          </p:cNvSpPr>
          <p:nvPr>
            <p:ph type="sldImg"/>
          </p:nvPr>
        </p:nvSpPr>
        <p:spPr>
          <a:xfrm>
            <a:off x="1144588" y="684213"/>
            <a:ext cx="4570412" cy="3427412"/>
          </a:xfrm>
          <a:solidFill>
            <a:srgbClr val="FFFFFF"/>
          </a:solidFill>
          <a:ln/>
        </p:spPr>
      </p:sp>
      <p:sp>
        <p:nvSpPr>
          <p:cNvPr id="20484" name="Rectangle 3"/>
          <p:cNvSpPr>
            <a:spLocks noGrp="1" noChangeArrowheads="1"/>
          </p:cNvSpPr>
          <p:nvPr>
            <p:ph type="body" idx="1"/>
          </p:nvPr>
        </p:nvSpPr>
        <p:spPr>
          <a:xfrm>
            <a:off x="914400" y="4340225"/>
            <a:ext cx="5029200" cy="4119563"/>
          </a:xfrm>
          <a:solidFill>
            <a:srgbClr val="FFFFFF"/>
          </a:solidFill>
          <a:ln>
            <a:solidFill>
              <a:srgbClr val="000000"/>
            </a:solidFill>
          </a:ln>
        </p:spPr>
        <p:txBody>
          <a:bodyPr lIns="86493" tIns="43247" rIns="86493" bIns="43247"/>
          <a:lstStyle/>
          <a:p>
            <a:pPr eaLnBrk="1" hangingPunct="1"/>
            <a:r>
              <a:rPr lang="en-US">
                <a:latin typeface="Comic Sans MS" pitchFamily="-84" charset="0"/>
                <a:ea typeface="ＭＳ Ｐゴシック" pitchFamily="-84" charset="-128"/>
                <a:cs typeface="ＭＳ Ｐゴシック" pitchFamily="-84" charset="-128"/>
              </a:rPr>
              <a:t>Organizing a big software project is a highly nontrivial task. What would you do to manage dozens of programmers working on the same project?  Creating medium or large pieces of software requires careful organization and structure. Our goal will be to divide the project into smaller independent modules with clean and simple interfaces.</a:t>
            </a:r>
          </a:p>
          <a:p>
            <a:pPr eaLnBrk="1" hangingPunct="1"/>
            <a:r>
              <a:rPr lang="en-US">
                <a:latin typeface="Comic Sans MS" pitchFamily="-84" charset="0"/>
                <a:ea typeface="ＭＳ Ｐゴシック" pitchFamily="-84" charset="-128"/>
                <a:cs typeface="ＭＳ Ｐゴシック" pitchFamily="-84" charset="-128"/>
              </a:rPr>
              <a:t>more data types: Lists, playing cards, datasets, particles, sound waves, GUIs, . . .</a:t>
            </a:r>
          </a:p>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41215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76F8FF4-BA2F-4E6B-B339-71A9F886FDED}"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Comic Sans MS" pitchFamily="-84" charset="0"/>
                <a:ea typeface="ＭＳ Ｐゴシック" pitchFamily="-84" charset="-128"/>
                <a:cs typeface="ＭＳ Ｐゴシック" pitchFamily="-84" charset="-128"/>
              </a:rPr>
              <a:t>Arrays are also object data types (with some built-in language support, e.g., a[i] is the ith value in array)</a:t>
            </a:r>
          </a:p>
        </p:txBody>
      </p:sp>
    </p:spTree>
    <p:extLst>
      <p:ext uri="{BB962C8B-B14F-4D97-AF65-F5344CB8AC3E}">
        <p14:creationId xmlns:p14="http://schemas.microsoft.com/office/powerpoint/2010/main" val="14699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5FFB8C0-9ECC-4042-AE38-675661F14F82}" type="slidenum">
              <a:rPr lang="en-US"/>
              <a:pPr/>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Comic Sans MS" pitchFamily="-84" charset="0"/>
                <a:ea typeface="ＭＳ Ｐゴシック" pitchFamily="-84" charset="-128"/>
                <a:cs typeface="ＭＳ Ｐゴシック" pitchFamily="-84" charset="-128"/>
              </a:rPr>
              <a:t>Note: </a:t>
            </a:r>
            <a:r>
              <a:rPr lang="en-US" dirty="0" err="1">
                <a:latin typeface="Comic Sans MS" pitchFamily="-84" charset="0"/>
                <a:ea typeface="ＭＳ Ｐゴシック" pitchFamily="-84" charset="-128"/>
                <a:cs typeface="ＭＳ Ｐゴシック" pitchFamily="-84" charset="-128"/>
              </a:rPr>
              <a:t>s</a:t>
            </a:r>
            <a:r>
              <a:rPr lang="en-US" dirty="0">
                <a:latin typeface="Comic Sans MS" pitchFamily="-84" charset="0"/>
                <a:ea typeface="ＭＳ Ｐゴシック" pitchFamily="-84" charset="-128"/>
                <a:cs typeface="ＭＳ Ｐゴシック" pitchFamily="-84" charset="-128"/>
              </a:rPr>
              <a:t> = "Hello, World" is (mostly) syntactic sugar</a:t>
            </a:r>
            <a:r>
              <a:rPr lang="en-US" dirty="0" smtClean="0">
                <a:latin typeface="Comic Sans MS" pitchFamily="-84" charset="0"/>
                <a:ea typeface="ＭＳ Ｐゴシック" pitchFamily="-84" charset="-128"/>
                <a:cs typeface="ＭＳ Ｐゴシック" pitchFamily="-84" charset="-128"/>
              </a:rPr>
              <a:t>.</a:t>
            </a:r>
          </a:p>
        </p:txBody>
      </p:sp>
    </p:spTree>
    <p:extLst>
      <p:ext uri="{BB962C8B-B14F-4D97-AF65-F5344CB8AC3E}">
        <p14:creationId xmlns:p14="http://schemas.microsoft.com/office/powerpoint/2010/main" val="94893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3C28882-C80B-4A4C-8CE6-A825F39E658D}" type="slidenum">
              <a:rPr lang="en-US"/>
              <a:pPr/>
              <a:t>6</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b="1">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60731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EFDF71D-B93A-4D6E-9FC3-C5B6D48601DF}" type="slidenum">
              <a:rPr lang="en-US"/>
              <a:pPr/>
              <a:t>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latin typeface="Comic Sans MS" pitchFamily="-84" charset="0"/>
                <a:ea typeface="ＭＳ Ｐゴシック" pitchFamily="-84" charset="-128"/>
                <a:cs typeface="ＭＳ Ｐゴシック" pitchFamily="-84" charset="-128"/>
              </a:rPr>
              <a:t>approximately 16.7 million colors. Typical for monitors. More than human eye can distinguish, but RGB color space not the same as human eye color space</a:t>
            </a:r>
          </a:p>
          <a:p>
            <a:pPr eaLnBrk="1" hangingPunct="1"/>
            <a:r>
              <a:rPr lang="en-US" smtClean="0">
                <a:latin typeface="Comic Sans MS" pitchFamily="-84" charset="0"/>
                <a:ea typeface="ＭＳ Ｐゴシック" pitchFamily="-84" charset="-128"/>
                <a:cs typeface="ＭＳ Ｐゴシック" pitchFamily="-84" charset="-128"/>
              </a:rPr>
              <a:t>color is not perception independent; (OK, color is not the only sensation from electromagnetic radiation. Better definition?)</a:t>
            </a:r>
          </a:p>
          <a:p>
            <a:pPr eaLnBrk="1" hangingPunct="1"/>
            <a:r>
              <a:rPr lang="en-US" smtClean="0">
                <a:latin typeface="Comic Sans MS" pitchFamily="-84" charset="0"/>
                <a:ea typeface="ＭＳ Ｐゴシック" pitchFamily="-84" charset="-128"/>
                <a:cs typeface="ＭＳ Ｐゴシック" pitchFamily="-84" charset="-128"/>
              </a:rPr>
              <a:t>tie to int</a:t>
            </a:r>
          </a:p>
          <a:p>
            <a:pPr eaLnBrk="1" hangingPunct="1"/>
            <a:r>
              <a:rPr lang="en-US" smtClean="0">
                <a:latin typeface="Comic Sans MS" pitchFamily="-84" charset="0"/>
                <a:ea typeface="ＭＳ Ｐゴシック" pitchFamily="-84" charset="-128"/>
                <a:cs typeface="ＭＳ Ｐゴシック" pitchFamily="-84" charset="-128"/>
              </a:rPr>
              <a:t>RGB This format is commonly used in television screens, computer monitors, digital cameras, and web pages.</a:t>
            </a:r>
          </a:p>
          <a:p>
            <a:pPr eaLnBrk="1" hangingPunct="1"/>
            <a:r>
              <a:rPr lang="en-US" smtClean="0">
                <a:latin typeface="Comic Sans MS" pitchFamily="-84" charset="0"/>
                <a:ea typeface="ＭＳ Ｐゴシック" pitchFamily="-84" charset="-128"/>
                <a:cs typeface="ＭＳ Ｐゴシック" pitchFamily="-84" charset="-128"/>
              </a:rPr>
              <a:t>NB: in Java a color is actually represented using a 32 bit int, 4 bits for R, G, B. the last 4 bits are used for transparency (alpha channel)</a:t>
            </a:r>
          </a:p>
          <a:p>
            <a:pPr eaLnBrk="1" hangingPunct="1"/>
            <a:endParaRPr lang="en-US" smtClean="0">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024948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C5DDE65-E44B-42DE-8DDD-8B08599BA159}" type="slidenum">
              <a:rPr lang="en-US"/>
              <a:pPr/>
              <a:t>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832322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54BB047-521B-4843-8F69-6E606459304A}" type="slidenum">
              <a:rPr lang="en-US"/>
              <a:pPr/>
              <a:t>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a:latin typeface="Comic Sans MS" pitchFamily="-84" charset="0"/>
                <a:ea typeface="ＭＳ Ｐゴシック" pitchFamily="-84" charset="-128"/>
                <a:cs typeface="ＭＳ Ｐゴシック" pitchFamily="-84" charset="-128"/>
              </a:rPr>
              <a:t>artist and educator.</a:t>
            </a:r>
          </a:p>
          <a:p>
            <a:pPr eaLnBrk="1" hangingPunct="1"/>
            <a:r>
              <a:rPr lang="en-US" dirty="0">
                <a:latin typeface="Comic Sans MS" pitchFamily="-84" charset="0"/>
                <a:ea typeface="ＭＳ Ｐゴシック" pitchFamily="-84" charset="-128"/>
                <a:cs typeface="ＭＳ Ｐゴシック" pitchFamily="-84" charset="-128"/>
              </a:rPr>
              <a:t>Albers explored chromatic interactions with flat colored squares</a:t>
            </a:r>
            <a:r>
              <a:rPr lang="en-US" dirty="0" smtClean="0">
                <a:latin typeface="Comic Sans MS" pitchFamily="-84" charset="0"/>
                <a:ea typeface="ＭＳ Ｐゴシック" pitchFamily="-84" charset="-128"/>
                <a:cs typeface="ＭＳ Ｐゴシック" pitchFamily="-84" charset="-128"/>
              </a:rPr>
              <a:t> arrange</a:t>
            </a:r>
            <a:r>
              <a:rPr lang="en-US" baseline="0" dirty="0" smtClean="0">
                <a:latin typeface="Comic Sans MS" pitchFamily="-84" charset="0"/>
                <a:ea typeface="ＭＳ Ｐゴシック" pitchFamily="-84" charset="-128"/>
                <a:cs typeface="ＭＳ Ｐゴシック" pitchFamily="-84" charset="-128"/>
              </a:rPr>
              <a:t> concentrically</a:t>
            </a:r>
          </a:p>
          <a:p>
            <a:pPr eaLnBrk="1" hangingPunct="1"/>
            <a:r>
              <a:rPr lang="en-US" baseline="0" dirty="0" smtClean="0">
                <a:latin typeface="Comic Sans MS" pitchFamily="-84" charset="0"/>
                <a:ea typeface="ＭＳ Ｐゴシック" pitchFamily="-84" charset="-128"/>
                <a:cs typeface="ＭＳ Ｐゴシック" pitchFamily="-84" charset="-128"/>
              </a:rPr>
              <a:t>"</a:t>
            </a:r>
            <a:r>
              <a:rPr lang="en-US" sz="1200" kern="1200" dirty="0" smtClean="0">
                <a:solidFill>
                  <a:schemeClr val="tx1"/>
                </a:solidFill>
                <a:latin typeface="Comic Sans MS" charset="0"/>
                <a:ea typeface="ＭＳ Ｐゴシック" charset="-128"/>
                <a:cs typeface="ＭＳ Ｐゴシック" charset="-128"/>
              </a:rPr>
              <a:t>for exploring the subjective experience of color—the effects that adjacent colors have on one another, for example, and the illusion of flat planes of color advancing or receding in space."</a:t>
            </a:r>
            <a:endParaRPr lang="en-US" dirty="0">
              <a:latin typeface="Comic Sans MS"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3873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 name="Line 2"/>
          <p:cNvSpPr>
            <a:spLocks noChangeShapeType="1"/>
          </p:cNvSpPr>
          <p:nvPr/>
        </p:nvSpPr>
        <p:spPr bwMode="auto">
          <a:xfrm>
            <a:off x="0" y="1708150"/>
            <a:ext cx="9147175" cy="0"/>
          </a:xfrm>
          <a:prstGeom prst="line">
            <a:avLst/>
          </a:prstGeom>
          <a:noFill/>
          <a:ln w="9525" cap="sq">
            <a:solidFill>
              <a:schemeClr val="bg2"/>
            </a:solidFill>
            <a:round/>
            <a:headEnd type="none" w="sm" len="sm"/>
            <a:tailEnd type="none" w="sm" len="sm"/>
          </a:ln>
          <a:effectLst/>
        </p:spPr>
        <p:txBody>
          <a:bodyPr>
            <a:prstTxWarp prst="textNoShape">
              <a:avLst/>
            </a:prstTxWarp>
          </a:bodyPr>
          <a:lstStyle/>
          <a:p>
            <a:pPr>
              <a:defRPr/>
            </a:pPr>
            <a:endParaRPr lang="en-US">
              <a:latin typeface="Comic Sans MS" charset="0"/>
              <a:ea typeface="ＭＳ Ｐゴシック" charset="-128"/>
              <a:cs typeface="ＭＳ Ｐゴシック" charset="-128"/>
            </a:endParaRPr>
          </a:p>
        </p:txBody>
      </p:sp>
      <p:sp>
        <p:nvSpPr>
          <p:cNvPr id="307203"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331FEC32-9870-46EF-8426-DB8FF9643E67}" type="slidenum">
              <a:rPr lang="en-US"/>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CFDFA2DE-B8CF-4862-9E28-9883C16589DF}" type="slidenum">
              <a:rPr lang="en-US"/>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A9C11424-21DF-4D5D-AE0C-23778154C9DE}" type="slidenum">
              <a:rPr lang="en-US"/>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4A53EC29-E7FB-406A-AF2C-2F3FFD3FFA6C}"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2EB2DA26-FDF1-45E3-AA9D-39EE4A6A0794}"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fld id="{E609C0AA-9578-429B-8E1E-83FC19268BC6}" type="slidenum">
              <a:rPr lang="en-US"/>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fld id="{701B23BA-A714-4BE2-8340-ABC5206130BD}" type="slidenum">
              <a:rPr lang="en-US"/>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F9D79122-EB99-449E-9E72-2CCA9D9ED8A4}" type="slidenum">
              <a:rPr lang="en-US"/>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7040A7D4-4F16-4D0C-A739-5B348C51D14F}" type="slidenum">
              <a:rPr lang="en-US"/>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ABC8898E-B093-4E53-89B7-43F8F9E43ED3}" type="slidenum">
              <a:rPr lang="en-US"/>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6180"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kumimoji="1" sz="800" b="0"/>
            </a:lvl1pPr>
          </a:lstStyle>
          <a:p>
            <a:fld id="{F0A2C885-199E-488D-8689-B47E3968F8F4}"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ＭＳ Ｐゴシック" charset="-128"/>
          <a:cs typeface="ＭＳ Ｐゴシック" charset="-128"/>
        </a:defRPr>
      </a:lvl1pPr>
      <a:lvl2pPr algn="ctr" rtl="0" eaLnBrk="0" fontAlgn="base" hangingPunct="0">
        <a:lnSpc>
          <a:spcPct val="70000"/>
        </a:lnSpc>
        <a:spcBef>
          <a:spcPct val="0"/>
        </a:spcBef>
        <a:spcAft>
          <a:spcPct val="0"/>
        </a:spcAft>
        <a:defRPr kumimoji="1" sz="2000">
          <a:solidFill>
            <a:schemeClr val="hlink"/>
          </a:solidFill>
          <a:latin typeface="Comic Sans MS" charset="0"/>
          <a:ea typeface="ＭＳ Ｐゴシック" charset="-128"/>
          <a:cs typeface="ＭＳ Ｐゴシック" charset="-128"/>
        </a:defRPr>
      </a:lvl2pPr>
      <a:lvl3pPr algn="ctr" rtl="0" eaLnBrk="0" fontAlgn="base" hangingPunct="0">
        <a:lnSpc>
          <a:spcPct val="70000"/>
        </a:lnSpc>
        <a:spcBef>
          <a:spcPct val="0"/>
        </a:spcBef>
        <a:spcAft>
          <a:spcPct val="0"/>
        </a:spcAft>
        <a:defRPr kumimoji="1" sz="2000">
          <a:solidFill>
            <a:schemeClr val="hlink"/>
          </a:solidFill>
          <a:latin typeface="Comic Sans MS" charset="0"/>
          <a:ea typeface="ＭＳ Ｐゴシック" charset="-128"/>
          <a:cs typeface="ＭＳ Ｐゴシック" charset="-128"/>
        </a:defRPr>
      </a:lvl3pPr>
      <a:lvl4pPr algn="ctr" rtl="0" eaLnBrk="0" fontAlgn="base" hangingPunct="0">
        <a:lnSpc>
          <a:spcPct val="70000"/>
        </a:lnSpc>
        <a:spcBef>
          <a:spcPct val="0"/>
        </a:spcBef>
        <a:spcAft>
          <a:spcPct val="0"/>
        </a:spcAft>
        <a:defRPr kumimoji="1" sz="2000">
          <a:solidFill>
            <a:schemeClr val="hlink"/>
          </a:solidFill>
          <a:latin typeface="Comic Sans MS" charset="0"/>
          <a:ea typeface="ＭＳ Ｐゴシック" charset="-128"/>
          <a:cs typeface="ＭＳ Ｐゴシック" charset="-128"/>
        </a:defRPr>
      </a:lvl4pPr>
      <a:lvl5pPr algn="ctr" rtl="0" eaLnBrk="0" fontAlgn="base" hangingPunct="0">
        <a:lnSpc>
          <a:spcPct val="70000"/>
        </a:lnSpc>
        <a:spcBef>
          <a:spcPct val="0"/>
        </a:spcBef>
        <a:spcAft>
          <a:spcPct val="0"/>
        </a:spcAft>
        <a:defRPr kumimoji="1" sz="2000">
          <a:solidFill>
            <a:schemeClr val="hlink"/>
          </a:solidFill>
          <a:latin typeface="Comic Sans MS" charset="0"/>
          <a:ea typeface="ＭＳ Ｐゴシック" charset="-128"/>
          <a:cs typeface="ＭＳ Ｐゴシック" charset="-128"/>
        </a:defRPr>
      </a:lvl5pPr>
      <a:lvl6pPr marL="457200" algn="ctr" rtl="0" eaLnBrk="0" fontAlgn="base" hangingPunct="0">
        <a:lnSpc>
          <a:spcPct val="70000"/>
        </a:lnSpc>
        <a:spcBef>
          <a:spcPct val="0"/>
        </a:spcBef>
        <a:spcAft>
          <a:spcPct val="0"/>
        </a:spcAft>
        <a:defRPr kumimoji="1" sz="2000">
          <a:solidFill>
            <a:schemeClr val="hlink"/>
          </a:solidFill>
          <a:latin typeface="Comic Sans MS"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charset="0"/>
        </a:defRPr>
      </a:lvl9pPr>
    </p:titleStyle>
    <p:bodyStyle>
      <a:lvl1pPr marL="342900" indent="-342900" algn="l" rtl="0" eaLnBrk="0" fontAlgn="base" hangingPunct="0">
        <a:lnSpc>
          <a:spcPts val="2600"/>
        </a:lnSpc>
        <a:spcBef>
          <a:spcPct val="0"/>
        </a:spcBef>
        <a:spcAft>
          <a:spcPct val="0"/>
        </a:spcAft>
        <a:buClr>
          <a:srgbClr val="003399"/>
        </a:buClr>
        <a:buSzPct val="50000"/>
        <a:buFont typeface="Monotype Sorts" pitchFamily="-84" charset="2"/>
        <a:defRPr kumimoji="1">
          <a:solidFill>
            <a:srgbClr val="003399"/>
          </a:solidFill>
          <a:latin typeface="+mn-lt"/>
          <a:ea typeface="ＭＳ Ｐゴシック" charset="-128"/>
          <a:cs typeface="ＭＳ Ｐゴシック" charset="-128"/>
        </a:defRPr>
      </a:lvl1pPr>
      <a:lvl2pPr marL="346075" indent="-231775" algn="l" rtl="0" eaLnBrk="0" fontAlgn="base" hangingPunct="0">
        <a:lnSpc>
          <a:spcPts val="2600"/>
        </a:lnSpc>
        <a:spcBef>
          <a:spcPct val="0"/>
        </a:spcBef>
        <a:spcAft>
          <a:spcPct val="0"/>
        </a:spcAft>
        <a:buClr>
          <a:schemeClr val="tx1"/>
        </a:buClr>
        <a:buSzPct val="35000"/>
        <a:buFont typeface="Monotype Sorts" pitchFamily="-84"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pitchFamily="-84"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image" Target="../media/image28.jpeg"/><Relationship Id="rId6" Type="http://schemas.openxmlformats.org/officeDocument/2006/relationships/image" Target="../media/image29.jpeg"/><Relationship Id="rId7" Type="http://schemas.openxmlformats.org/officeDocument/2006/relationships/image" Target="../media/image30.jpeg"/><Relationship Id="rId8" Type="http://schemas.openxmlformats.org/officeDocument/2006/relationships/image" Target="../media/image31.jpeg"/><Relationship Id="rId9" Type="http://schemas.openxmlformats.org/officeDocument/2006/relationships/image" Target="../media/image32.jpe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kumimoji="0" lang="en-US">
                <a:ea typeface="ＭＳ Ｐゴシック" pitchFamily="-84" charset="-128"/>
                <a:cs typeface="ＭＳ Ｐゴシック" pitchFamily="-84" charset="-128"/>
              </a:rPr>
              <a:t>3.1  Using Data </a:t>
            </a:r>
            <a:r>
              <a:rPr kumimoji="0" lang="en-US" smtClean="0">
                <a:ea typeface="ＭＳ Ｐゴシック" pitchFamily="-84" charset="-128"/>
                <a:cs typeface="ＭＳ Ｐゴシック" pitchFamily="-84" charset="-128"/>
              </a:rPr>
              <a:t>Types (I)</a:t>
            </a:r>
            <a:endParaRPr kumimoji="0" lang="en-US">
              <a:ea typeface="ＭＳ Ｐゴシック" pitchFamily="-84" charset="-128"/>
              <a:cs typeface="ＭＳ Ｐゴシック" pitchFamily="-84" charset="-128"/>
            </a:endParaRPr>
          </a:p>
        </p:txBody>
      </p:sp>
      <p:pic>
        <p:nvPicPr>
          <p:cNvPr id="15363" name="Picture 4" descr="cover-hires"/>
          <p:cNvPicPr>
            <a:picLocks noChangeAspect="1" noChangeArrowheads="1"/>
          </p:cNvPicPr>
          <p:nvPr/>
        </p:nvPicPr>
        <p:blipFill>
          <a:blip r:embed="rId3"/>
          <a:srcRect/>
          <a:stretch>
            <a:fillRect/>
          </a:stretch>
        </p:blipFill>
        <p:spPr bwMode="auto">
          <a:xfrm>
            <a:off x="2935288" y="2214563"/>
            <a:ext cx="3271837" cy="4048125"/>
          </a:xfrm>
          <a:prstGeom prst="rect">
            <a:avLst/>
          </a:prstGeom>
          <a:noFill/>
          <a:ln w="9525">
            <a:noFill/>
            <a:miter lim="800000"/>
            <a:headEnd/>
            <a:tailEnd/>
          </a:ln>
        </p:spPr>
      </p:pic>
      <p:sp>
        <p:nvSpPr>
          <p:cNvPr id="15364" name="Rectangle 5"/>
          <p:cNvSpPr>
            <a:spLocks noChangeArrowheads="1"/>
          </p:cNvSpPr>
          <p:nvPr/>
        </p:nvSpPr>
        <p:spPr bwMode="auto">
          <a:xfrm>
            <a:off x="0" y="6569075"/>
            <a:ext cx="9144000" cy="228600"/>
          </a:xfrm>
          <a:prstGeom prst="rect">
            <a:avLst/>
          </a:prstGeom>
          <a:noFill/>
          <a:ln w="9525">
            <a:noFill/>
            <a:miter lim="800000"/>
            <a:headEnd/>
            <a:tailEnd type="none" w="sm" len="sm"/>
          </a:ln>
        </p:spPr>
        <p:txBody>
          <a:bodyPr>
            <a:prstTxWarp prst="textNoShape">
              <a:avLst/>
            </a:prstTxWarp>
            <a:spAutoFit/>
          </a:bodyPr>
          <a:lstStyle/>
          <a:p>
            <a:pPr algn="ctr"/>
            <a:r>
              <a:rPr lang="en-US" sz="900" b="0" i="1" dirty="0" smtClean="0">
                <a:solidFill>
                  <a:schemeClr val="hlink"/>
                </a:solidFill>
                <a:latin typeface="Times" charset="0"/>
              </a:rPr>
              <a:t>Introduction to Programming in Java:  An Interdisciplinary Approach     ·     Robert Sedgewick and Kevin Wayne     ·     Copyright © 2002–2010     ·     </a:t>
            </a:r>
            <a:fld id="{EA9CB990-7A49-8142-AA21-2875EEB82175}" type="datetime9">
              <a:rPr lang="en-US" sz="900" b="0" i="1" smtClean="0">
                <a:solidFill>
                  <a:schemeClr val="hlink"/>
                </a:solidFill>
                <a:latin typeface="Times" charset="0"/>
              </a:rPr>
              <a:pPr algn="ctr"/>
              <a:t>11/3/15 2:03:41 PM</a:t>
            </a:fld>
            <a:endParaRPr lang="en-US" sz="900" b="0" i="1" dirty="0">
              <a:solidFill>
                <a:schemeClr val="hlink"/>
              </a:solidFill>
              <a:latin typeface="Times"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248021FC-052A-43E2-9F36-2E99C14051F4}" type="slidenum">
              <a:rPr lang="en-US" smtClean="0"/>
              <a:pPr/>
              <a:t>10</a:t>
            </a:fld>
            <a:endParaRPr lang="en-US" sz="1400" smtClean="0"/>
          </a:p>
        </p:txBody>
      </p:sp>
      <p:pic>
        <p:nvPicPr>
          <p:cNvPr id="33795" name="Picture 2" descr="albers"/>
          <p:cNvPicPr>
            <a:picLocks noChangeAspect="1" noChangeArrowheads="1"/>
          </p:cNvPicPr>
          <p:nvPr/>
        </p:nvPicPr>
        <p:blipFill>
          <a:blip r:embed="rId3"/>
          <a:srcRect l="7347" t="30649" r="7347" b="30847"/>
          <a:stretch>
            <a:fillRect/>
          </a:stretch>
        </p:blipFill>
        <p:spPr bwMode="auto">
          <a:xfrm>
            <a:off x="2701925" y="2600325"/>
            <a:ext cx="3289300" cy="1485900"/>
          </a:xfrm>
          <a:prstGeom prst="rect">
            <a:avLst/>
          </a:prstGeom>
          <a:noFill/>
          <a:ln w="9525">
            <a:noFill/>
            <a:miter lim="800000"/>
            <a:headEnd/>
            <a:tailEnd/>
          </a:ln>
        </p:spPr>
      </p:pic>
      <p:sp>
        <p:nvSpPr>
          <p:cNvPr id="33796" name="Rectangle 3"/>
          <p:cNvSpPr>
            <a:spLocks noChangeArrowheads="1"/>
          </p:cNvSpPr>
          <p:nvPr/>
        </p:nvSpPr>
        <p:spPr bwMode="auto">
          <a:xfrm>
            <a:off x="2643188" y="2230438"/>
            <a:ext cx="4025900" cy="274637"/>
          </a:xfrm>
          <a:prstGeom prst="rect">
            <a:avLst/>
          </a:prstGeom>
          <a:noFill/>
          <a:ln w="9525">
            <a:noFill/>
            <a:miter lim="800000"/>
            <a:headEnd/>
            <a:tailEnd type="none" w="sm" len="sm"/>
          </a:ln>
        </p:spPr>
        <p:txBody>
          <a:bodyPr wrap="none">
            <a:prstTxWarp prst="textNoShape">
              <a:avLst/>
            </a:prstTxWarp>
            <a:spAutoFit/>
          </a:bodyPr>
          <a:lstStyle/>
          <a:p>
            <a:r>
              <a:rPr lang="en-US">
                <a:latin typeface="Courier New" pitchFamily="-84" charset="0"/>
              </a:rPr>
              <a:t>% java AlbersSquares 9 90 166  100 100 100</a:t>
            </a:r>
          </a:p>
        </p:txBody>
      </p:sp>
      <p:sp>
        <p:nvSpPr>
          <p:cNvPr id="33797" name="Rectangle 4"/>
          <p:cNvSpPr>
            <a:spLocks noGrp="1" noChangeArrowheads="1"/>
          </p:cNvSpPr>
          <p:nvPr>
            <p:ph type="title"/>
          </p:nvPr>
        </p:nvSpPr>
        <p:spPr/>
        <p:txBody>
          <a:bodyPr/>
          <a:lstStyle/>
          <a:p>
            <a:r>
              <a:rPr lang="en-US">
                <a:ea typeface="ＭＳ Ｐゴシック" pitchFamily="-84" charset="-128"/>
                <a:cs typeface="ＭＳ Ｐゴシック" pitchFamily="-84" charset="-128"/>
              </a:rPr>
              <a:t>Albers Squares</a:t>
            </a:r>
          </a:p>
        </p:txBody>
      </p:sp>
      <p:sp>
        <p:nvSpPr>
          <p:cNvPr id="33798" name="Rectangle 5"/>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Josef Albers. </a:t>
            </a:r>
            <a:r>
              <a:rPr lang="en-US">
                <a:solidFill>
                  <a:schemeClr val="tx1"/>
                </a:solidFill>
                <a:ea typeface="ＭＳ Ｐゴシック" pitchFamily="-84" charset="-128"/>
                <a:cs typeface="ＭＳ Ｐゴシック" pitchFamily="-84" charset="-128"/>
              </a:rPr>
              <a:t> Revolutionized the way people think about color.</a:t>
            </a:r>
          </a:p>
        </p:txBody>
      </p:sp>
      <p:sp>
        <p:nvSpPr>
          <p:cNvPr id="33799" name="Rectangle 8"/>
          <p:cNvSpPr>
            <a:spLocks noChangeArrowheads="1"/>
          </p:cNvSpPr>
          <p:nvPr/>
        </p:nvSpPr>
        <p:spPr bwMode="auto">
          <a:xfrm>
            <a:off x="4743450" y="1712913"/>
            <a:ext cx="479425" cy="274637"/>
          </a:xfrm>
          <a:prstGeom prst="rect">
            <a:avLst/>
          </a:prstGeom>
          <a:noFill/>
          <a:ln w="9525">
            <a:noFill/>
            <a:miter lim="800000"/>
            <a:headEnd/>
            <a:tailEnd type="none" w="sm" len="sm"/>
          </a:ln>
        </p:spPr>
        <p:txBody>
          <a:bodyPr wrap="none">
            <a:prstTxWarp prst="textNoShape">
              <a:avLst/>
            </a:prstTxWarp>
            <a:spAutoFit/>
          </a:bodyPr>
          <a:lstStyle/>
          <a:p>
            <a:r>
              <a:rPr lang="en-US" b="0">
                <a:solidFill>
                  <a:srgbClr val="095AA6"/>
                </a:solidFill>
              </a:rPr>
              <a:t>blue</a:t>
            </a:r>
          </a:p>
        </p:txBody>
      </p:sp>
      <p:sp>
        <p:nvSpPr>
          <p:cNvPr id="33800" name="Line 10"/>
          <p:cNvSpPr>
            <a:spLocks noChangeShapeType="1"/>
          </p:cNvSpPr>
          <p:nvPr/>
        </p:nvSpPr>
        <p:spPr bwMode="auto">
          <a:xfrm>
            <a:off x="4946650" y="1993900"/>
            <a:ext cx="0" cy="200025"/>
          </a:xfrm>
          <a:prstGeom prst="line">
            <a:avLst/>
          </a:prstGeom>
          <a:noFill/>
          <a:ln w="12700">
            <a:solidFill>
              <a:srgbClr val="095AA6"/>
            </a:solidFill>
            <a:round/>
            <a:headEnd/>
            <a:tailEnd type="triangle" w="med" len="med"/>
          </a:ln>
        </p:spPr>
        <p:txBody>
          <a:bodyPr wrap="none" anchor="ctr">
            <a:prstTxWarp prst="textNoShape">
              <a:avLst/>
            </a:prstTxWarp>
          </a:bodyPr>
          <a:lstStyle/>
          <a:p>
            <a:endParaRPr lang="en-US"/>
          </a:p>
        </p:txBody>
      </p:sp>
      <p:sp>
        <p:nvSpPr>
          <p:cNvPr id="33801" name="Rectangle 11"/>
          <p:cNvSpPr>
            <a:spLocks noChangeArrowheads="1"/>
          </p:cNvSpPr>
          <p:nvPr/>
        </p:nvSpPr>
        <p:spPr bwMode="auto">
          <a:xfrm>
            <a:off x="5899150" y="1698625"/>
            <a:ext cx="495300" cy="274638"/>
          </a:xfrm>
          <a:prstGeom prst="rect">
            <a:avLst/>
          </a:prstGeom>
          <a:noFill/>
          <a:ln w="9525">
            <a:noFill/>
            <a:miter lim="800000"/>
            <a:headEnd/>
            <a:tailEnd type="none" w="sm" len="sm"/>
          </a:ln>
        </p:spPr>
        <p:txBody>
          <a:bodyPr wrap="none">
            <a:prstTxWarp prst="textNoShape">
              <a:avLst/>
            </a:prstTxWarp>
            <a:spAutoFit/>
          </a:bodyPr>
          <a:lstStyle/>
          <a:p>
            <a:r>
              <a:rPr lang="en-US" b="0">
                <a:solidFill>
                  <a:srgbClr val="646464"/>
                </a:solidFill>
              </a:rPr>
              <a:t>gray</a:t>
            </a:r>
          </a:p>
        </p:txBody>
      </p:sp>
      <p:sp>
        <p:nvSpPr>
          <p:cNvPr id="33802" name="Line 12"/>
          <p:cNvSpPr>
            <a:spLocks noChangeShapeType="1"/>
          </p:cNvSpPr>
          <p:nvPr/>
        </p:nvSpPr>
        <p:spPr bwMode="auto">
          <a:xfrm>
            <a:off x="6102350" y="1979613"/>
            <a:ext cx="0" cy="200025"/>
          </a:xfrm>
          <a:prstGeom prst="line">
            <a:avLst/>
          </a:prstGeom>
          <a:noFill/>
          <a:ln w="12700">
            <a:solidFill>
              <a:srgbClr val="646464"/>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9332596B-0EC9-41F4-8A07-0358855D1FDA}" type="slidenum">
              <a:rPr lang="en-US" smtClean="0"/>
              <a:pPr/>
              <a:t>11</a:t>
            </a:fld>
            <a:endParaRPr lang="en-US" sz="1400" smtClean="0"/>
          </a:p>
        </p:txBody>
      </p:sp>
      <p:sp>
        <p:nvSpPr>
          <p:cNvPr id="35843"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Using Colors in Java</a:t>
            </a:r>
          </a:p>
        </p:txBody>
      </p:sp>
      <p:sp>
        <p:nvSpPr>
          <p:cNvPr id="35844" name="Rectangle 3"/>
          <p:cNvSpPr>
            <a:spLocks noChangeArrowheads="1"/>
          </p:cNvSpPr>
          <p:nvPr/>
        </p:nvSpPr>
        <p:spPr bwMode="auto">
          <a:xfrm>
            <a:off x="1662113" y="957263"/>
            <a:ext cx="6372225" cy="5502275"/>
          </a:xfrm>
          <a:prstGeom prst="rect">
            <a:avLst/>
          </a:prstGeom>
          <a:solidFill>
            <a:srgbClr val="C0C0C0"/>
          </a:solidFill>
          <a:ln w="15875">
            <a:noFill/>
            <a:miter lim="800000"/>
            <a:headEnd/>
            <a:tailEnd/>
          </a:ln>
        </p:spPr>
        <p:txBody>
          <a:bodyPr lIns="228600" tIns="91440" rIns="182880" bIns="91440">
            <a:prstTxWarp prst="textNoShape">
              <a:avLst/>
            </a:prstTxWarp>
            <a:spAutoFit/>
          </a:bodyPr>
          <a:lstStyle/>
          <a:p>
            <a:r>
              <a:rPr lang="en-US" sz="1400">
                <a:solidFill>
                  <a:srgbClr val="00008C"/>
                </a:solidFill>
                <a:latin typeface="Courier New" pitchFamily="-84" charset="0"/>
              </a:rPr>
              <a:t>import</a:t>
            </a:r>
            <a:r>
              <a:rPr lang="en-US" sz="1400">
                <a:solidFill>
                  <a:srgbClr val="00000F"/>
                </a:solidFill>
                <a:latin typeface="Courier New" pitchFamily="-84" charset="0"/>
              </a:rPr>
              <a:t> java</a:t>
            </a:r>
            <a:r>
              <a:rPr lang="en-US" sz="1400">
                <a:solidFill>
                  <a:srgbClr val="8D0000"/>
                </a:solidFill>
                <a:latin typeface="Courier New" pitchFamily="-84" charset="0"/>
              </a:rPr>
              <a:t>.</a:t>
            </a:r>
            <a:r>
              <a:rPr lang="en-US" sz="1400">
                <a:solidFill>
                  <a:srgbClr val="00000F"/>
                </a:solidFill>
                <a:latin typeface="Courier New" pitchFamily="-84" charset="0"/>
              </a:rPr>
              <a:t>awt</a:t>
            </a:r>
            <a:r>
              <a:rPr lang="en-US" sz="1400">
                <a:solidFill>
                  <a:srgbClr val="8D0000"/>
                </a:solidFill>
                <a:latin typeface="Courier New" pitchFamily="-84" charset="0"/>
              </a:rPr>
              <a:t>.</a:t>
            </a:r>
            <a:r>
              <a:rPr lang="en-US" sz="1400">
                <a:solidFill>
                  <a:srgbClr val="00000F"/>
                </a:solidFill>
                <a:latin typeface="Courier New" pitchFamily="-84" charset="0"/>
              </a:rPr>
              <a:t>Color</a:t>
            </a:r>
            <a:r>
              <a:rPr lang="en-US" sz="1400">
                <a:solidFill>
                  <a:srgbClr val="8D0000"/>
                </a:solidFill>
                <a:latin typeface="Courier New" pitchFamily="-84" charset="0"/>
              </a:rPr>
              <a:t>;</a:t>
            </a:r>
          </a:p>
          <a:p>
            <a:endParaRPr lang="en-US" sz="1400">
              <a:solidFill>
                <a:srgbClr val="8D0000"/>
              </a:solidFill>
              <a:latin typeface="Courier New" pitchFamily="-84" charset="0"/>
            </a:endParaRPr>
          </a:p>
          <a:p>
            <a:r>
              <a:rPr lang="en-US" sz="1400">
                <a:solidFill>
                  <a:srgbClr val="0066CD"/>
                </a:solidFill>
                <a:latin typeface="Courier New" pitchFamily="-84" charset="0"/>
              </a:rPr>
              <a:t>public</a:t>
            </a:r>
            <a:r>
              <a:rPr lang="en-US" sz="1400">
                <a:solidFill>
                  <a:srgbClr val="00000F"/>
                </a:solidFill>
                <a:latin typeface="Courier New" pitchFamily="-84" charset="0"/>
              </a:rPr>
              <a:t> </a:t>
            </a:r>
            <a:r>
              <a:rPr lang="en-US" sz="1400">
                <a:solidFill>
                  <a:srgbClr val="0066CD"/>
                </a:solidFill>
                <a:latin typeface="Courier New" pitchFamily="-84" charset="0"/>
              </a:rPr>
              <a:t>class</a:t>
            </a:r>
            <a:r>
              <a:rPr lang="en-US" sz="1400">
                <a:solidFill>
                  <a:srgbClr val="00000F"/>
                </a:solidFill>
                <a:latin typeface="Courier New" pitchFamily="-84" charset="0"/>
              </a:rPr>
              <a:t> AlbersSquares {</a:t>
            </a:r>
          </a:p>
          <a:p>
            <a:r>
              <a:rPr lang="en-US" sz="1400">
                <a:solidFill>
                  <a:srgbClr val="0066CD"/>
                </a:solidFill>
                <a:latin typeface="Courier New" pitchFamily="-84" charset="0"/>
              </a:rPr>
              <a:t>   public</a:t>
            </a:r>
            <a:r>
              <a:rPr lang="en-US" sz="1400">
                <a:solidFill>
                  <a:srgbClr val="00000F"/>
                </a:solidFill>
                <a:latin typeface="Courier New" pitchFamily="-84" charset="0"/>
              </a:rPr>
              <a:t> </a:t>
            </a:r>
            <a:r>
              <a:rPr lang="en-US" sz="1400">
                <a:solidFill>
                  <a:srgbClr val="0066CD"/>
                </a:solidFill>
                <a:latin typeface="Courier New" pitchFamily="-84" charset="0"/>
              </a:rPr>
              <a:t>static</a:t>
            </a:r>
            <a:r>
              <a:rPr lang="en-US" sz="1400">
                <a:solidFill>
                  <a:srgbClr val="00000F"/>
                </a:solidFill>
                <a:latin typeface="Courier New" pitchFamily="-84" charset="0"/>
              </a:rPr>
              <a:t> </a:t>
            </a:r>
            <a:r>
              <a:rPr lang="en-US" sz="1400">
                <a:solidFill>
                  <a:srgbClr val="0066CD"/>
                </a:solidFill>
                <a:latin typeface="Courier New" pitchFamily="-84" charset="0"/>
              </a:rPr>
              <a:t>void</a:t>
            </a:r>
            <a:r>
              <a:rPr lang="en-US" sz="1400">
                <a:solidFill>
                  <a:srgbClr val="00000F"/>
                </a:solidFill>
                <a:latin typeface="Courier New" pitchFamily="-84" charset="0"/>
              </a:rPr>
              <a:t> main</a:t>
            </a:r>
            <a:r>
              <a:rPr lang="en-US" sz="1400">
                <a:solidFill>
                  <a:srgbClr val="8D0000"/>
                </a:solidFill>
                <a:latin typeface="Courier New" pitchFamily="-84" charset="0"/>
              </a:rPr>
              <a:t>(</a:t>
            </a:r>
            <a:r>
              <a:rPr lang="en-US" sz="1400">
                <a:solidFill>
                  <a:srgbClr val="00000F"/>
                </a:solidFill>
                <a:latin typeface="Courier New" pitchFamily="-84" charset="0"/>
              </a:rPr>
              <a:t>String</a:t>
            </a:r>
            <a:r>
              <a:rPr lang="en-US" sz="1400">
                <a:solidFill>
                  <a:srgbClr val="8D0000"/>
                </a:solidFill>
                <a:latin typeface="Courier New" pitchFamily="-84" charset="0"/>
              </a:rPr>
              <a:t>[]</a:t>
            </a:r>
            <a:r>
              <a:rPr lang="en-US" sz="1400">
                <a:solidFill>
                  <a:srgbClr val="00000F"/>
                </a:solidFill>
                <a:latin typeface="Courier New" pitchFamily="-84" charset="0"/>
              </a:rPr>
              <a:t> args</a:t>
            </a:r>
            <a:r>
              <a:rPr lang="en-US" sz="1400">
                <a:solidFill>
                  <a:srgbClr val="8D0000"/>
                </a:solidFill>
                <a:latin typeface="Courier New" pitchFamily="-84" charset="0"/>
              </a:rPr>
              <a:t>)</a:t>
            </a:r>
            <a:r>
              <a:rPr lang="en-US" sz="1400">
                <a:solidFill>
                  <a:srgbClr val="00000F"/>
                </a:solidFill>
                <a:latin typeface="Courier New" pitchFamily="-84" charset="0"/>
              </a:rPr>
              <a:t> {</a:t>
            </a:r>
          </a:p>
          <a:p>
            <a:r>
              <a:rPr lang="en-US" sz="1400">
                <a:solidFill>
                  <a:srgbClr val="00000F"/>
                </a:solidFill>
                <a:latin typeface="Courier New" pitchFamily="-84" charset="0"/>
              </a:rPr>
              <a:t>      </a:t>
            </a:r>
            <a:r>
              <a:rPr lang="en-US" sz="1400">
                <a:solidFill>
                  <a:srgbClr val="0066CD"/>
                </a:solidFill>
                <a:latin typeface="Courier New" pitchFamily="-84" charset="0"/>
              </a:rPr>
              <a:t>int</a:t>
            </a:r>
            <a:r>
              <a:rPr lang="en-US" sz="1400">
                <a:solidFill>
                  <a:srgbClr val="00000F"/>
                </a:solidFill>
                <a:latin typeface="Courier New" pitchFamily="-84" charset="0"/>
              </a:rPr>
              <a:t> r1 </a:t>
            </a:r>
            <a:r>
              <a:rPr lang="en-US" sz="1400">
                <a:solidFill>
                  <a:srgbClr val="8D0000"/>
                </a:solidFill>
                <a:latin typeface="Courier New" pitchFamily="-84" charset="0"/>
              </a:rPr>
              <a:t>=</a:t>
            </a:r>
            <a:r>
              <a:rPr lang="en-US" sz="1400">
                <a:solidFill>
                  <a:srgbClr val="00000F"/>
                </a:solidFill>
                <a:latin typeface="Courier New" pitchFamily="-84" charset="0"/>
              </a:rPr>
              <a:t> Integer</a:t>
            </a:r>
            <a:r>
              <a:rPr lang="en-US" sz="1400">
                <a:solidFill>
                  <a:srgbClr val="8D0000"/>
                </a:solidFill>
                <a:latin typeface="Courier New" pitchFamily="-84" charset="0"/>
              </a:rPr>
              <a:t>.</a:t>
            </a:r>
            <a:r>
              <a:rPr lang="en-US" sz="1400">
                <a:solidFill>
                  <a:srgbClr val="00000F"/>
                </a:solidFill>
                <a:latin typeface="Courier New" pitchFamily="-84" charset="0"/>
              </a:rPr>
              <a:t>parseInt</a:t>
            </a:r>
            <a:r>
              <a:rPr lang="en-US" sz="1400">
                <a:solidFill>
                  <a:srgbClr val="8D0000"/>
                </a:solidFill>
                <a:latin typeface="Courier New" pitchFamily="-84" charset="0"/>
              </a:rPr>
              <a:t>(</a:t>
            </a:r>
            <a:r>
              <a:rPr lang="en-US" sz="1400">
                <a:solidFill>
                  <a:srgbClr val="00000F"/>
                </a:solidFill>
                <a:latin typeface="Courier New" pitchFamily="-84" charset="0"/>
              </a:rPr>
              <a:t>args</a:t>
            </a:r>
            <a:r>
              <a:rPr lang="en-US" sz="1400">
                <a:solidFill>
                  <a:srgbClr val="8D0000"/>
                </a:solidFill>
                <a:latin typeface="Courier New" pitchFamily="-84" charset="0"/>
              </a:rPr>
              <a:t>[</a:t>
            </a:r>
            <a:r>
              <a:rPr lang="en-US" sz="1400">
                <a:solidFill>
                  <a:srgbClr val="800081"/>
                </a:solidFill>
                <a:latin typeface="Courier New" pitchFamily="-84" charset="0"/>
              </a:rPr>
              <a:t>0</a:t>
            </a:r>
            <a:r>
              <a:rPr lang="en-US" sz="1400">
                <a:solidFill>
                  <a:srgbClr val="8D0000"/>
                </a:solidFill>
                <a:latin typeface="Courier New" pitchFamily="-84" charset="0"/>
              </a:rPr>
              <a:t>]);</a:t>
            </a:r>
          </a:p>
          <a:p>
            <a:r>
              <a:rPr lang="en-US" sz="1400">
                <a:solidFill>
                  <a:srgbClr val="00000F"/>
                </a:solidFill>
                <a:latin typeface="Courier New" pitchFamily="-84" charset="0"/>
              </a:rPr>
              <a:t>      </a:t>
            </a:r>
            <a:r>
              <a:rPr lang="en-US" sz="1400">
                <a:solidFill>
                  <a:srgbClr val="0066CD"/>
                </a:solidFill>
                <a:latin typeface="Courier New" pitchFamily="-84" charset="0"/>
              </a:rPr>
              <a:t>int</a:t>
            </a:r>
            <a:r>
              <a:rPr lang="en-US" sz="1400">
                <a:solidFill>
                  <a:srgbClr val="00000F"/>
                </a:solidFill>
                <a:latin typeface="Courier New" pitchFamily="-84" charset="0"/>
              </a:rPr>
              <a:t> g1 </a:t>
            </a:r>
            <a:r>
              <a:rPr lang="en-US" sz="1400">
                <a:solidFill>
                  <a:srgbClr val="8D0000"/>
                </a:solidFill>
                <a:latin typeface="Courier New" pitchFamily="-84" charset="0"/>
              </a:rPr>
              <a:t>=</a:t>
            </a:r>
            <a:r>
              <a:rPr lang="en-US" sz="1400">
                <a:solidFill>
                  <a:srgbClr val="00000F"/>
                </a:solidFill>
                <a:latin typeface="Courier New" pitchFamily="-84" charset="0"/>
              </a:rPr>
              <a:t> Integer</a:t>
            </a:r>
            <a:r>
              <a:rPr lang="en-US" sz="1400">
                <a:solidFill>
                  <a:srgbClr val="8D0000"/>
                </a:solidFill>
                <a:latin typeface="Courier New" pitchFamily="-84" charset="0"/>
              </a:rPr>
              <a:t>.</a:t>
            </a:r>
            <a:r>
              <a:rPr lang="en-US" sz="1400">
                <a:solidFill>
                  <a:srgbClr val="00000F"/>
                </a:solidFill>
                <a:latin typeface="Courier New" pitchFamily="-84" charset="0"/>
              </a:rPr>
              <a:t>parseInt</a:t>
            </a:r>
            <a:r>
              <a:rPr lang="en-US" sz="1400">
                <a:solidFill>
                  <a:srgbClr val="8D0000"/>
                </a:solidFill>
                <a:latin typeface="Courier New" pitchFamily="-84" charset="0"/>
              </a:rPr>
              <a:t>(</a:t>
            </a:r>
            <a:r>
              <a:rPr lang="en-US" sz="1400">
                <a:solidFill>
                  <a:srgbClr val="00000F"/>
                </a:solidFill>
                <a:latin typeface="Courier New" pitchFamily="-84" charset="0"/>
              </a:rPr>
              <a:t>args</a:t>
            </a:r>
            <a:r>
              <a:rPr lang="en-US" sz="1400">
                <a:solidFill>
                  <a:srgbClr val="8D0000"/>
                </a:solidFill>
                <a:latin typeface="Courier New" pitchFamily="-84" charset="0"/>
              </a:rPr>
              <a:t>[</a:t>
            </a:r>
            <a:r>
              <a:rPr lang="en-US" sz="1400">
                <a:solidFill>
                  <a:srgbClr val="800081"/>
                </a:solidFill>
                <a:latin typeface="Courier New" pitchFamily="-84" charset="0"/>
              </a:rPr>
              <a:t>1</a:t>
            </a:r>
            <a:r>
              <a:rPr lang="en-US" sz="1400">
                <a:solidFill>
                  <a:srgbClr val="8D0000"/>
                </a:solidFill>
                <a:latin typeface="Courier New" pitchFamily="-84" charset="0"/>
              </a:rPr>
              <a:t>]);</a:t>
            </a:r>
          </a:p>
          <a:p>
            <a:r>
              <a:rPr lang="en-US" sz="1400">
                <a:solidFill>
                  <a:srgbClr val="00000F"/>
                </a:solidFill>
                <a:latin typeface="Courier New" pitchFamily="-84" charset="0"/>
              </a:rPr>
              <a:t>      </a:t>
            </a:r>
            <a:r>
              <a:rPr lang="en-US" sz="1400">
                <a:solidFill>
                  <a:srgbClr val="0066CD"/>
                </a:solidFill>
                <a:latin typeface="Courier New" pitchFamily="-84" charset="0"/>
              </a:rPr>
              <a:t>int</a:t>
            </a:r>
            <a:r>
              <a:rPr lang="en-US" sz="1400">
                <a:solidFill>
                  <a:srgbClr val="00000F"/>
                </a:solidFill>
                <a:latin typeface="Courier New" pitchFamily="-84" charset="0"/>
              </a:rPr>
              <a:t> b1 </a:t>
            </a:r>
            <a:r>
              <a:rPr lang="en-US" sz="1400">
                <a:solidFill>
                  <a:srgbClr val="8D0000"/>
                </a:solidFill>
                <a:latin typeface="Courier New" pitchFamily="-84" charset="0"/>
              </a:rPr>
              <a:t>=</a:t>
            </a:r>
            <a:r>
              <a:rPr lang="en-US" sz="1400">
                <a:solidFill>
                  <a:srgbClr val="00000F"/>
                </a:solidFill>
                <a:latin typeface="Courier New" pitchFamily="-84" charset="0"/>
              </a:rPr>
              <a:t> Integer</a:t>
            </a:r>
            <a:r>
              <a:rPr lang="en-US" sz="1400">
                <a:solidFill>
                  <a:srgbClr val="8D0000"/>
                </a:solidFill>
                <a:latin typeface="Courier New" pitchFamily="-84" charset="0"/>
              </a:rPr>
              <a:t>.</a:t>
            </a:r>
            <a:r>
              <a:rPr lang="en-US" sz="1400">
                <a:solidFill>
                  <a:srgbClr val="00000F"/>
                </a:solidFill>
                <a:latin typeface="Courier New" pitchFamily="-84" charset="0"/>
              </a:rPr>
              <a:t>parseInt</a:t>
            </a:r>
            <a:r>
              <a:rPr lang="en-US" sz="1400">
                <a:solidFill>
                  <a:srgbClr val="8D0000"/>
                </a:solidFill>
                <a:latin typeface="Courier New" pitchFamily="-84" charset="0"/>
              </a:rPr>
              <a:t>(</a:t>
            </a:r>
            <a:r>
              <a:rPr lang="en-US" sz="1400">
                <a:solidFill>
                  <a:srgbClr val="00000F"/>
                </a:solidFill>
                <a:latin typeface="Courier New" pitchFamily="-84" charset="0"/>
              </a:rPr>
              <a:t>args</a:t>
            </a:r>
            <a:r>
              <a:rPr lang="en-US" sz="1400">
                <a:solidFill>
                  <a:srgbClr val="8D0000"/>
                </a:solidFill>
                <a:latin typeface="Courier New" pitchFamily="-84" charset="0"/>
              </a:rPr>
              <a:t>[</a:t>
            </a:r>
            <a:r>
              <a:rPr lang="en-US" sz="1400">
                <a:solidFill>
                  <a:srgbClr val="800081"/>
                </a:solidFill>
                <a:latin typeface="Courier New" pitchFamily="-84" charset="0"/>
              </a:rPr>
              <a:t>2</a:t>
            </a:r>
            <a:r>
              <a:rPr lang="en-US" sz="1400">
                <a:solidFill>
                  <a:srgbClr val="8D0000"/>
                </a:solidFill>
                <a:latin typeface="Courier New" pitchFamily="-84" charset="0"/>
              </a:rPr>
              <a:t>]);</a:t>
            </a:r>
          </a:p>
          <a:p>
            <a:r>
              <a:rPr lang="en-US" sz="1400">
                <a:solidFill>
                  <a:srgbClr val="00000F"/>
                </a:solidFill>
                <a:latin typeface="Courier New" pitchFamily="-84" charset="0"/>
              </a:rPr>
              <a:t>      Color c1 </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0066CD"/>
                </a:solidFill>
                <a:latin typeface="Courier New" pitchFamily="-84" charset="0"/>
              </a:rPr>
              <a:t>new</a:t>
            </a:r>
            <a:r>
              <a:rPr lang="en-US" sz="1400">
                <a:solidFill>
                  <a:srgbClr val="00000F"/>
                </a:solidFill>
                <a:latin typeface="Courier New" pitchFamily="-84" charset="0"/>
              </a:rPr>
              <a:t> Color</a:t>
            </a:r>
            <a:r>
              <a:rPr lang="en-US" sz="1400">
                <a:solidFill>
                  <a:srgbClr val="8D0000"/>
                </a:solidFill>
                <a:latin typeface="Courier New" pitchFamily="-84" charset="0"/>
              </a:rPr>
              <a:t>(</a:t>
            </a:r>
            <a:r>
              <a:rPr lang="en-US" sz="1400">
                <a:solidFill>
                  <a:srgbClr val="00000F"/>
                </a:solidFill>
                <a:latin typeface="Courier New" pitchFamily="-84" charset="0"/>
              </a:rPr>
              <a:t>r1</a:t>
            </a:r>
            <a:r>
              <a:rPr lang="en-US" sz="1400">
                <a:solidFill>
                  <a:srgbClr val="8D0000"/>
                </a:solidFill>
                <a:latin typeface="Courier New" pitchFamily="-84" charset="0"/>
              </a:rPr>
              <a:t>,</a:t>
            </a:r>
            <a:r>
              <a:rPr lang="en-US" sz="1400">
                <a:solidFill>
                  <a:srgbClr val="00000F"/>
                </a:solidFill>
                <a:latin typeface="Courier New" pitchFamily="-84" charset="0"/>
              </a:rPr>
              <a:t> g1</a:t>
            </a:r>
            <a:r>
              <a:rPr lang="en-US" sz="1400">
                <a:solidFill>
                  <a:srgbClr val="8D0000"/>
                </a:solidFill>
                <a:latin typeface="Courier New" pitchFamily="-84" charset="0"/>
              </a:rPr>
              <a:t>,</a:t>
            </a:r>
            <a:r>
              <a:rPr lang="en-US" sz="1400">
                <a:solidFill>
                  <a:srgbClr val="00000F"/>
                </a:solidFill>
                <a:latin typeface="Courier New" pitchFamily="-84" charset="0"/>
              </a:rPr>
              <a:t> b1</a:t>
            </a:r>
            <a:r>
              <a:rPr lang="en-US" sz="1400">
                <a:solidFill>
                  <a:srgbClr val="8D0000"/>
                </a:solidFill>
                <a:latin typeface="Courier New" pitchFamily="-84" charset="0"/>
              </a:rPr>
              <a:t>);</a:t>
            </a:r>
          </a:p>
          <a:p>
            <a:endParaRPr lang="en-US" sz="1400">
              <a:solidFill>
                <a:srgbClr val="8D0000"/>
              </a:solidFill>
              <a:latin typeface="Courier New" pitchFamily="-84" charset="0"/>
            </a:endParaRPr>
          </a:p>
          <a:p>
            <a:r>
              <a:rPr lang="en-US" sz="1400">
                <a:solidFill>
                  <a:srgbClr val="0066CD"/>
                </a:solidFill>
                <a:latin typeface="Courier New" pitchFamily="-84" charset="0"/>
              </a:rPr>
              <a:t>      int</a:t>
            </a:r>
            <a:r>
              <a:rPr lang="en-US" sz="1400">
                <a:solidFill>
                  <a:srgbClr val="00000F"/>
                </a:solidFill>
                <a:latin typeface="Courier New" pitchFamily="-84" charset="0"/>
              </a:rPr>
              <a:t> r2 </a:t>
            </a:r>
            <a:r>
              <a:rPr lang="en-US" sz="1400">
                <a:solidFill>
                  <a:srgbClr val="8D0000"/>
                </a:solidFill>
                <a:latin typeface="Courier New" pitchFamily="-84" charset="0"/>
              </a:rPr>
              <a:t>=</a:t>
            </a:r>
            <a:r>
              <a:rPr lang="en-US" sz="1400">
                <a:solidFill>
                  <a:srgbClr val="00000F"/>
                </a:solidFill>
                <a:latin typeface="Courier New" pitchFamily="-84" charset="0"/>
              </a:rPr>
              <a:t> Integer</a:t>
            </a:r>
            <a:r>
              <a:rPr lang="en-US" sz="1400">
                <a:solidFill>
                  <a:srgbClr val="8D0000"/>
                </a:solidFill>
                <a:latin typeface="Courier New" pitchFamily="-84" charset="0"/>
              </a:rPr>
              <a:t>.</a:t>
            </a:r>
            <a:r>
              <a:rPr lang="en-US" sz="1400">
                <a:solidFill>
                  <a:srgbClr val="00000F"/>
                </a:solidFill>
                <a:latin typeface="Courier New" pitchFamily="-84" charset="0"/>
              </a:rPr>
              <a:t>parseInt</a:t>
            </a:r>
            <a:r>
              <a:rPr lang="en-US" sz="1400">
                <a:solidFill>
                  <a:srgbClr val="8D0000"/>
                </a:solidFill>
                <a:latin typeface="Courier New" pitchFamily="-84" charset="0"/>
              </a:rPr>
              <a:t>(</a:t>
            </a:r>
            <a:r>
              <a:rPr lang="en-US" sz="1400">
                <a:solidFill>
                  <a:srgbClr val="00000F"/>
                </a:solidFill>
                <a:latin typeface="Courier New" pitchFamily="-84" charset="0"/>
              </a:rPr>
              <a:t>args</a:t>
            </a:r>
            <a:r>
              <a:rPr lang="en-US" sz="1400">
                <a:solidFill>
                  <a:srgbClr val="8D0000"/>
                </a:solidFill>
                <a:latin typeface="Courier New" pitchFamily="-84" charset="0"/>
              </a:rPr>
              <a:t>[</a:t>
            </a:r>
            <a:r>
              <a:rPr lang="en-US" sz="1400">
                <a:solidFill>
                  <a:srgbClr val="800081"/>
                </a:solidFill>
                <a:latin typeface="Courier New" pitchFamily="-84" charset="0"/>
              </a:rPr>
              <a:t>3</a:t>
            </a:r>
            <a:r>
              <a:rPr lang="en-US" sz="1400">
                <a:solidFill>
                  <a:srgbClr val="8D0000"/>
                </a:solidFill>
                <a:latin typeface="Courier New" pitchFamily="-84" charset="0"/>
              </a:rPr>
              <a:t>]);</a:t>
            </a:r>
          </a:p>
          <a:p>
            <a:r>
              <a:rPr lang="en-US" sz="1400">
                <a:solidFill>
                  <a:srgbClr val="00000F"/>
                </a:solidFill>
                <a:latin typeface="Courier New" pitchFamily="-84" charset="0"/>
              </a:rPr>
              <a:t>      </a:t>
            </a:r>
            <a:r>
              <a:rPr lang="en-US" sz="1400">
                <a:solidFill>
                  <a:srgbClr val="0066CD"/>
                </a:solidFill>
                <a:latin typeface="Courier New" pitchFamily="-84" charset="0"/>
              </a:rPr>
              <a:t>int</a:t>
            </a:r>
            <a:r>
              <a:rPr lang="en-US" sz="1400">
                <a:solidFill>
                  <a:srgbClr val="00000F"/>
                </a:solidFill>
                <a:latin typeface="Courier New" pitchFamily="-84" charset="0"/>
              </a:rPr>
              <a:t> g2 </a:t>
            </a:r>
            <a:r>
              <a:rPr lang="en-US" sz="1400">
                <a:solidFill>
                  <a:srgbClr val="8D0000"/>
                </a:solidFill>
                <a:latin typeface="Courier New" pitchFamily="-84" charset="0"/>
              </a:rPr>
              <a:t>=</a:t>
            </a:r>
            <a:r>
              <a:rPr lang="en-US" sz="1400">
                <a:solidFill>
                  <a:srgbClr val="00000F"/>
                </a:solidFill>
                <a:latin typeface="Courier New" pitchFamily="-84" charset="0"/>
              </a:rPr>
              <a:t> Integer</a:t>
            </a:r>
            <a:r>
              <a:rPr lang="en-US" sz="1400">
                <a:solidFill>
                  <a:srgbClr val="8D0000"/>
                </a:solidFill>
                <a:latin typeface="Courier New" pitchFamily="-84" charset="0"/>
              </a:rPr>
              <a:t>.</a:t>
            </a:r>
            <a:r>
              <a:rPr lang="en-US" sz="1400">
                <a:solidFill>
                  <a:srgbClr val="00000F"/>
                </a:solidFill>
                <a:latin typeface="Courier New" pitchFamily="-84" charset="0"/>
              </a:rPr>
              <a:t>parseInt</a:t>
            </a:r>
            <a:r>
              <a:rPr lang="en-US" sz="1400">
                <a:solidFill>
                  <a:srgbClr val="8D0000"/>
                </a:solidFill>
                <a:latin typeface="Courier New" pitchFamily="-84" charset="0"/>
              </a:rPr>
              <a:t>(</a:t>
            </a:r>
            <a:r>
              <a:rPr lang="en-US" sz="1400">
                <a:solidFill>
                  <a:srgbClr val="00000F"/>
                </a:solidFill>
                <a:latin typeface="Courier New" pitchFamily="-84" charset="0"/>
              </a:rPr>
              <a:t>args</a:t>
            </a:r>
            <a:r>
              <a:rPr lang="en-US" sz="1400">
                <a:solidFill>
                  <a:srgbClr val="8D0000"/>
                </a:solidFill>
                <a:latin typeface="Courier New" pitchFamily="-84" charset="0"/>
              </a:rPr>
              <a:t>[</a:t>
            </a:r>
            <a:r>
              <a:rPr lang="en-US" sz="1400">
                <a:solidFill>
                  <a:srgbClr val="800081"/>
                </a:solidFill>
                <a:latin typeface="Courier New" pitchFamily="-84" charset="0"/>
              </a:rPr>
              <a:t>4</a:t>
            </a:r>
            <a:r>
              <a:rPr lang="en-US" sz="1400">
                <a:solidFill>
                  <a:srgbClr val="8D0000"/>
                </a:solidFill>
                <a:latin typeface="Courier New" pitchFamily="-84" charset="0"/>
              </a:rPr>
              <a:t>]);</a:t>
            </a:r>
          </a:p>
          <a:p>
            <a:r>
              <a:rPr lang="en-US" sz="1400">
                <a:solidFill>
                  <a:srgbClr val="00000F"/>
                </a:solidFill>
                <a:latin typeface="Courier New" pitchFamily="-84" charset="0"/>
              </a:rPr>
              <a:t>      </a:t>
            </a:r>
            <a:r>
              <a:rPr lang="en-US" sz="1400">
                <a:solidFill>
                  <a:srgbClr val="0066CD"/>
                </a:solidFill>
                <a:latin typeface="Courier New" pitchFamily="-84" charset="0"/>
              </a:rPr>
              <a:t>int</a:t>
            </a:r>
            <a:r>
              <a:rPr lang="en-US" sz="1400">
                <a:solidFill>
                  <a:srgbClr val="00000F"/>
                </a:solidFill>
                <a:latin typeface="Courier New" pitchFamily="-84" charset="0"/>
              </a:rPr>
              <a:t> b2 </a:t>
            </a:r>
            <a:r>
              <a:rPr lang="en-US" sz="1400">
                <a:solidFill>
                  <a:srgbClr val="8D0000"/>
                </a:solidFill>
                <a:latin typeface="Courier New" pitchFamily="-84" charset="0"/>
              </a:rPr>
              <a:t>=</a:t>
            </a:r>
            <a:r>
              <a:rPr lang="en-US" sz="1400">
                <a:solidFill>
                  <a:srgbClr val="00000F"/>
                </a:solidFill>
                <a:latin typeface="Courier New" pitchFamily="-84" charset="0"/>
              </a:rPr>
              <a:t> Integer</a:t>
            </a:r>
            <a:r>
              <a:rPr lang="en-US" sz="1400">
                <a:solidFill>
                  <a:srgbClr val="8D0000"/>
                </a:solidFill>
                <a:latin typeface="Courier New" pitchFamily="-84" charset="0"/>
              </a:rPr>
              <a:t>.</a:t>
            </a:r>
            <a:r>
              <a:rPr lang="en-US" sz="1400">
                <a:solidFill>
                  <a:srgbClr val="00000F"/>
                </a:solidFill>
                <a:latin typeface="Courier New" pitchFamily="-84" charset="0"/>
              </a:rPr>
              <a:t>parseInt</a:t>
            </a:r>
            <a:r>
              <a:rPr lang="en-US" sz="1400">
                <a:solidFill>
                  <a:srgbClr val="8D0000"/>
                </a:solidFill>
                <a:latin typeface="Courier New" pitchFamily="-84" charset="0"/>
              </a:rPr>
              <a:t>(</a:t>
            </a:r>
            <a:r>
              <a:rPr lang="en-US" sz="1400">
                <a:solidFill>
                  <a:srgbClr val="00000F"/>
                </a:solidFill>
                <a:latin typeface="Courier New" pitchFamily="-84" charset="0"/>
              </a:rPr>
              <a:t>args</a:t>
            </a:r>
            <a:r>
              <a:rPr lang="en-US" sz="1400">
                <a:solidFill>
                  <a:srgbClr val="8D0000"/>
                </a:solidFill>
                <a:latin typeface="Courier New" pitchFamily="-84" charset="0"/>
              </a:rPr>
              <a:t>[</a:t>
            </a:r>
            <a:r>
              <a:rPr lang="en-US" sz="1400">
                <a:solidFill>
                  <a:srgbClr val="800081"/>
                </a:solidFill>
                <a:latin typeface="Courier New" pitchFamily="-84" charset="0"/>
              </a:rPr>
              <a:t>5</a:t>
            </a:r>
            <a:r>
              <a:rPr lang="en-US" sz="1400">
                <a:solidFill>
                  <a:srgbClr val="8D0000"/>
                </a:solidFill>
                <a:latin typeface="Courier New" pitchFamily="-84" charset="0"/>
              </a:rPr>
              <a:t>]);</a:t>
            </a:r>
          </a:p>
          <a:p>
            <a:r>
              <a:rPr lang="en-US" sz="1400">
                <a:solidFill>
                  <a:srgbClr val="00000F"/>
                </a:solidFill>
                <a:latin typeface="Courier New" pitchFamily="-84" charset="0"/>
              </a:rPr>
              <a:t>      Color c2 </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0066CD"/>
                </a:solidFill>
                <a:latin typeface="Courier New" pitchFamily="-84" charset="0"/>
              </a:rPr>
              <a:t>new</a:t>
            </a:r>
            <a:r>
              <a:rPr lang="en-US" sz="1400">
                <a:solidFill>
                  <a:srgbClr val="00000F"/>
                </a:solidFill>
                <a:latin typeface="Courier New" pitchFamily="-84" charset="0"/>
              </a:rPr>
              <a:t> Color</a:t>
            </a:r>
            <a:r>
              <a:rPr lang="en-US" sz="1400">
                <a:solidFill>
                  <a:srgbClr val="8D0000"/>
                </a:solidFill>
                <a:latin typeface="Courier New" pitchFamily="-84" charset="0"/>
              </a:rPr>
              <a:t>(</a:t>
            </a:r>
            <a:r>
              <a:rPr lang="en-US" sz="1400">
                <a:solidFill>
                  <a:srgbClr val="00000F"/>
                </a:solidFill>
                <a:latin typeface="Courier New" pitchFamily="-84" charset="0"/>
              </a:rPr>
              <a:t>r2</a:t>
            </a:r>
            <a:r>
              <a:rPr lang="en-US" sz="1400">
                <a:solidFill>
                  <a:srgbClr val="8D0000"/>
                </a:solidFill>
                <a:latin typeface="Courier New" pitchFamily="-84" charset="0"/>
              </a:rPr>
              <a:t>,</a:t>
            </a:r>
            <a:r>
              <a:rPr lang="en-US" sz="1400">
                <a:solidFill>
                  <a:srgbClr val="00000F"/>
                </a:solidFill>
                <a:latin typeface="Courier New" pitchFamily="-84" charset="0"/>
              </a:rPr>
              <a:t> g2</a:t>
            </a:r>
            <a:r>
              <a:rPr lang="en-US" sz="1400">
                <a:solidFill>
                  <a:srgbClr val="8D0000"/>
                </a:solidFill>
                <a:latin typeface="Courier New" pitchFamily="-84" charset="0"/>
              </a:rPr>
              <a:t>,</a:t>
            </a:r>
            <a:r>
              <a:rPr lang="en-US" sz="1400">
                <a:solidFill>
                  <a:srgbClr val="00000F"/>
                </a:solidFill>
                <a:latin typeface="Courier New" pitchFamily="-84" charset="0"/>
              </a:rPr>
              <a:t> b2</a:t>
            </a:r>
            <a:r>
              <a:rPr lang="en-US" sz="1400">
                <a:solidFill>
                  <a:srgbClr val="8D0000"/>
                </a:solidFill>
                <a:latin typeface="Courier New" pitchFamily="-84" charset="0"/>
              </a:rPr>
              <a:t>);</a:t>
            </a:r>
          </a:p>
          <a:p>
            <a:endParaRPr lang="en-US" sz="1400">
              <a:solidFill>
                <a:srgbClr val="8D0000"/>
              </a:solidFill>
              <a:latin typeface="Courier New" pitchFamily="-84" charset="0"/>
            </a:endParaRP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setPenColor</a:t>
            </a:r>
            <a:r>
              <a:rPr lang="en-US" sz="1400">
                <a:solidFill>
                  <a:srgbClr val="8D0000"/>
                </a:solidFill>
                <a:latin typeface="Courier New" pitchFamily="-84" charset="0"/>
              </a:rPr>
              <a:t>(</a:t>
            </a:r>
            <a:r>
              <a:rPr lang="en-US" sz="1400">
                <a:solidFill>
                  <a:srgbClr val="00000F"/>
                </a:solidFill>
                <a:latin typeface="Courier New" pitchFamily="-84" charset="0"/>
              </a:rPr>
              <a:t>c1</a:t>
            </a:r>
            <a:r>
              <a:rPr lang="en-US" sz="1400">
                <a:solidFill>
                  <a:srgbClr val="8D0000"/>
                </a:solidFill>
                <a:latin typeface="Courier New" pitchFamily="-84" charset="0"/>
              </a:rPr>
              <a:t>);</a:t>
            </a: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filledSquare</a:t>
            </a:r>
            <a:r>
              <a:rPr lang="en-US" sz="1400">
                <a:solidFill>
                  <a:srgbClr val="8D0000"/>
                </a:solidFill>
                <a:latin typeface="Courier New" pitchFamily="-84" charset="0"/>
              </a:rPr>
              <a:t>(.</a:t>
            </a:r>
            <a:r>
              <a:rPr lang="en-US" sz="1400">
                <a:solidFill>
                  <a:srgbClr val="800081"/>
                </a:solidFill>
                <a:latin typeface="Courier New" pitchFamily="-84" charset="0"/>
              </a:rPr>
              <a:t>25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2</a:t>
            </a:r>
            <a:r>
              <a:rPr lang="en-US" sz="1400">
                <a:solidFill>
                  <a:srgbClr val="8D0000"/>
                </a:solidFill>
                <a:latin typeface="Courier New" pitchFamily="-84" charset="0"/>
              </a:rPr>
              <a:t>);</a:t>
            </a: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setPenColor</a:t>
            </a:r>
            <a:r>
              <a:rPr lang="en-US" sz="1400">
                <a:solidFill>
                  <a:srgbClr val="8D0000"/>
                </a:solidFill>
                <a:latin typeface="Courier New" pitchFamily="-84" charset="0"/>
              </a:rPr>
              <a:t>(</a:t>
            </a:r>
            <a:r>
              <a:rPr lang="en-US" sz="1400">
                <a:solidFill>
                  <a:srgbClr val="00000F"/>
                </a:solidFill>
                <a:latin typeface="Courier New" pitchFamily="-84" charset="0"/>
              </a:rPr>
              <a:t>c2</a:t>
            </a:r>
            <a:r>
              <a:rPr lang="en-US" sz="1400">
                <a:solidFill>
                  <a:srgbClr val="8D0000"/>
                </a:solidFill>
                <a:latin typeface="Courier New" pitchFamily="-84" charset="0"/>
              </a:rPr>
              <a:t>);</a:t>
            </a: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filledSquare</a:t>
            </a:r>
            <a:r>
              <a:rPr lang="en-US" sz="1400">
                <a:solidFill>
                  <a:srgbClr val="8D0000"/>
                </a:solidFill>
                <a:latin typeface="Courier New" pitchFamily="-84" charset="0"/>
              </a:rPr>
              <a:t>(.</a:t>
            </a:r>
            <a:r>
              <a:rPr lang="en-US" sz="1400">
                <a:solidFill>
                  <a:srgbClr val="800081"/>
                </a:solidFill>
                <a:latin typeface="Courier New" pitchFamily="-84" charset="0"/>
              </a:rPr>
              <a:t>25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1</a:t>
            </a:r>
            <a:r>
              <a:rPr lang="en-US" sz="1400">
                <a:solidFill>
                  <a:srgbClr val="8D0000"/>
                </a:solidFill>
                <a:latin typeface="Courier New" pitchFamily="-84" charset="0"/>
              </a:rPr>
              <a:t>);</a:t>
            </a:r>
          </a:p>
          <a:p>
            <a:endParaRPr lang="en-US" sz="1400">
              <a:solidFill>
                <a:srgbClr val="00000F"/>
              </a:solidFill>
              <a:latin typeface="Courier New" pitchFamily="-84" charset="0"/>
            </a:endParaRP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setPenColor</a:t>
            </a:r>
            <a:r>
              <a:rPr lang="en-US" sz="1400">
                <a:solidFill>
                  <a:srgbClr val="8D0000"/>
                </a:solidFill>
                <a:latin typeface="Courier New" pitchFamily="-84" charset="0"/>
              </a:rPr>
              <a:t>(</a:t>
            </a:r>
            <a:r>
              <a:rPr lang="en-US" sz="1400">
                <a:solidFill>
                  <a:srgbClr val="00000F"/>
                </a:solidFill>
                <a:latin typeface="Courier New" pitchFamily="-84" charset="0"/>
              </a:rPr>
              <a:t>c2</a:t>
            </a:r>
            <a:r>
              <a:rPr lang="en-US" sz="1400">
                <a:solidFill>
                  <a:srgbClr val="8D0000"/>
                </a:solidFill>
                <a:latin typeface="Courier New" pitchFamily="-84" charset="0"/>
              </a:rPr>
              <a:t>);</a:t>
            </a: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filledSquare</a:t>
            </a:r>
            <a:r>
              <a:rPr lang="en-US" sz="1400">
                <a:solidFill>
                  <a:srgbClr val="8D0000"/>
                </a:solidFill>
                <a:latin typeface="Courier New" pitchFamily="-84" charset="0"/>
              </a:rPr>
              <a:t>(.</a:t>
            </a:r>
            <a:r>
              <a:rPr lang="en-US" sz="1400">
                <a:solidFill>
                  <a:srgbClr val="800081"/>
                </a:solidFill>
                <a:latin typeface="Courier New" pitchFamily="-84" charset="0"/>
              </a:rPr>
              <a:t>75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2</a:t>
            </a:r>
            <a:r>
              <a:rPr lang="en-US" sz="1400">
                <a:solidFill>
                  <a:srgbClr val="8D0000"/>
                </a:solidFill>
                <a:latin typeface="Courier New" pitchFamily="-84" charset="0"/>
              </a:rPr>
              <a:t>);</a:t>
            </a: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setPenColor</a:t>
            </a:r>
            <a:r>
              <a:rPr lang="en-US" sz="1400">
                <a:solidFill>
                  <a:srgbClr val="8D0000"/>
                </a:solidFill>
                <a:latin typeface="Courier New" pitchFamily="-84" charset="0"/>
              </a:rPr>
              <a:t>(</a:t>
            </a:r>
            <a:r>
              <a:rPr lang="en-US" sz="1400">
                <a:solidFill>
                  <a:srgbClr val="00000F"/>
                </a:solidFill>
                <a:latin typeface="Courier New" pitchFamily="-84" charset="0"/>
              </a:rPr>
              <a:t>c1</a:t>
            </a:r>
            <a:r>
              <a:rPr lang="en-US" sz="1400">
                <a:solidFill>
                  <a:srgbClr val="8D0000"/>
                </a:solidFill>
                <a:latin typeface="Courier New" pitchFamily="-84" charset="0"/>
              </a:rPr>
              <a:t>);</a:t>
            </a:r>
          </a:p>
          <a:p>
            <a:r>
              <a:rPr lang="en-US" sz="1400">
                <a:solidFill>
                  <a:srgbClr val="00000F"/>
                </a:solidFill>
                <a:latin typeface="Courier New" pitchFamily="-84" charset="0"/>
              </a:rPr>
              <a:t>      StdDraw</a:t>
            </a:r>
            <a:r>
              <a:rPr lang="en-US" sz="1400">
                <a:solidFill>
                  <a:srgbClr val="8D0000"/>
                </a:solidFill>
                <a:latin typeface="Courier New" pitchFamily="-84" charset="0"/>
              </a:rPr>
              <a:t>.</a:t>
            </a:r>
            <a:r>
              <a:rPr lang="en-US" sz="1400">
                <a:solidFill>
                  <a:srgbClr val="00000F"/>
                </a:solidFill>
                <a:latin typeface="Courier New" pitchFamily="-84" charset="0"/>
              </a:rPr>
              <a:t>filledSquare</a:t>
            </a:r>
            <a:r>
              <a:rPr lang="en-US" sz="1400">
                <a:solidFill>
                  <a:srgbClr val="8D0000"/>
                </a:solidFill>
                <a:latin typeface="Courier New" pitchFamily="-84" charset="0"/>
              </a:rPr>
              <a:t>(.</a:t>
            </a:r>
            <a:r>
              <a:rPr lang="en-US" sz="1400">
                <a:solidFill>
                  <a:srgbClr val="800081"/>
                </a:solidFill>
                <a:latin typeface="Courier New" pitchFamily="-84" charset="0"/>
              </a:rPr>
              <a:t>75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5</a:t>
            </a:r>
            <a:r>
              <a:rPr lang="en-US" sz="1400">
                <a:solidFill>
                  <a:srgbClr val="8D0000"/>
                </a:solidFill>
                <a:latin typeface="Courier New" pitchFamily="-84" charset="0"/>
              </a:rPr>
              <a:t>,</a:t>
            </a:r>
            <a:r>
              <a:rPr lang="en-US" sz="1400">
                <a:solidFill>
                  <a:srgbClr val="00000F"/>
                </a:solidFill>
                <a:latin typeface="Courier New" pitchFamily="-84" charset="0"/>
              </a:rPr>
              <a:t> </a:t>
            </a:r>
            <a:r>
              <a:rPr lang="en-US" sz="1400">
                <a:solidFill>
                  <a:srgbClr val="8D0000"/>
                </a:solidFill>
                <a:latin typeface="Courier New" pitchFamily="-84" charset="0"/>
              </a:rPr>
              <a:t>.</a:t>
            </a:r>
            <a:r>
              <a:rPr lang="en-US" sz="1400">
                <a:solidFill>
                  <a:srgbClr val="800081"/>
                </a:solidFill>
                <a:latin typeface="Courier New" pitchFamily="-84" charset="0"/>
              </a:rPr>
              <a:t>1</a:t>
            </a:r>
            <a:r>
              <a:rPr lang="en-US" sz="1400">
                <a:solidFill>
                  <a:srgbClr val="8D0000"/>
                </a:solidFill>
                <a:latin typeface="Courier New" pitchFamily="-84" charset="0"/>
              </a:rPr>
              <a:t>);</a:t>
            </a:r>
          </a:p>
          <a:p>
            <a:r>
              <a:rPr lang="en-US" sz="1400">
                <a:solidFill>
                  <a:srgbClr val="00000F"/>
                </a:solidFill>
                <a:latin typeface="Courier New" pitchFamily="-84" charset="0"/>
              </a:rPr>
              <a:t>   }</a:t>
            </a:r>
          </a:p>
          <a:p>
            <a:r>
              <a:rPr lang="en-US" sz="1400">
                <a:solidFill>
                  <a:srgbClr val="00000F"/>
                </a:solidFill>
                <a:latin typeface="Courier New" pitchFamily="-84" charset="0"/>
              </a:rPr>
              <a:t>} </a:t>
            </a:r>
          </a:p>
        </p:txBody>
      </p:sp>
      <p:sp>
        <p:nvSpPr>
          <p:cNvPr id="35845" name="Rectangle 4"/>
          <p:cNvSpPr>
            <a:spLocks noChangeArrowheads="1"/>
          </p:cNvSpPr>
          <p:nvPr/>
        </p:nvSpPr>
        <p:spPr bwMode="auto">
          <a:xfrm>
            <a:off x="6019800" y="1020763"/>
            <a:ext cx="2016125" cy="274637"/>
          </a:xfrm>
          <a:prstGeom prst="rect">
            <a:avLst/>
          </a:prstGeom>
          <a:noFill/>
          <a:ln w="9525">
            <a:noFill/>
            <a:miter lim="800000"/>
            <a:headEnd/>
            <a:tailEnd/>
          </a:ln>
        </p:spPr>
        <p:txBody>
          <a:bodyPr anchor="ctr">
            <a:prstTxWarp prst="textNoShape">
              <a:avLst/>
            </a:prstTxWarp>
            <a:spAutoFit/>
          </a:bodyPr>
          <a:lstStyle/>
          <a:p>
            <a:pPr algn="r"/>
            <a:r>
              <a:rPr lang="en-US" b="0">
                <a:solidFill>
                  <a:schemeClr val="hlink"/>
                </a:solidFill>
              </a:rPr>
              <a:t>to access </a:t>
            </a:r>
            <a:r>
              <a:rPr lang="en-US">
                <a:solidFill>
                  <a:schemeClr val="hlink"/>
                </a:solidFill>
                <a:latin typeface="Courier New" pitchFamily="-84" charset="0"/>
              </a:rPr>
              <a:t>Color</a:t>
            </a:r>
            <a:r>
              <a:rPr lang="en-US" b="0">
                <a:solidFill>
                  <a:schemeClr val="hlink"/>
                </a:solidFill>
              </a:rPr>
              <a:t> library</a:t>
            </a:r>
          </a:p>
        </p:txBody>
      </p:sp>
      <p:sp>
        <p:nvSpPr>
          <p:cNvPr id="35846" name="Rectangle 8"/>
          <p:cNvSpPr>
            <a:spLocks noChangeArrowheads="1"/>
          </p:cNvSpPr>
          <p:nvPr/>
        </p:nvSpPr>
        <p:spPr bwMode="auto">
          <a:xfrm>
            <a:off x="2425700" y="1884363"/>
            <a:ext cx="3965575" cy="922337"/>
          </a:xfrm>
          <a:prstGeom prst="rect">
            <a:avLst/>
          </a:prstGeom>
          <a:solidFill>
            <a:schemeClr val="hlink">
              <a:alpha val="25098"/>
            </a:schemeClr>
          </a:solidFill>
          <a:ln w="9525">
            <a:noFill/>
            <a:miter lim="800000"/>
            <a:headEnd/>
            <a:tailEnd type="none" w="sm" len="sm"/>
          </a:ln>
        </p:spPr>
        <p:txBody>
          <a:bodyPr wrap="none" anchor="ctr">
            <a:prstTxWarp prst="textNoShape">
              <a:avLst/>
            </a:prstTxWarp>
          </a:bodyPr>
          <a:lstStyle/>
          <a:p>
            <a:endParaRPr lang="en-US"/>
          </a:p>
        </p:txBody>
      </p:sp>
      <p:sp>
        <p:nvSpPr>
          <p:cNvPr id="35847" name="Rectangle 9"/>
          <p:cNvSpPr>
            <a:spLocks noChangeArrowheads="1"/>
          </p:cNvSpPr>
          <p:nvPr/>
        </p:nvSpPr>
        <p:spPr bwMode="auto">
          <a:xfrm>
            <a:off x="2422525" y="2878138"/>
            <a:ext cx="3965575" cy="950912"/>
          </a:xfrm>
          <a:prstGeom prst="rect">
            <a:avLst/>
          </a:prstGeom>
          <a:solidFill>
            <a:schemeClr val="hlink">
              <a:alpha val="25098"/>
            </a:schemeClr>
          </a:solidFill>
          <a:ln w="9525">
            <a:noFill/>
            <a:miter lim="800000"/>
            <a:headEnd/>
            <a:tailEnd type="none" w="sm" len="sm"/>
          </a:ln>
        </p:spPr>
        <p:txBody>
          <a:bodyPr wrap="none" anchor="ctr">
            <a:prstTxWarp prst="textNoShape">
              <a:avLst/>
            </a:prstTxWarp>
          </a:bodyPr>
          <a:lstStyle/>
          <a:p>
            <a:endParaRPr lang="en-US"/>
          </a:p>
        </p:txBody>
      </p:sp>
      <p:sp>
        <p:nvSpPr>
          <p:cNvPr id="35848" name="Rectangle 10"/>
          <p:cNvSpPr>
            <a:spLocks noChangeArrowheads="1"/>
          </p:cNvSpPr>
          <p:nvPr/>
        </p:nvSpPr>
        <p:spPr bwMode="auto">
          <a:xfrm>
            <a:off x="2419350" y="3954463"/>
            <a:ext cx="3965575" cy="950912"/>
          </a:xfrm>
          <a:prstGeom prst="rect">
            <a:avLst/>
          </a:prstGeom>
          <a:solidFill>
            <a:schemeClr val="hlink">
              <a:alpha val="25098"/>
            </a:schemeClr>
          </a:solidFill>
          <a:ln w="9525">
            <a:noFill/>
            <a:miter lim="800000"/>
            <a:headEnd/>
            <a:tailEnd type="none" w="sm" len="sm"/>
          </a:ln>
        </p:spPr>
        <p:txBody>
          <a:bodyPr wrap="none" anchor="ctr">
            <a:prstTxWarp prst="textNoShape">
              <a:avLst/>
            </a:prstTxWarp>
          </a:bodyPr>
          <a:lstStyle/>
          <a:p>
            <a:endParaRPr lang="en-US"/>
          </a:p>
        </p:txBody>
      </p:sp>
      <p:sp>
        <p:nvSpPr>
          <p:cNvPr id="35849" name="Rectangle 11"/>
          <p:cNvSpPr>
            <a:spLocks noChangeArrowheads="1"/>
          </p:cNvSpPr>
          <p:nvPr/>
        </p:nvSpPr>
        <p:spPr bwMode="auto">
          <a:xfrm>
            <a:off x="2416175" y="5041900"/>
            <a:ext cx="3965575" cy="950913"/>
          </a:xfrm>
          <a:prstGeom prst="rect">
            <a:avLst/>
          </a:prstGeom>
          <a:solidFill>
            <a:schemeClr val="hlink">
              <a:alpha val="25098"/>
            </a:schemeClr>
          </a:solidFill>
          <a:ln w="9525">
            <a:noFill/>
            <a:miter lim="800000"/>
            <a:headEnd/>
            <a:tailEnd type="none" w="sm" len="sm"/>
          </a:ln>
        </p:spPr>
        <p:txBody>
          <a:bodyPr wrap="none" anchor="ctr">
            <a:prstTxWarp prst="textNoShape">
              <a:avLst/>
            </a:prstTxWarp>
          </a:bodyPr>
          <a:lstStyle/>
          <a:p>
            <a:endParaRPr lang="en-US"/>
          </a:p>
        </p:txBody>
      </p:sp>
      <p:sp>
        <p:nvSpPr>
          <p:cNvPr id="35850" name="Rectangle 12"/>
          <p:cNvSpPr>
            <a:spLocks noChangeArrowheads="1"/>
          </p:cNvSpPr>
          <p:nvPr/>
        </p:nvSpPr>
        <p:spPr bwMode="auto">
          <a:xfrm>
            <a:off x="6565900" y="2179638"/>
            <a:ext cx="1487488" cy="274637"/>
          </a:xfrm>
          <a:prstGeom prst="rect">
            <a:avLst/>
          </a:prstGeom>
          <a:noFill/>
          <a:ln w="9525">
            <a:noFill/>
            <a:miter lim="800000"/>
            <a:headEnd/>
            <a:tailEnd type="none" w="sm" len="sm"/>
          </a:ln>
        </p:spPr>
        <p:txBody>
          <a:bodyPr>
            <a:prstTxWarp prst="textNoShape">
              <a:avLst/>
            </a:prstTxWarp>
            <a:spAutoFit/>
          </a:bodyPr>
          <a:lstStyle/>
          <a:p>
            <a:pPr algn="r"/>
            <a:r>
              <a:rPr lang="en-US" b="0">
                <a:solidFill>
                  <a:schemeClr val="hlink"/>
                </a:solidFill>
              </a:rPr>
              <a:t>first color</a:t>
            </a:r>
          </a:p>
        </p:txBody>
      </p:sp>
      <p:sp>
        <p:nvSpPr>
          <p:cNvPr id="35851" name="Rectangle 13"/>
          <p:cNvSpPr>
            <a:spLocks noChangeArrowheads="1"/>
          </p:cNvSpPr>
          <p:nvPr/>
        </p:nvSpPr>
        <p:spPr bwMode="auto">
          <a:xfrm>
            <a:off x="6570663" y="3216275"/>
            <a:ext cx="1468437" cy="274638"/>
          </a:xfrm>
          <a:prstGeom prst="rect">
            <a:avLst/>
          </a:prstGeom>
          <a:noFill/>
          <a:ln w="9525">
            <a:noFill/>
            <a:miter lim="800000"/>
            <a:headEnd/>
            <a:tailEnd type="none" w="sm" len="sm"/>
          </a:ln>
        </p:spPr>
        <p:txBody>
          <a:bodyPr>
            <a:prstTxWarp prst="textNoShape">
              <a:avLst/>
            </a:prstTxWarp>
            <a:spAutoFit/>
          </a:bodyPr>
          <a:lstStyle/>
          <a:p>
            <a:pPr algn="r"/>
            <a:r>
              <a:rPr lang="en-US" b="0">
                <a:solidFill>
                  <a:schemeClr val="hlink"/>
                </a:solidFill>
              </a:rPr>
              <a:t>second color</a:t>
            </a:r>
          </a:p>
        </p:txBody>
      </p:sp>
      <p:sp>
        <p:nvSpPr>
          <p:cNvPr id="35852" name="Rectangle 14"/>
          <p:cNvSpPr>
            <a:spLocks noChangeArrowheads="1"/>
          </p:cNvSpPr>
          <p:nvPr/>
        </p:nvSpPr>
        <p:spPr bwMode="auto">
          <a:xfrm>
            <a:off x="6608763" y="4200525"/>
            <a:ext cx="1439862" cy="274638"/>
          </a:xfrm>
          <a:prstGeom prst="rect">
            <a:avLst/>
          </a:prstGeom>
          <a:noFill/>
          <a:ln w="9525">
            <a:noFill/>
            <a:miter lim="800000"/>
            <a:headEnd/>
            <a:tailEnd type="none" w="sm" len="sm"/>
          </a:ln>
        </p:spPr>
        <p:txBody>
          <a:bodyPr>
            <a:prstTxWarp prst="textNoShape">
              <a:avLst/>
            </a:prstTxWarp>
            <a:spAutoFit/>
          </a:bodyPr>
          <a:lstStyle/>
          <a:p>
            <a:pPr algn="r"/>
            <a:r>
              <a:rPr lang="en-US" b="0">
                <a:solidFill>
                  <a:schemeClr val="hlink"/>
                </a:solidFill>
              </a:rPr>
              <a:t>first square</a:t>
            </a:r>
          </a:p>
        </p:txBody>
      </p:sp>
      <p:sp>
        <p:nvSpPr>
          <p:cNvPr id="35853" name="Rectangle 15"/>
          <p:cNvSpPr>
            <a:spLocks noChangeArrowheads="1"/>
          </p:cNvSpPr>
          <p:nvPr/>
        </p:nvSpPr>
        <p:spPr bwMode="auto">
          <a:xfrm>
            <a:off x="6616700" y="5373688"/>
            <a:ext cx="1423988" cy="274637"/>
          </a:xfrm>
          <a:prstGeom prst="rect">
            <a:avLst/>
          </a:prstGeom>
          <a:noFill/>
          <a:ln w="9525">
            <a:noFill/>
            <a:miter lim="800000"/>
            <a:headEnd/>
            <a:tailEnd type="none" w="sm" len="sm"/>
          </a:ln>
        </p:spPr>
        <p:txBody>
          <a:bodyPr>
            <a:prstTxWarp prst="textNoShape">
              <a:avLst/>
            </a:prstTxWarp>
            <a:spAutoFit/>
          </a:bodyPr>
          <a:lstStyle/>
          <a:p>
            <a:pPr algn="r"/>
            <a:r>
              <a:rPr lang="en-US" b="0">
                <a:solidFill>
                  <a:schemeClr val="hlink"/>
                </a:solidFill>
              </a:rPr>
              <a:t>second square</a:t>
            </a:r>
          </a:p>
        </p:txBody>
      </p:sp>
      <p:sp>
        <p:nvSpPr>
          <p:cNvPr id="35854" name="Rectangle 16"/>
          <p:cNvSpPr>
            <a:spLocks noChangeArrowheads="1"/>
          </p:cNvSpPr>
          <p:nvPr/>
        </p:nvSpPr>
        <p:spPr bwMode="auto">
          <a:xfrm>
            <a:off x="1746250" y="1012825"/>
            <a:ext cx="2595563" cy="293688"/>
          </a:xfrm>
          <a:prstGeom prst="rect">
            <a:avLst/>
          </a:prstGeom>
          <a:solidFill>
            <a:schemeClr val="hlink">
              <a:alpha val="25098"/>
            </a:schemeClr>
          </a:solidFill>
          <a:ln w="9525">
            <a:noFill/>
            <a:miter lim="800000"/>
            <a:headEnd/>
            <a:tailEnd type="none" w="sm" len="sm"/>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D8042C1F-41FB-4BCB-8357-7583139BF07E}" type="slidenum">
              <a:rPr lang="en-US" smtClean="0"/>
              <a:pPr/>
              <a:t>12</a:t>
            </a:fld>
            <a:endParaRPr lang="en-US" sz="1400" smtClean="0"/>
          </a:p>
        </p:txBody>
      </p:sp>
      <p:sp>
        <p:nvSpPr>
          <p:cNvPr id="37891"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Monochrome Luminance</a:t>
            </a:r>
          </a:p>
        </p:txBody>
      </p:sp>
      <p:sp>
        <p:nvSpPr>
          <p:cNvPr id="37892" name="Rectangle 3"/>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Monochrome luminance.  </a:t>
            </a:r>
            <a:r>
              <a:rPr lang="en-US">
                <a:solidFill>
                  <a:schemeClr val="tx1"/>
                </a:solidFill>
                <a:ea typeface="ＭＳ Ｐゴシック" pitchFamily="-84" charset="-128"/>
                <a:cs typeface="ＭＳ Ｐゴシック" pitchFamily="-84" charset="-128"/>
              </a:rPr>
              <a:t>Effective brightness of a color.</a:t>
            </a:r>
          </a:p>
          <a:p>
            <a:pPr marL="0" indent="0"/>
            <a:endParaRPr lang="en-US">
              <a:ea typeface="ＭＳ Ｐゴシック" pitchFamily="-84" charset="-128"/>
              <a:cs typeface="ＭＳ Ｐゴシック" pitchFamily="-84" charset="-128"/>
            </a:endParaRPr>
          </a:p>
          <a:p>
            <a:pPr marL="0" indent="0"/>
            <a:r>
              <a:rPr lang="en-US">
                <a:ea typeface="ＭＳ Ｐゴシック" pitchFamily="-84" charset="-128"/>
                <a:cs typeface="ＭＳ Ｐゴシック" pitchFamily="-84" charset="-128"/>
              </a:rPr>
              <a:t>NTSC formula.  </a:t>
            </a:r>
            <a:r>
              <a:rPr lang="en-US" i="1">
                <a:solidFill>
                  <a:schemeClr val="tx1"/>
                </a:solidFill>
                <a:latin typeface="Times" pitchFamily="-84" charset="0"/>
                <a:ea typeface="ＭＳ Ｐゴシック" pitchFamily="-84" charset="-128"/>
                <a:cs typeface="ＭＳ Ｐゴシック" pitchFamily="-84" charset="-128"/>
              </a:rPr>
              <a:t>Y</a:t>
            </a:r>
            <a:r>
              <a:rPr lang="en-US">
                <a:solidFill>
                  <a:schemeClr val="tx1"/>
                </a:solidFill>
                <a:latin typeface="Times" pitchFamily="-84" charset="0"/>
                <a:ea typeface="ＭＳ Ｐゴシック" pitchFamily="-84" charset="-128"/>
                <a:cs typeface="ＭＳ Ｐゴシック" pitchFamily="-84" charset="-128"/>
              </a:rPr>
              <a:t> = 0.299</a:t>
            </a:r>
            <a:r>
              <a:rPr lang="en-US" i="1">
                <a:solidFill>
                  <a:schemeClr val="tx1"/>
                </a:solidFill>
                <a:latin typeface="Times" pitchFamily="-84" charset="0"/>
                <a:ea typeface="ＭＳ Ｐゴシック" pitchFamily="-84" charset="-128"/>
                <a:cs typeface="ＭＳ Ｐゴシック" pitchFamily="-84" charset="-128"/>
              </a:rPr>
              <a:t>r</a:t>
            </a:r>
            <a:r>
              <a:rPr lang="en-US">
                <a:solidFill>
                  <a:schemeClr val="tx1"/>
                </a:solidFill>
                <a:latin typeface="Times" pitchFamily="-84" charset="0"/>
                <a:ea typeface="ＭＳ Ｐゴシック" pitchFamily="-84" charset="-128"/>
                <a:cs typeface="ＭＳ Ｐゴシック" pitchFamily="-84" charset="-128"/>
              </a:rPr>
              <a:t> + 0.587</a:t>
            </a:r>
            <a:r>
              <a:rPr lang="en-US" i="1">
                <a:solidFill>
                  <a:schemeClr val="tx1"/>
                </a:solidFill>
                <a:latin typeface="Times" pitchFamily="-84" charset="0"/>
                <a:ea typeface="ＭＳ Ｐゴシック" pitchFamily="-84" charset="-128"/>
                <a:cs typeface="ＭＳ Ｐゴシック" pitchFamily="-84" charset="-128"/>
              </a:rPr>
              <a:t>g</a:t>
            </a:r>
            <a:r>
              <a:rPr lang="en-US">
                <a:solidFill>
                  <a:schemeClr val="tx1"/>
                </a:solidFill>
                <a:latin typeface="Times" pitchFamily="-84" charset="0"/>
                <a:ea typeface="ＭＳ Ｐゴシック" pitchFamily="-84" charset="-128"/>
                <a:cs typeface="ＭＳ Ｐゴシック" pitchFamily="-84" charset="-128"/>
              </a:rPr>
              <a:t> + 0.114</a:t>
            </a:r>
            <a:r>
              <a:rPr lang="en-US" i="1">
                <a:solidFill>
                  <a:schemeClr val="tx1"/>
                </a:solidFill>
                <a:latin typeface="Times" pitchFamily="-84" charset="0"/>
                <a:ea typeface="ＭＳ Ｐゴシック" pitchFamily="-84" charset="-128"/>
                <a:cs typeface="ＭＳ Ｐゴシック" pitchFamily="-84" charset="-128"/>
              </a:rPr>
              <a:t>b</a:t>
            </a:r>
            <a:r>
              <a:rPr lang="en-US">
                <a:solidFill>
                  <a:schemeClr val="tx1"/>
                </a:solidFill>
                <a:latin typeface="Times" pitchFamily="-84" charset="0"/>
                <a:ea typeface="ＭＳ Ｐゴシック" pitchFamily="-84" charset="-128"/>
                <a:cs typeface="ＭＳ Ｐゴシック" pitchFamily="-84" charset="-128"/>
              </a:rPr>
              <a:t>.</a:t>
            </a:r>
          </a:p>
        </p:txBody>
      </p:sp>
      <p:sp>
        <p:nvSpPr>
          <p:cNvPr id="37893" name="Rectangle 4"/>
          <p:cNvSpPr>
            <a:spLocks noChangeArrowheads="1"/>
          </p:cNvSpPr>
          <p:nvPr/>
        </p:nvSpPr>
        <p:spPr bwMode="auto">
          <a:xfrm>
            <a:off x="1528763" y="2644775"/>
            <a:ext cx="5421312" cy="2962275"/>
          </a:xfrm>
          <a:prstGeom prst="rect">
            <a:avLst/>
          </a:prstGeom>
          <a:solidFill>
            <a:srgbClr val="C0C0C0"/>
          </a:solidFill>
          <a:ln w="15875">
            <a:noFill/>
            <a:miter lim="800000"/>
            <a:headEnd/>
            <a:tailEnd/>
          </a:ln>
        </p:spPr>
        <p:txBody>
          <a:bodyPr lIns="228600" tIns="137160" rIns="228600" bIns="137160">
            <a:prstTxWarp prst="textNoShape">
              <a:avLst/>
            </a:prstTxWarp>
            <a:spAutoFit/>
          </a:bodyPr>
          <a:lstStyle/>
          <a:p>
            <a:r>
              <a:rPr lang="en-US" sz="1600">
                <a:solidFill>
                  <a:srgbClr val="000080"/>
                </a:solidFill>
                <a:latin typeface="Courier New" pitchFamily="-84" charset="0"/>
              </a:rPr>
              <a:t>import</a:t>
            </a:r>
            <a:r>
              <a:rPr lang="en-US" sz="1600">
                <a:solidFill>
                  <a:srgbClr val="000000"/>
                </a:solidFill>
                <a:latin typeface="Courier New" pitchFamily="-84" charset="0"/>
              </a:rPr>
              <a:t> java</a:t>
            </a:r>
            <a:r>
              <a:rPr lang="en-US" sz="1600">
                <a:solidFill>
                  <a:srgbClr val="9A1900"/>
                </a:solidFill>
                <a:latin typeface="Courier New" pitchFamily="-84" charset="0"/>
              </a:rPr>
              <a:t>.</a:t>
            </a:r>
            <a:r>
              <a:rPr lang="en-US" sz="1600">
                <a:solidFill>
                  <a:srgbClr val="000000"/>
                </a:solidFill>
                <a:latin typeface="Courier New" pitchFamily="-84" charset="0"/>
              </a:rPr>
              <a:t>awt</a:t>
            </a:r>
            <a:r>
              <a:rPr lang="en-US" sz="1600">
                <a:solidFill>
                  <a:srgbClr val="9A1900"/>
                </a:solidFill>
                <a:latin typeface="Courier New" pitchFamily="-84" charset="0"/>
              </a:rPr>
              <a:t>.</a:t>
            </a:r>
            <a:r>
              <a:rPr lang="en-US" sz="1600">
                <a:solidFill>
                  <a:srgbClr val="000000"/>
                </a:solidFill>
                <a:latin typeface="Courier New" pitchFamily="-84" charset="0"/>
              </a:rPr>
              <a:t>Color</a:t>
            </a:r>
            <a:r>
              <a:rPr lang="en-US" sz="1600">
                <a:solidFill>
                  <a:srgbClr val="9A1900"/>
                </a:solidFill>
                <a:latin typeface="Courier New" pitchFamily="-84" charset="0"/>
              </a:rPr>
              <a:t>;</a:t>
            </a:r>
            <a:endParaRPr lang="en-US" sz="1600">
              <a:solidFill>
                <a:srgbClr val="000000"/>
              </a:solidFill>
              <a:latin typeface="Courier New" pitchFamily="-84" charset="0"/>
            </a:endParaRPr>
          </a:p>
          <a:p>
            <a:endParaRPr lang="en-US" sz="1600">
              <a:solidFill>
                <a:srgbClr val="0000FF"/>
              </a:solidFill>
              <a:latin typeface="Courier New" pitchFamily="-84" charset="0"/>
            </a:endParaRPr>
          </a:p>
          <a:p>
            <a:r>
              <a:rPr lang="en-US" sz="1600">
                <a:solidFill>
                  <a:srgbClr val="0000FF"/>
                </a:solidFill>
                <a:latin typeface="Courier New" pitchFamily="-84" charset="0"/>
              </a:rPr>
              <a:t>public</a:t>
            </a:r>
            <a:r>
              <a:rPr lang="en-US" sz="1600">
                <a:solidFill>
                  <a:srgbClr val="000000"/>
                </a:solidFill>
                <a:latin typeface="Courier New" pitchFamily="-84" charset="0"/>
              </a:rPr>
              <a:t> </a:t>
            </a:r>
            <a:r>
              <a:rPr lang="en-US" sz="1600">
                <a:solidFill>
                  <a:srgbClr val="0000FF"/>
                </a:solidFill>
                <a:latin typeface="Courier New" pitchFamily="-84" charset="0"/>
              </a:rPr>
              <a:t>class</a:t>
            </a:r>
            <a:r>
              <a:rPr lang="en-US" sz="1600">
                <a:solidFill>
                  <a:srgbClr val="000000"/>
                </a:solidFill>
                <a:latin typeface="Courier New" pitchFamily="-84" charset="0"/>
              </a:rPr>
              <a:t> Luminance {</a:t>
            </a:r>
            <a:endParaRPr lang="en-US" sz="1600">
              <a:solidFill>
                <a:srgbClr val="0000FF"/>
              </a:solidFill>
              <a:latin typeface="Courier New" pitchFamily="-84" charset="0"/>
            </a:endParaRPr>
          </a:p>
          <a:p>
            <a:pPr>
              <a:lnSpc>
                <a:spcPct val="50000"/>
              </a:lnSpc>
            </a:pPr>
            <a:endParaRPr lang="en-US" sz="1600">
              <a:solidFill>
                <a:srgbClr val="0000FF"/>
              </a:solidFill>
              <a:latin typeface="Courier New" pitchFamily="-84" charset="0"/>
            </a:endParaRPr>
          </a:p>
          <a:p>
            <a:r>
              <a:rPr lang="en-US" sz="1600">
                <a:solidFill>
                  <a:srgbClr val="0000FF"/>
                </a:solidFill>
                <a:latin typeface="Courier New" pitchFamily="-84" charset="0"/>
              </a:rPr>
              <a:t>   public</a:t>
            </a:r>
            <a:r>
              <a:rPr lang="en-US" sz="1600">
                <a:solidFill>
                  <a:srgbClr val="000000"/>
                </a:solidFill>
                <a:latin typeface="Courier New" pitchFamily="-84" charset="0"/>
              </a:rPr>
              <a:t> </a:t>
            </a:r>
            <a:r>
              <a:rPr lang="en-US" sz="1600">
                <a:solidFill>
                  <a:srgbClr val="0000FF"/>
                </a:solidFill>
                <a:latin typeface="Courier New" pitchFamily="-84" charset="0"/>
              </a:rPr>
              <a:t>static</a:t>
            </a:r>
            <a:r>
              <a:rPr lang="en-US" sz="1600">
                <a:solidFill>
                  <a:srgbClr val="000000"/>
                </a:solidFill>
                <a:latin typeface="Courier New" pitchFamily="-84" charset="0"/>
              </a:rPr>
              <a:t> </a:t>
            </a:r>
            <a:r>
              <a:rPr lang="en-US" sz="1600">
                <a:solidFill>
                  <a:srgbClr val="0000FF"/>
                </a:solidFill>
                <a:latin typeface="Courier New" pitchFamily="-84" charset="0"/>
              </a:rPr>
              <a:t>double</a:t>
            </a:r>
            <a:r>
              <a:rPr lang="en-US" sz="1600">
                <a:solidFill>
                  <a:srgbClr val="000000"/>
                </a:solidFill>
                <a:latin typeface="Courier New" pitchFamily="-84" charset="0"/>
              </a:rPr>
              <a:t> lum</a:t>
            </a:r>
            <a:r>
              <a:rPr lang="en-US" sz="1600">
                <a:solidFill>
                  <a:srgbClr val="9A1900"/>
                </a:solidFill>
                <a:latin typeface="Courier New" pitchFamily="-84" charset="0"/>
              </a:rPr>
              <a:t>(</a:t>
            </a:r>
            <a:r>
              <a:rPr lang="en-US" sz="1600">
                <a:solidFill>
                  <a:srgbClr val="000000"/>
                </a:solidFill>
                <a:latin typeface="Courier New" pitchFamily="-84" charset="0"/>
              </a:rPr>
              <a:t>Color c</a:t>
            </a:r>
            <a:r>
              <a:rPr lang="en-US" sz="1600">
                <a:solidFill>
                  <a:srgbClr val="9A1900"/>
                </a:solidFill>
                <a:latin typeface="Courier New" pitchFamily="-84" charset="0"/>
              </a:rPr>
              <a:t>)</a:t>
            </a:r>
            <a:r>
              <a:rPr lang="en-US" sz="1600">
                <a:solidFill>
                  <a:srgbClr val="000000"/>
                </a:solidFill>
                <a:latin typeface="Courier New" pitchFamily="-84" charset="0"/>
              </a:rPr>
              <a:t> {</a:t>
            </a:r>
          </a:p>
          <a:p>
            <a:r>
              <a:rPr lang="en-US" sz="1600">
                <a:solidFill>
                  <a:srgbClr val="0000FF"/>
                </a:solidFill>
                <a:latin typeface="Courier New" pitchFamily="-84" charset="0"/>
              </a:rPr>
              <a:t>      int</a:t>
            </a:r>
            <a:r>
              <a:rPr lang="en-US" sz="1600">
                <a:solidFill>
                  <a:srgbClr val="000000"/>
                </a:solidFill>
                <a:latin typeface="Courier New" pitchFamily="-84" charset="0"/>
              </a:rPr>
              <a:t> r </a:t>
            </a:r>
            <a:r>
              <a:rPr lang="en-US" sz="1600">
                <a:solidFill>
                  <a:srgbClr val="9A1900"/>
                </a:solidFill>
                <a:latin typeface="Courier New" pitchFamily="-84" charset="0"/>
              </a:rPr>
              <a:t>=</a:t>
            </a:r>
            <a:r>
              <a:rPr lang="en-US" sz="1600">
                <a:solidFill>
                  <a:srgbClr val="000000"/>
                </a:solidFill>
                <a:latin typeface="Courier New" pitchFamily="-84" charset="0"/>
              </a:rPr>
              <a:t> c</a:t>
            </a:r>
            <a:r>
              <a:rPr lang="en-US" sz="1600">
                <a:solidFill>
                  <a:srgbClr val="9A1900"/>
                </a:solidFill>
                <a:latin typeface="Courier New" pitchFamily="-84" charset="0"/>
              </a:rPr>
              <a:t>.</a:t>
            </a:r>
            <a:r>
              <a:rPr lang="en-US" sz="1600">
                <a:solidFill>
                  <a:srgbClr val="000000"/>
                </a:solidFill>
                <a:latin typeface="Courier New" pitchFamily="-84" charset="0"/>
              </a:rPr>
              <a:t>getRed</a:t>
            </a:r>
            <a:r>
              <a:rPr lang="en-US" sz="1600">
                <a:solidFill>
                  <a:srgbClr val="9A1900"/>
                </a:solidFill>
                <a:latin typeface="Courier New" pitchFamily="-84" charset="0"/>
              </a:rPr>
              <a:t>();</a:t>
            </a:r>
            <a:endParaRPr lang="en-US" sz="1600">
              <a:solidFill>
                <a:srgbClr val="000000"/>
              </a:solidFill>
              <a:latin typeface="Courier New" pitchFamily="-84" charset="0"/>
            </a:endParaRPr>
          </a:p>
          <a:p>
            <a:r>
              <a:rPr lang="en-US" sz="1600">
                <a:solidFill>
                  <a:srgbClr val="000000"/>
                </a:solidFill>
                <a:latin typeface="Courier New" pitchFamily="-84" charset="0"/>
              </a:rPr>
              <a:t>      </a:t>
            </a:r>
            <a:r>
              <a:rPr lang="en-US" sz="1600">
                <a:solidFill>
                  <a:srgbClr val="0000FF"/>
                </a:solidFill>
                <a:latin typeface="Courier New" pitchFamily="-84" charset="0"/>
              </a:rPr>
              <a:t>int</a:t>
            </a:r>
            <a:r>
              <a:rPr lang="en-US" sz="1600">
                <a:solidFill>
                  <a:srgbClr val="000000"/>
                </a:solidFill>
                <a:latin typeface="Courier New" pitchFamily="-84" charset="0"/>
              </a:rPr>
              <a:t> g </a:t>
            </a:r>
            <a:r>
              <a:rPr lang="en-US" sz="1600">
                <a:solidFill>
                  <a:srgbClr val="9A1900"/>
                </a:solidFill>
                <a:latin typeface="Courier New" pitchFamily="-84" charset="0"/>
              </a:rPr>
              <a:t>=</a:t>
            </a:r>
            <a:r>
              <a:rPr lang="en-US" sz="1600">
                <a:solidFill>
                  <a:srgbClr val="000000"/>
                </a:solidFill>
                <a:latin typeface="Courier New" pitchFamily="-84" charset="0"/>
              </a:rPr>
              <a:t> c</a:t>
            </a:r>
            <a:r>
              <a:rPr lang="en-US" sz="1600">
                <a:solidFill>
                  <a:srgbClr val="9A1900"/>
                </a:solidFill>
                <a:latin typeface="Courier New" pitchFamily="-84" charset="0"/>
              </a:rPr>
              <a:t>.</a:t>
            </a:r>
            <a:r>
              <a:rPr lang="en-US" sz="1600">
                <a:solidFill>
                  <a:srgbClr val="000000"/>
                </a:solidFill>
                <a:latin typeface="Courier New" pitchFamily="-84" charset="0"/>
              </a:rPr>
              <a:t>getGreen</a:t>
            </a:r>
            <a:r>
              <a:rPr lang="en-US" sz="1600">
                <a:solidFill>
                  <a:srgbClr val="9A1900"/>
                </a:solidFill>
                <a:latin typeface="Courier New" pitchFamily="-84" charset="0"/>
              </a:rPr>
              <a:t>();</a:t>
            </a:r>
            <a:endParaRPr lang="en-US" sz="1600">
              <a:solidFill>
                <a:srgbClr val="000000"/>
              </a:solidFill>
              <a:latin typeface="Courier New" pitchFamily="-84" charset="0"/>
            </a:endParaRPr>
          </a:p>
          <a:p>
            <a:r>
              <a:rPr lang="en-US" sz="1600">
                <a:solidFill>
                  <a:srgbClr val="000000"/>
                </a:solidFill>
                <a:latin typeface="Courier New" pitchFamily="-84" charset="0"/>
              </a:rPr>
              <a:t>      </a:t>
            </a:r>
            <a:r>
              <a:rPr lang="en-US" sz="1600">
                <a:solidFill>
                  <a:srgbClr val="0000FF"/>
                </a:solidFill>
                <a:latin typeface="Courier New" pitchFamily="-84" charset="0"/>
              </a:rPr>
              <a:t>int</a:t>
            </a:r>
            <a:r>
              <a:rPr lang="en-US" sz="1600">
                <a:solidFill>
                  <a:srgbClr val="000000"/>
                </a:solidFill>
                <a:latin typeface="Courier New" pitchFamily="-84" charset="0"/>
              </a:rPr>
              <a:t> b </a:t>
            </a:r>
            <a:r>
              <a:rPr lang="en-US" sz="1600">
                <a:solidFill>
                  <a:srgbClr val="9A1900"/>
                </a:solidFill>
                <a:latin typeface="Courier New" pitchFamily="-84" charset="0"/>
              </a:rPr>
              <a:t>=</a:t>
            </a:r>
            <a:r>
              <a:rPr lang="en-US" sz="1600">
                <a:solidFill>
                  <a:srgbClr val="000000"/>
                </a:solidFill>
                <a:latin typeface="Courier New" pitchFamily="-84" charset="0"/>
              </a:rPr>
              <a:t> c</a:t>
            </a:r>
            <a:r>
              <a:rPr lang="en-US" sz="1600">
                <a:solidFill>
                  <a:srgbClr val="9A1900"/>
                </a:solidFill>
                <a:latin typeface="Courier New" pitchFamily="-84" charset="0"/>
              </a:rPr>
              <a:t>.</a:t>
            </a:r>
            <a:r>
              <a:rPr lang="en-US" sz="1600">
                <a:solidFill>
                  <a:srgbClr val="000000"/>
                </a:solidFill>
                <a:latin typeface="Courier New" pitchFamily="-84" charset="0"/>
              </a:rPr>
              <a:t>getBlue</a:t>
            </a:r>
            <a:r>
              <a:rPr lang="en-US" sz="1600">
                <a:solidFill>
                  <a:srgbClr val="9A1900"/>
                </a:solidFill>
                <a:latin typeface="Courier New" pitchFamily="-84" charset="0"/>
              </a:rPr>
              <a:t>();</a:t>
            </a:r>
            <a:endParaRPr lang="en-US" sz="1600">
              <a:solidFill>
                <a:srgbClr val="000000"/>
              </a:solidFill>
              <a:latin typeface="Courier New" pitchFamily="-84" charset="0"/>
            </a:endParaRPr>
          </a:p>
          <a:p>
            <a:r>
              <a:rPr lang="en-US" sz="1600">
                <a:solidFill>
                  <a:srgbClr val="000000"/>
                </a:solidFill>
                <a:latin typeface="Courier New" pitchFamily="-84" charset="0"/>
              </a:rPr>
              <a:t>      </a:t>
            </a:r>
            <a:r>
              <a:rPr lang="en-US" sz="1600">
                <a:solidFill>
                  <a:srgbClr val="0000FF"/>
                </a:solidFill>
                <a:latin typeface="Courier New" pitchFamily="-84" charset="0"/>
              </a:rPr>
              <a:t>return</a:t>
            </a:r>
            <a:r>
              <a:rPr lang="en-US" sz="1600">
                <a:solidFill>
                  <a:srgbClr val="000000"/>
                </a:solidFill>
                <a:latin typeface="Courier New" pitchFamily="-84" charset="0"/>
              </a:rPr>
              <a:t> </a:t>
            </a:r>
            <a:r>
              <a:rPr lang="en-US" sz="1600">
                <a:solidFill>
                  <a:srgbClr val="993399"/>
                </a:solidFill>
                <a:latin typeface="Courier New" pitchFamily="-84" charset="0"/>
              </a:rPr>
              <a:t>.299</a:t>
            </a:r>
            <a:r>
              <a:rPr lang="en-US" sz="1600">
                <a:solidFill>
                  <a:srgbClr val="9A1900"/>
                </a:solidFill>
                <a:latin typeface="Courier New" pitchFamily="-84" charset="0"/>
              </a:rPr>
              <a:t>*</a:t>
            </a:r>
            <a:r>
              <a:rPr lang="en-US" sz="1600">
                <a:solidFill>
                  <a:srgbClr val="000000"/>
                </a:solidFill>
                <a:latin typeface="Courier New" pitchFamily="-84" charset="0"/>
              </a:rPr>
              <a:t>r </a:t>
            </a:r>
            <a:r>
              <a:rPr lang="en-US" sz="1600">
                <a:solidFill>
                  <a:srgbClr val="9A1900"/>
                </a:solidFill>
                <a:latin typeface="Courier New" pitchFamily="-84" charset="0"/>
              </a:rPr>
              <a:t>+</a:t>
            </a:r>
            <a:r>
              <a:rPr lang="en-US" sz="1600">
                <a:solidFill>
                  <a:srgbClr val="000000"/>
                </a:solidFill>
                <a:latin typeface="Courier New" pitchFamily="-84" charset="0"/>
              </a:rPr>
              <a:t> </a:t>
            </a:r>
            <a:r>
              <a:rPr lang="en-US" sz="1600">
                <a:solidFill>
                  <a:srgbClr val="993399"/>
                </a:solidFill>
                <a:latin typeface="Courier New" pitchFamily="-84" charset="0"/>
              </a:rPr>
              <a:t>.587</a:t>
            </a:r>
            <a:r>
              <a:rPr lang="en-US" sz="1600">
                <a:solidFill>
                  <a:srgbClr val="9A1900"/>
                </a:solidFill>
                <a:latin typeface="Courier New" pitchFamily="-84" charset="0"/>
              </a:rPr>
              <a:t>*</a:t>
            </a:r>
            <a:r>
              <a:rPr lang="en-US" sz="1600">
                <a:solidFill>
                  <a:srgbClr val="000000"/>
                </a:solidFill>
                <a:latin typeface="Courier New" pitchFamily="-84" charset="0"/>
              </a:rPr>
              <a:t>g </a:t>
            </a:r>
            <a:r>
              <a:rPr lang="en-US" sz="1600">
                <a:solidFill>
                  <a:srgbClr val="9A1900"/>
                </a:solidFill>
                <a:latin typeface="Courier New" pitchFamily="-84" charset="0"/>
              </a:rPr>
              <a:t>+</a:t>
            </a:r>
            <a:r>
              <a:rPr lang="en-US" sz="1600">
                <a:solidFill>
                  <a:srgbClr val="000000"/>
                </a:solidFill>
                <a:latin typeface="Courier New" pitchFamily="-84" charset="0"/>
              </a:rPr>
              <a:t> </a:t>
            </a:r>
            <a:r>
              <a:rPr lang="en-US" sz="1600">
                <a:solidFill>
                  <a:srgbClr val="993399"/>
                </a:solidFill>
                <a:latin typeface="Courier New" pitchFamily="-84" charset="0"/>
              </a:rPr>
              <a:t>.114</a:t>
            </a:r>
            <a:r>
              <a:rPr lang="en-US" sz="1600">
                <a:solidFill>
                  <a:srgbClr val="9A1900"/>
                </a:solidFill>
                <a:latin typeface="Courier New" pitchFamily="-84" charset="0"/>
              </a:rPr>
              <a:t>*</a:t>
            </a:r>
            <a:r>
              <a:rPr lang="en-US" sz="1600">
                <a:solidFill>
                  <a:srgbClr val="000000"/>
                </a:solidFill>
                <a:latin typeface="Courier New" pitchFamily="-84" charset="0"/>
              </a:rPr>
              <a:t>b</a:t>
            </a:r>
            <a:r>
              <a:rPr lang="en-US" sz="1600">
                <a:solidFill>
                  <a:srgbClr val="9A1900"/>
                </a:solidFill>
                <a:latin typeface="Courier New" pitchFamily="-84" charset="0"/>
              </a:rPr>
              <a:t>;</a:t>
            </a:r>
            <a:endParaRPr lang="en-US" sz="1600">
              <a:solidFill>
                <a:srgbClr val="000000"/>
              </a:solidFill>
              <a:latin typeface="Courier New" pitchFamily="-84" charset="0"/>
            </a:endParaRPr>
          </a:p>
          <a:p>
            <a:r>
              <a:rPr lang="en-US" sz="1600">
                <a:solidFill>
                  <a:srgbClr val="000000"/>
                </a:solidFill>
                <a:latin typeface="Courier New" pitchFamily="-84" charset="0"/>
              </a:rPr>
              <a:t>   }</a:t>
            </a:r>
          </a:p>
          <a:p>
            <a:pPr>
              <a:lnSpc>
                <a:spcPct val="50000"/>
              </a:lnSpc>
            </a:pPr>
            <a:endParaRPr lang="en-US" sz="1600">
              <a:solidFill>
                <a:srgbClr val="000000"/>
              </a:solidFill>
              <a:latin typeface="Courier New" pitchFamily="-84" charset="0"/>
            </a:endParaRPr>
          </a:p>
          <a:p>
            <a:r>
              <a:rPr lang="en-US" sz="1600">
                <a:solidFill>
                  <a:srgbClr val="000000"/>
                </a:solidFill>
                <a:latin typeface="Courier New" pitchFamily="-8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662D52E5-8B7D-4803-8844-EA7BA497345E}" type="slidenum">
              <a:rPr lang="en-US" smtClean="0"/>
              <a:pPr/>
              <a:t>13</a:t>
            </a:fld>
            <a:endParaRPr lang="en-US" sz="1400" smtClean="0"/>
          </a:p>
        </p:txBody>
      </p:sp>
      <p:sp>
        <p:nvSpPr>
          <p:cNvPr id="39939"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Color Compatibility</a:t>
            </a:r>
          </a:p>
        </p:txBody>
      </p:sp>
      <p:sp>
        <p:nvSpPr>
          <p:cNvPr id="39940" name="Rectangle 3"/>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Q.  </a:t>
            </a:r>
            <a:r>
              <a:rPr lang="en-US">
                <a:solidFill>
                  <a:schemeClr val="tx1"/>
                </a:solidFill>
                <a:ea typeface="ＭＳ Ｐゴシック" pitchFamily="-84" charset="-128"/>
                <a:cs typeface="ＭＳ Ｐゴシック" pitchFamily="-84" charset="-128"/>
              </a:rPr>
              <a:t>Which font colors will be most readable with which background colors on computer and cell phone screens?</a:t>
            </a:r>
            <a:r>
              <a:rPr lang="en-US">
                <a:ea typeface="ＭＳ Ｐゴシック" pitchFamily="-84" charset="-128"/>
                <a:cs typeface="ＭＳ Ｐゴシック" pitchFamily="-84" charset="-128"/>
              </a:rPr>
              <a:t> </a:t>
            </a:r>
          </a:p>
          <a:p>
            <a:pPr marL="0" indent="0"/>
            <a:endParaRPr lang="en-US">
              <a:ea typeface="ＭＳ Ｐゴシック" pitchFamily="-84" charset="-128"/>
              <a:cs typeface="ＭＳ Ｐゴシック" pitchFamily="-84" charset="-128"/>
            </a:endParaRPr>
          </a:p>
          <a:p>
            <a:pPr marL="0" indent="0"/>
            <a:r>
              <a:rPr lang="en-US">
                <a:ea typeface="ＭＳ Ｐゴシック" pitchFamily="-84" charset="-128"/>
                <a:cs typeface="ＭＳ Ｐゴシック" pitchFamily="-84" charset="-128"/>
              </a:rPr>
              <a:t>A.  </a:t>
            </a:r>
            <a:r>
              <a:rPr lang="en-US">
                <a:solidFill>
                  <a:schemeClr val="tx1"/>
                </a:solidFill>
                <a:ea typeface="ＭＳ Ｐゴシック" pitchFamily="-84" charset="-128"/>
                <a:cs typeface="ＭＳ Ｐゴシック" pitchFamily="-84" charset="-128"/>
              </a:rPr>
              <a:t>Rule of thumb:  difference in luminance should be </a:t>
            </a:r>
            <a:r>
              <a:rPr lang="en-US">
                <a:solidFill>
                  <a:schemeClr val="tx1"/>
                </a:solidFill>
                <a:ea typeface="ＭＳ Ｐゴシック" pitchFamily="-84" charset="-128"/>
                <a:cs typeface="ＭＳ Ｐゴシック" pitchFamily="-84" charset="-128"/>
                <a:sym typeface="Symbol" pitchFamily="-84" charset="2"/>
              </a:rPr>
              <a:t> 128.</a:t>
            </a:r>
            <a:endParaRPr lang="en-US">
              <a:solidFill>
                <a:schemeClr val="tx1"/>
              </a:solidFill>
              <a:ea typeface="ＭＳ Ｐゴシック" pitchFamily="-84" charset="-128"/>
              <a:cs typeface="ＭＳ Ｐゴシック" pitchFamily="-84" charset="-128"/>
            </a:endParaRPr>
          </a:p>
        </p:txBody>
      </p:sp>
      <p:sp>
        <p:nvSpPr>
          <p:cNvPr id="39941" name="Rectangle 4"/>
          <p:cNvSpPr>
            <a:spLocks noChangeArrowheads="1"/>
          </p:cNvSpPr>
          <p:nvPr/>
        </p:nvSpPr>
        <p:spPr bwMode="auto">
          <a:xfrm>
            <a:off x="990600" y="4419600"/>
            <a:ext cx="6938963" cy="1098550"/>
          </a:xfrm>
          <a:prstGeom prst="rect">
            <a:avLst/>
          </a:prstGeom>
          <a:solidFill>
            <a:srgbClr val="C0C0C0"/>
          </a:solidFill>
          <a:ln w="15875">
            <a:noFill/>
            <a:miter lim="800000"/>
            <a:headEnd/>
            <a:tailEnd/>
          </a:ln>
        </p:spPr>
        <p:txBody>
          <a:bodyPr lIns="228600" tIns="182880" rIns="228600" bIns="182880">
            <a:prstTxWarp prst="textNoShape">
              <a:avLst/>
            </a:prstTxWarp>
            <a:spAutoFit/>
          </a:bodyPr>
          <a:lstStyle/>
          <a:p>
            <a:r>
              <a:rPr lang="en-US" sz="1600">
                <a:solidFill>
                  <a:srgbClr val="0000FF"/>
                </a:solidFill>
                <a:latin typeface="Courier New" pitchFamily="-84" charset="0"/>
              </a:rPr>
              <a:t>public</a:t>
            </a:r>
            <a:r>
              <a:rPr lang="en-US" sz="1600">
                <a:solidFill>
                  <a:srgbClr val="000000"/>
                </a:solidFill>
                <a:latin typeface="Courier New" pitchFamily="-84" charset="0"/>
              </a:rPr>
              <a:t> </a:t>
            </a:r>
            <a:r>
              <a:rPr lang="en-US" sz="1600">
                <a:solidFill>
                  <a:srgbClr val="0000FF"/>
                </a:solidFill>
                <a:latin typeface="Courier New" pitchFamily="-84" charset="0"/>
              </a:rPr>
              <a:t>static boolean</a:t>
            </a:r>
            <a:r>
              <a:rPr lang="en-US" sz="1600">
                <a:solidFill>
                  <a:srgbClr val="000000"/>
                </a:solidFill>
                <a:latin typeface="Courier New" pitchFamily="-84" charset="0"/>
              </a:rPr>
              <a:t> compatible</a:t>
            </a:r>
            <a:r>
              <a:rPr lang="en-US" sz="1600">
                <a:solidFill>
                  <a:srgbClr val="9A1900"/>
                </a:solidFill>
                <a:latin typeface="Courier New" pitchFamily="-84" charset="0"/>
              </a:rPr>
              <a:t>(</a:t>
            </a:r>
            <a:r>
              <a:rPr lang="en-US" sz="1600">
                <a:solidFill>
                  <a:srgbClr val="000000"/>
                </a:solidFill>
                <a:latin typeface="Courier New" pitchFamily="-84" charset="0"/>
              </a:rPr>
              <a:t>Color a</a:t>
            </a:r>
            <a:r>
              <a:rPr lang="en-US" sz="1600">
                <a:solidFill>
                  <a:srgbClr val="9A1900"/>
                </a:solidFill>
                <a:latin typeface="Courier New" pitchFamily="-84" charset="0"/>
              </a:rPr>
              <a:t>, </a:t>
            </a:r>
            <a:r>
              <a:rPr lang="en-US" sz="1600">
                <a:solidFill>
                  <a:srgbClr val="000000"/>
                </a:solidFill>
                <a:latin typeface="Courier New" pitchFamily="-84" charset="0"/>
              </a:rPr>
              <a:t>Color b</a:t>
            </a:r>
            <a:r>
              <a:rPr lang="en-US" sz="1600">
                <a:solidFill>
                  <a:srgbClr val="9A1900"/>
                </a:solidFill>
                <a:latin typeface="Courier New" pitchFamily="-84" charset="0"/>
              </a:rPr>
              <a:t>)</a:t>
            </a:r>
            <a:r>
              <a:rPr lang="en-US" sz="1600">
                <a:solidFill>
                  <a:srgbClr val="000000"/>
                </a:solidFill>
                <a:latin typeface="Courier New" pitchFamily="-84" charset="0"/>
              </a:rPr>
              <a:t> {</a:t>
            </a:r>
          </a:p>
          <a:p>
            <a:r>
              <a:rPr lang="en-US" sz="1600">
                <a:solidFill>
                  <a:srgbClr val="0000FF"/>
                </a:solidFill>
                <a:latin typeface="Courier New" pitchFamily="-84" charset="0"/>
              </a:rPr>
              <a:t>   return</a:t>
            </a:r>
            <a:r>
              <a:rPr lang="en-US" sz="1600">
                <a:solidFill>
                  <a:srgbClr val="000000"/>
                </a:solidFill>
                <a:latin typeface="Courier New" pitchFamily="-84" charset="0"/>
              </a:rPr>
              <a:t> Math</a:t>
            </a:r>
            <a:r>
              <a:rPr lang="en-US" sz="1600">
                <a:solidFill>
                  <a:srgbClr val="9A1900"/>
                </a:solidFill>
                <a:latin typeface="Courier New" pitchFamily="-84" charset="0"/>
              </a:rPr>
              <a:t>.</a:t>
            </a:r>
            <a:r>
              <a:rPr lang="en-US" sz="1600">
                <a:solidFill>
                  <a:srgbClr val="000000"/>
                </a:solidFill>
                <a:latin typeface="Courier New" pitchFamily="-84" charset="0"/>
              </a:rPr>
              <a:t>abs</a:t>
            </a:r>
            <a:r>
              <a:rPr lang="en-US" sz="1600">
                <a:solidFill>
                  <a:srgbClr val="9A1900"/>
                </a:solidFill>
                <a:latin typeface="Courier New" pitchFamily="-84" charset="0"/>
              </a:rPr>
              <a:t>(</a:t>
            </a:r>
            <a:r>
              <a:rPr lang="en-US" sz="1600">
                <a:solidFill>
                  <a:srgbClr val="000000"/>
                </a:solidFill>
                <a:latin typeface="Courier New" pitchFamily="-84" charset="0"/>
              </a:rPr>
              <a:t>lum</a:t>
            </a:r>
            <a:r>
              <a:rPr lang="en-US" sz="1600">
                <a:solidFill>
                  <a:srgbClr val="9A1900"/>
                </a:solidFill>
                <a:latin typeface="Courier New" pitchFamily="-84" charset="0"/>
              </a:rPr>
              <a:t>(</a:t>
            </a:r>
            <a:r>
              <a:rPr lang="en-US" sz="1600">
                <a:solidFill>
                  <a:srgbClr val="000000"/>
                </a:solidFill>
                <a:latin typeface="Courier New" pitchFamily="-84" charset="0"/>
              </a:rPr>
              <a:t>a</a:t>
            </a:r>
            <a:r>
              <a:rPr lang="en-US" sz="1600">
                <a:solidFill>
                  <a:srgbClr val="9A1900"/>
                </a:solidFill>
                <a:latin typeface="Courier New" pitchFamily="-84" charset="0"/>
              </a:rPr>
              <a:t>)</a:t>
            </a:r>
            <a:r>
              <a:rPr lang="en-US" sz="1600">
                <a:solidFill>
                  <a:srgbClr val="000000"/>
                </a:solidFill>
                <a:latin typeface="Courier New" pitchFamily="-84" charset="0"/>
              </a:rPr>
              <a:t> </a:t>
            </a:r>
            <a:r>
              <a:rPr lang="en-US" sz="1600">
                <a:solidFill>
                  <a:srgbClr val="9A1900"/>
                </a:solidFill>
                <a:latin typeface="Courier New" pitchFamily="-84" charset="0"/>
              </a:rPr>
              <a:t>- </a:t>
            </a:r>
            <a:r>
              <a:rPr lang="en-US" sz="1600">
                <a:solidFill>
                  <a:srgbClr val="000000"/>
                </a:solidFill>
                <a:latin typeface="Courier New" pitchFamily="-84" charset="0"/>
              </a:rPr>
              <a:t>lum</a:t>
            </a:r>
            <a:r>
              <a:rPr lang="en-US" sz="1600">
                <a:solidFill>
                  <a:srgbClr val="9A1900"/>
                </a:solidFill>
                <a:latin typeface="Courier New" pitchFamily="-84" charset="0"/>
              </a:rPr>
              <a:t>(</a:t>
            </a:r>
            <a:r>
              <a:rPr lang="en-US" sz="1600">
                <a:solidFill>
                  <a:srgbClr val="000000"/>
                </a:solidFill>
                <a:latin typeface="Courier New" pitchFamily="-84" charset="0"/>
              </a:rPr>
              <a:t>b</a:t>
            </a:r>
            <a:r>
              <a:rPr lang="en-US" sz="1600">
                <a:solidFill>
                  <a:srgbClr val="9A1900"/>
                </a:solidFill>
                <a:latin typeface="Courier New" pitchFamily="-84" charset="0"/>
              </a:rPr>
              <a:t>)) &gt;= </a:t>
            </a:r>
            <a:r>
              <a:rPr lang="en-US" sz="1600">
                <a:solidFill>
                  <a:srgbClr val="993399"/>
                </a:solidFill>
                <a:latin typeface="Courier New" pitchFamily="-84" charset="0"/>
              </a:rPr>
              <a:t>128.0</a:t>
            </a:r>
            <a:r>
              <a:rPr lang="en-US" sz="1600">
                <a:solidFill>
                  <a:srgbClr val="9A1900"/>
                </a:solidFill>
                <a:latin typeface="Courier New" pitchFamily="-84" charset="0"/>
              </a:rPr>
              <a:t>;</a:t>
            </a:r>
            <a:endParaRPr lang="en-US" sz="1600">
              <a:solidFill>
                <a:srgbClr val="000000"/>
              </a:solidFill>
              <a:latin typeface="Courier New" pitchFamily="-84" charset="0"/>
            </a:endParaRPr>
          </a:p>
          <a:p>
            <a:r>
              <a:rPr lang="en-US" sz="1600">
                <a:solidFill>
                  <a:srgbClr val="000000"/>
                </a:solidFill>
                <a:latin typeface="Courier New" pitchFamily="-84" charset="0"/>
              </a:rPr>
              <a:t>}</a:t>
            </a:r>
          </a:p>
        </p:txBody>
      </p:sp>
      <p:sp>
        <p:nvSpPr>
          <p:cNvPr id="39942" name="Rectangle 7"/>
          <p:cNvSpPr>
            <a:spLocks noChangeArrowheads="1"/>
          </p:cNvSpPr>
          <p:nvPr/>
        </p:nvSpPr>
        <p:spPr bwMode="auto">
          <a:xfrm>
            <a:off x="1981200" y="2819400"/>
            <a:ext cx="1066800" cy="685800"/>
          </a:xfrm>
          <a:prstGeom prst="rect">
            <a:avLst/>
          </a:prstGeom>
          <a:solidFill>
            <a:schemeClr val="folHlink"/>
          </a:solidFill>
          <a:ln w="9525">
            <a:noFill/>
            <a:miter lim="800000"/>
            <a:headEnd/>
            <a:tailEnd type="none" w="sm" len="sm"/>
          </a:ln>
        </p:spPr>
        <p:txBody>
          <a:bodyPr wrap="none" anchor="ctr">
            <a:prstTxWarp prst="textNoShape">
              <a:avLst/>
            </a:prstTxWarp>
          </a:bodyPr>
          <a:lstStyle/>
          <a:p>
            <a:pPr algn="ctr"/>
            <a:r>
              <a:rPr lang="en-US" sz="2000">
                <a:solidFill>
                  <a:schemeClr val="bg1"/>
                </a:solidFill>
                <a:latin typeface="Courier New" pitchFamily="-84" charset="0"/>
              </a:rPr>
              <a:t>208</a:t>
            </a:r>
          </a:p>
        </p:txBody>
      </p:sp>
      <p:sp>
        <p:nvSpPr>
          <p:cNvPr id="39943" name="Rectangle 8"/>
          <p:cNvSpPr>
            <a:spLocks noChangeArrowheads="1"/>
          </p:cNvSpPr>
          <p:nvPr/>
        </p:nvSpPr>
        <p:spPr bwMode="auto">
          <a:xfrm>
            <a:off x="762000" y="2819400"/>
            <a:ext cx="1066800" cy="685800"/>
          </a:xfrm>
          <a:prstGeom prst="rect">
            <a:avLst/>
          </a:prstGeom>
          <a:solidFill>
            <a:schemeClr val="bg2"/>
          </a:solidFill>
          <a:ln w="9525">
            <a:noFill/>
            <a:miter lim="800000"/>
            <a:headEnd/>
            <a:tailEnd type="none" w="sm" len="sm"/>
          </a:ln>
        </p:spPr>
        <p:txBody>
          <a:bodyPr wrap="none" anchor="ctr">
            <a:prstTxWarp prst="textNoShape">
              <a:avLst/>
            </a:prstTxWarp>
          </a:bodyPr>
          <a:lstStyle/>
          <a:p>
            <a:pPr algn="ctr"/>
            <a:r>
              <a:rPr lang="en-US" sz="2000" dirty="0" smtClean="0">
                <a:solidFill>
                  <a:schemeClr val="bg1"/>
                </a:solidFill>
                <a:latin typeface="Courier New" pitchFamily="-84" charset="0"/>
              </a:rPr>
              <a:t>255</a:t>
            </a:r>
            <a:endParaRPr lang="en-US" sz="2000" dirty="0">
              <a:solidFill>
                <a:schemeClr val="bg1"/>
              </a:solidFill>
              <a:latin typeface="Courier New" pitchFamily="-84" charset="0"/>
            </a:endParaRPr>
          </a:p>
        </p:txBody>
      </p:sp>
      <p:sp>
        <p:nvSpPr>
          <p:cNvPr id="39944" name="Rectangle 9"/>
          <p:cNvSpPr>
            <a:spLocks noChangeArrowheads="1"/>
          </p:cNvSpPr>
          <p:nvPr/>
        </p:nvSpPr>
        <p:spPr bwMode="auto">
          <a:xfrm>
            <a:off x="5638800" y="2819400"/>
            <a:ext cx="1066800" cy="685800"/>
          </a:xfrm>
          <a:prstGeom prst="rect">
            <a:avLst/>
          </a:prstGeom>
          <a:solidFill>
            <a:schemeClr val="accent1"/>
          </a:solidFill>
          <a:ln w="9525">
            <a:noFill/>
            <a:miter lim="800000"/>
            <a:headEnd/>
            <a:tailEnd type="none" w="sm" len="sm"/>
          </a:ln>
        </p:spPr>
        <p:txBody>
          <a:bodyPr wrap="none" anchor="ctr">
            <a:prstTxWarp prst="textNoShape">
              <a:avLst/>
            </a:prstTxWarp>
          </a:bodyPr>
          <a:lstStyle/>
          <a:p>
            <a:pPr algn="ctr"/>
            <a:r>
              <a:rPr lang="en-US" sz="2000">
                <a:solidFill>
                  <a:schemeClr val="folHlink"/>
                </a:solidFill>
                <a:latin typeface="Courier New" pitchFamily="-84" charset="0"/>
              </a:rPr>
              <a:t>28</a:t>
            </a:r>
          </a:p>
        </p:txBody>
      </p:sp>
      <p:sp>
        <p:nvSpPr>
          <p:cNvPr id="39945" name="Rectangle 10"/>
          <p:cNvSpPr>
            <a:spLocks noChangeArrowheads="1"/>
          </p:cNvSpPr>
          <p:nvPr/>
        </p:nvSpPr>
        <p:spPr bwMode="auto">
          <a:xfrm>
            <a:off x="6858000" y="2819400"/>
            <a:ext cx="1066800" cy="685800"/>
          </a:xfrm>
          <a:prstGeom prst="rect">
            <a:avLst/>
          </a:prstGeom>
          <a:solidFill>
            <a:srgbClr val="008000"/>
          </a:solidFill>
          <a:ln w="9525">
            <a:noFill/>
            <a:miter lim="800000"/>
            <a:headEnd/>
            <a:tailEnd type="none" w="sm" len="sm"/>
          </a:ln>
        </p:spPr>
        <p:txBody>
          <a:bodyPr wrap="none" anchor="ctr">
            <a:prstTxWarp prst="textNoShape">
              <a:avLst/>
            </a:prstTxWarp>
          </a:bodyPr>
          <a:lstStyle/>
          <a:p>
            <a:pPr algn="ctr"/>
            <a:r>
              <a:rPr lang="en-US" sz="2000">
                <a:solidFill>
                  <a:schemeClr val="folHlink"/>
                </a:solidFill>
                <a:latin typeface="Courier New" pitchFamily="-84" charset="0"/>
              </a:rPr>
              <a:t>14</a:t>
            </a:r>
          </a:p>
        </p:txBody>
      </p:sp>
      <p:sp>
        <p:nvSpPr>
          <p:cNvPr id="39946" name="Rectangle 11"/>
          <p:cNvSpPr>
            <a:spLocks noChangeArrowheads="1"/>
          </p:cNvSpPr>
          <p:nvPr/>
        </p:nvSpPr>
        <p:spPr bwMode="auto">
          <a:xfrm>
            <a:off x="3200400" y="2819400"/>
            <a:ext cx="1066800" cy="685800"/>
          </a:xfrm>
          <a:prstGeom prst="rect">
            <a:avLst/>
          </a:prstGeom>
          <a:solidFill>
            <a:srgbClr val="FF00FF"/>
          </a:solidFill>
          <a:ln w="9525">
            <a:noFill/>
            <a:miter lim="800000"/>
            <a:headEnd/>
            <a:tailEnd type="none" w="sm" len="sm"/>
          </a:ln>
        </p:spPr>
        <p:txBody>
          <a:bodyPr wrap="none" anchor="ctr">
            <a:prstTxWarp prst="textNoShape">
              <a:avLst/>
            </a:prstTxWarp>
          </a:bodyPr>
          <a:lstStyle/>
          <a:p>
            <a:pPr algn="ctr"/>
            <a:r>
              <a:rPr lang="en-US" sz="2000">
                <a:latin typeface="Courier New" pitchFamily="-84" charset="0"/>
              </a:rPr>
              <a:t>105</a:t>
            </a:r>
          </a:p>
        </p:txBody>
      </p:sp>
      <p:sp>
        <p:nvSpPr>
          <p:cNvPr id="39947" name="Rectangle 12"/>
          <p:cNvSpPr>
            <a:spLocks noChangeArrowheads="1"/>
          </p:cNvSpPr>
          <p:nvPr/>
        </p:nvSpPr>
        <p:spPr bwMode="auto">
          <a:xfrm>
            <a:off x="4419600" y="2819400"/>
            <a:ext cx="1066800" cy="685800"/>
          </a:xfrm>
          <a:prstGeom prst="rect">
            <a:avLst/>
          </a:prstGeom>
          <a:solidFill>
            <a:schemeClr val="folHlink"/>
          </a:solidFill>
          <a:ln w="9525">
            <a:noFill/>
            <a:miter lim="800000"/>
            <a:headEnd/>
            <a:tailEnd type="none" w="sm" len="sm"/>
          </a:ln>
        </p:spPr>
        <p:txBody>
          <a:bodyPr wrap="none" anchor="ctr">
            <a:prstTxWarp prst="textNoShape">
              <a:avLst/>
            </a:prstTxWarp>
          </a:bodyPr>
          <a:lstStyle/>
          <a:p>
            <a:pPr algn="ctr"/>
            <a:r>
              <a:rPr lang="en-US" sz="2000">
                <a:latin typeface="Courier New" pitchFamily="-84" charset="0"/>
              </a:rPr>
              <a:t>47</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fld id="{8B489E9B-0C25-499B-B3BE-8225A3AFE2E5}" type="slidenum">
              <a:rPr lang="en-US" smtClean="0"/>
              <a:pPr/>
              <a:t>14</a:t>
            </a:fld>
            <a:endParaRPr lang="en-US" sz="1400" smtClean="0"/>
          </a:p>
        </p:txBody>
      </p:sp>
      <p:sp>
        <p:nvSpPr>
          <p:cNvPr id="41987"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Grayscale</a:t>
            </a:r>
          </a:p>
        </p:txBody>
      </p:sp>
      <p:sp>
        <p:nvSpPr>
          <p:cNvPr id="41988" name="Rectangle 3"/>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Grayscale.  </a:t>
            </a:r>
            <a:r>
              <a:rPr lang="en-US">
                <a:solidFill>
                  <a:schemeClr val="tx1"/>
                </a:solidFill>
                <a:ea typeface="ＭＳ Ｐゴシック" pitchFamily="-84" charset="-128"/>
                <a:cs typeface="ＭＳ Ｐゴシック" pitchFamily="-84" charset="-128"/>
              </a:rPr>
              <a:t>When all three R, G, and B values are the same,</a:t>
            </a:r>
            <a:br>
              <a:rPr lang="en-US">
                <a:solidFill>
                  <a:schemeClr val="tx1"/>
                </a:solidFill>
                <a:ea typeface="ＭＳ Ｐゴシック" pitchFamily="-84" charset="-128"/>
                <a:cs typeface="ＭＳ Ｐゴシック" pitchFamily="-84" charset="-128"/>
              </a:rPr>
            </a:br>
            <a:r>
              <a:rPr lang="en-US">
                <a:solidFill>
                  <a:schemeClr val="tx1"/>
                </a:solidFill>
                <a:ea typeface="ＭＳ Ｐゴシック" pitchFamily="-84" charset="-128"/>
                <a:cs typeface="ＭＳ Ｐゴシック" pitchFamily="-84" charset="-128"/>
              </a:rPr>
              <a:t>resulting color is on grayscale from 0 (black) to 255 (white).</a:t>
            </a:r>
          </a:p>
          <a:p>
            <a:pPr marL="0" indent="0"/>
            <a:endParaRPr lang="en-US">
              <a:ea typeface="ＭＳ Ｐゴシック" pitchFamily="-84" charset="-128"/>
              <a:cs typeface="ＭＳ Ｐゴシック" pitchFamily="-84" charset="-128"/>
            </a:endParaRPr>
          </a:p>
          <a:p>
            <a:pPr marL="0" indent="0"/>
            <a:r>
              <a:rPr lang="en-US">
                <a:ea typeface="ＭＳ Ｐゴシック" pitchFamily="-84" charset="-128"/>
                <a:cs typeface="ＭＳ Ｐゴシック" pitchFamily="-84" charset="-128"/>
              </a:rPr>
              <a:t>Convert to grayscale.  </a:t>
            </a:r>
            <a:r>
              <a:rPr lang="en-US">
                <a:solidFill>
                  <a:schemeClr val="tx1"/>
                </a:solidFill>
                <a:ea typeface="ＭＳ Ｐゴシック" pitchFamily="-84" charset="-128"/>
                <a:cs typeface="ＭＳ Ｐゴシック" pitchFamily="-84" charset="-128"/>
              </a:rPr>
              <a:t>Use luminance to determine value.</a:t>
            </a:r>
          </a:p>
          <a:p>
            <a:pPr marL="0" indent="0"/>
            <a:endParaRPr lang="en-US">
              <a:solidFill>
                <a:schemeClr val="tx1"/>
              </a:solidFill>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endParaRPr lang="en-US">
              <a:ea typeface="ＭＳ Ｐゴシック" pitchFamily="-84" charset="-128"/>
              <a:cs typeface="ＭＳ Ｐゴシック" pitchFamily="-84" charset="-128"/>
            </a:endParaRPr>
          </a:p>
          <a:p>
            <a:pPr marL="0" indent="0"/>
            <a:r>
              <a:rPr lang="en-US">
                <a:ea typeface="ＭＳ Ｐゴシック" pitchFamily="-84" charset="-128"/>
                <a:cs typeface="ＭＳ Ｐゴシック" pitchFamily="-84" charset="-128"/>
              </a:rPr>
              <a:t>Bottom line.  </a:t>
            </a:r>
            <a:r>
              <a:rPr lang="en-US">
                <a:solidFill>
                  <a:schemeClr val="tx1"/>
                </a:solidFill>
                <a:ea typeface="ＭＳ Ｐゴシック" pitchFamily="-84" charset="-128"/>
                <a:cs typeface="ＭＳ Ｐゴシック" pitchFamily="-84" charset="-128"/>
              </a:rPr>
              <a:t>We are writing programs that manipulate </a:t>
            </a:r>
            <a:r>
              <a:rPr lang="en-US">
                <a:solidFill>
                  <a:schemeClr val="accent1"/>
                </a:solidFill>
                <a:ea typeface="ＭＳ Ｐゴシック" pitchFamily="-84" charset="-128"/>
                <a:cs typeface="ＭＳ Ｐゴシック" pitchFamily="-84" charset="-128"/>
              </a:rPr>
              <a:t>color</a:t>
            </a:r>
            <a:r>
              <a:rPr lang="en-US">
                <a:solidFill>
                  <a:schemeClr val="tx1"/>
                </a:solidFill>
                <a:ea typeface="ＭＳ Ｐゴシック" pitchFamily="-84" charset="-128"/>
                <a:cs typeface="ＭＳ Ｐゴシック" pitchFamily="-84" charset="-128"/>
              </a:rPr>
              <a:t>.</a:t>
            </a:r>
          </a:p>
        </p:txBody>
      </p:sp>
      <p:sp>
        <p:nvSpPr>
          <p:cNvPr id="41989" name="Rectangle 4"/>
          <p:cNvSpPr>
            <a:spLocks noChangeArrowheads="1"/>
          </p:cNvSpPr>
          <p:nvPr/>
        </p:nvSpPr>
        <p:spPr bwMode="auto">
          <a:xfrm>
            <a:off x="714375" y="2903538"/>
            <a:ext cx="4325938" cy="1336675"/>
          </a:xfrm>
          <a:prstGeom prst="rect">
            <a:avLst/>
          </a:prstGeom>
          <a:solidFill>
            <a:srgbClr val="C0C0C0"/>
          </a:solidFill>
          <a:ln w="15875">
            <a:noFill/>
            <a:miter lim="800000"/>
            <a:headEnd/>
            <a:tailEnd/>
          </a:ln>
        </p:spPr>
        <p:txBody>
          <a:bodyPr lIns="137160" tIns="137160" rIns="137160" bIns="137160">
            <a:prstTxWarp prst="textNoShape">
              <a:avLst/>
            </a:prstTxWarp>
            <a:spAutoFit/>
          </a:bodyPr>
          <a:lstStyle/>
          <a:p>
            <a:r>
              <a:rPr lang="en-US" sz="1400">
                <a:solidFill>
                  <a:srgbClr val="0000FF"/>
                </a:solidFill>
                <a:latin typeface="Courier New" pitchFamily="-84" charset="0"/>
              </a:rPr>
              <a:t>public</a:t>
            </a:r>
            <a:r>
              <a:rPr lang="en-US" sz="1400">
                <a:solidFill>
                  <a:srgbClr val="000000"/>
                </a:solidFill>
                <a:latin typeface="Courier New" pitchFamily="-84" charset="0"/>
              </a:rPr>
              <a:t> </a:t>
            </a:r>
            <a:r>
              <a:rPr lang="en-US" sz="1400">
                <a:solidFill>
                  <a:srgbClr val="0000FF"/>
                </a:solidFill>
                <a:latin typeface="Courier New" pitchFamily="-84" charset="0"/>
              </a:rPr>
              <a:t>static</a:t>
            </a:r>
            <a:r>
              <a:rPr lang="en-US" sz="1400">
                <a:solidFill>
                  <a:srgbClr val="000000"/>
                </a:solidFill>
                <a:latin typeface="Courier New" pitchFamily="-84" charset="0"/>
              </a:rPr>
              <a:t> Color toGray</a:t>
            </a:r>
            <a:r>
              <a:rPr lang="en-US" sz="1400">
                <a:solidFill>
                  <a:srgbClr val="9A1900"/>
                </a:solidFill>
                <a:latin typeface="Courier New" pitchFamily="-84" charset="0"/>
              </a:rPr>
              <a:t>(</a:t>
            </a:r>
            <a:r>
              <a:rPr lang="en-US" sz="1400">
                <a:solidFill>
                  <a:srgbClr val="000000"/>
                </a:solidFill>
                <a:latin typeface="Courier New" pitchFamily="-84" charset="0"/>
              </a:rPr>
              <a:t>Color c</a:t>
            </a:r>
            <a:r>
              <a:rPr lang="en-US" sz="1400">
                <a:solidFill>
                  <a:srgbClr val="9A1900"/>
                </a:solidFill>
                <a:latin typeface="Courier New" pitchFamily="-84" charset="0"/>
              </a:rPr>
              <a:t>)</a:t>
            </a:r>
            <a:r>
              <a:rPr lang="en-US" sz="1400">
                <a:solidFill>
                  <a:srgbClr val="000000"/>
                </a:solidFill>
                <a:latin typeface="Courier New" pitchFamily="-84" charset="0"/>
              </a:rPr>
              <a:t> {</a:t>
            </a:r>
          </a:p>
          <a:p>
            <a:r>
              <a:rPr lang="en-US" sz="1400">
                <a:solidFill>
                  <a:srgbClr val="0000FF"/>
                </a:solidFill>
                <a:latin typeface="Courier New" pitchFamily="-84" charset="0"/>
              </a:rPr>
              <a:t>   int</a:t>
            </a:r>
            <a:r>
              <a:rPr lang="en-US" sz="1400">
                <a:solidFill>
                  <a:srgbClr val="000000"/>
                </a:solidFill>
                <a:latin typeface="Courier New" pitchFamily="-84" charset="0"/>
              </a:rPr>
              <a:t> y </a:t>
            </a:r>
            <a:r>
              <a:rPr lang="en-US" sz="1400">
                <a:solidFill>
                  <a:srgbClr val="9A1900"/>
                </a:solidFill>
                <a:latin typeface="Courier New" pitchFamily="-84" charset="0"/>
              </a:rPr>
              <a:t>=</a:t>
            </a:r>
            <a:r>
              <a:rPr lang="en-US" sz="1400">
                <a:solidFill>
                  <a:srgbClr val="000000"/>
                </a:solidFill>
                <a:latin typeface="Courier New" pitchFamily="-84" charset="0"/>
              </a:rPr>
              <a:t> </a:t>
            </a:r>
            <a:r>
              <a:rPr lang="en-US" sz="1400">
                <a:solidFill>
                  <a:srgbClr val="9A1900"/>
                </a:solidFill>
                <a:latin typeface="Courier New" pitchFamily="-84" charset="0"/>
              </a:rPr>
              <a:t>(</a:t>
            </a:r>
            <a:r>
              <a:rPr lang="en-US" sz="1400">
                <a:solidFill>
                  <a:srgbClr val="0000FF"/>
                </a:solidFill>
                <a:latin typeface="Courier New" pitchFamily="-84" charset="0"/>
              </a:rPr>
              <a:t>int</a:t>
            </a:r>
            <a:r>
              <a:rPr lang="en-US" sz="1400">
                <a:solidFill>
                  <a:srgbClr val="9A1900"/>
                </a:solidFill>
                <a:latin typeface="Courier New" pitchFamily="-84" charset="0"/>
              </a:rPr>
              <a:t>) </a:t>
            </a:r>
            <a:r>
              <a:rPr lang="en-US" sz="1400">
                <a:solidFill>
                  <a:srgbClr val="000000"/>
                </a:solidFill>
                <a:latin typeface="Courier New" pitchFamily="-84" charset="0"/>
              </a:rPr>
              <a:t>Math</a:t>
            </a:r>
            <a:r>
              <a:rPr lang="en-US" sz="1400">
                <a:solidFill>
                  <a:srgbClr val="9A1900"/>
                </a:solidFill>
                <a:latin typeface="Courier New" pitchFamily="-84" charset="0"/>
              </a:rPr>
              <a:t>.</a:t>
            </a:r>
            <a:r>
              <a:rPr lang="en-US" sz="1400">
                <a:solidFill>
                  <a:srgbClr val="000000"/>
                </a:solidFill>
                <a:latin typeface="Courier New" pitchFamily="-84" charset="0"/>
              </a:rPr>
              <a:t>round</a:t>
            </a:r>
            <a:r>
              <a:rPr lang="en-US" sz="1400">
                <a:solidFill>
                  <a:srgbClr val="9A1900"/>
                </a:solidFill>
                <a:latin typeface="Courier New" pitchFamily="-84" charset="0"/>
              </a:rPr>
              <a:t>(</a:t>
            </a:r>
            <a:r>
              <a:rPr lang="en-US" sz="1400">
                <a:solidFill>
                  <a:srgbClr val="000000"/>
                </a:solidFill>
                <a:latin typeface="Courier New" pitchFamily="-84" charset="0"/>
              </a:rPr>
              <a:t>lum</a:t>
            </a:r>
            <a:r>
              <a:rPr lang="en-US" sz="1400">
                <a:solidFill>
                  <a:srgbClr val="9A1900"/>
                </a:solidFill>
                <a:latin typeface="Courier New" pitchFamily="-84" charset="0"/>
              </a:rPr>
              <a:t>(</a:t>
            </a:r>
            <a:r>
              <a:rPr lang="en-US" sz="1400">
                <a:solidFill>
                  <a:srgbClr val="000000"/>
                </a:solidFill>
                <a:latin typeface="Courier New" pitchFamily="-84" charset="0"/>
              </a:rPr>
              <a:t>c</a:t>
            </a:r>
            <a:r>
              <a:rPr lang="en-US" sz="1400">
                <a:solidFill>
                  <a:srgbClr val="9A1900"/>
                </a:solidFill>
                <a:latin typeface="Courier New" pitchFamily="-84" charset="0"/>
              </a:rPr>
              <a:t>));</a:t>
            </a:r>
            <a:endParaRPr lang="en-US" sz="1400">
              <a:solidFill>
                <a:srgbClr val="000000"/>
              </a:solidFill>
              <a:latin typeface="Courier New" pitchFamily="-84" charset="0"/>
            </a:endParaRPr>
          </a:p>
          <a:p>
            <a:r>
              <a:rPr lang="en-US" sz="1400">
                <a:solidFill>
                  <a:srgbClr val="000000"/>
                </a:solidFill>
                <a:latin typeface="Courier New" pitchFamily="-84" charset="0"/>
              </a:rPr>
              <a:t>   Color gray </a:t>
            </a:r>
            <a:r>
              <a:rPr lang="en-US" sz="1400">
                <a:solidFill>
                  <a:srgbClr val="9A1900"/>
                </a:solidFill>
                <a:latin typeface="Courier New" pitchFamily="-84" charset="0"/>
              </a:rPr>
              <a:t>=</a:t>
            </a:r>
            <a:r>
              <a:rPr lang="en-US" sz="1400">
                <a:solidFill>
                  <a:srgbClr val="000000"/>
                </a:solidFill>
                <a:latin typeface="Courier New" pitchFamily="-84" charset="0"/>
              </a:rPr>
              <a:t> </a:t>
            </a:r>
            <a:r>
              <a:rPr lang="en-US" sz="1400">
                <a:solidFill>
                  <a:srgbClr val="0000FF"/>
                </a:solidFill>
                <a:latin typeface="Courier New" pitchFamily="-84" charset="0"/>
              </a:rPr>
              <a:t>new</a:t>
            </a:r>
            <a:r>
              <a:rPr lang="en-US" sz="1400">
                <a:solidFill>
                  <a:srgbClr val="000000"/>
                </a:solidFill>
                <a:latin typeface="Courier New" pitchFamily="-84" charset="0"/>
              </a:rPr>
              <a:t> Color</a:t>
            </a:r>
            <a:r>
              <a:rPr lang="en-US" sz="1400">
                <a:solidFill>
                  <a:srgbClr val="9A1900"/>
                </a:solidFill>
                <a:latin typeface="Courier New" pitchFamily="-84" charset="0"/>
              </a:rPr>
              <a:t>(</a:t>
            </a:r>
            <a:r>
              <a:rPr lang="en-US" sz="1400">
                <a:solidFill>
                  <a:srgbClr val="000000"/>
                </a:solidFill>
                <a:latin typeface="Courier New" pitchFamily="-84" charset="0"/>
              </a:rPr>
              <a:t>y</a:t>
            </a:r>
            <a:r>
              <a:rPr lang="en-US" sz="1400">
                <a:solidFill>
                  <a:srgbClr val="9A1900"/>
                </a:solidFill>
                <a:latin typeface="Courier New" pitchFamily="-84" charset="0"/>
              </a:rPr>
              <a:t>,</a:t>
            </a:r>
            <a:r>
              <a:rPr lang="en-US" sz="1400">
                <a:solidFill>
                  <a:srgbClr val="000000"/>
                </a:solidFill>
                <a:latin typeface="Courier New" pitchFamily="-84" charset="0"/>
              </a:rPr>
              <a:t> y</a:t>
            </a:r>
            <a:r>
              <a:rPr lang="en-US" sz="1400">
                <a:solidFill>
                  <a:srgbClr val="9A1900"/>
                </a:solidFill>
                <a:latin typeface="Courier New" pitchFamily="-84" charset="0"/>
              </a:rPr>
              <a:t>,</a:t>
            </a:r>
            <a:r>
              <a:rPr lang="en-US" sz="1400">
                <a:solidFill>
                  <a:srgbClr val="000000"/>
                </a:solidFill>
                <a:latin typeface="Courier New" pitchFamily="-84" charset="0"/>
              </a:rPr>
              <a:t> y</a:t>
            </a:r>
            <a:r>
              <a:rPr lang="en-US" sz="1400">
                <a:solidFill>
                  <a:srgbClr val="9A1900"/>
                </a:solidFill>
                <a:latin typeface="Courier New" pitchFamily="-84" charset="0"/>
              </a:rPr>
              <a:t>);</a:t>
            </a:r>
            <a:endParaRPr lang="en-US" sz="1400">
              <a:solidFill>
                <a:srgbClr val="000000"/>
              </a:solidFill>
              <a:latin typeface="Courier New" pitchFamily="-84" charset="0"/>
            </a:endParaRPr>
          </a:p>
          <a:p>
            <a:r>
              <a:rPr lang="en-US" sz="1400">
                <a:solidFill>
                  <a:srgbClr val="0000FF"/>
                </a:solidFill>
                <a:latin typeface="Courier New" pitchFamily="-84" charset="0"/>
              </a:rPr>
              <a:t>   return</a:t>
            </a:r>
            <a:r>
              <a:rPr lang="en-US" sz="1400">
                <a:solidFill>
                  <a:srgbClr val="000000"/>
                </a:solidFill>
                <a:latin typeface="Courier New" pitchFamily="-84" charset="0"/>
              </a:rPr>
              <a:t> gray</a:t>
            </a:r>
            <a:r>
              <a:rPr lang="en-US" sz="1400">
                <a:solidFill>
                  <a:srgbClr val="9A1900"/>
                </a:solidFill>
                <a:latin typeface="Courier New" pitchFamily="-84" charset="0"/>
              </a:rPr>
              <a:t>;</a:t>
            </a:r>
            <a:endParaRPr lang="en-US" sz="1400">
              <a:solidFill>
                <a:srgbClr val="000000"/>
              </a:solidFill>
              <a:latin typeface="Courier New" pitchFamily="-84" charset="0"/>
            </a:endParaRPr>
          </a:p>
          <a:p>
            <a:r>
              <a:rPr lang="en-US" sz="1400">
                <a:solidFill>
                  <a:srgbClr val="000000"/>
                </a:solidFill>
                <a:latin typeface="Courier New" pitchFamily="-84" charset="0"/>
              </a:rPr>
              <a:t>}</a:t>
            </a:r>
          </a:p>
        </p:txBody>
      </p:sp>
      <p:sp>
        <p:nvSpPr>
          <p:cNvPr id="41990" name="Rectangle 7"/>
          <p:cNvSpPr>
            <a:spLocks noChangeArrowheads="1"/>
          </p:cNvSpPr>
          <p:nvPr/>
        </p:nvSpPr>
        <p:spPr bwMode="auto">
          <a:xfrm>
            <a:off x="1585908" y="4543600"/>
            <a:ext cx="2403222" cy="276999"/>
          </a:xfrm>
          <a:prstGeom prst="rect">
            <a:avLst/>
          </a:prstGeom>
          <a:noFill/>
          <a:ln w="9525">
            <a:noFill/>
            <a:miter lim="800000"/>
            <a:headEnd/>
            <a:tailEnd type="none" w="sm" len="sm"/>
          </a:ln>
        </p:spPr>
        <p:txBody>
          <a:bodyPr wrap="none">
            <a:prstTxWarp prst="textNoShape">
              <a:avLst/>
            </a:prstTxWarp>
            <a:spAutoFit/>
          </a:bodyPr>
          <a:lstStyle/>
          <a:p>
            <a:r>
              <a:rPr lang="en-US" b="0" dirty="0">
                <a:solidFill>
                  <a:schemeClr val="hlink"/>
                </a:solidFill>
              </a:rPr>
              <a:t>round </a:t>
            </a:r>
            <a:r>
              <a:rPr lang="en-US" dirty="0">
                <a:solidFill>
                  <a:schemeClr val="hlink"/>
                </a:solidFill>
                <a:latin typeface="Courier New" pitchFamily="-84" charset="0"/>
              </a:rPr>
              <a:t>double</a:t>
            </a:r>
            <a:r>
              <a:rPr lang="en-US" b="0" dirty="0">
                <a:solidFill>
                  <a:schemeClr val="hlink"/>
                </a:solidFill>
              </a:rPr>
              <a:t> to nearest</a:t>
            </a:r>
            <a:r>
              <a:rPr lang="en-US" b="0" dirty="0" smtClean="0">
                <a:solidFill>
                  <a:schemeClr val="hlink"/>
                </a:solidFill>
              </a:rPr>
              <a:t> </a:t>
            </a:r>
            <a:r>
              <a:rPr lang="en-US" dirty="0" smtClean="0">
                <a:solidFill>
                  <a:schemeClr val="hlink"/>
                </a:solidFill>
                <a:latin typeface="Courier New" pitchFamily="-84" charset="0"/>
              </a:rPr>
              <a:t>long</a:t>
            </a:r>
            <a:endParaRPr lang="en-US" b="0" dirty="0">
              <a:solidFill>
                <a:schemeClr val="hlink"/>
              </a:solidFill>
            </a:endParaRPr>
          </a:p>
        </p:txBody>
      </p:sp>
      <p:sp>
        <p:nvSpPr>
          <p:cNvPr id="41991" name="Line 8"/>
          <p:cNvSpPr>
            <a:spLocks noChangeShapeType="1"/>
          </p:cNvSpPr>
          <p:nvPr/>
        </p:nvSpPr>
        <p:spPr bwMode="auto">
          <a:xfrm flipV="1">
            <a:off x="2133255" y="3486957"/>
            <a:ext cx="871985" cy="1070931"/>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pic>
        <p:nvPicPr>
          <p:cNvPr id="10" name="Picture 9" descr="Picture 3.png"/>
          <p:cNvPicPr>
            <a:picLocks noChangeAspect="1"/>
          </p:cNvPicPr>
          <p:nvPr/>
        </p:nvPicPr>
        <p:blipFill>
          <a:blip r:embed="rId3"/>
          <a:srcRect b="19473"/>
          <a:stretch>
            <a:fillRect/>
          </a:stretch>
        </p:blipFill>
        <p:spPr>
          <a:xfrm>
            <a:off x="5542447" y="2653637"/>
            <a:ext cx="3414360" cy="204398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C283C46D-3566-46E6-9FCE-5ADFB9C2B095}" type="slidenum">
              <a:rPr lang="en-US" smtClean="0"/>
              <a:pPr/>
              <a:t>15</a:t>
            </a:fld>
            <a:endParaRPr lang="en-US" sz="1400" smtClean="0"/>
          </a:p>
        </p:txBody>
      </p:sp>
      <p:sp>
        <p:nvSpPr>
          <p:cNvPr id="44035"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OOP Context for Color</a:t>
            </a:r>
          </a:p>
        </p:txBody>
      </p:sp>
      <p:sp>
        <p:nvSpPr>
          <p:cNvPr id="44036" name="Rectangle 3"/>
          <p:cNvSpPr>
            <a:spLocks noGrp="1" noChangeArrowheads="1"/>
          </p:cNvSpPr>
          <p:nvPr>
            <p:ph type="body" idx="1"/>
          </p:nvPr>
        </p:nvSpPr>
        <p:spPr/>
        <p:txBody>
          <a:bodyPr/>
          <a:lstStyle/>
          <a:p>
            <a:pPr marL="0" indent="0"/>
            <a:r>
              <a:rPr lang="en-US" dirty="0">
                <a:ea typeface="ＭＳ Ｐゴシック" pitchFamily="-84" charset="-128"/>
                <a:cs typeface="ＭＳ Ｐゴシック" pitchFamily="-84" charset="-128"/>
              </a:rPr>
              <a:t>Possible memory representation.</a:t>
            </a:r>
          </a:p>
          <a:p>
            <a:pPr marL="0" indent="0"/>
            <a:endParaRPr lang="en-US" dirty="0">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a:solidFill>
                <a:schemeClr val="tx1"/>
              </a:solidFill>
              <a:ea typeface="ＭＳ Ｐゴシック" pitchFamily="-84" charset="-128"/>
              <a:cs typeface="ＭＳ Ｐゴシック" pitchFamily="-84" charset="-128"/>
            </a:endParaRPr>
          </a:p>
          <a:p>
            <a:pPr marL="0" indent="0"/>
            <a:endParaRPr lang="en-US" dirty="0" smtClean="0">
              <a:solidFill>
                <a:schemeClr val="tx1"/>
              </a:solidFill>
              <a:ea typeface="ＭＳ Ｐゴシック" pitchFamily="-84" charset="-128"/>
              <a:cs typeface="ＭＳ Ｐゴシック" pitchFamily="-84" charset="-128"/>
            </a:endParaRPr>
          </a:p>
          <a:p>
            <a:pPr marL="0" indent="0"/>
            <a:endParaRPr lang="en-US" dirty="0" smtClean="0">
              <a:solidFill>
                <a:schemeClr val="tx1"/>
              </a:solidFill>
              <a:ea typeface="ＭＳ Ｐゴシック" pitchFamily="-84" charset="-128"/>
              <a:cs typeface="ＭＳ Ｐゴシック" pitchFamily="-84" charset="-128"/>
            </a:endParaRPr>
          </a:p>
          <a:p>
            <a:pPr marL="0" indent="0"/>
            <a:endParaRPr lang="en-US" dirty="0" smtClean="0">
              <a:solidFill>
                <a:schemeClr val="tx1"/>
              </a:solidFill>
              <a:ea typeface="ＭＳ Ｐゴシック" pitchFamily="-84" charset="-128"/>
              <a:cs typeface="ＭＳ Ｐゴシック" pitchFamily="-84" charset="-128"/>
            </a:endParaRPr>
          </a:p>
          <a:p>
            <a:pPr marL="0" indent="0"/>
            <a:r>
              <a:rPr lang="en-US" dirty="0">
                <a:ea typeface="ＭＳ Ｐゴシック" pitchFamily="-84" charset="-128"/>
                <a:cs typeface="ＭＳ Ｐゴシック" pitchFamily="-84" charset="-128"/>
              </a:rPr>
              <a:t>Object reference is analogous to variable name.</a:t>
            </a:r>
            <a:endParaRPr lang="en-US" dirty="0">
              <a:solidFill>
                <a:schemeClr val="tx1"/>
              </a:solidFill>
              <a:ea typeface="ＭＳ Ｐゴシック" pitchFamily="-84" charset="-128"/>
              <a:cs typeface="ＭＳ Ｐゴシック" pitchFamily="-84" charset="-128"/>
            </a:endParaRPr>
          </a:p>
          <a:p>
            <a:pPr lvl="1"/>
            <a:r>
              <a:rPr lang="en-US" dirty="0"/>
              <a:t>We can manipulate the value that it holds.</a:t>
            </a:r>
          </a:p>
          <a:p>
            <a:pPr lvl="1"/>
            <a:r>
              <a:rPr lang="en-US" dirty="0"/>
              <a:t>We can pass it to (or return it from) a method.</a:t>
            </a:r>
          </a:p>
        </p:txBody>
      </p:sp>
      <p:sp>
        <p:nvSpPr>
          <p:cNvPr id="44037" name="Rectangle 4"/>
          <p:cNvSpPr>
            <a:spLocks noChangeArrowheads="1"/>
          </p:cNvSpPr>
          <p:nvPr/>
        </p:nvSpPr>
        <p:spPr bwMode="auto">
          <a:xfrm>
            <a:off x="1752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255</a:t>
            </a:r>
          </a:p>
        </p:txBody>
      </p:sp>
      <p:sp>
        <p:nvSpPr>
          <p:cNvPr id="44038" name="Rectangle 5"/>
          <p:cNvSpPr>
            <a:spLocks noChangeArrowheads="1"/>
          </p:cNvSpPr>
          <p:nvPr/>
        </p:nvSpPr>
        <p:spPr bwMode="auto">
          <a:xfrm>
            <a:off x="1752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D0</a:t>
            </a:r>
          </a:p>
        </p:txBody>
      </p:sp>
      <p:sp>
        <p:nvSpPr>
          <p:cNvPr id="44039" name="Rectangle 6"/>
          <p:cNvSpPr>
            <a:spLocks noChangeArrowheads="1"/>
          </p:cNvSpPr>
          <p:nvPr/>
        </p:nvSpPr>
        <p:spPr bwMode="auto">
          <a:xfrm>
            <a:off x="2260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0</a:t>
            </a:r>
          </a:p>
        </p:txBody>
      </p:sp>
      <p:sp>
        <p:nvSpPr>
          <p:cNvPr id="44040" name="Rectangle 7"/>
          <p:cNvSpPr>
            <a:spLocks noChangeArrowheads="1"/>
          </p:cNvSpPr>
          <p:nvPr/>
        </p:nvSpPr>
        <p:spPr bwMode="auto">
          <a:xfrm>
            <a:off x="2260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D1</a:t>
            </a:r>
          </a:p>
        </p:txBody>
      </p:sp>
      <p:sp>
        <p:nvSpPr>
          <p:cNvPr id="44041" name="Rectangle 8"/>
          <p:cNvSpPr>
            <a:spLocks noChangeArrowheads="1"/>
          </p:cNvSpPr>
          <p:nvPr/>
        </p:nvSpPr>
        <p:spPr bwMode="auto">
          <a:xfrm>
            <a:off x="2768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255</a:t>
            </a:r>
          </a:p>
        </p:txBody>
      </p:sp>
      <p:sp>
        <p:nvSpPr>
          <p:cNvPr id="44042" name="Rectangle 9"/>
          <p:cNvSpPr>
            <a:spLocks noChangeArrowheads="1"/>
          </p:cNvSpPr>
          <p:nvPr/>
        </p:nvSpPr>
        <p:spPr bwMode="auto">
          <a:xfrm>
            <a:off x="2768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D2</a:t>
            </a:r>
          </a:p>
        </p:txBody>
      </p:sp>
      <p:sp>
        <p:nvSpPr>
          <p:cNvPr id="44043" name="Rectangle 28"/>
          <p:cNvSpPr>
            <a:spLocks noChangeArrowheads="1"/>
          </p:cNvSpPr>
          <p:nvPr/>
        </p:nvSpPr>
        <p:spPr bwMode="auto">
          <a:xfrm>
            <a:off x="2740025" y="3885737"/>
            <a:ext cx="406400" cy="392113"/>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dirty="0">
                <a:latin typeface="Courier New" pitchFamily="-84" charset="0"/>
              </a:rPr>
              <a:t>D0</a:t>
            </a:r>
          </a:p>
        </p:txBody>
      </p:sp>
      <p:sp>
        <p:nvSpPr>
          <p:cNvPr id="44044" name="Rectangle 29"/>
          <p:cNvSpPr>
            <a:spLocks noChangeArrowheads="1"/>
          </p:cNvSpPr>
          <p:nvPr/>
        </p:nvSpPr>
        <p:spPr bwMode="auto">
          <a:xfrm>
            <a:off x="2740025" y="3490450"/>
            <a:ext cx="406400" cy="395287"/>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A0</a:t>
            </a:r>
          </a:p>
        </p:txBody>
      </p:sp>
      <p:sp>
        <p:nvSpPr>
          <p:cNvPr id="44045" name="Rectangle 32"/>
          <p:cNvSpPr>
            <a:spLocks noChangeArrowheads="1"/>
          </p:cNvSpPr>
          <p:nvPr/>
        </p:nvSpPr>
        <p:spPr bwMode="auto">
          <a:xfrm>
            <a:off x="1960563" y="3687300"/>
            <a:ext cx="406400" cy="395287"/>
          </a:xfrm>
          <a:prstGeom prst="rect">
            <a:avLst/>
          </a:prstGeom>
          <a:noFill/>
          <a:ln w="9525">
            <a:noFill/>
            <a:miter lim="800000"/>
            <a:headEnd/>
            <a:tailEnd/>
          </a:ln>
        </p:spPr>
        <p:txBody>
          <a:bodyPr wrap="none" anchor="ctr">
            <a:prstTxWarp prst="textNoShape">
              <a:avLst/>
            </a:prstTxWarp>
          </a:bodyPr>
          <a:lstStyle/>
          <a:p>
            <a:pPr algn="ctr"/>
            <a:r>
              <a:rPr lang="en-US" sz="1400" dirty="0">
                <a:solidFill>
                  <a:srgbClr val="FF00FF"/>
                </a:solidFill>
                <a:latin typeface="Courier New" pitchFamily="-84" charset="0"/>
              </a:rPr>
              <a:t>magenta</a:t>
            </a:r>
          </a:p>
        </p:txBody>
      </p:sp>
      <p:sp>
        <p:nvSpPr>
          <p:cNvPr id="44046" name="Rectangle 45"/>
          <p:cNvSpPr>
            <a:spLocks noChangeArrowheads="1"/>
          </p:cNvSpPr>
          <p:nvPr/>
        </p:nvSpPr>
        <p:spPr bwMode="auto">
          <a:xfrm>
            <a:off x="3276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0</a:t>
            </a:r>
          </a:p>
        </p:txBody>
      </p:sp>
      <p:sp>
        <p:nvSpPr>
          <p:cNvPr id="44047" name="Rectangle 46"/>
          <p:cNvSpPr>
            <a:spLocks noChangeArrowheads="1"/>
          </p:cNvSpPr>
          <p:nvPr/>
        </p:nvSpPr>
        <p:spPr bwMode="auto">
          <a:xfrm>
            <a:off x="3276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D3</a:t>
            </a:r>
          </a:p>
        </p:txBody>
      </p:sp>
      <p:sp>
        <p:nvSpPr>
          <p:cNvPr id="44048" name="Rectangle 47"/>
          <p:cNvSpPr>
            <a:spLocks noChangeArrowheads="1"/>
          </p:cNvSpPr>
          <p:nvPr/>
        </p:nvSpPr>
        <p:spPr bwMode="auto">
          <a:xfrm>
            <a:off x="3784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0</a:t>
            </a:r>
          </a:p>
        </p:txBody>
      </p:sp>
      <p:sp>
        <p:nvSpPr>
          <p:cNvPr id="44049" name="Rectangle 48"/>
          <p:cNvSpPr>
            <a:spLocks noChangeArrowheads="1"/>
          </p:cNvSpPr>
          <p:nvPr/>
        </p:nvSpPr>
        <p:spPr bwMode="auto">
          <a:xfrm>
            <a:off x="3784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D4</a:t>
            </a:r>
          </a:p>
        </p:txBody>
      </p:sp>
      <p:sp>
        <p:nvSpPr>
          <p:cNvPr id="44050" name="Rectangle 49"/>
          <p:cNvSpPr>
            <a:spLocks noChangeArrowheads="1"/>
          </p:cNvSpPr>
          <p:nvPr/>
        </p:nvSpPr>
        <p:spPr bwMode="auto">
          <a:xfrm>
            <a:off x="4292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0</a:t>
            </a:r>
          </a:p>
        </p:txBody>
      </p:sp>
      <p:sp>
        <p:nvSpPr>
          <p:cNvPr id="44051" name="Rectangle 50"/>
          <p:cNvSpPr>
            <a:spLocks noChangeArrowheads="1"/>
          </p:cNvSpPr>
          <p:nvPr/>
        </p:nvSpPr>
        <p:spPr bwMode="auto">
          <a:xfrm>
            <a:off x="4292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D5</a:t>
            </a:r>
          </a:p>
        </p:txBody>
      </p:sp>
      <p:sp>
        <p:nvSpPr>
          <p:cNvPr id="44052" name="Rectangle 52"/>
          <p:cNvSpPr>
            <a:spLocks noChangeArrowheads="1"/>
          </p:cNvSpPr>
          <p:nvPr/>
        </p:nvSpPr>
        <p:spPr bwMode="auto">
          <a:xfrm>
            <a:off x="4800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105</a:t>
            </a:r>
          </a:p>
        </p:txBody>
      </p:sp>
      <p:sp>
        <p:nvSpPr>
          <p:cNvPr id="44053" name="Rectangle 53"/>
          <p:cNvSpPr>
            <a:spLocks noChangeArrowheads="1"/>
          </p:cNvSpPr>
          <p:nvPr/>
        </p:nvSpPr>
        <p:spPr bwMode="auto">
          <a:xfrm>
            <a:off x="4800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D6</a:t>
            </a:r>
          </a:p>
        </p:txBody>
      </p:sp>
      <p:sp>
        <p:nvSpPr>
          <p:cNvPr id="44054" name="Rectangle 54"/>
          <p:cNvSpPr>
            <a:spLocks noChangeArrowheads="1"/>
          </p:cNvSpPr>
          <p:nvPr/>
        </p:nvSpPr>
        <p:spPr bwMode="auto">
          <a:xfrm>
            <a:off x="5308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105</a:t>
            </a:r>
          </a:p>
        </p:txBody>
      </p:sp>
      <p:sp>
        <p:nvSpPr>
          <p:cNvPr id="44055" name="Rectangle 55"/>
          <p:cNvSpPr>
            <a:spLocks noChangeArrowheads="1"/>
          </p:cNvSpPr>
          <p:nvPr/>
        </p:nvSpPr>
        <p:spPr bwMode="auto">
          <a:xfrm>
            <a:off x="5308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D7</a:t>
            </a:r>
          </a:p>
        </p:txBody>
      </p:sp>
      <p:sp>
        <p:nvSpPr>
          <p:cNvPr id="44056" name="Rectangle 56"/>
          <p:cNvSpPr>
            <a:spLocks noChangeArrowheads="1"/>
          </p:cNvSpPr>
          <p:nvPr/>
        </p:nvSpPr>
        <p:spPr bwMode="auto">
          <a:xfrm>
            <a:off x="5816600" y="2146300"/>
            <a:ext cx="508000" cy="393700"/>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105</a:t>
            </a:r>
          </a:p>
        </p:txBody>
      </p:sp>
      <p:sp>
        <p:nvSpPr>
          <p:cNvPr id="44057" name="Rectangle 57"/>
          <p:cNvSpPr>
            <a:spLocks noChangeArrowheads="1"/>
          </p:cNvSpPr>
          <p:nvPr/>
        </p:nvSpPr>
        <p:spPr bwMode="auto">
          <a:xfrm>
            <a:off x="5816600" y="1752600"/>
            <a:ext cx="508000" cy="393700"/>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D8</a:t>
            </a:r>
          </a:p>
        </p:txBody>
      </p:sp>
      <p:sp>
        <p:nvSpPr>
          <p:cNvPr id="44058" name="Rectangle 58"/>
          <p:cNvSpPr>
            <a:spLocks noChangeArrowheads="1"/>
          </p:cNvSpPr>
          <p:nvPr/>
        </p:nvSpPr>
        <p:spPr bwMode="auto">
          <a:xfrm>
            <a:off x="5318125" y="3879387"/>
            <a:ext cx="406400" cy="392113"/>
          </a:xfrm>
          <a:prstGeom prst="rect">
            <a:avLst/>
          </a:prstGeom>
          <a:solidFill>
            <a:schemeClr val="tx2"/>
          </a:solidFill>
          <a:ln w="9525">
            <a:solidFill>
              <a:schemeClr val="bg1"/>
            </a:solidFill>
            <a:miter lim="800000"/>
            <a:headEnd/>
            <a:tailEnd/>
          </a:ln>
        </p:spPr>
        <p:txBody>
          <a:bodyPr wrap="none" anchor="ctr">
            <a:prstTxWarp prst="textNoShape">
              <a:avLst/>
            </a:prstTxWarp>
          </a:bodyPr>
          <a:lstStyle/>
          <a:p>
            <a:pPr algn="ctr"/>
            <a:r>
              <a:rPr lang="en-US" sz="1400">
                <a:latin typeface="Courier New" pitchFamily="-84" charset="0"/>
              </a:rPr>
              <a:t>D6</a:t>
            </a:r>
          </a:p>
        </p:txBody>
      </p:sp>
      <p:sp>
        <p:nvSpPr>
          <p:cNvPr id="44059" name="Rectangle 59"/>
          <p:cNvSpPr>
            <a:spLocks noChangeArrowheads="1"/>
          </p:cNvSpPr>
          <p:nvPr/>
        </p:nvSpPr>
        <p:spPr bwMode="auto">
          <a:xfrm>
            <a:off x="5318125" y="3484100"/>
            <a:ext cx="406400" cy="395287"/>
          </a:xfrm>
          <a:prstGeom prst="rect">
            <a:avLst/>
          </a:prstGeom>
          <a:solidFill>
            <a:schemeClr val="hlink"/>
          </a:solidFill>
          <a:ln w="9525">
            <a:solidFill>
              <a:schemeClr val="bg1"/>
            </a:solidFill>
            <a:miter lim="800000"/>
            <a:headEnd/>
            <a:tailEnd/>
          </a:ln>
        </p:spPr>
        <p:txBody>
          <a:bodyPr wrap="none" anchor="ctr">
            <a:prstTxWarp prst="textNoShape">
              <a:avLst/>
            </a:prstTxWarp>
          </a:bodyPr>
          <a:lstStyle/>
          <a:p>
            <a:pPr algn="ctr"/>
            <a:r>
              <a:rPr lang="en-US" sz="1400">
                <a:solidFill>
                  <a:schemeClr val="bg1"/>
                </a:solidFill>
                <a:latin typeface="Courier New" pitchFamily="-84" charset="0"/>
              </a:rPr>
              <a:t>B0</a:t>
            </a:r>
          </a:p>
        </p:txBody>
      </p:sp>
      <p:sp>
        <p:nvSpPr>
          <p:cNvPr id="44060" name="Rectangle 60"/>
          <p:cNvSpPr>
            <a:spLocks noChangeArrowheads="1"/>
          </p:cNvSpPr>
          <p:nvPr/>
        </p:nvSpPr>
        <p:spPr bwMode="auto">
          <a:xfrm>
            <a:off x="5932488" y="3680950"/>
            <a:ext cx="406400" cy="395287"/>
          </a:xfrm>
          <a:prstGeom prst="rect">
            <a:avLst/>
          </a:prstGeom>
          <a:noFill/>
          <a:ln w="9525">
            <a:noFill/>
            <a:miter lim="800000"/>
            <a:headEnd/>
            <a:tailEnd/>
          </a:ln>
        </p:spPr>
        <p:txBody>
          <a:bodyPr wrap="none" anchor="ctr">
            <a:prstTxWarp prst="textNoShape">
              <a:avLst/>
            </a:prstTxWarp>
          </a:bodyPr>
          <a:lstStyle/>
          <a:p>
            <a:pPr algn="ctr"/>
            <a:r>
              <a:rPr lang="en-US" sz="1400" dirty="0">
                <a:solidFill>
                  <a:srgbClr val="696969"/>
                </a:solidFill>
                <a:latin typeface="Courier New" pitchFamily="-84" charset="0"/>
              </a:rPr>
              <a:t>gray</a:t>
            </a:r>
          </a:p>
        </p:txBody>
      </p:sp>
      <p:sp>
        <p:nvSpPr>
          <p:cNvPr id="44061" name="Rectangle 61"/>
          <p:cNvSpPr>
            <a:spLocks noChangeArrowheads="1"/>
          </p:cNvSpPr>
          <p:nvPr/>
        </p:nvSpPr>
        <p:spPr bwMode="auto">
          <a:xfrm>
            <a:off x="3508652" y="4188305"/>
            <a:ext cx="1369460" cy="461665"/>
          </a:xfrm>
          <a:prstGeom prst="rect">
            <a:avLst/>
          </a:prstGeom>
          <a:noFill/>
          <a:ln w="9525">
            <a:noFill/>
            <a:miter lim="800000"/>
            <a:headEnd/>
            <a:tailEnd/>
          </a:ln>
        </p:spPr>
        <p:txBody>
          <a:bodyPr wrap="none" anchor="ctr">
            <a:prstTxWarp prst="textNoShape">
              <a:avLst/>
            </a:prstTxWarp>
            <a:spAutoFit/>
          </a:bodyPr>
          <a:lstStyle/>
          <a:p>
            <a:pPr algn="ctr"/>
            <a:r>
              <a:rPr lang="en-US" b="0" dirty="0">
                <a:solidFill>
                  <a:srgbClr val="FF0000"/>
                </a:solidFill>
              </a:rPr>
              <a:t>memory address</a:t>
            </a:r>
            <a:br>
              <a:rPr lang="en-US" b="0" dirty="0">
                <a:solidFill>
                  <a:srgbClr val="FF0000"/>
                </a:solidFill>
              </a:rPr>
            </a:br>
            <a:r>
              <a:rPr lang="en-US" b="0" dirty="0">
                <a:solidFill>
                  <a:srgbClr val="FF0000"/>
                </a:solidFill>
              </a:rPr>
              <a:t>("pointer")</a:t>
            </a:r>
          </a:p>
        </p:txBody>
      </p:sp>
      <p:sp>
        <p:nvSpPr>
          <p:cNvPr id="44062" name="Line 66"/>
          <p:cNvSpPr>
            <a:spLocks noChangeShapeType="1"/>
          </p:cNvSpPr>
          <p:nvPr/>
        </p:nvSpPr>
        <p:spPr bwMode="auto">
          <a:xfrm flipH="1" flipV="1">
            <a:off x="3262313" y="4100050"/>
            <a:ext cx="260350" cy="131762"/>
          </a:xfrm>
          <a:prstGeom prst="line">
            <a:avLst/>
          </a:prstGeom>
          <a:noFill/>
          <a:ln w="12700">
            <a:solidFill>
              <a:schemeClr val="accent1"/>
            </a:solidFill>
            <a:round/>
            <a:headEnd/>
            <a:tailEnd type="triangle" w="med" len="med"/>
          </a:ln>
        </p:spPr>
        <p:txBody>
          <a:bodyPr wrap="none" anchor="ctr">
            <a:prstTxWarp prst="textNoShape">
              <a:avLst/>
            </a:prstTxWarp>
          </a:bodyPr>
          <a:lstStyle/>
          <a:p>
            <a:endParaRPr lang="en-US"/>
          </a:p>
        </p:txBody>
      </p:sp>
      <p:sp>
        <p:nvSpPr>
          <p:cNvPr id="44063" name="Line 67"/>
          <p:cNvSpPr>
            <a:spLocks noChangeShapeType="1"/>
          </p:cNvSpPr>
          <p:nvPr/>
        </p:nvSpPr>
        <p:spPr bwMode="auto">
          <a:xfrm flipV="1">
            <a:off x="4899025" y="4096875"/>
            <a:ext cx="260350" cy="131762"/>
          </a:xfrm>
          <a:prstGeom prst="line">
            <a:avLst/>
          </a:prstGeom>
          <a:noFill/>
          <a:ln w="12700">
            <a:solidFill>
              <a:schemeClr val="accent1"/>
            </a:solidFill>
            <a:round/>
            <a:headEnd/>
            <a:tailEnd type="triangle" w="med" len="med"/>
          </a:ln>
        </p:spPr>
        <p:txBody>
          <a:bodyPr wrap="none" anchor="ctr">
            <a:prstTxWarp prst="textNoShape">
              <a:avLst/>
            </a:prstTxWarp>
          </a:bodyPr>
          <a:lstStyle/>
          <a:p>
            <a:endParaRPr lang="en-US"/>
          </a:p>
        </p:txBody>
      </p:sp>
      <p:cxnSp>
        <p:nvCxnSpPr>
          <p:cNvPr id="33" name="Straight Connector 32"/>
          <p:cNvCxnSpPr/>
          <p:nvPr/>
        </p:nvCxnSpPr>
        <p:spPr bwMode="auto">
          <a:xfrm>
            <a:off x="1772605" y="2667829"/>
            <a:ext cx="1471081" cy="1588"/>
          </a:xfrm>
          <a:prstGeom prst="line">
            <a:avLst/>
          </a:prstGeom>
          <a:solidFill>
            <a:schemeClr val="accent1"/>
          </a:solidFill>
          <a:ln w="25400" cap="flat" cmpd="sng" algn="ctr">
            <a:solidFill>
              <a:srgbClr val="FF00FF"/>
            </a:solidFill>
            <a:prstDash val="solid"/>
            <a:round/>
            <a:headEnd type="none" w="med" len="med"/>
            <a:tailEnd type="none" w="sm" len="sm"/>
          </a:ln>
          <a:effectLst/>
        </p:spPr>
      </p:cxnSp>
      <p:cxnSp>
        <p:nvCxnSpPr>
          <p:cNvPr id="37" name="Straight Connector 36"/>
          <p:cNvCxnSpPr/>
          <p:nvPr/>
        </p:nvCxnSpPr>
        <p:spPr bwMode="auto">
          <a:xfrm>
            <a:off x="4821445" y="2664911"/>
            <a:ext cx="1471081" cy="1588"/>
          </a:xfrm>
          <a:prstGeom prst="line">
            <a:avLst/>
          </a:prstGeom>
          <a:solidFill>
            <a:schemeClr val="accent1"/>
          </a:solidFill>
          <a:ln w="25400" cap="flat" cmpd="sng" algn="ctr">
            <a:solidFill>
              <a:srgbClr val="696969"/>
            </a:solidFill>
            <a:prstDash val="solid"/>
            <a:round/>
            <a:headEnd type="none" w="med" len="med"/>
            <a:tailEnd type="none" w="sm" len="sm"/>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fld id="{BE8AFD75-9BE7-47D9-AB51-F0F5A71AF1AB}" type="slidenum">
              <a:rPr lang="en-US" smtClean="0"/>
              <a:pPr/>
              <a:t>16</a:t>
            </a:fld>
            <a:endParaRPr lang="en-US" sz="1400" smtClean="0"/>
          </a:p>
        </p:txBody>
      </p:sp>
      <p:sp>
        <p:nvSpPr>
          <p:cNvPr id="46083" name="Rectangle 2"/>
          <p:cNvSpPr>
            <a:spLocks noGrp="1" noChangeArrowheads="1"/>
          </p:cNvSpPr>
          <p:nvPr>
            <p:ph type="title"/>
          </p:nvPr>
        </p:nvSpPr>
        <p:spPr/>
        <p:txBody>
          <a:bodyPr/>
          <a:lstStyle/>
          <a:p>
            <a:r>
              <a:rPr kumimoji="0" lang="en-US">
                <a:ea typeface="ＭＳ Ｐゴシック" pitchFamily="-84" charset="-128"/>
                <a:cs typeface="ＭＳ Ｐゴシック" pitchFamily="-84" charset="-128"/>
              </a:rPr>
              <a:t>References</a:t>
            </a:r>
          </a:p>
        </p:txBody>
      </p:sp>
      <p:sp>
        <p:nvSpPr>
          <p:cNvPr id="46084" name="Rectangle 3"/>
          <p:cNvSpPr>
            <a:spLocks noGrp="1" noChangeArrowheads="1"/>
          </p:cNvSpPr>
          <p:nvPr>
            <p:ph type="body" idx="1"/>
          </p:nvPr>
        </p:nvSpPr>
        <p:spPr/>
        <p:txBody>
          <a:bodyPr/>
          <a:lstStyle/>
          <a:p>
            <a:pPr marL="0" indent="0"/>
            <a:r>
              <a:rPr kumimoji="0" lang="en-US">
                <a:ea typeface="ＭＳ Ｐゴシック" pitchFamily="-84" charset="-128"/>
                <a:cs typeface="ＭＳ Ｐゴシック" pitchFamily="-84" charset="-128"/>
              </a:rPr>
              <a:t>René Magritte.  </a:t>
            </a:r>
            <a:r>
              <a:rPr kumimoji="0" lang="en-US">
                <a:solidFill>
                  <a:schemeClr val="tx1"/>
                </a:solidFill>
                <a:ea typeface="ＭＳ Ｐゴシック" pitchFamily="-84" charset="-128"/>
                <a:cs typeface="ＭＳ Ｐゴシック" pitchFamily="-84" charset="-128"/>
              </a:rPr>
              <a:t>"This is not a pipe."</a:t>
            </a:r>
          </a:p>
          <a:p>
            <a:pPr lvl="1"/>
            <a:endParaRPr kumimoji="0" lang="en-US"/>
          </a:p>
          <a:p>
            <a:pPr lvl="1"/>
            <a:endParaRPr kumimoji="0" lang="en-US"/>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r>
              <a:rPr kumimoji="0" lang="en-US">
                <a:ea typeface="ＭＳ Ｐゴシック" pitchFamily="-84" charset="-128"/>
                <a:cs typeface="ＭＳ Ｐゴシック" pitchFamily="-84" charset="-128"/>
              </a:rPr>
              <a:t>Java.  </a:t>
            </a:r>
            <a:r>
              <a:rPr kumimoji="0" lang="en-US">
                <a:solidFill>
                  <a:schemeClr val="tx1"/>
                </a:solidFill>
                <a:ea typeface="ＭＳ Ｐゴシック" pitchFamily="-84" charset="-128"/>
                <a:cs typeface="ＭＳ Ｐゴシック" pitchFamily="-84" charset="-128"/>
              </a:rPr>
              <a:t>This is not a color.</a:t>
            </a: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endParaRPr kumimoji="0" lang="en-US">
              <a:solidFill>
                <a:schemeClr val="tx1"/>
              </a:solidFill>
              <a:ea typeface="ＭＳ Ｐゴシック" pitchFamily="-84" charset="-128"/>
              <a:cs typeface="ＭＳ Ｐゴシック" pitchFamily="-84" charset="-128"/>
            </a:endParaRPr>
          </a:p>
          <a:p>
            <a:pPr marL="0" indent="0"/>
            <a:r>
              <a:rPr kumimoji="0" lang="en-US">
                <a:ea typeface="ＭＳ Ｐゴシック" pitchFamily="-84" charset="-128"/>
                <a:cs typeface="ＭＳ Ｐゴシック" pitchFamily="-84" charset="-128"/>
              </a:rPr>
              <a:t>OOP.  </a:t>
            </a:r>
            <a:r>
              <a:rPr kumimoji="0" lang="en-US">
                <a:solidFill>
                  <a:schemeClr val="tx1"/>
                </a:solidFill>
                <a:ea typeface="ＭＳ Ｐゴシック" pitchFamily="-84" charset="-128"/>
                <a:cs typeface="ＭＳ Ｐゴシック" pitchFamily="-84" charset="-128"/>
              </a:rPr>
              <a:t>Natural vehicle for studying abstract models of the real world.</a:t>
            </a:r>
            <a:endParaRPr kumimoji="0" lang="en-US">
              <a:ea typeface="ＭＳ Ｐゴシック" pitchFamily="-84" charset="-128"/>
              <a:cs typeface="ＭＳ Ｐゴシック" pitchFamily="-84" charset="-128"/>
            </a:endParaRPr>
          </a:p>
        </p:txBody>
      </p:sp>
      <p:pic>
        <p:nvPicPr>
          <p:cNvPr id="46085" name="Picture 4" descr="The image “http://bothner.udo.free.fr/pub/Xpics/magritte-la_trahison.jpg” cannot be displayed, because it contains errors."/>
          <p:cNvPicPr>
            <a:picLocks noChangeAspect="1" noChangeArrowheads="1"/>
          </p:cNvPicPr>
          <p:nvPr/>
        </p:nvPicPr>
        <p:blipFill>
          <a:blip r:embed="rId3"/>
          <a:srcRect/>
          <a:stretch>
            <a:fillRect/>
          </a:stretch>
        </p:blipFill>
        <p:spPr bwMode="auto">
          <a:xfrm>
            <a:off x="3032125" y="1519238"/>
            <a:ext cx="2676525" cy="1909762"/>
          </a:xfrm>
          <a:prstGeom prst="rect">
            <a:avLst/>
          </a:prstGeom>
          <a:noFill/>
          <a:ln w="9525">
            <a:noFill/>
            <a:miter lim="800000"/>
            <a:headEnd/>
            <a:tailEnd/>
          </a:ln>
        </p:spPr>
      </p:pic>
      <p:sp>
        <p:nvSpPr>
          <p:cNvPr id="46086" name="Rectangle 5"/>
          <p:cNvSpPr>
            <a:spLocks noChangeArrowheads="1"/>
          </p:cNvSpPr>
          <p:nvPr/>
        </p:nvSpPr>
        <p:spPr bwMode="auto">
          <a:xfrm>
            <a:off x="2355850" y="4511675"/>
            <a:ext cx="5338763" cy="854075"/>
          </a:xfrm>
          <a:prstGeom prst="rect">
            <a:avLst/>
          </a:prstGeom>
          <a:solidFill>
            <a:schemeClr val="tx2"/>
          </a:solidFill>
          <a:ln w="15875">
            <a:noFill/>
            <a:miter lim="800000"/>
            <a:headEnd/>
            <a:tailEnd/>
          </a:ln>
        </p:spPr>
        <p:txBody>
          <a:bodyPr lIns="182880" tIns="182880" bIns="182880">
            <a:prstTxWarp prst="textNoShape">
              <a:avLst/>
            </a:prstTxWarp>
            <a:spAutoFit/>
          </a:bodyPr>
          <a:lstStyle/>
          <a:p>
            <a:r>
              <a:rPr lang="en-US" sz="1600">
                <a:solidFill>
                  <a:srgbClr val="000000"/>
                </a:solidFill>
                <a:latin typeface="Courier New" pitchFamily="-84" charset="0"/>
              </a:rPr>
              <a:t>Color sienna </a:t>
            </a:r>
            <a:r>
              <a:rPr lang="en-US" sz="1600">
                <a:solidFill>
                  <a:srgbClr val="9A1900"/>
                </a:solidFill>
                <a:latin typeface="Courier New" pitchFamily="-84" charset="0"/>
              </a:rPr>
              <a:t>=</a:t>
            </a:r>
            <a:r>
              <a:rPr lang="en-US" sz="1600">
                <a:solidFill>
                  <a:srgbClr val="000000"/>
                </a:solidFill>
                <a:latin typeface="Courier New" pitchFamily="-84" charset="0"/>
              </a:rPr>
              <a:t> </a:t>
            </a:r>
            <a:r>
              <a:rPr lang="en-US" sz="1600">
                <a:solidFill>
                  <a:srgbClr val="0000FF"/>
                </a:solidFill>
                <a:latin typeface="Courier New" pitchFamily="-84" charset="0"/>
              </a:rPr>
              <a:t>new</a:t>
            </a:r>
            <a:r>
              <a:rPr lang="en-US" sz="1600">
                <a:solidFill>
                  <a:srgbClr val="000000"/>
                </a:solidFill>
                <a:latin typeface="Courier New" pitchFamily="-84" charset="0"/>
              </a:rPr>
              <a:t> Color</a:t>
            </a:r>
            <a:r>
              <a:rPr lang="en-US" sz="1600">
                <a:solidFill>
                  <a:srgbClr val="9A1900"/>
                </a:solidFill>
                <a:latin typeface="Courier New" pitchFamily="-84" charset="0"/>
              </a:rPr>
              <a:t>(</a:t>
            </a:r>
            <a:r>
              <a:rPr lang="en-US" sz="1600">
                <a:solidFill>
                  <a:srgbClr val="993399"/>
                </a:solidFill>
                <a:latin typeface="Courier New" pitchFamily="-84" charset="0"/>
              </a:rPr>
              <a:t>160</a:t>
            </a:r>
            <a:r>
              <a:rPr lang="en-US" sz="1600">
                <a:solidFill>
                  <a:srgbClr val="9A1900"/>
                </a:solidFill>
                <a:latin typeface="Courier New" pitchFamily="-84" charset="0"/>
              </a:rPr>
              <a:t>,</a:t>
            </a:r>
            <a:r>
              <a:rPr lang="en-US" sz="1600">
                <a:solidFill>
                  <a:srgbClr val="000000"/>
                </a:solidFill>
                <a:latin typeface="Courier New" pitchFamily="-84" charset="0"/>
              </a:rPr>
              <a:t> </a:t>
            </a:r>
            <a:r>
              <a:rPr lang="en-US" sz="1600">
                <a:solidFill>
                  <a:srgbClr val="993399"/>
                </a:solidFill>
                <a:latin typeface="Courier New" pitchFamily="-84" charset="0"/>
              </a:rPr>
              <a:t>82</a:t>
            </a:r>
            <a:r>
              <a:rPr lang="en-US" sz="1600">
                <a:solidFill>
                  <a:srgbClr val="9A1900"/>
                </a:solidFill>
                <a:latin typeface="Courier New" pitchFamily="-84" charset="0"/>
              </a:rPr>
              <a:t>,</a:t>
            </a:r>
            <a:r>
              <a:rPr lang="en-US" sz="1600">
                <a:solidFill>
                  <a:srgbClr val="000000"/>
                </a:solidFill>
                <a:latin typeface="Courier New" pitchFamily="-84" charset="0"/>
              </a:rPr>
              <a:t>  </a:t>
            </a:r>
            <a:r>
              <a:rPr lang="en-US" sz="1600">
                <a:solidFill>
                  <a:srgbClr val="993399"/>
                </a:solidFill>
                <a:latin typeface="Courier New" pitchFamily="-84" charset="0"/>
              </a:rPr>
              <a:t>45</a:t>
            </a:r>
            <a:r>
              <a:rPr lang="en-US" sz="1600">
                <a:solidFill>
                  <a:srgbClr val="9A1900"/>
                </a:solidFill>
                <a:latin typeface="Courier New" pitchFamily="-84" charset="0"/>
              </a:rPr>
              <a:t>);</a:t>
            </a:r>
            <a:endParaRPr lang="en-US" sz="1600">
              <a:solidFill>
                <a:srgbClr val="000000"/>
              </a:solidFill>
              <a:latin typeface="Courier New" pitchFamily="-84" charset="0"/>
            </a:endParaRPr>
          </a:p>
          <a:p>
            <a:r>
              <a:rPr lang="en-US" sz="1600">
                <a:solidFill>
                  <a:srgbClr val="000000"/>
                </a:solidFill>
                <a:latin typeface="Courier New" pitchFamily="-84" charset="0"/>
              </a:rPr>
              <a:t>Color c </a:t>
            </a:r>
            <a:r>
              <a:rPr lang="en-US" sz="1600">
                <a:solidFill>
                  <a:srgbClr val="9A1900"/>
                </a:solidFill>
                <a:latin typeface="Courier New" pitchFamily="-84" charset="0"/>
              </a:rPr>
              <a:t>=</a:t>
            </a:r>
            <a:r>
              <a:rPr lang="en-US" sz="1600">
                <a:solidFill>
                  <a:srgbClr val="000000"/>
                </a:solidFill>
                <a:latin typeface="Courier New" pitchFamily="-84" charset="0"/>
              </a:rPr>
              <a:t> sienna</a:t>
            </a:r>
            <a:r>
              <a:rPr lang="en-US" sz="1600">
                <a:solidFill>
                  <a:srgbClr val="9A1900"/>
                </a:solidFill>
                <a:latin typeface="Courier New" pitchFamily="-84" charset="0"/>
              </a:rPr>
              <a:t>.</a:t>
            </a:r>
            <a:r>
              <a:rPr lang="en-US" sz="1600">
                <a:solidFill>
                  <a:srgbClr val="000000"/>
                </a:solidFill>
                <a:latin typeface="Courier New" pitchFamily="-84" charset="0"/>
              </a:rPr>
              <a:t>darker</a:t>
            </a:r>
            <a:r>
              <a:rPr lang="en-US" sz="1600">
                <a:solidFill>
                  <a:srgbClr val="9A1900"/>
                </a:solidFill>
                <a:latin typeface="Courier New" pitchFamily="-84" charset="0"/>
              </a:rPr>
              <a:t>();</a:t>
            </a:r>
            <a:endParaRPr lang="en-US" sz="1600">
              <a:solidFill>
                <a:srgbClr val="000000"/>
              </a:solidFill>
              <a:latin typeface="Courier New" pitchFamily="-8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p:spPr>
        <p:txBody>
          <a:bodyPr/>
          <a:lstStyle/>
          <a:p>
            <a:fld id="{A3565876-92C4-42B4-AACF-139ECC8FE179}" type="slidenum">
              <a:rPr lang="en-US" smtClean="0"/>
              <a:pPr/>
              <a:t>17</a:t>
            </a:fld>
            <a:endParaRPr lang="en-US" sz="1400" smtClean="0"/>
          </a:p>
        </p:txBody>
      </p:sp>
      <p:sp>
        <p:nvSpPr>
          <p:cNvPr id="48131" name="Rectangle 2"/>
          <p:cNvSpPr>
            <a:spLocks noGrp="1" noChangeArrowheads="1"/>
          </p:cNvSpPr>
          <p:nvPr>
            <p:ph type="title"/>
          </p:nvPr>
        </p:nvSpPr>
        <p:spPr/>
        <p:txBody>
          <a:bodyPr/>
          <a:lstStyle/>
          <a:p>
            <a:r>
              <a:rPr kumimoji="0" lang="en-US">
                <a:ea typeface="ＭＳ Ｐゴシック" pitchFamily="-84" charset="-128"/>
                <a:cs typeface="ＭＳ Ｐゴシック" pitchFamily="-84" charset="-128"/>
              </a:rPr>
              <a:t>This is Not a Pipe</a:t>
            </a:r>
          </a:p>
        </p:txBody>
      </p:sp>
      <p:pic>
        <p:nvPicPr>
          <p:cNvPr id="48132" name="Picture 3" descr="surrealistplumber"/>
          <p:cNvPicPr>
            <a:picLocks noChangeAspect="1" noChangeArrowheads="1"/>
          </p:cNvPicPr>
          <p:nvPr/>
        </p:nvPicPr>
        <p:blipFill>
          <a:blip r:embed="rId3"/>
          <a:srcRect/>
          <a:stretch>
            <a:fillRect/>
          </a:stretch>
        </p:blipFill>
        <p:spPr bwMode="auto">
          <a:xfrm>
            <a:off x="528638" y="1695450"/>
            <a:ext cx="3370262" cy="4089400"/>
          </a:xfrm>
          <a:prstGeom prst="rect">
            <a:avLst/>
          </a:prstGeom>
          <a:noFill/>
          <a:ln w="9525">
            <a:noFill/>
            <a:miter lim="800000"/>
            <a:headEnd/>
            <a:tailEnd/>
          </a:ln>
        </p:spPr>
      </p:pic>
      <p:sp>
        <p:nvSpPr>
          <p:cNvPr id="48133" name="Rectangle 4"/>
          <p:cNvSpPr>
            <a:spLocks noChangeArrowheads="1"/>
          </p:cNvSpPr>
          <p:nvPr/>
        </p:nvSpPr>
        <p:spPr bwMode="auto">
          <a:xfrm>
            <a:off x="892175" y="5881688"/>
            <a:ext cx="2451100" cy="244475"/>
          </a:xfrm>
          <a:prstGeom prst="rect">
            <a:avLst/>
          </a:prstGeom>
          <a:noFill/>
          <a:ln w="15875">
            <a:noFill/>
            <a:miter lim="800000"/>
            <a:headEnd/>
            <a:tailEnd/>
          </a:ln>
        </p:spPr>
        <p:txBody>
          <a:bodyPr wrap="none" lIns="92075" tIns="46038" rIns="92075" bIns="46038">
            <a:prstTxWarp prst="textNoShape">
              <a:avLst/>
            </a:prstTxWarp>
            <a:spAutoFit/>
          </a:bodyPr>
          <a:lstStyle/>
          <a:p>
            <a:r>
              <a:rPr kumimoji="1" lang="en-US" sz="1000" b="0">
                <a:solidFill>
                  <a:schemeClr val="hlink"/>
                </a:solidFill>
              </a:rPr>
              <a:t>Dan Piraro, </a:t>
            </a:r>
            <a:r>
              <a:rPr kumimoji="1" lang="en-US" sz="900">
                <a:solidFill>
                  <a:schemeClr val="hlink"/>
                </a:solidFill>
                <a:latin typeface="Courier New" pitchFamily="-84" charset="0"/>
              </a:rPr>
              <a:t>http://www.uexpress.com</a:t>
            </a:r>
          </a:p>
        </p:txBody>
      </p:sp>
      <p:grpSp>
        <p:nvGrpSpPr>
          <p:cNvPr id="2" name="Group 7"/>
          <p:cNvGrpSpPr>
            <a:grpSpLocks/>
          </p:cNvGrpSpPr>
          <p:nvPr/>
        </p:nvGrpSpPr>
        <p:grpSpPr bwMode="auto">
          <a:xfrm>
            <a:off x="4344988" y="2551113"/>
            <a:ext cx="4516437" cy="1727200"/>
            <a:chOff x="3013" y="1607"/>
            <a:chExt cx="2569" cy="1088"/>
          </a:xfrm>
        </p:grpSpPr>
        <p:sp>
          <p:nvSpPr>
            <p:cNvPr id="48135" name="Rectangle 5"/>
            <p:cNvSpPr>
              <a:spLocks noChangeArrowheads="1"/>
            </p:cNvSpPr>
            <p:nvPr/>
          </p:nvSpPr>
          <p:spPr bwMode="auto">
            <a:xfrm>
              <a:off x="3013" y="2392"/>
              <a:ext cx="2569" cy="303"/>
            </a:xfrm>
            <a:prstGeom prst="rect">
              <a:avLst/>
            </a:prstGeom>
            <a:solidFill>
              <a:srgbClr val="C0C0C0"/>
            </a:solidFill>
            <a:ln w="9525">
              <a:solidFill>
                <a:schemeClr val="tx1"/>
              </a:solidFill>
              <a:miter lim="800000"/>
              <a:headEnd/>
              <a:tailEnd/>
            </a:ln>
          </p:spPr>
          <p:txBody>
            <a:bodyPr lIns="228600" tIns="228600" rIns="182880" bIns="137160">
              <a:prstTxWarp prst="textNoShape">
                <a:avLst/>
              </a:prstTxWarp>
              <a:spAutoFit/>
            </a:bodyPr>
            <a:lstStyle/>
            <a:p>
              <a:pPr>
                <a:lnSpc>
                  <a:spcPct val="50000"/>
                </a:lnSpc>
                <a:spcBef>
                  <a:spcPct val="50000"/>
                </a:spcBef>
              </a:pPr>
              <a:r>
                <a:rPr lang="en-US" sz="1400">
                  <a:latin typeface="Courier New" pitchFamily="-84" charset="0"/>
                </a:rPr>
                <a:t>% java RandomSeq 10000 | java Average</a:t>
              </a:r>
            </a:p>
          </p:txBody>
        </p:sp>
        <p:sp>
          <p:nvSpPr>
            <p:cNvPr id="48136" name="AutoShape 6"/>
            <p:cNvSpPr>
              <a:spLocks noChangeArrowheads="1"/>
            </p:cNvSpPr>
            <p:nvPr/>
          </p:nvSpPr>
          <p:spPr bwMode="auto">
            <a:xfrm>
              <a:off x="3273" y="1607"/>
              <a:ext cx="1781" cy="415"/>
            </a:xfrm>
            <a:prstGeom prst="wedgeEllipseCallout">
              <a:avLst>
                <a:gd name="adj1" fmla="val 20917"/>
                <a:gd name="adj2" fmla="val 122287"/>
              </a:avLst>
            </a:prstGeom>
            <a:noFill/>
            <a:ln w="9525">
              <a:solidFill>
                <a:schemeClr val="tx1"/>
              </a:solidFill>
              <a:miter lim="800000"/>
              <a:headEnd/>
              <a:tailEnd type="none" w="sm" len="sm"/>
            </a:ln>
          </p:spPr>
          <p:txBody>
            <a:bodyPr wrap="none" anchor="ctr">
              <a:prstTxWarp prst="textNoShape">
                <a:avLst/>
              </a:prstTxWarp>
            </a:bodyPr>
            <a:lstStyle/>
            <a:p>
              <a:pPr algn="ctr"/>
              <a:r>
                <a:rPr lang="en-US" sz="1600" b="0">
                  <a:solidFill>
                    <a:schemeClr val="hlink"/>
                  </a:solidFill>
                </a:rPr>
                <a:t>Neither is this.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fld id="{83E5FCC1-E0D0-435C-9631-0CA6B6F49638}" type="slidenum">
              <a:rPr lang="en-US" smtClean="0"/>
              <a:pPr/>
              <a:t>18</a:t>
            </a:fld>
            <a:endParaRPr lang="en-US" sz="1400" smtClean="0"/>
          </a:p>
        </p:txBody>
      </p:sp>
      <p:sp>
        <p:nvSpPr>
          <p:cNvPr id="50179"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Picture Data Type</a:t>
            </a:r>
          </a:p>
        </p:txBody>
      </p:sp>
      <p:sp>
        <p:nvSpPr>
          <p:cNvPr id="50180" name="Rectangle 3"/>
          <p:cNvSpPr>
            <a:spLocks noGrp="1" noChangeArrowheads="1"/>
          </p:cNvSpPr>
          <p:nvPr>
            <p:ph type="body" idx="1"/>
          </p:nvPr>
        </p:nvSpPr>
        <p:spPr/>
        <p:txBody>
          <a:bodyPr/>
          <a:lstStyle/>
          <a:p>
            <a:pPr marL="0" indent="0"/>
            <a:r>
              <a:rPr lang="en-US" dirty="0">
                <a:ea typeface="ＭＳ Ｐゴシック" pitchFamily="-84" charset="-128"/>
                <a:cs typeface="ＭＳ Ｐゴシック" pitchFamily="-84" charset="-128"/>
              </a:rPr>
              <a:t>Raster graphics.  </a:t>
            </a:r>
            <a:r>
              <a:rPr lang="en-US" dirty="0">
                <a:solidFill>
                  <a:schemeClr val="tx1"/>
                </a:solidFill>
                <a:ea typeface="ＭＳ Ｐゴシック" pitchFamily="-84" charset="-128"/>
                <a:cs typeface="ＭＳ Ｐゴシック" pitchFamily="-84" charset="-128"/>
              </a:rPr>
              <a:t>Basis for image processing.</a:t>
            </a:r>
          </a:p>
          <a:p>
            <a:pPr marL="0" indent="0"/>
            <a:endParaRPr lang="en-US" dirty="0">
              <a:ea typeface="ＭＳ Ｐゴシック" pitchFamily="-84" charset="-128"/>
              <a:cs typeface="ＭＳ Ｐゴシック" pitchFamily="-84" charset="-128"/>
            </a:endParaRPr>
          </a:p>
          <a:p>
            <a:pPr marL="0" indent="0"/>
            <a:r>
              <a:rPr lang="en-US" dirty="0">
                <a:ea typeface="ＭＳ Ｐゴシック" pitchFamily="-84" charset="-128"/>
                <a:cs typeface="ＭＳ Ｐゴシック" pitchFamily="-84" charset="-128"/>
              </a:rPr>
              <a:t>Set of values.  </a:t>
            </a:r>
            <a:r>
              <a:rPr lang="en-US" dirty="0">
                <a:solidFill>
                  <a:schemeClr val="tx1"/>
                </a:solidFill>
                <a:ea typeface="ＭＳ Ｐゴシック" pitchFamily="-84" charset="-128"/>
                <a:cs typeface="ＭＳ Ｐゴシック" pitchFamily="-84" charset="-128"/>
              </a:rPr>
              <a:t>2D array of </a:t>
            </a:r>
            <a:r>
              <a:rPr lang="en-US" sz="1600" b="1" dirty="0">
                <a:solidFill>
                  <a:schemeClr val="tx1"/>
                </a:solidFill>
                <a:latin typeface="Courier New" pitchFamily="-84" charset="0"/>
                <a:ea typeface="ＭＳ Ｐゴシック" pitchFamily="-84" charset="-128"/>
                <a:cs typeface="ＭＳ Ｐゴシック" pitchFamily="-84" charset="-128"/>
              </a:rPr>
              <a:t>Color</a:t>
            </a:r>
            <a:r>
              <a:rPr lang="en-US" b="1" dirty="0">
                <a:solidFill>
                  <a:schemeClr val="tx1"/>
                </a:solidFill>
                <a:ea typeface="ＭＳ Ｐゴシック" pitchFamily="-84" charset="-128"/>
                <a:cs typeface="ＭＳ Ｐゴシック" pitchFamily="-84" charset="-128"/>
              </a:rPr>
              <a:t> </a:t>
            </a:r>
            <a:r>
              <a:rPr lang="en-US" dirty="0">
                <a:solidFill>
                  <a:schemeClr val="tx1"/>
                </a:solidFill>
                <a:ea typeface="ＭＳ Ｐゴシック" pitchFamily="-84" charset="-128"/>
                <a:cs typeface="ＭＳ Ｐゴシック" pitchFamily="-84" charset="-128"/>
              </a:rPr>
              <a:t>objects (pixels).</a:t>
            </a:r>
            <a:endParaRPr lang="en-US" dirty="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r>
              <a:rPr lang="en-US" dirty="0">
                <a:ea typeface="ＭＳ Ｐゴシック" pitchFamily="-84" charset="-128"/>
                <a:cs typeface="ＭＳ Ｐゴシック" pitchFamily="-84" charset="-128"/>
              </a:rPr>
              <a:t>API.</a:t>
            </a:r>
          </a:p>
        </p:txBody>
      </p:sp>
      <p:sp>
        <p:nvSpPr>
          <p:cNvPr id="50181" name="Line 109"/>
          <p:cNvSpPr>
            <a:spLocks noChangeShapeType="1"/>
          </p:cNvSpPr>
          <p:nvPr/>
        </p:nvSpPr>
        <p:spPr bwMode="auto">
          <a:xfrm>
            <a:off x="990600" y="3048000"/>
            <a:ext cx="2819400" cy="0"/>
          </a:xfrm>
          <a:prstGeom prst="line">
            <a:avLst/>
          </a:prstGeom>
          <a:noFill/>
          <a:ln w="12700">
            <a:noFill/>
            <a:round/>
            <a:headEnd/>
            <a:tailEnd/>
          </a:ln>
        </p:spPr>
        <p:txBody>
          <a:bodyPr>
            <a:prstTxWarp prst="textNoShape">
              <a:avLst/>
            </a:prstTxWarp>
          </a:bodyPr>
          <a:lstStyle/>
          <a:p>
            <a:endParaRPr lang="en-US"/>
          </a:p>
        </p:txBody>
      </p:sp>
      <p:sp>
        <p:nvSpPr>
          <p:cNvPr id="50182" name="Line 110"/>
          <p:cNvSpPr>
            <a:spLocks noChangeShapeType="1"/>
          </p:cNvSpPr>
          <p:nvPr/>
        </p:nvSpPr>
        <p:spPr bwMode="auto">
          <a:xfrm>
            <a:off x="3810000" y="3048000"/>
            <a:ext cx="4495800" cy="0"/>
          </a:xfrm>
          <a:prstGeom prst="line">
            <a:avLst/>
          </a:prstGeom>
          <a:noFill/>
          <a:ln w="12700">
            <a:noFill/>
            <a:round/>
            <a:headEnd/>
            <a:tailEnd/>
          </a:ln>
        </p:spPr>
        <p:txBody>
          <a:bodyPr>
            <a:prstTxWarp prst="textNoShape">
              <a:avLst/>
            </a:prstTxWarp>
          </a:bodyPr>
          <a:lstStyle/>
          <a:p>
            <a:endParaRPr lang="en-US"/>
          </a:p>
        </p:txBody>
      </p:sp>
      <p:sp>
        <p:nvSpPr>
          <p:cNvPr id="50183" name="Line 115"/>
          <p:cNvSpPr>
            <a:spLocks noChangeShapeType="1"/>
          </p:cNvSpPr>
          <p:nvPr/>
        </p:nvSpPr>
        <p:spPr bwMode="auto">
          <a:xfrm>
            <a:off x="990600" y="3048000"/>
            <a:ext cx="0" cy="393700"/>
          </a:xfrm>
          <a:prstGeom prst="line">
            <a:avLst/>
          </a:prstGeom>
          <a:noFill/>
          <a:ln w="12700" cap="sq">
            <a:noFill/>
            <a:round/>
            <a:headEnd/>
            <a:tailEnd/>
          </a:ln>
        </p:spPr>
        <p:txBody>
          <a:bodyPr>
            <a:prstTxWarp prst="textNoShape">
              <a:avLst/>
            </a:prstTxWarp>
          </a:bodyPr>
          <a:lstStyle/>
          <a:p>
            <a:endParaRPr lang="en-US"/>
          </a:p>
        </p:txBody>
      </p:sp>
      <p:sp>
        <p:nvSpPr>
          <p:cNvPr id="50184" name="Line 117"/>
          <p:cNvSpPr>
            <a:spLocks noChangeShapeType="1"/>
          </p:cNvSpPr>
          <p:nvPr/>
        </p:nvSpPr>
        <p:spPr bwMode="auto">
          <a:xfrm>
            <a:off x="990600" y="5803900"/>
            <a:ext cx="2819400" cy="0"/>
          </a:xfrm>
          <a:prstGeom prst="line">
            <a:avLst/>
          </a:prstGeom>
          <a:noFill/>
          <a:ln w="12700" cap="sq">
            <a:noFill/>
            <a:round/>
            <a:headEnd/>
            <a:tailEnd/>
          </a:ln>
        </p:spPr>
        <p:txBody>
          <a:bodyPr>
            <a:prstTxWarp prst="textNoShape">
              <a:avLst/>
            </a:prstTxWarp>
          </a:bodyPr>
          <a:lstStyle/>
          <a:p>
            <a:endParaRPr lang="en-US"/>
          </a:p>
        </p:txBody>
      </p:sp>
      <p:sp>
        <p:nvSpPr>
          <p:cNvPr id="50185" name="Line 126"/>
          <p:cNvSpPr>
            <a:spLocks noChangeShapeType="1"/>
          </p:cNvSpPr>
          <p:nvPr/>
        </p:nvSpPr>
        <p:spPr bwMode="auto">
          <a:xfrm>
            <a:off x="990600" y="3835400"/>
            <a:ext cx="0" cy="393700"/>
          </a:xfrm>
          <a:prstGeom prst="line">
            <a:avLst/>
          </a:prstGeom>
          <a:noFill/>
          <a:ln w="12700" cap="sq">
            <a:noFill/>
            <a:round/>
            <a:headEnd/>
            <a:tailEnd/>
          </a:ln>
        </p:spPr>
        <p:txBody>
          <a:bodyPr>
            <a:prstTxWarp prst="textNoShape">
              <a:avLst/>
            </a:prstTxWarp>
          </a:bodyPr>
          <a:lstStyle/>
          <a:p>
            <a:endParaRPr lang="en-US"/>
          </a:p>
        </p:txBody>
      </p:sp>
      <p:sp>
        <p:nvSpPr>
          <p:cNvPr id="50186" name="Line 133"/>
          <p:cNvSpPr>
            <a:spLocks noChangeShapeType="1"/>
          </p:cNvSpPr>
          <p:nvPr/>
        </p:nvSpPr>
        <p:spPr bwMode="auto">
          <a:xfrm>
            <a:off x="990600" y="4229100"/>
            <a:ext cx="0" cy="393700"/>
          </a:xfrm>
          <a:prstGeom prst="line">
            <a:avLst/>
          </a:prstGeom>
          <a:noFill/>
          <a:ln w="12700" cap="sq">
            <a:noFill/>
            <a:round/>
            <a:headEnd/>
            <a:tailEnd/>
          </a:ln>
        </p:spPr>
        <p:txBody>
          <a:bodyPr>
            <a:prstTxWarp prst="textNoShape">
              <a:avLst/>
            </a:prstTxWarp>
          </a:bodyPr>
          <a:lstStyle/>
          <a:p>
            <a:endParaRPr lang="en-US"/>
          </a:p>
        </p:txBody>
      </p:sp>
      <p:sp>
        <p:nvSpPr>
          <p:cNvPr id="50187" name="Line 140"/>
          <p:cNvSpPr>
            <a:spLocks noChangeShapeType="1"/>
          </p:cNvSpPr>
          <p:nvPr/>
        </p:nvSpPr>
        <p:spPr bwMode="auto">
          <a:xfrm>
            <a:off x="990600" y="4622800"/>
            <a:ext cx="0" cy="393700"/>
          </a:xfrm>
          <a:prstGeom prst="line">
            <a:avLst/>
          </a:prstGeom>
          <a:noFill/>
          <a:ln w="12700" cap="sq">
            <a:noFill/>
            <a:round/>
            <a:headEnd/>
            <a:tailEnd/>
          </a:ln>
        </p:spPr>
        <p:txBody>
          <a:bodyPr>
            <a:prstTxWarp prst="textNoShape">
              <a:avLst/>
            </a:prstTxWarp>
          </a:bodyPr>
          <a:lstStyle/>
          <a:p>
            <a:endParaRPr lang="en-US"/>
          </a:p>
        </p:txBody>
      </p:sp>
      <p:sp>
        <p:nvSpPr>
          <p:cNvPr id="50188" name="Line 147"/>
          <p:cNvSpPr>
            <a:spLocks noChangeShapeType="1"/>
          </p:cNvSpPr>
          <p:nvPr/>
        </p:nvSpPr>
        <p:spPr bwMode="auto">
          <a:xfrm>
            <a:off x="990600" y="5016500"/>
            <a:ext cx="0" cy="393700"/>
          </a:xfrm>
          <a:prstGeom prst="line">
            <a:avLst/>
          </a:prstGeom>
          <a:noFill/>
          <a:ln w="12700" cap="sq">
            <a:noFill/>
            <a:round/>
            <a:headEnd/>
            <a:tailEnd/>
          </a:ln>
        </p:spPr>
        <p:txBody>
          <a:bodyPr>
            <a:prstTxWarp prst="textNoShape">
              <a:avLst/>
            </a:prstTxWarp>
          </a:bodyPr>
          <a:lstStyle/>
          <a:p>
            <a:endParaRPr lang="en-US"/>
          </a:p>
        </p:txBody>
      </p:sp>
      <p:sp>
        <p:nvSpPr>
          <p:cNvPr id="50189" name="Line 154"/>
          <p:cNvSpPr>
            <a:spLocks noChangeShapeType="1"/>
          </p:cNvSpPr>
          <p:nvPr/>
        </p:nvSpPr>
        <p:spPr bwMode="auto">
          <a:xfrm>
            <a:off x="990600" y="5410200"/>
            <a:ext cx="0" cy="393700"/>
          </a:xfrm>
          <a:prstGeom prst="line">
            <a:avLst/>
          </a:prstGeom>
          <a:noFill/>
          <a:ln w="12700" cap="sq">
            <a:noFill/>
            <a:round/>
            <a:headEnd/>
            <a:tailEnd/>
          </a:ln>
        </p:spPr>
        <p:txBody>
          <a:bodyPr>
            <a:prstTxWarp prst="textNoShape">
              <a:avLst/>
            </a:prstTxWarp>
          </a:bodyPr>
          <a:lstStyle/>
          <a:p>
            <a:endParaRPr lang="en-US"/>
          </a:p>
        </p:txBody>
      </p:sp>
      <p:sp>
        <p:nvSpPr>
          <p:cNvPr id="50190" name="Line 161"/>
          <p:cNvSpPr>
            <a:spLocks noChangeShapeType="1"/>
          </p:cNvSpPr>
          <p:nvPr/>
        </p:nvSpPr>
        <p:spPr bwMode="auto">
          <a:xfrm>
            <a:off x="3810000" y="5803900"/>
            <a:ext cx="4495800" cy="0"/>
          </a:xfrm>
          <a:prstGeom prst="line">
            <a:avLst/>
          </a:prstGeom>
          <a:noFill/>
          <a:ln w="12700" cap="sq">
            <a:noFill/>
            <a:round/>
            <a:headEnd/>
            <a:tailEnd/>
          </a:ln>
        </p:spPr>
        <p:txBody>
          <a:bodyPr>
            <a:prstTxWarp prst="textNoShape">
              <a:avLst/>
            </a:prstTxWarp>
          </a:bodyPr>
          <a:lstStyle/>
          <a:p>
            <a:endParaRPr lang="en-US"/>
          </a:p>
        </p:txBody>
      </p:sp>
      <p:sp>
        <p:nvSpPr>
          <p:cNvPr id="50191" name="Line 248"/>
          <p:cNvSpPr>
            <a:spLocks noChangeShapeType="1"/>
          </p:cNvSpPr>
          <p:nvPr/>
        </p:nvSpPr>
        <p:spPr bwMode="auto">
          <a:xfrm>
            <a:off x="990600" y="3441700"/>
            <a:ext cx="0" cy="393700"/>
          </a:xfrm>
          <a:prstGeom prst="line">
            <a:avLst/>
          </a:prstGeom>
          <a:noFill/>
          <a:ln w="12700" cap="sq">
            <a:noFill/>
            <a:round/>
            <a:headEnd/>
            <a:tailEnd/>
          </a:ln>
        </p:spPr>
        <p:txBody>
          <a:bodyPr>
            <a:prstTxWarp prst="textNoShape">
              <a:avLst/>
            </a:prstTxWarp>
          </a:bodyPr>
          <a:lstStyle/>
          <a:p>
            <a:endParaRPr lang="en-US"/>
          </a:p>
        </p:txBody>
      </p:sp>
      <p:pic>
        <p:nvPicPr>
          <p:cNvPr id="20" name="Picture 19" descr="Picture 4.png"/>
          <p:cNvPicPr>
            <a:picLocks noChangeAspect="1"/>
          </p:cNvPicPr>
          <p:nvPr/>
        </p:nvPicPr>
        <p:blipFill>
          <a:blip r:embed="rId3"/>
          <a:srcRect b="11737"/>
          <a:stretch>
            <a:fillRect/>
          </a:stretch>
        </p:blipFill>
        <p:spPr>
          <a:xfrm>
            <a:off x="6760462" y="491345"/>
            <a:ext cx="2114988" cy="3050061"/>
          </a:xfrm>
          <a:prstGeom prst="rect">
            <a:avLst/>
          </a:prstGeom>
        </p:spPr>
      </p:pic>
      <p:pic>
        <p:nvPicPr>
          <p:cNvPr id="21" name="Picture 20" descr="Screen shot 2010-10-26 at 11.17.01 AM.png"/>
          <p:cNvPicPr>
            <a:picLocks noChangeAspect="1"/>
          </p:cNvPicPr>
          <p:nvPr/>
        </p:nvPicPr>
        <p:blipFill>
          <a:blip r:embed="rId4"/>
          <a:stretch>
            <a:fillRect/>
          </a:stretch>
        </p:blipFill>
        <p:spPr>
          <a:xfrm>
            <a:off x="641459" y="3530246"/>
            <a:ext cx="7131745" cy="306318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fld id="{6A7543FE-1C13-4CF3-AD77-16C48330195D}" type="slidenum">
              <a:rPr lang="en-US" smtClean="0"/>
              <a:pPr/>
              <a:t>19</a:t>
            </a:fld>
            <a:endParaRPr lang="en-US" sz="1400" smtClean="0"/>
          </a:p>
        </p:txBody>
      </p:sp>
      <p:sp>
        <p:nvSpPr>
          <p:cNvPr id="52227"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Image Processing:  Grayscale Filter</a:t>
            </a:r>
          </a:p>
        </p:txBody>
      </p:sp>
      <p:sp>
        <p:nvSpPr>
          <p:cNvPr id="52228" name="Rectangle 3"/>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Goal.  </a:t>
            </a:r>
            <a:r>
              <a:rPr lang="en-US">
                <a:solidFill>
                  <a:schemeClr val="tx1"/>
                </a:solidFill>
                <a:ea typeface="ＭＳ Ｐゴシック" pitchFamily="-84" charset="-128"/>
                <a:cs typeface="ＭＳ Ｐゴシック" pitchFamily="-84" charset="-128"/>
              </a:rPr>
              <a:t>Convert color image to grayscale according to luminance formula.</a:t>
            </a:r>
          </a:p>
        </p:txBody>
      </p:sp>
      <p:sp>
        <p:nvSpPr>
          <p:cNvPr id="52229" name="Rectangle 4"/>
          <p:cNvSpPr>
            <a:spLocks noChangeArrowheads="1"/>
          </p:cNvSpPr>
          <p:nvPr/>
        </p:nvSpPr>
        <p:spPr bwMode="auto">
          <a:xfrm>
            <a:off x="841645" y="1814934"/>
            <a:ext cx="6629400" cy="3895725"/>
          </a:xfrm>
          <a:prstGeom prst="rect">
            <a:avLst/>
          </a:prstGeom>
          <a:solidFill>
            <a:srgbClr val="C0C0C0"/>
          </a:solidFill>
          <a:ln w="15875">
            <a:noFill/>
            <a:miter lim="800000"/>
            <a:headEnd/>
            <a:tailEnd/>
          </a:ln>
        </p:spPr>
        <p:txBody>
          <a:bodyPr lIns="228600" tIns="137160" rIns="182880" bIns="91440">
            <a:prstTxWarp prst="textNoShape">
              <a:avLst/>
            </a:prstTxWarp>
            <a:spAutoFit/>
          </a:bodyPr>
          <a:lstStyle/>
          <a:p>
            <a:r>
              <a:rPr lang="en-US" sz="1600" dirty="0">
                <a:solidFill>
                  <a:srgbClr val="000080"/>
                </a:solidFill>
                <a:latin typeface="Courier New" pitchFamily="-84" charset="0"/>
              </a:rPr>
              <a:t>import</a:t>
            </a:r>
            <a:r>
              <a:rPr lang="en-US" sz="1600" dirty="0">
                <a:solidFill>
                  <a:srgbClr val="000000"/>
                </a:solidFill>
                <a:latin typeface="Courier New" pitchFamily="-84" charset="0"/>
              </a:rPr>
              <a:t> </a:t>
            </a:r>
            <a:r>
              <a:rPr lang="en-US" sz="1600" dirty="0" err="1">
                <a:solidFill>
                  <a:srgbClr val="000000"/>
                </a:solidFill>
                <a:latin typeface="Courier New" pitchFamily="-84" charset="0"/>
              </a:rPr>
              <a:t>java</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awt</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Color</a:t>
            </a:r>
            <a:r>
              <a:rPr lang="en-US" sz="1600" dirty="0">
                <a:solidFill>
                  <a:srgbClr val="9A1900"/>
                </a:solidFill>
                <a:latin typeface="Courier New" pitchFamily="-84" charset="0"/>
              </a:rPr>
              <a:t>;</a:t>
            </a:r>
          </a:p>
          <a:p>
            <a:endParaRPr lang="en-US" sz="1600" dirty="0">
              <a:solidFill>
                <a:srgbClr val="000000"/>
              </a:solidFill>
              <a:latin typeface="Courier New" pitchFamily="-84" charset="0"/>
            </a:endParaRPr>
          </a:p>
          <a:p>
            <a:r>
              <a:rPr lang="en-US" sz="1600" dirty="0">
                <a:solidFill>
                  <a:srgbClr val="0000FF"/>
                </a:solidFill>
                <a:latin typeface="Courier New" pitchFamily="-84" charset="0"/>
              </a:rPr>
              <a:t>public</a:t>
            </a:r>
            <a:r>
              <a:rPr lang="en-US" sz="1600" dirty="0">
                <a:solidFill>
                  <a:srgbClr val="000000"/>
                </a:solidFill>
                <a:latin typeface="Courier New" pitchFamily="-84" charset="0"/>
              </a:rPr>
              <a:t> </a:t>
            </a:r>
            <a:r>
              <a:rPr lang="en-US" sz="1600" dirty="0">
                <a:solidFill>
                  <a:srgbClr val="0000FF"/>
                </a:solidFill>
                <a:latin typeface="Courier New" pitchFamily="-84" charset="0"/>
              </a:rPr>
              <a:t>class</a:t>
            </a:r>
            <a:r>
              <a:rPr lang="en-US" sz="1600" dirty="0">
                <a:solidFill>
                  <a:srgbClr val="000000"/>
                </a:solidFill>
                <a:latin typeface="Courier New" pitchFamily="-84" charset="0"/>
              </a:rPr>
              <a:t> Grayscale {</a:t>
            </a:r>
          </a:p>
          <a:p>
            <a:r>
              <a:rPr lang="en-US" sz="1600" dirty="0">
                <a:solidFill>
                  <a:srgbClr val="0000FF"/>
                </a:solidFill>
                <a:latin typeface="Courier New" pitchFamily="-84" charset="0"/>
              </a:rPr>
              <a:t>   public</a:t>
            </a:r>
            <a:r>
              <a:rPr lang="en-US" sz="1600" dirty="0">
                <a:solidFill>
                  <a:srgbClr val="000000"/>
                </a:solidFill>
                <a:latin typeface="Courier New" pitchFamily="-84" charset="0"/>
              </a:rPr>
              <a:t> </a:t>
            </a:r>
            <a:r>
              <a:rPr lang="en-US" sz="1600" dirty="0">
                <a:solidFill>
                  <a:srgbClr val="0000FF"/>
                </a:solidFill>
                <a:latin typeface="Courier New" pitchFamily="-84" charset="0"/>
              </a:rPr>
              <a:t>static</a:t>
            </a:r>
            <a:r>
              <a:rPr lang="en-US" sz="1600" dirty="0">
                <a:solidFill>
                  <a:srgbClr val="000000"/>
                </a:solidFill>
                <a:latin typeface="Courier New" pitchFamily="-84" charset="0"/>
              </a:rPr>
              <a:t> </a:t>
            </a:r>
            <a:r>
              <a:rPr lang="en-US" sz="1600" dirty="0">
                <a:solidFill>
                  <a:srgbClr val="0000FF"/>
                </a:solidFill>
                <a:latin typeface="Courier New" pitchFamily="-84" charset="0"/>
              </a:rPr>
              <a:t>void</a:t>
            </a:r>
            <a:r>
              <a:rPr lang="en-US" sz="1600" dirty="0">
                <a:solidFill>
                  <a:srgbClr val="000000"/>
                </a:solidFill>
                <a:latin typeface="Courier New" pitchFamily="-84" charset="0"/>
              </a:rPr>
              <a:t> </a:t>
            </a:r>
            <a:r>
              <a:rPr lang="en-US" sz="1600" dirty="0" err="1">
                <a:solidFill>
                  <a:srgbClr val="000000"/>
                </a:solidFill>
                <a:latin typeface="Courier New" pitchFamily="-84" charset="0"/>
              </a:rPr>
              <a:t>main</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String</a:t>
            </a:r>
            <a:r>
              <a:rPr lang="en-US" sz="1600" dirty="0">
                <a:solidFill>
                  <a:srgbClr val="9A1900"/>
                </a:solidFill>
                <a:latin typeface="Courier New" pitchFamily="-84" charset="0"/>
              </a:rPr>
              <a:t>[]</a:t>
            </a:r>
            <a:r>
              <a:rPr lang="en-US" sz="1600" dirty="0">
                <a:solidFill>
                  <a:srgbClr val="000000"/>
                </a:solidFill>
                <a:latin typeface="Courier New" pitchFamily="-84" charset="0"/>
              </a:rPr>
              <a:t> args</a:t>
            </a:r>
            <a:r>
              <a:rPr lang="en-US" sz="1600" dirty="0">
                <a:solidFill>
                  <a:srgbClr val="9A1900"/>
                </a:solidFill>
                <a:latin typeface="Courier New" pitchFamily="-84" charset="0"/>
              </a:rPr>
              <a:t>)</a:t>
            </a:r>
            <a:r>
              <a:rPr lang="en-US" sz="1600" dirty="0">
                <a:solidFill>
                  <a:srgbClr val="000000"/>
                </a:solidFill>
                <a:latin typeface="Courier New" pitchFamily="-84" charset="0"/>
              </a:rPr>
              <a:t> {</a:t>
            </a:r>
          </a:p>
          <a:p>
            <a:r>
              <a:rPr lang="en-US" sz="1600" dirty="0">
                <a:solidFill>
                  <a:srgbClr val="000000"/>
                </a:solidFill>
                <a:latin typeface="Courier New" pitchFamily="-84" charset="0"/>
              </a:rPr>
              <a:t>      Picture </a:t>
            </a:r>
            <a:r>
              <a:rPr lang="en-US" sz="1600" dirty="0" err="1">
                <a:solidFill>
                  <a:srgbClr val="000000"/>
                </a:solidFill>
                <a:latin typeface="Courier New" pitchFamily="-84" charset="0"/>
              </a:rPr>
              <a:t>pic</a:t>
            </a:r>
            <a:r>
              <a:rPr lang="en-US" sz="1600" dirty="0">
                <a:solidFill>
                  <a:srgbClr val="000000"/>
                </a:solidFill>
                <a:latin typeface="Courier New" pitchFamily="-84" charset="0"/>
              </a:rPr>
              <a:t> </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a:solidFill>
                  <a:srgbClr val="0000FF"/>
                </a:solidFill>
                <a:latin typeface="Courier New" pitchFamily="-84" charset="0"/>
              </a:rPr>
              <a:t>new</a:t>
            </a:r>
            <a:r>
              <a:rPr lang="en-US" sz="1600" dirty="0">
                <a:solidFill>
                  <a:srgbClr val="000000"/>
                </a:solidFill>
                <a:latin typeface="Courier New" pitchFamily="-84" charset="0"/>
              </a:rPr>
              <a:t> Picture</a:t>
            </a:r>
            <a:r>
              <a:rPr lang="en-US" sz="1600" dirty="0">
                <a:solidFill>
                  <a:srgbClr val="9A1900"/>
                </a:solidFill>
                <a:latin typeface="Courier New" pitchFamily="-84" charset="0"/>
              </a:rPr>
              <a:t>(</a:t>
            </a:r>
            <a:r>
              <a:rPr lang="en-US" sz="1600" dirty="0">
                <a:solidFill>
                  <a:srgbClr val="000000"/>
                </a:solidFill>
                <a:latin typeface="Courier New" pitchFamily="-84" charset="0"/>
              </a:rPr>
              <a:t>args</a:t>
            </a:r>
            <a:r>
              <a:rPr lang="en-US" sz="1600" dirty="0">
                <a:solidFill>
                  <a:srgbClr val="9A1900"/>
                </a:solidFill>
                <a:latin typeface="Courier New" pitchFamily="-84" charset="0"/>
              </a:rPr>
              <a:t>[</a:t>
            </a:r>
            <a:r>
              <a:rPr lang="en-US" sz="1600" dirty="0">
                <a:solidFill>
                  <a:srgbClr val="993399"/>
                </a:solidFill>
                <a:latin typeface="Courier New" pitchFamily="-84" charset="0"/>
              </a:rPr>
              <a:t>0</a:t>
            </a:r>
            <a:r>
              <a:rPr lang="en-US" sz="1600" dirty="0">
                <a:solidFill>
                  <a:srgbClr val="9A1900"/>
                </a:solidFill>
                <a:latin typeface="Courier New" pitchFamily="-84" charset="0"/>
              </a:rPr>
              <a:t>]);</a:t>
            </a:r>
          </a:p>
          <a:p>
            <a:r>
              <a:rPr lang="en-US" sz="1600" dirty="0">
                <a:solidFill>
                  <a:srgbClr val="0000FF"/>
                </a:solidFill>
                <a:latin typeface="Courier New" pitchFamily="-84" charset="0"/>
              </a:rPr>
              <a:t>      for</a:t>
            </a:r>
            <a:r>
              <a:rPr lang="en-US" sz="1600" dirty="0">
                <a:solidFill>
                  <a:srgbClr val="000000"/>
                </a:solidFill>
                <a:latin typeface="Courier New" pitchFamily="-84" charset="0"/>
              </a:rPr>
              <a:t> </a:t>
            </a:r>
            <a:r>
              <a:rPr lang="en-US" sz="1600" dirty="0">
                <a:solidFill>
                  <a:srgbClr val="9A1900"/>
                </a:solidFill>
                <a:latin typeface="Courier New" pitchFamily="-84" charset="0"/>
              </a:rPr>
              <a:t>(</a:t>
            </a:r>
            <a:r>
              <a:rPr lang="en-US" sz="1600" dirty="0">
                <a:solidFill>
                  <a:srgbClr val="0000FF"/>
                </a:solidFill>
                <a:latin typeface="Courier New" pitchFamily="-84" charset="0"/>
              </a:rPr>
              <a:t>int</a:t>
            </a:r>
            <a:r>
              <a:rPr lang="en-US" sz="1600" dirty="0">
                <a:solidFill>
                  <a:srgbClr val="000000"/>
                </a:solidFill>
                <a:latin typeface="Courier New" pitchFamily="-84" charset="0"/>
              </a:rPr>
              <a:t> </a:t>
            </a:r>
            <a:r>
              <a:rPr lang="en-US" sz="1600" dirty="0" err="1">
                <a:solidFill>
                  <a:srgbClr val="000000"/>
                </a:solidFill>
                <a:latin typeface="Courier New" pitchFamily="-84" charset="0"/>
              </a:rPr>
              <a:t>x</a:t>
            </a:r>
            <a:r>
              <a:rPr lang="en-US" sz="1600" dirty="0">
                <a:solidFill>
                  <a:srgbClr val="000000"/>
                </a:solidFill>
                <a:latin typeface="Courier New" pitchFamily="-84" charset="0"/>
              </a:rPr>
              <a:t> </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a:solidFill>
                  <a:srgbClr val="993399"/>
                </a:solidFill>
                <a:latin typeface="Courier New" pitchFamily="-84" charset="0"/>
              </a:rPr>
              <a:t>0</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x</a:t>
            </a:r>
            <a:r>
              <a:rPr lang="en-US" sz="1600" dirty="0">
                <a:solidFill>
                  <a:srgbClr val="000000"/>
                </a:solidFill>
                <a:latin typeface="Courier New" pitchFamily="-84" charset="0"/>
              </a:rPr>
              <a:t> </a:t>
            </a:r>
            <a:r>
              <a:rPr lang="en-US" sz="1600" dirty="0">
                <a:solidFill>
                  <a:srgbClr val="9A1900"/>
                </a:solidFill>
                <a:latin typeface="Courier New" pitchFamily="-84" charset="0"/>
              </a:rPr>
              <a:t>&lt;</a:t>
            </a:r>
            <a:r>
              <a:rPr lang="en-US" sz="1600" dirty="0">
                <a:solidFill>
                  <a:srgbClr val="000000"/>
                </a:solidFill>
                <a:latin typeface="Courier New" pitchFamily="-84" charset="0"/>
              </a:rPr>
              <a:t> </a:t>
            </a:r>
            <a:r>
              <a:rPr lang="en-US" sz="1600" dirty="0" err="1">
                <a:solidFill>
                  <a:srgbClr val="000000"/>
                </a:solidFill>
                <a:latin typeface="Courier New" pitchFamily="-84" charset="0"/>
              </a:rPr>
              <a:t>pic</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width</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x</a:t>
            </a:r>
            <a:r>
              <a:rPr lang="en-US" sz="1600" dirty="0">
                <a:solidFill>
                  <a:srgbClr val="9A1900"/>
                </a:solidFill>
                <a:latin typeface="Courier New" pitchFamily="-84" charset="0"/>
              </a:rPr>
              <a:t>++)</a:t>
            </a:r>
            <a:r>
              <a:rPr lang="en-US" sz="1600" dirty="0">
                <a:solidFill>
                  <a:srgbClr val="000000"/>
                </a:solidFill>
                <a:latin typeface="Courier New" pitchFamily="-84" charset="0"/>
              </a:rPr>
              <a:t> {</a:t>
            </a:r>
          </a:p>
          <a:p>
            <a:r>
              <a:rPr lang="en-US" sz="1600" dirty="0">
                <a:solidFill>
                  <a:srgbClr val="000000"/>
                </a:solidFill>
                <a:latin typeface="Courier New" pitchFamily="-84" charset="0"/>
              </a:rPr>
              <a:t>         </a:t>
            </a:r>
            <a:r>
              <a:rPr lang="en-US" sz="1600" dirty="0">
                <a:solidFill>
                  <a:srgbClr val="0000FF"/>
                </a:solidFill>
                <a:latin typeface="Courier New" pitchFamily="-84" charset="0"/>
              </a:rPr>
              <a:t>for</a:t>
            </a:r>
            <a:r>
              <a:rPr lang="en-US" sz="1600" dirty="0">
                <a:solidFill>
                  <a:srgbClr val="000000"/>
                </a:solidFill>
                <a:latin typeface="Courier New" pitchFamily="-84" charset="0"/>
              </a:rPr>
              <a:t> </a:t>
            </a:r>
            <a:r>
              <a:rPr lang="en-US" sz="1600" dirty="0">
                <a:solidFill>
                  <a:srgbClr val="9A1900"/>
                </a:solidFill>
                <a:latin typeface="Courier New" pitchFamily="-84" charset="0"/>
              </a:rPr>
              <a:t>(</a:t>
            </a:r>
            <a:r>
              <a:rPr lang="en-US" sz="1600" dirty="0">
                <a:solidFill>
                  <a:srgbClr val="0000FF"/>
                </a:solidFill>
                <a:latin typeface="Courier New" pitchFamily="-84" charset="0"/>
              </a:rPr>
              <a:t>int</a:t>
            </a:r>
            <a:r>
              <a:rPr lang="en-US" sz="1600" dirty="0">
                <a:solidFill>
                  <a:srgbClr val="000000"/>
                </a:solidFill>
                <a:latin typeface="Courier New" pitchFamily="-84" charset="0"/>
              </a:rPr>
              <a:t> </a:t>
            </a:r>
            <a:r>
              <a:rPr lang="en-US" sz="1600" dirty="0" err="1">
                <a:solidFill>
                  <a:srgbClr val="000000"/>
                </a:solidFill>
                <a:latin typeface="Courier New" pitchFamily="-84" charset="0"/>
              </a:rPr>
              <a:t>y</a:t>
            </a:r>
            <a:r>
              <a:rPr lang="en-US" sz="1600" dirty="0">
                <a:solidFill>
                  <a:srgbClr val="000000"/>
                </a:solidFill>
                <a:latin typeface="Courier New" pitchFamily="-84" charset="0"/>
              </a:rPr>
              <a:t> </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a:solidFill>
                  <a:srgbClr val="993399"/>
                </a:solidFill>
                <a:latin typeface="Courier New" pitchFamily="-84" charset="0"/>
              </a:rPr>
              <a:t>0</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y</a:t>
            </a:r>
            <a:r>
              <a:rPr lang="en-US" sz="1600" dirty="0">
                <a:solidFill>
                  <a:srgbClr val="000000"/>
                </a:solidFill>
                <a:latin typeface="Courier New" pitchFamily="-84" charset="0"/>
              </a:rPr>
              <a:t> </a:t>
            </a:r>
            <a:r>
              <a:rPr lang="en-US" sz="1600" dirty="0">
                <a:solidFill>
                  <a:srgbClr val="9A1900"/>
                </a:solidFill>
                <a:latin typeface="Courier New" pitchFamily="-84" charset="0"/>
              </a:rPr>
              <a:t>&lt;</a:t>
            </a:r>
            <a:r>
              <a:rPr lang="en-US" sz="1600" dirty="0">
                <a:solidFill>
                  <a:srgbClr val="000000"/>
                </a:solidFill>
                <a:latin typeface="Courier New" pitchFamily="-84" charset="0"/>
              </a:rPr>
              <a:t> </a:t>
            </a:r>
            <a:r>
              <a:rPr lang="en-US" sz="1600" dirty="0" err="1">
                <a:solidFill>
                  <a:srgbClr val="000000"/>
                </a:solidFill>
                <a:latin typeface="Courier New" pitchFamily="-84" charset="0"/>
              </a:rPr>
              <a:t>pic</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height</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y</a:t>
            </a:r>
            <a:r>
              <a:rPr lang="en-US" sz="1600" dirty="0">
                <a:solidFill>
                  <a:srgbClr val="9A1900"/>
                </a:solidFill>
                <a:latin typeface="Courier New" pitchFamily="-84" charset="0"/>
              </a:rPr>
              <a:t>++)</a:t>
            </a:r>
            <a:r>
              <a:rPr lang="en-US" sz="1600" dirty="0">
                <a:solidFill>
                  <a:srgbClr val="000000"/>
                </a:solidFill>
                <a:latin typeface="Courier New" pitchFamily="-84" charset="0"/>
              </a:rPr>
              <a:t> {</a:t>
            </a:r>
          </a:p>
          <a:p>
            <a:r>
              <a:rPr lang="en-US" sz="1600" dirty="0">
                <a:solidFill>
                  <a:srgbClr val="000000"/>
                </a:solidFill>
                <a:latin typeface="Courier New" pitchFamily="-84" charset="0"/>
              </a:rPr>
              <a:t>            Color color </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pic</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get</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x</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y</a:t>
            </a:r>
            <a:r>
              <a:rPr lang="en-US" sz="1600" dirty="0">
                <a:solidFill>
                  <a:srgbClr val="9A1900"/>
                </a:solidFill>
                <a:latin typeface="Courier New" pitchFamily="-84" charset="0"/>
              </a:rPr>
              <a:t>);</a:t>
            </a:r>
          </a:p>
          <a:p>
            <a:r>
              <a:rPr lang="en-US" sz="1600" dirty="0">
                <a:solidFill>
                  <a:srgbClr val="000000"/>
                </a:solidFill>
                <a:latin typeface="Courier New" pitchFamily="-84" charset="0"/>
              </a:rPr>
              <a:t>            Color gray  </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Luminance</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toGray</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color</a:t>
            </a:r>
            <a:r>
              <a:rPr lang="en-US" sz="1600" dirty="0">
                <a:solidFill>
                  <a:srgbClr val="9A1900"/>
                </a:solidFill>
                <a:latin typeface="Courier New" pitchFamily="-84" charset="0"/>
              </a:rPr>
              <a:t>);</a:t>
            </a:r>
            <a:endParaRPr lang="en-US" sz="1600" dirty="0">
              <a:solidFill>
                <a:srgbClr val="000000"/>
              </a:solidFill>
              <a:latin typeface="Courier New" pitchFamily="-84" charset="0"/>
            </a:endParaRPr>
          </a:p>
          <a:p>
            <a:r>
              <a:rPr lang="en-US" sz="1600" dirty="0">
                <a:solidFill>
                  <a:srgbClr val="000000"/>
                </a:solidFill>
                <a:latin typeface="Courier New" pitchFamily="-84" charset="0"/>
              </a:rPr>
              <a:t>            </a:t>
            </a:r>
            <a:r>
              <a:rPr lang="en-US" sz="1600" dirty="0" err="1">
                <a:solidFill>
                  <a:srgbClr val="000000"/>
                </a:solidFill>
                <a:latin typeface="Courier New" pitchFamily="-84" charset="0"/>
              </a:rPr>
              <a:t>pic</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set</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x</a:t>
            </a:r>
            <a:r>
              <a:rPr lang="en-US" sz="1600" dirty="0">
                <a:solidFill>
                  <a:srgbClr val="9A1900"/>
                </a:solidFill>
                <a:latin typeface="Courier New" pitchFamily="-84" charset="0"/>
              </a:rPr>
              <a:t>,</a:t>
            </a:r>
            <a:r>
              <a:rPr lang="en-US" sz="1600" dirty="0">
                <a:solidFill>
                  <a:srgbClr val="000000"/>
                </a:solidFill>
                <a:latin typeface="Courier New" pitchFamily="-84" charset="0"/>
              </a:rPr>
              <a:t> </a:t>
            </a:r>
            <a:r>
              <a:rPr lang="en-US" sz="1600" dirty="0" err="1">
                <a:solidFill>
                  <a:srgbClr val="000000"/>
                </a:solidFill>
                <a:latin typeface="Courier New" pitchFamily="-84" charset="0"/>
              </a:rPr>
              <a:t>y</a:t>
            </a:r>
            <a:r>
              <a:rPr lang="en-US" sz="1600" dirty="0">
                <a:solidFill>
                  <a:srgbClr val="9A1900"/>
                </a:solidFill>
                <a:latin typeface="Courier New" pitchFamily="-84" charset="0"/>
              </a:rPr>
              <a:t>,</a:t>
            </a:r>
            <a:r>
              <a:rPr lang="en-US" sz="1600" dirty="0">
                <a:solidFill>
                  <a:srgbClr val="000000"/>
                </a:solidFill>
                <a:latin typeface="Courier New" pitchFamily="-84" charset="0"/>
              </a:rPr>
              <a:t> gray</a:t>
            </a:r>
            <a:r>
              <a:rPr lang="en-US" sz="1600" dirty="0">
                <a:solidFill>
                  <a:srgbClr val="9A1900"/>
                </a:solidFill>
                <a:latin typeface="Courier New" pitchFamily="-84" charset="0"/>
              </a:rPr>
              <a:t>);</a:t>
            </a:r>
            <a:endParaRPr lang="en-US" sz="1600" dirty="0">
              <a:solidFill>
                <a:srgbClr val="000000"/>
              </a:solidFill>
              <a:latin typeface="Courier New" pitchFamily="-84" charset="0"/>
            </a:endParaRPr>
          </a:p>
          <a:p>
            <a:r>
              <a:rPr lang="en-US" sz="1600" dirty="0">
                <a:solidFill>
                  <a:srgbClr val="000000"/>
                </a:solidFill>
                <a:latin typeface="Courier New" pitchFamily="-84" charset="0"/>
              </a:rPr>
              <a:t>         }</a:t>
            </a:r>
          </a:p>
          <a:p>
            <a:r>
              <a:rPr lang="en-US" sz="1600" dirty="0">
                <a:solidFill>
                  <a:srgbClr val="000000"/>
                </a:solidFill>
                <a:latin typeface="Courier New" pitchFamily="-84" charset="0"/>
              </a:rPr>
              <a:t>      }</a:t>
            </a:r>
          </a:p>
          <a:p>
            <a:r>
              <a:rPr lang="en-US" sz="1600" dirty="0">
                <a:solidFill>
                  <a:srgbClr val="000000"/>
                </a:solidFill>
                <a:latin typeface="Courier New" pitchFamily="-84" charset="0"/>
              </a:rPr>
              <a:t>      </a:t>
            </a:r>
            <a:r>
              <a:rPr lang="en-US" sz="1600" dirty="0" err="1">
                <a:solidFill>
                  <a:srgbClr val="000000"/>
                </a:solidFill>
                <a:latin typeface="Courier New" pitchFamily="-84" charset="0"/>
              </a:rPr>
              <a:t>pic</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show</a:t>
            </a:r>
            <a:r>
              <a:rPr lang="en-US" sz="1600" dirty="0">
                <a:solidFill>
                  <a:srgbClr val="9A1900"/>
                </a:solidFill>
                <a:latin typeface="Courier New" pitchFamily="-84" charset="0"/>
              </a:rPr>
              <a:t>();</a:t>
            </a:r>
            <a:endParaRPr lang="en-US" sz="1600" dirty="0">
              <a:solidFill>
                <a:srgbClr val="000000"/>
              </a:solidFill>
              <a:latin typeface="Courier New" pitchFamily="-84" charset="0"/>
            </a:endParaRPr>
          </a:p>
          <a:p>
            <a:r>
              <a:rPr lang="en-US" sz="1600" dirty="0">
                <a:solidFill>
                  <a:srgbClr val="000000"/>
                </a:solidFill>
                <a:latin typeface="Courier New" pitchFamily="-84" charset="0"/>
              </a:rPr>
              <a:t>   }   </a:t>
            </a:r>
          </a:p>
          <a:p>
            <a:r>
              <a:rPr lang="en-US" sz="1600" dirty="0">
                <a:solidFill>
                  <a:srgbClr val="000000"/>
                </a:solidFill>
                <a:latin typeface="Courier New" pitchFamily="-84" charset="0"/>
              </a:rPr>
              <a:t>}</a:t>
            </a:r>
          </a:p>
        </p:txBody>
      </p:sp>
      <p:sp>
        <p:nvSpPr>
          <p:cNvPr id="6" name="Rectangle 14"/>
          <p:cNvSpPr>
            <a:spLocks noChangeArrowheads="1"/>
          </p:cNvSpPr>
          <p:nvPr/>
        </p:nvSpPr>
        <p:spPr bwMode="auto">
          <a:xfrm>
            <a:off x="7825198" y="3921926"/>
            <a:ext cx="1076286" cy="276999"/>
          </a:xfrm>
          <a:prstGeom prst="rect">
            <a:avLst/>
          </a:prstGeom>
          <a:noFill/>
          <a:ln w="9525">
            <a:noFill/>
            <a:miter lim="800000"/>
            <a:headEnd/>
            <a:tailEnd type="none" w="sm" len="sm"/>
          </a:ln>
        </p:spPr>
        <p:txBody>
          <a:bodyPr wrap="none">
            <a:prstTxWarp prst="textNoShape">
              <a:avLst/>
            </a:prstTxWarp>
            <a:spAutoFit/>
          </a:bodyPr>
          <a:lstStyle/>
          <a:p>
            <a:pPr algn="ctr"/>
            <a:r>
              <a:rPr lang="en-US" b="0" dirty="0" smtClean="0">
                <a:solidFill>
                  <a:schemeClr val="accent1"/>
                </a:solidFill>
              </a:rPr>
              <a:t>from before</a:t>
            </a:r>
            <a:endParaRPr lang="en-US" b="0" dirty="0">
              <a:solidFill>
                <a:schemeClr val="accent1"/>
              </a:solidFill>
            </a:endParaRPr>
          </a:p>
        </p:txBody>
      </p:sp>
      <p:sp>
        <p:nvSpPr>
          <p:cNvPr id="7" name="Line 15"/>
          <p:cNvSpPr>
            <a:spLocks noChangeShapeType="1"/>
          </p:cNvSpPr>
          <p:nvPr/>
        </p:nvSpPr>
        <p:spPr bwMode="auto">
          <a:xfrm flipH="1">
            <a:off x="7273172" y="4069463"/>
            <a:ext cx="548228" cy="0"/>
          </a:xfrm>
          <a:prstGeom prst="line">
            <a:avLst/>
          </a:prstGeom>
          <a:noFill/>
          <a:ln w="12700">
            <a:solidFill>
              <a:schemeClr val="accent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CCD608D3-C7B7-41C8-A1DA-711E06B39359}" type="slidenum">
              <a:rPr lang="en-US" smtClean="0"/>
              <a:pPr/>
              <a:t>2</a:t>
            </a:fld>
            <a:endParaRPr lang="en-US" sz="1400" smtClean="0"/>
          </a:p>
        </p:txBody>
      </p:sp>
      <p:sp>
        <p:nvSpPr>
          <p:cNvPr id="17411" name="Rectangle 2"/>
          <p:cNvSpPr>
            <a:spLocks noGrp="1" noChangeArrowheads="1"/>
          </p:cNvSpPr>
          <p:nvPr>
            <p:ph type="title"/>
          </p:nvPr>
        </p:nvSpPr>
        <p:spPr/>
        <p:txBody>
          <a:bodyPr/>
          <a:lstStyle/>
          <a:p>
            <a:r>
              <a:rPr kumimoji="0" lang="en-US">
                <a:ea typeface="ＭＳ Ｐゴシック" pitchFamily="-84" charset="-128"/>
                <a:cs typeface="ＭＳ Ｐゴシック" pitchFamily="-84" charset="-128"/>
              </a:rPr>
              <a:t>A Foundation for Programming</a:t>
            </a:r>
          </a:p>
        </p:txBody>
      </p:sp>
      <p:sp>
        <p:nvSpPr>
          <p:cNvPr id="17412" name="Rectangle 3"/>
          <p:cNvSpPr>
            <a:spLocks noChangeArrowheads="1"/>
          </p:cNvSpPr>
          <p:nvPr/>
        </p:nvSpPr>
        <p:spPr bwMode="auto">
          <a:xfrm>
            <a:off x="3832225" y="2590800"/>
            <a:ext cx="1150938" cy="533400"/>
          </a:xfrm>
          <a:prstGeom prst="rect">
            <a:avLst/>
          </a:prstGeom>
          <a:solidFill>
            <a:schemeClr val="folHlink"/>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solidFill>
                  <a:schemeClr val="bg1"/>
                </a:solidFill>
              </a:rPr>
              <a:t>objects</a:t>
            </a:r>
          </a:p>
        </p:txBody>
      </p:sp>
      <p:sp>
        <p:nvSpPr>
          <p:cNvPr id="17413" name="Rectangle 4"/>
          <p:cNvSpPr>
            <a:spLocks noChangeArrowheads="1"/>
          </p:cNvSpPr>
          <p:nvPr/>
        </p:nvSpPr>
        <p:spPr bwMode="auto">
          <a:xfrm>
            <a:off x="3222625" y="3124200"/>
            <a:ext cx="2438400"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functions and modules</a:t>
            </a:r>
          </a:p>
        </p:txBody>
      </p:sp>
      <p:sp>
        <p:nvSpPr>
          <p:cNvPr id="17414" name="Rectangle 5"/>
          <p:cNvSpPr>
            <a:spLocks noChangeArrowheads="1"/>
          </p:cNvSpPr>
          <p:nvPr/>
        </p:nvSpPr>
        <p:spPr bwMode="auto">
          <a:xfrm>
            <a:off x="2460625" y="3657600"/>
            <a:ext cx="3962400"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graphics, sound, and image I/O</a:t>
            </a:r>
          </a:p>
        </p:txBody>
      </p:sp>
      <p:sp>
        <p:nvSpPr>
          <p:cNvPr id="17415" name="Rectangle 6"/>
          <p:cNvSpPr>
            <a:spLocks noChangeArrowheads="1"/>
          </p:cNvSpPr>
          <p:nvPr/>
        </p:nvSpPr>
        <p:spPr bwMode="auto">
          <a:xfrm>
            <a:off x="3832225" y="4191000"/>
            <a:ext cx="1150938"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arrays</a:t>
            </a:r>
          </a:p>
        </p:txBody>
      </p:sp>
      <p:sp>
        <p:nvSpPr>
          <p:cNvPr id="17416" name="Oval 7"/>
          <p:cNvSpPr>
            <a:spLocks noChangeArrowheads="1"/>
          </p:cNvSpPr>
          <p:nvPr/>
        </p:nvSpPr>
        <p:spPr bwMode="auto">
          <a:xfrm>
            <a:off x="152400" y="838200"/>
            <a:ext cx="8839200" cy="1752600"/>
          </a:xfrm>
          <a:prstGeom prst="ellipse">
            <a:avLst/>
          </a:prstGeom>
          <a:solidFill>
            <a:srgbClr val="C0C0C0">
              <a:alpha val="50195"/>
            </a:srgbClr>
          </a:solidFill>
          <a:ln w="9525">
            <a:noFill/>
            <a:round/>
            <a:headEnd/>
            <a:tailEnd type="none" w="sm" len="sm"/>
          </a:ln>
        </p:spPr>
        <p:txBody>
          <a:bodyPr wrap="none" anchor="ctr">
            <a:prstTxWarp prst="textNoShape">
              <a:avLst/>
            </a:prstTxWarp>
          </a:bodyPr>
          <a:lstStyle/>
          <a:p>
            <a:pPr algn="ctr"/>
            <a:endParaRPr lang="en-US" sz="1600" b="0">
              <a:solidFill>
                <a:schemeClr val="accent2"/>
              </a:solidFill>
            </a:endParaRPr>
          </a:p>
          <a:p>
            <a:pPr algn="ctr"/>
            <a:endParaRPr lang="en-US" sz="1600" b="0">
              <a:solidFill>
                <a:schemeClr val="accent2"/>
              </a:solidFill>
            </a:endParaRPr>
          </a:p>
          <a:p>
            <a:pPr algn="ctr"/>
            <a:endParaRPr lang="en-US" sz="1600" b="0">
              <a:solidFill>
                <a:schemeClr val="accent2"/>
              </a:solidFill>
            </a:endParaRPr>
          </a:p>
          <a:p>
            <a:pPr algn="ctr"/>
            <a:r>
              <a:rPr lang="en-US" sz="1600" b="0">
                <a:solidFill>
                  <a:schemeClr val="accent2"/>
                </a:solidFill>
              </a:rPr>
              <a:t>any program you might want to write</a:t>
            </a:r>
          </a:p>
        </p:txBody>
      </p:sp>
      <p:sp>
        <p:nvSpPr>
          <p:cNvPr id="17417" name="Rectangle 8"/>
          <p:cNvSpPr>
            <a:spLocks noChangeArrowheads="1"/>
          </p:cNvSpPr>
          <p:nvPr/>
        </p:nvSpPr>
        <p:spPr bwMode="auto">
          <a:xfrm>
            <a:off x="152400" y="609600"/>
            <a:ext cx="8839200" cy="1143000"/>
          </a:xfrm>
          <a:prstGeom prst="rect">
            <a:avLst/>
          </a:prstGeom>
          <a:solidFill>
            <a:schemeClr val="bg1"/>
          </a:solidFill>
          <a:ln w="9525">
            <a:noFill/>
            <a:miter lim="800000"/>
            <a:headEnd/>
            <a:tailEnd type="none" w="sm" len="sm"/>
          </a:ln>
        </p:spPr>
        <p:txBody>
          <a:bodyPr wrap="none" anchor="ctr">
            <a:prstTxWarp prst="textNoShape">
              <a:avLst/>
            </a:prstTxWarp>
          </a:bodyPr>
          <a:lstStyle/>
          <a:p>
            <a:endParaRPr lang="en-US"/>
          </a:p>
        </p:txBody>
      </p:sp>
      <p:sp>
        <p:nvSpPr>
          <p:cNvPr id="17418" name="Rectangle 9"/>
          <p:cNvSpPr>
            <a:spLocks noChangeArrowheads="1"/>
          </p:cNvSpPr>
          <p:nvPr/>
        </p:nvSpPr>
        <p:spPr bwMode="auto">
          <a:xfrm>
            <a:off x="2917825" y="4724400"/>
            <a:ext cx="2895600"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conditionals and loops</a:t>
            </a:r>
          </a:p>
        </p:txBody>
      </p:sp>
      <p:sp>
        <p:nvSpPr>
          <p:cNvPr id="17419" name="Rectangle 10"/>
          <p:cNvSpPr>
            <a:spLocks noChangeArrowheads="1"/>
          </p:cNvSpPr>
          <p:nvPr/>
        </p:nvSpPr>
        <p:spPr bwMode="auto">
          <a:xfrm>
            <a:off x="3222625" y="5257800"/>
            <a:ext cx="1139825"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Math</a:t>
            </a:r>
          </a:p>
        </p:txBody>
      </p:sp>
      <p:sp>
        <p:nvSpPr>
          <p:cNvPr id="17420" name="Rectangle 11"/>
          <p:cNvSpPr>
            <a:spLocks noChangeArrowheads="1"/>
          </p:cNvSpPr>
          <p:nvPr/>
        </p:nvSpPr>
        <p:spPr bwMode="auto">
          <a:xfrm>
            <a:off x="4362450" y="5257800"/>
            <a:ext cx="1150938"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text I/O</a:t>
            </a:r>
          </a:p>
        </p:txBody>
      </p:sp>
      <p:sp>
        <p:nvSpPr>
          <p:cNvPr id="17421" name="Rectangle 12"/>
          <p:cNvSpPr>
            <a:spLocks noChangeArrowheads="1"/>
          </p:cNvSpPr>
          <p:nvPr/>
        </p:nvSpPr>
        <p:spPr bwMode="auto">
          <a:xfrm>
            <a:off x="4365625" y="5791200"/>
            <a:ext cx="2895600"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assignment statements</a:t>
            </a:r>
          </a:p>
        </p:txBody>
      </p:sp>
      <p:sp>
        <p:nvSpPr>
          <p:cNvPr id="17422" name="Rectangle 13"/>
          <p:cNvSpPr>
            <a:spLocks noChangeArrowheads="1"/>
          </p:cNvSpPr>
          <p:nvPr/>
        </p:nvSpPr>
        <p:spPr bwMode="auto">
          <a:xfrm>
            <a:off x="1477963" y="5791200"/>
            <a:ext cx="2884487" cy="533400"/>
          </a:xfrm>
          <a:prstGeom prst="rect">
            <a:avLst/>
          </a:prstGeom>
          <a:solidFill>
            <a:schemeClr val="tx2"/>
          </a:solidFill>
          <a:ln w="9525">
            <a:solidFill>
              <a:schemeClr val="bg1"/>
            </a:solidFill>
            <a:miter lim="800000"/>
            <a:headEnd/>
            <a:tailEnd/>
          </a:ln>
        </p:spPr>
        <p:txBody>
          <a:bodyPr wrap="none" lIns="92075" tIns="46038" rIns="92075" bIns="46038" anchor="ctr">
            <a:prstTxWarp prst="textNoShape">
              <a:avLst/>
            </a:prstTxWarp>
          </a:bodyPr>
          <a:lstStyle/>
          <a:p>
            <a:pPr algn="ctr"/>
            <a:r>
              <a:rPr lang="en-US" sz="1600" b="0"/>
              <a:t>primitive data types</a:t>
            </a:r>
          </a:p>
        </p:txBody>
      </p:sp>
      <p:sp>
        <p:nvSpPr>
          <p:cNvPr id="17423" name="Rectangle 14"/>
          <p:cNvSpPr>
            <a:spLocks noChangeArrowheads="1"/>
          </p:cNvSpPr>
          <p:nvPr/>
        </p:nvSpPr>
        <p:spPr bwMode="auto">
          <a:xfrm>
            <a:off x="6908800" y="2597150"/>
            <a:ext cx="1319213" cy="457200"/>
          </a:xfrm>
          <a:prstGeom prst="rect">
            <a:avLst/>
          </a:prstGeom>
          <a:noFill/>
          <a:ln w="9525">
            <a:noFill/>
            <a:miter lim="800000"/>
            <a:headEnd/>
            <a:tailEnd type="none" w="sm" len="sm"/>
          </a:ln>
        </p:spPr>
        <p:txBody>
          <a:bodyPr wrap="none">
            <a:prstTxWarp prst="textNoShape">
              <a:avLst/>
            </a:prstTxWarp>
            <a:spAutoFit/>
          </a:bodyPr>
          <a:lstStyle/>
          <a:p>
            <a:pPr algn="ctr"/>
            <a:r>
              <a:rPr lang="en-US" b="0" dirty="0">
                <a:solidFill>
                  <a:schemeClr val="accent1"/>
                </a:solidFill>
              </a:rPr>
              <a:t>create your own</a:t>
            </a:r>
            <a:br>
              <a:rPr lang="en-US" b="0" dirty="0">
                <a:solidFill>
                  <a:schemeClr val="accent1"/>
                </a:solidFill>
              </a:rPr>
            </a:br>
            <a:r>
              <a:rPr lang="en-US" b="0" dirty="0">
                <a:solidFill>
                  <a:schemeClr val="accent1"/>
                </a:solidFill>
              </a:rPr>
              <a:t>data types</a:t>
            </a:r>
          </a:p>
        </p:txBody>
      </p:sp>
      <p:sp>
        <p:nvSpPr>
          <p:cNvPr id="17424" name="Line 15"/>
          <p:cNvSpPr>
            <a:spLocks noChangeShapeType="1"/>
          </p:cNvSpPr>
          <p:nvPr/>
        </p:nvSpPr>
        <p:spPr bwMode="auto">
          <a:xfrm flipH="1">
            <a:off x="5138738" y="2854325"/>
            <a:ext cx="1439862" cy="0"/>
          </a:xfrm>
          <a:prstGeom prst="line">
            <a:avLst/>
          </a:prstGeom>
          <a:noFill/>
          <a:ln w="9525">
            <a:solidFill>
              <a:schemeClr val="accent1"/>
            </a:solidFill>
            <a:round/>
            <a:headEnd/>
            <a:tailEnd type="triangle" w="sm" len="sm"/>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fld id="{F7339614-D912-4490-B2DE-3D98B6DA7A9B}" type="slidenum">
              <a:rPr lang="en-US" smtClean="0"/>
              <a:pPr/>
              <a:t>20</a:t>
            </a:fld>
            <a:endParaRPr lang="en-US" sz="1400" smtClean="0"/>
          </a:p>
        </p:txBody>
      </p:sp>
      <p:pic>
        <p:nvPicPr>
          <p:cNvPr id="54275" name="Picture 2" descr="baboon-1"/>
          <p:cNvPicPr>
            <a:picLocks noChangeAspect="1" noChangeArrowheads="1"/>
          </p:cNvPicPr>
          <p:nvPr/>
        </p:nvPicPr>
        <p:blipFill>
          <a:blip r:embed="rId3"/>
          <a:srcRect/>
          <a:stretch>
            <a:fillRect/>
          </a:stretch>
        </p:blipFill>
        <p:spPr bwMode="auto">
          <a:xfrm>
            <a:off x="1143000" y="2209800"/>
            <a:ext cx="3025775" cy="3025775"/>
          </a:xfrm>
          <a:prstGeom prst="rect">
            <a:avLst/>
          </a:prstGeom>
          <a:noFill/>
          <a:ln w="9525">
            <a:noFill/>
            <a:miter lim="800000"/>
            <a:headEnd/>
            <a:tailEnd/>
          </a:ln>
        </p:spPr>
      </p:pic>
      <p:sp>
        <p:nvSpPr>
          <p:cNvPr id="54276" name="Rectangle 3"/>
          <p:cNvSpPr>
            <a:spLocks noGrp="1" noChangeArrowheads="1"/>
          </p:cNvSpPr>
          <p:nvPr>
            <p:ph type="title"/>
          </p:nvPr>
        </p:nvSpPr>
        <p:spPr/>
        <p:txBody>
          <a:bodyPr/>
          <a:lstStyle/>
          <a:p>
            <a:r>
              <a:rPr lang="en-US">
                <a:ea typeface="ＭＳ Ｐゴシック" pitchFamily="-84" charset="-128"/>
                <a:cs typeface="ＭＳ Ｐゴシック" pitchFamily="-84" charset="-128"/>
              </a:rPr>
              <a:t>Image Processing:  Grayscale Filter</a:t>
            </a:r>
          </a:p>
        </p:txBody>
      </p:sp>
      <p:sp>
        <p:nvSpPr>
          <p:cNvPr id="54277" name="Rectangle 4"/>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Goal.  </a:t>
            </a:r>
            <a:r>
              <a:rPr lang="en-US">
                <a:solidFill>
                  <a:schemeClr val="tx1"/>
                </a:solidFill>
                <a:ea typeface="ＭＳ Ｐゴシック" pitchFamily="-84" charset="-128"/>
                <a:cs typeface="ＭＳ Ｐゴシック" pitchFamily="-84" charset="-128"/>
              </a:rPr>
              <a:t>Convert color image to grayscale according to luminance formula.</a:t>
            </a:r>
          </a:p>
        </p:txBody>
      </p:sp>
      <p:pic>
        <p:nvPicPr>
          <p:cNvPr id="54278" name="Picture 5" descr="baboon-grayscale-1"/>
          <p:cNvPicPr>
            <a:picLocks noChangeAspect="1" noChangeArrowheads="1"/>
          </p:cNvPicPr>
          <p:nvPr/>
        </p:nvPicPr>
        <p:blipFill>
          <a:blip r:embed="rId4"/>
          <a:srcRect/>
          <a:stretch>
            <a:fillRect/>
          </a:stretch>
        </p:blipFill>
        <p:spPr bwMode="auto">
          <a:xfrm>
            <a:off x="4876800" y="2209800"/>
            <a:ext cx="3025775" cy="3025775"/>
          </a:xfrm>
          <a:prstGeom prst="rect">
            <a:avLst/>
          </a:prstGeom>
          <a:noFill/>
          <a:ln w="9525">
            <a:noFill/>
            <a:miter lim="800000"/>
            <a:headEnd/>
            <a:tailEnd/>
          </a:ln>
        </p:spPr>
      </p:pic>
      <p:sp>
        <p:nvSpPr>
          <p:cNvPr id="54279" name="Rectangle 7"/>
          <p:cNvSpPr>
            <a:spLocks noChangeArrowheads="1"/>
          </p:cNvSpPr>
          <p:nvPr/>
        </p:nvSpPr>
        <p:spPr bwMode="auto">
          <a:xfrm>
            <a:off x="2112963" y="5384800"/>
            <a:ext cx="1281112" cy="274638"/>
          </a:xfrm>
          <a:prstGeom prst="rect">
            <a:avLst/>
          </a:prstGeom>
          <a:noFill/>
          <a:ln w="9525">
            <a:noFill/>
            <a:miter lim="800000"/>
            <a:headEnd/>
            <a:tailEnd type="none" w="sm" len="sm"/>
          </a:ln>
        </p:spPr>
        <p:txBody>
          <a:bodyPr wrap="none">
            <a:prstTxWarp prst="textNoShape">
              <a:avLst/>
            </a:prstTxWarp>
            <a:spAutoFit/>
          </a:bodyPr>
          <a:lstStyle/>
          <a:p>
            <a:r>
              <a:rPr lang="en-US">
                <a:latin typeface="Courier New" pitchFamily="-84" charset="0"/>
              </a:rPr>
              <a:t>mandrill.jpg</a:t>
            </a:r>
          </a:p>
        </p:txBody>
      </p:sp>
      <p:sp>
        <p:nvSpPr>
          <p:cNvPr id="54280" name="Rectangle 8"/>
          <p:cNvSpPr>
            <a:spLocks noChangeArrowheads="1"/>
          </p:cNvSpPr>
          <p:nvPr/>
        </p:nvSpPr>
        <p:spPr bwMode="auto">
          <a:xfrm>
            <a:off x="4873625" y="5392738"/>
            <a:ext cx="2836863" cy="274637"/>
          </a:xfrm>
          <a:prstGeom prst="rect">
            <a:avLst/>
          </a:prstGeom>
          <a:noFill/>
          <a:ln w="9525">
            <a:noFill/>
            <a:miter lim="800000"/>
            <a:headEnd/>
            <a:tailEnd type="none" w="sm" len="sm"/>
          </a:ln>
        </p:spPr>
        <p:txBody>
          <a:bodyPr wrap="none">
            <a:prstTxWarp prst="textNoShape">
              <a:avLst/>
            </a:prstTxWarp>
            <a:spAutoFit/>
          </a:bodyPr>
          <a:lstStyle/>
          <a:p>
            <a:r>
              <a:rPr lang="en-US">
                <a:latin typeface="Courier New" pitchFamily="-84" charset="0"/>
              </a:rPr>
              <a:t>% java Grayscale mandrill.jpg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fld id="{7B407687-FE9A-4C3A-921B-2F769F0EDEB8}" type="slidenum">
              <a:rPr lang="en-US" smtClean="0"/>
              <a:pPr/>
              <a:t>21</a:t>
            </a:fld>
            <a:endParaRPr lang="en-US" sz="1400" smtClean="0"/>
          </a:p>
        </p:txBody>
      </p:sp>
      <p:sp>
        <p:nvSpPr>
          <p:cNvPr id="56323" name="Rectangle 3"/>
          <p:cNvSpPr>
            <a:spLocks noGrp="1" noChangeArrowheads="1"/>
          </p:cNvSpPr>
          <p:nvPr>
            <p:ph type="title"/>
          </p:nvPr>
        </p:nvSpPr>
        <p:spPr/>
        <p:txBody>
          <a:bodyPr/>
          <a:lstStyle/>
          <a:p>
            <a:r>
              <a:rPr lang="en-US">
                <a:ea typeface="ＭＳ Ｐゴシック" pitchFamily="-84" charset="-128"/>
                <a:cs typeface="ＭＳ Ｐゴシック" pitchFamily="-84" charset="-128"/>
              </a:rPr>
              <a:t>Image Processing:  Scaling Filter</a:t>
            </a:r>
          </a:p>
        </p:txBody>
      </p:sp>
      <p:sp>
        <p:nvSpPr>
          <p:cNvPr id="56324" name="Rectangle 4"/>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Goal.  </a:t>
            </a:r>
            <a:r>
              <a:rPr lang="en-US">
                <a:solidFill>
                  <a:schemeClr val="tx1"/>
                </a:solidFill>
                <a:ea typeface="ＭＳ Ｐゴシック" pitchFamily="-84" charset="-128"/>
                <a:cs typeface="ＭＳ Ｐゴシック" pitchFamily="-84" charset="-128"/>
              </a:rPr>
              <a:t>Shrink or enlarge an image to desired size.</a:t>
            </a:r>
          </a:p>
          <a:p>
            <a:pPr marL="0" indent="0"/>
            <a:endParaRPr lang="en-US">
              <a:solidFill>
                <a:schemeClr val="tx1"/>
              </a:solidFill>
              <a:ea typeface="ＭＳ Ｐゴシック" pitchFamily="-84" charset="-128"/>
              <a:cs typeface="ＭＳ Ｐゴシック" pitchFamily="-84" charset="-128"/>
            </a:endParaRPr>
          </a:p>
          <a:p>
            <a:pPr marL="0" indent="0"/>
            <a:r>
              <a:rPr lang="en-US">
                <a:ea typeface="ＭＳ Ｐゴシック" pitchFamily="-84" charset="-128"/>
                <a:cs typeface="ＭＳ Ｐゴシック" pitchFamily="-84" charset="-128"/>
              </a:rPr>
              <a:t>Downscaling.  </a:t>
            </a:r>
            <a:r>
              <a:rPr lang="en-US">
                <a:solidFill>
                  <a:schemeClr val="tx1"/>
                </a:solidFill>
                <a:ea typeface="ＭＳ Ｐゴシック" pitchFamily="-84" charset="-128"/>
                <a:cs typeface="ＭＳ Ｐゴシック" pitchFamily="-84" charset="-128"/>
              </a:rPr>
              <a:t>To shrink, delete half the rows and columns.</a:t>
            </a:r>
          </a:p>
          <a:p>
            <a:pPr marL="0" indent="0"/>
            <a:r>
              <a:rPr lang="en-US">
                <a:ea typeface="ＭＳ Ｐゴシック" pitchFamily="-84" charset="-128"/>
                <a:cs typeface="ＭＳ Ｐゴシック" pitchFamily="-84" charset="-128"/>
              </a:rPr>
              <a:t>Upscaling.  </a:t>
            </a:r>
            <a:r>
              <a:rPr lang="en-US">
                <a:solidFill>
                  <a:schemeClr val="tx1"/>
                </a:solidFill>
                <a:ea typeface="ＭＳ Ｐゴシック" pitchFamily="-84" charset="-128"/>
                <a:cs typeface="ＭＳ Ｐゴシック" pitchFamily="-84" charset="-128"/>
              </a:rPr>
              <a:t>To enlarge, replace each pixel by 4 copies.</a:t>
            </a:r>
          </a:p>
        </p:txBody>
      </p:sp>
      <p:pic>
        <p:nvPicPr>
          <p:cNvPr id="7" name="Picture 6" descr="Picture 7.png"/>
          <p:cNvPicPr>
            <a:picLocks noChangeAspect="1"/>
          </p:cNvPicPr>
          <p:nvPr/>
        </p:nvPicPr>
        <p:blipFill>
          <a:blip r:embed="rId3"/>
          <a:stretch>
            <a:fillRect/>
          </a:stretch>
        </p:blipFill>
        <p:spPr>
          <a:xfrm>
            <a:off x="4641623" y="2617224"/>
            <a:ext cx="2276335" cy="4073641"/>
          </a:xfrm>
          <a:prstGeom prst="rect">
            <a:avLst/>
          </a:prstGeom>
        </p:spPr>
      </p:pic>
      <p:pic>
        <p:nvPicPr>
          <p:cNvPr id="8" name="Picture 7" descr="Picture 6.png"/>
          <p:cNvPicPr>
            <a:picLocks noChangeAspect="1"/>
          </p:cNvPicPr>
          <p:nvPr/>
        </p:nvPicPr>
        <p:blipFill>
          <a:blip r:embed="rId4"/>
          <a:srcRect t="477"/>
          <a:stretch>
            <a:fillRect/>
          </a:stretch>
        </p:blipFill>
        <p:spPr>
          <a:xfrm>
            <a:off x="1867186" y="2644158"/>
            <a:ext cx="2206555" cy="405418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EFAE780-A355-4EE8-ADAB-F1527F4B7031}" type="slidenum">
              <a:rPr lang="en-US" smtClean="0"/>
              <a:pPr/>
              <a:t>22</a:t>
            </a:fld>
            <a:endParaRPr lang="en-US" sz="1400" smtClean="0"/>
          </a:p>
        </p:txBody>
      </p:sp>
      <p:sp>
        <p:nvSpPr>
          <p:cNvPr id="58371"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Image Processing:  Scaling Filter</a:t>
            </a:r>
          </a:p>
        </p:txBody>
      </p:sp>
      <p:sp>
        <p:nvSpPr>
          <p:cNvPr id="58372" name="Rectangle 3"/>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Goal.  </a:t>
            </a:r>
            <a:r>
              <a:rPr lang="en-US">
                <a:solidFill>
                  <a:schemeClr val="tx1"/>
                </a:solidFill>
                <a:ea typeface="ＭＳ Ｐゴシック" pitchFamily="-84" charset="-128"/>
                <a:cs typeface="ＭＳ Ｐゴシック" pitchFamily="-84" charset="-128"/>
              </a:rPr>
              <a:t>Shrink or enlarge an image to desired size.</a:t>
            </a:r>
          </a:p>
          <a:p>
            <a:pPr marL="0" indent="0"/>
            <a:endParaRPr lang="en-US">
              <a:solidFill>
                <a:schemeClr val="tx1"/>
              </a:solidFill>
              <a:ea typeface="ＭＳ Ｐゴシック" pitchFamily="-84" charset="-128"/>
              <a:cs typeface="ＭＳ Ｐゴシック" pitchFamily="-84" charset="-128"/>
            </a:endParaRPr>
          </a:p>
          <a:p>
            <a:pPr marL="0" indent="0"/>
            <a:r>
              <a:rPr lang="en-US">
                <a:ea typeface="ＭＳ Ｐゴシック" pitchFamily="-84" charset="-128"/>
                <a:cs typeface="ＭＳ Ｐゴシック" pitchFamily="-84" charset="-128"/>
              </a:rPr>
              <a:t>Uniform strategy.  </a:t>
            </a:r>
            <a:r>
              <a:rPr lang="en-US">
                <a:solidFill>
                  <a:schemeClr val="tx1"/>
                </a:solidFill>
                <a:ea typeface="ＭＳ Ｐゴシック" pitchFamily="-84" charset="-128"/>
                <a:cs typeface="ＭＳ Ｐゴシック" pitchFamily="-84" charset="-128"/>
              </a:rPr>
              <a:t>To convert from </a:t>
            </a:r>
            <a:r>
              <a:rPr lang="en-US" i="1">
                <a:solidFill>
                  <a:schemeClr val="tx1"/>
                </a:solidFill>
                <a:latin typeface="Times" pitchFamily="-84" charset="0"/>
                <a:ea typeface="ＭＳ Ｐゴシック" pitchFamily="-84" charset="-128"/>
                <a:cs typeface="ＭＳ Ｐゴシック" pitchFamily="-84" charset="-128"/>
              </a:rPr>
              <a:t>w</a:t>
            </a:r>
            <a:r>
              <a:rPr lang="en-US" i="1" baseline="-25000">
                <a:solidFill>
                  <a:schemeClr val="tx1"/>
                </a:solidFill>
                <a:latin typeface="Times" pitchFamily="-84" charset="0"/>
                <a:ea typeface="ＭＳ Ｐゴシック" pitchFamily="-84" charset="-128"/>
                <a:cs typeface="ＭＳ Ｐゴシック" pitchFamily="-84" charset="-128"/>
              </a:rPr>
              <a:t>s</a:t>
            </a:r>
            <a:r>
              <a:rPr lang="en-US">
                <a:solidFill>
                  <a:schemeClr val="tx1"/>
                </a:solidFill>
                <a:ea typeface="ＭＳ Ｐゴシック" pitchFamily="-84" charset="-128"/>
                <a:cs typeface="ＭＳ Ｐゴシック" pitchFamily="-84" charset="-128"/>
              </a:rPr>
              <a:t>-by-</a:t>
            </a:r>
            <a:r>
              <a:rPr lang="en-US" i="1">
                <a:solidFill>
                  <a:schemeClr val="tx1"/>
                </a:solidFill>
                <a:latin typeface="Times" pitchFamily="-84" charset="0"/>
                <a:ea typeface="ＭＳ Ｐゴシック" pitchFamily="-84" charset="-128"/>
                <a:cs typeface="ＭＳ Ｐゴシック" pitchFamily="-84" charset="-128"/>
              </a:rPr>
              <a:t>h</a:t>
            </a:r>
            <a:r>
              <a:rPr lang="en-US" i="1" baseline="-25000">
                <a:solidFill>
                  <a:schemeClr val="tx1"/>
                </a:solidFill>
                <a:latin typeface="Times" pitchFamily="-84" charset="0"/>
                <a:ea typeface="ＭＳ Ｐゴシック" pitchFamily="-84" charset="-128"/>
                <a:cs typeface="ＭＳ Ｐゴシック" pitchFamily="-84" charset="-128"/>
              </a:rPr>
              <a:t>s</a:t>
            </a:r>
            <a:r>
              <a:rPr lang="en-US">
                <a:solidFill>
                  <a:schemeClr val="tx1"/>
                </a:solidFill>
                <a:ea typeface="ＭＳ Ｐゴシック" pitchFamily="-84" charset="-128"/>
                <a:cs typeface="ＭＳ Ｐゴシック" pitchFamily="-84" charset="-128"/>
              </a:rPr>
              <a:t> to </a:t>
            </a:r>
            <a:r>
              <a:rPr lang="en-US" i="1">
                <a:solidFill>
                  <a:schemeClr val="tx1"/>
                </a:solidFill>
                <a:latin typeface="Times" pitchFamily="-84" charset="0"/>
                <a:ea typeface="ＭＳ Ｐゴシック" pitchFamily="-84" charset="-128"/>
                <a:cs typeface="ＭＳ Ｐゴシック" pitchFamily="-84" charset="-128"/>
              </a:rPr>
              <a:t>w</a:t>
            </a:r>
            <a:r>
              <a:rPr lang="en-US" i="1" baseline="-25000">
                <a:solidFill>
                  <a:schemeClr val="tx1"/>
                </a:solidFill>
                <a:latin typeface="Times" pitchFamily="-84" charset="0"/>
                <a:ea typeface="ＭＳ Ｐゴシック" pitchFamily="-84" charset="-128"/>
                <a:cs typeface="ＭＳ Ｐゴシック" pitchFamily="-84" charset="-128"/>
              </a:rPr>
              <a:t>t</a:t>
            </a:r>
            <a:r>
              <a:rPr lang="en-US" baseline="-25000">
                <a:solidFill>
                  <a:schemeClr val="tx1"/>
                </a:solidFill>
                <a:ea typeface="ＭＳ Ｐゴシック" pitchFamily="-84" charset="-128"/>
                <a:cs typeface="ＭＳ Ｐゴシック" pitchFamily="-84" charset="-128"/>
              </a:rPr>
              <a:t> </a:t>
            </a:r>
            <a:r>
              <a:rPr lang="en-US">
                <a:solidFill>
                  <a:schemeClr val="tx1"/>
                </a:solidFill>
                <a:ea typeface="ＭＳ Ｐゴシック" pitchFamily="-84" charset="-128"/>
                <a:cs typeface="ＭＳ Ｐゴシック" pitchFamily="-84" charset="-128"/>
              </a:rPr>
              <a:t>-by-</a:t>
            </a:r>
            <a:r>
              <a:rPr lang="en-US" i="1">
                <a:solidFill>
                  <a:schemeClr val="tx1"/>
                </a:solidFill>
                <a:latin typeface="Times" pitchFamily="-84" charset="0"/>
                <a:ea typeface="ＭＳ Ｐゴシック" pitchFamily="-84" charset="-128"/>
                <a:cs typeface="ＭＳ Ｐゴシック" pitchFamily="-84" charset="-128"/>
              </a:rPr>
              <a:t>h</a:t>
            </a:r>
            <a:r>
              <a:rPr lang="en-US" i="1" baseline="-25000">
                <a:solidFill>
                  <a:schemeClr val="tx1"/>
                </a:solidFill>
                <a:latin typeface="Times" pitchFamily="-84" charset="0"/>
                <a:ea typeface="ＭＳ Ｐゴシック" pitchFamily="-84" charset="-128"/>
                <a:cs typeface="ＭＳ Ｐゴシック" pitchFamily="-84" charset="-128"/>
              </a:rPr>
              <a:t>t</a:t>
            </a:r>
            <a:r>
              <a:rPr lang="en-US" baseline="-25000">
                <a:solidFill>
                  <a:schemeClr val="tx1"/>
                </a:solidFill>
                <a:ea typeface="ＭＳ Ｐゴシック" pitchFamily="-84" charset="-128"/>
                <a:cs typeface="ＭＳ Ｐゴシック" pitchFamily="-84" charset="-128"/>
              </a:rPr>
              <a:t> </a:t>
            </a:r>
            <a:r>
              <a:rPr lang="en-US">
                <a:solidFill>
                  <a:schemeClr val="tx1"/>
                </a:solidFill>
                <a:latin typeface="Times" pitchFamily="-84" charset="0"/>
                <a:ea typeface="ＭＳ Ｐゴシック" pitchFamily="-84" charset="-128"/>
                <a:cs typeface="ＭＳ Ｐゴシック" pitchFamily="-84" charset="-128"/>
              </a:rPr>
              <a:t>:</a:t>
            </a:r>
            <a:endParaRPr lang="en-US">
              <a:solidFill>
                <a:schemeClr val="tx1"/>
              </a:solidFill>
              <a:ea typeface="ＭＳ Ｐゴシック" pitchFamily="-84" charset="-128"/>
              <a:cs typeface="ＭＳ Ｐゴシック" pitchFamily="-84" charset="-128"/>
            </a:endParaRPr>
          </a:p>
          <a:p>
            <a:pPr lvl="1"/>
            <a:r>
              <a:rPr lang="en-US"/>
              <a:t>Scale column index by </a:t>
            </a:r>
            <a:r>
              <a:rPr lang="en-US" i="1">
                <a:latin typeface="Times" pitchFamily="-84" charset="0"/>
              </a:rPr>
              <a:t>w</a:t>
            </a:r>
            <a:r>
              <a:rPr lang="en-US" i="1" baseline="-25000">
                <a:latin typeface="Times" pitchFamily="-84" charset="0"/>
              </a:rPr>
              <a:t>s</a:t>
            </a:r>
            <a:r>
              <a:rPr lang="en-US"/>
              <a:t> </a:t>
            </a:r>
            <a:r>
              <a:rPr lang="en-US">
                <a:latin typeface="Times" pitchFamily="-84" charset="0"/>
              </a:rPr>
              <a:t>/</a:t>
            </a:r>
            <a:r>
              <a:rPr lang="en-US"/>
              <a:t> </a:t>
            </a:r>
            <a:r>
              <a:rPr lang="en-US" i="1">
                <a:latin typeface="Times" pitchFamily="-84" charset="0"/>
              </a:rPr>
              <a:t>w</a:t>
            </a:r>
            <a:r>
              <a:rPr lang="en-US" i="1" baseline="-25000">
                <a:latin typeface="Times" pitchFamily="-84" charset="0"/>
              </a:rPr>
              <a:t>t </a:t>
            </a:r>
            <a:r>
              <a:rPr lang="en-US">
                <a:latin typeface="Times" pitchFamily="-84" charset="0"/>
              </a:rPr>
              <a:t>.</a:t>
            </a:r>
            <a:endParaRPr lang="en-US"/>
          </a:p>
          <a:p>
            <a:pPr lvl="1"/>
            <a:r>
              <a:rPr lang="en-US"/>
              <a:t>Scale row index by </a:t>
            </a:r>
            <a:r>
              <a:rPr lang="en-US" i="1">
                <a:latin typeface="Times" pitchFamily="-84" charset="0"/>
              </a:rPr>
              <a:t>h</a:t>
            </a:r>
            <a:r>
              <a:rPr lang="en-US" i="1" baseline="-25000">
                <a:latin typeface="Times" pitchFamily="-84" charset="0"/>
              </a:rPr>
              <a:t>s</a:t>
            </a:r>
            <a:r>
              <a:rPr lang="en-US"/>
              <a:t> </a:t>
            </a:r>
            <a:r>
              <a:rPr lang="en-US">
                <a:latin typeface="Times" pitchFamily="-84" charset="0"/>
              </a:rPr>
              <a:t>/</a:t>
            </a:r>
            <a:r>
              <a:rPr lang="en-US"/>
              <a:t> </a:t>
            </a:r>
            <a:r>
              <a:rPr lang="en-US" i="1">
                <a:latin typeface="Times" pitchFamily="-84" charset="0"/>
              </a:rPr>
              <a:t>h</a:t>
            </a:r>
            <a:r>
              <a:rPr lang="en-US" i="1" baseline="-25000">
                <a:latin typeface="Times" pitchFamily="-84" charset="0"/>
              </a:rPr>
              <a:t>t </a:t>
            </a:r>
            <a:r>
              <a:rPr lang="en-US">
                <a:latin typeface="Times" pitchFamily="-84" charset="0"/>
              </a:rPr>
              <a:t>.</a:t>
            </a:r>
          </a:p>
          <a:p>
            <a:pPr lvl="1"/>
            <a:r>
              <a:rPr lang="en-US"/>
              <a:t>Set color of pixel </a:t>
            </a:r>
            <a:r>
              <a:rPr lang="en-US">
                <a:latin typeface="Times" pitchFamily="-84" charset="0"/>
              </a:rPr>
              <a:t>(</a:t>
            </a:r>
            <a:r>
              <a:rPr lang="en-US" i="1">
                <a:latin typeface="Times" pitchFamily="-84" charset="0"/>
              </a:rPr>
              <a:t>x</a:t>
            </a:r>
            <a:r>
              <a:rPr lang="en-US">
                <a:latin typeface="Times" pitchFamily="-84" charset="0"/>
              </a:rPr>
              <a:t>, </a:t>
            </a:r>
            <a:r>
              <a:rPr lang="en-US" i="1">
                <a:latin typeface="Times" pitchFamily="-84" charset="0"/>
              </a:rPr>
              <a:t>y</a:t>
            </a:r>
            <a:r>
              <a:rPr lang="en-US">
                <a:latin typeface="Times" pitchFamily="-84" charset="0"/>
              </a:rPr>
              <a:t>)</a:t>
            </a:r>
            <a:r>
              <a:rPr lang="en-US"/>
              <a:t> in target image to color of pixel</a:t>
            </a:r>
            <a:br>
              <a:rPr lang="en-US"/>
            </a:br>
            <a:r>
              <a:rPr lang="en-US">
                <a:latin typeface="Times" pitchFamily="-84" charset="0"/>
              </a:rPr>
              <a:t>(</a:t>
            </a:r>
            <a:r>
              <a:rPr lang="en-US" i="1">
                <a:latin typeface="Times" pitchFamily="-84" charset="0"/>
              </a:rPr>
              <a:t>x</a:t>
            </a:r>
            <a:r>
              <a:rPr lang="en-US"/>
              <a:t> </a:t>
            </a:r>
            <a:r>
              <a:rPr lang="en-US">
                <a:sym typeface="Symbol" pitchFamily="-84" charset="2"/>
              </a:rPr>
              <a:t></a:t>
            </a:r>
            <a:r>
              <a:rPr lang="en-US"/>
              <a:t> </a:t>
            </a:r>
            <a:r>
              <a:rPr lang="en-US" i="1">
                <a:latin typeface="Times" pitchFamily="-84" charset="0"/>
              </a:rPr>
              <a:t>w</a:t>
            </a:r>
            <a:r>
              <a:rPr lang="en-US" i="1" baseline="-25000">
                <a:latin typeface="Times" pitchFamily="-84" charset="0"/>
              </a:rPr>
              <a:t>s</a:t>
            </a:r>
            <a:r>
              <a:rPr lang="en-US"/>
              <a:t> </a:t>
            </a:r>
            <a:r>
              <a:rPr lang="en-US">
                <a:latin typeface="Times" pitchFamily="-84" charset="0"/>
              </a:rPr>
              <a:t>/</a:t>
            </a:r>
            <a:r>
              <a:rPr lang="en-US"/>
              <a:t> </a:t>
            </a:r>
            <a:r>
              <a:rPr lang="en-US" i="1">
                <a:latin typeface="Times" pitchFamily="-84" charset="0"/>
              </a:rPr>
              <a:t>w</a:t>
            </a:r>
            <a:r>
              <a:rPr lang="en-US" i="1" baseline="-25000">
                <a:latin typeface="Times" pitchFamily="-84" charset="0"/>
              </a:rPr>
              <a:t>t </a:t>
            </a:r>
            <a:r>
              <a:rPr lang="en-US">
                <a:latin typeface="Times" pitchFamily="-84" charset="0"/>
              </a:rPr>
              <a:t>, </a:t>
            </a:r>
            <a:r>
              <a:rPr lang="en-US"/>
              <a:t> </a:t>
            </a:r>
            <a:r>
              <a:rPr lang="en-US" i="1">
                <a:latin typeface="Times" pitchFamily="-84" charset="0"/>
              </a:rPr>
              <a:t>y</a:t>
            </a:r>
            <a:r>
              <a:rPr lang="en-US"/>
              <a:t> </a:t>
            </a:r>
            <a:r>
              <a:rPr lang="en-US">
                <a:sym typeface="Symbol" pitchFamily="-84" charset="2"/>
              </a:rPr>
              <a:t> </a:t>
            </a:r>
            <a:r>
              <a:rPr lang="en-US" i="1">
                <a:latin typeface="Times" pitchFamily="-84" charset="0"/>
              </a:rPr>
              <a:t>h</a:t>
            </a:r>
            <a:r>
              <a:rPr lang="en-US" i="1" baseline="-25000">
                <a:latin typeface="Times" pitchFamily="-84" charset="0"/>
              </a:rPr>
              <a:t>s</a:t>
            </a:r>
            <a:r>
              <a:rPr lang="en-US"/>
              <a:t> </a:t>
            </a:r>
            <a:r>
              <a:rPr lang="en-US">
                <a:latin typeface="Times" pitchFamily="-84" charset="0"/>
              </a:rPr>
              <a:t>/</a:t>
            </a:r>
            <a:r>
              <a:rPr lang="en-US"/>
              <a:t> </a:t>
            </a:r>
            <a:r>
              <a:rPr lang="en-US" i="1">
                <a:latin typeface="Times" pitchFamily="-84" charset="0"/>
              </a:rPr>
              <a:t>h</a:t>
            </a:r>
            <a:r>
              <a:rPr lang="en-US" i="1" baseline="-25000">
                <a:latin typeface="Times" pitchFamily="-84" charset="0"/>
              </a:rPr>
              <a:t>t</a:t>
            </a:r>
            <a:r>
              <a:rPr lang="en-US" baseline="-25000"/>
              <a:t> </a:t>
            </a:r>
            <a:r>
              <a:rPr lang="en-US">
                <a:latin typeface="Times" pitchFamily="-84" charset="0"/>
              </a:rPr>
              <a:t>)</a:t>
            </a:r>
            <a:r>
              <a:rPr lang="en-US">
                <a:sym typeface="Symbol" pitchFamily="-84" charset="2"/>
              </a:rPr>
              <a:t> in source image.</a:t>
            </a:r>
          </a:p>
        </p:txBody>
      </p:sp>
      <p:sp>
        <p:nvSpPr>
          <p:cNvPr id="58373" name="Rectangle 6"/>
          <p:cNvSpPr>
            <a:spLocks noChangeArrowheads="1"/>
          </p:cNvSpPr>
          <p:nvPr/>
        </p:nvSpPr>
        <p:spPr bwMode="auto">
          <a:xfrm>
            <a:off x="21812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74" name="Rectangle 80"/>
          <p:cNvSpPr>
            <a:spLocks noChangeArrowheads="1"/>
          </p:cNvSpPr>
          <p:nvPr/>
        </p:nvSpPr>
        <p:spPr bwMode="auto">
          <a:xfrm>
            <a:off x="24098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75" name="Rectangle 81"/>
          <p:cNvSpPr>
            <a:spLocks noChangeArrowheads="1"/>
          </p:cNvSpPr>
          <p:nvPr/>
        </p:nvSpPr>
        <p:spPr bwMode="auto">
          <a:xfrm>
            <a:off x="26384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76" name="Rectangle 82"/>
          <p:cNvSpPr>
            <a:spLocks noChangeArrowheads="1"/>
          </p:cNvSpPr>
          <p:nvPr/>
        </p:nvSpPr>
        <p:spPr bwMode="auto">
          <a:xfrm>
            <a:off x="28670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77" name="Rectangle 83"/>
          <p:cNvSpPr>
            <a:spLocks noChangeArrowheads="1"/>
          </p:cNvSpPr>
          <p:nvPr/>
        </p:nvSpPr>
        <p:spPr bwMode="auto">
          <a:xfrm>
            <a:off x="30956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78" name="Rectangle 84"/>
          <p:cNvSpPr>
            <a:spLocks noChangeArrowheads="1"/>
          </p:cNvSpPr>
          <p:nvPr/>
        </p:nvSpPr>
        <p:spPr bwMode="auto">
          <a:xfrm>
            <a:off x="33242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79" name="Rectangle 85"/>
          <p:cNvSpPr>
            <a:spLocks noChangeArrowheads="1"/>
          </p:cNvSpPr>
          <p:nvPr/>
        </p:nvSpPr>
        <p:spPr bwMode="auto">
          <a:xfrm>
            <a:off x="35528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0" name="Rectangle 86"/>
          <p:cNvSpPr>
            <a:spLocks noChangeArrowheads="1"/>
          </p:cNvSpPr>
          <p:nvPr/>
        </p:nvSpPr>
        <p:spPr bwMode="auto">
          <a:xfrm>
            <a:off x="3781425" y="3962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1" name="Rectangle 87"/>
          <p:cNvSpPr>
            <a:spLocks noChangeArrowheads="1"/>
          </p:cNvSpPr>
          <p:nvPr/>
        </p:nvSpPr>
        <p:spPr bwMode="auto">
          <a:xfrm>
            <a:off x="21812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2" name="Rectangle 88"/>
          <p:cNvSpPr>
            <a:spLocks noChangeArrowheads="1"/>
          </p:cNvSpPr>
          <p:nvPr/>
        </p:nvSpPr>
        <p:spPr bwMode="auto">
          <a:xfrm>
            <a:off x="24098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3" name="Rectangle 89"/>
          <p:cNvSpPr>
            <a:spLocks noChangeArrowheads="1"/>
          </p:cNvSpPr>
          <p:nvPr/>
        </p:nvSpPr>
        <p:spPr bwMode="auto">
          <a:xfrm>
            <a:off x="26384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4" name="Rectangle 90"/>
          <p:cNvSpPr>
            <a:spLocks noChangeArrowheads="1"/>
          </p:cNvSpPr>
          <p:nvPr/>
        </p:nvSpPr>
        <p:spPr bwMode="auto">
          <a:xfrm>
            <a:off x="28670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5" name="Rectangle 91"/>
          <p:cNvSpPr>
            <a:spLocks noChangeArrowheads="1"/>
          </p:cNvSpPr>
          <p:nvPr/>
        </p:nvSpPr>
        <p:spPr bwMode="auto">
          <a:xfrm>
            <a:off x="30956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6" name="Rectangle 92"/>
          <p:cNvSpPr>
            <a:spLocks noChangeArrowheads="1"/>
          </p:cNvSpPr>
          <p:nvPr/>
        </p:nvSpPr>
        <p:spPr bwMode="auto">
          <a:xfrm>
            <a:off x="33242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7" name="Rectangle 93"/>
          <p:cNvSpPr>
            <a:spLocks noChangeArrowheads="1"/>
          </p:cNvSpPr>
          <p:nvPr/>
        </p:nvSpPr>
        <p:spPr bwMode="auto">
          <a:xfrm>
            <a:off x="35528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8" name="Rectangle 94"/>
          <p:cNvSpPr>
            <a:spLocks noChangeArrowheads="1"/>
          </p:cNvSpPr>
          <p:nvPr/>
        </p:nvSpPr>
        <p:spPr bwMode="auto">
          <a:xfrm>
            <a:off x="3781425" y="4191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89" name="Rectangle 95"/>
          <p:cNvSpPr>
            <a:spLocks noChangeArrowheads="1"/>
          </p:cNvSpPr>
          <p:nvPr/>
        </p:nvSpPr>
        <p:spPr bwMode="auto">
          <a:xfrm>
            <a:off x="21812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0" name="Rectangle 96"/>
          <p:cNvSpPr>
            <a:spLocks noChangeArrowheads="1"/>
          </p:cNvSpPr>
          <p:nvPr/>
        </p:nvSpPr>
        <p:spPr bwMode="auto">
          <a:xfrm>
            <a:off x="24098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1" name="Rectangle 97"/>
          <p:cNvSpPr>
            <a:spLocks noChangeArrowheads="1"/>
          </p:cNvSpPr>
          <p:nvPr/>
        </p:nvSpPr>
        <p:spPr bwMode="auto">
          <a:xfrm>
            <a:off x="26384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2" name="Rectangle 98"/>
          <p:cNvSpPr>
            <a:spLocks noChangeArrowheads="1"/>
          </p:cNvSpPr>
          <p:nvPr/>
        </p:nvSpPr>
        <p:spPr bwMode="auto">
          <a:xfrm>
            <a:off x="28670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3" name="Rectangle 99"/>
          <p:cNvSpPr>
            <a:spLocks noChangeArrowheads="1"/>
          </p:cNvSpPr>
          <p:nvPr/>
        </p:nvSpPr>
        <p:spPr bwMode="auto">
          <a:xfrm>
            <a:off x="30956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4" name="Rectangle 100"/>
          <p:cNvSpPr>
            <a:spLocks noChangeArrowheads="1"/>
          </p:cNvSpPr>
          <p:nvPr/>
        </p:nvSpPr>
        <p:spPr bwMode="auto">
          <a:xfrm>
            <a:off x="33242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5" name="Rectangle 101"/>
          <p:cNvSpPr>
            <a:spLocks noChangeArrowheads="1"/>
          </p:cNvSpPr>
          <p:nvPr/>
        </p:nvSpPr>
        <p:spPr bwMode="auto">
          <a:xfrm>
            <a:off x="35528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6" name="Rectangle 102"/>
          <p:cNvSpPr>
            <a:spLocks noChangeArrowheads="1"/>
          </p:cNvSpPr>
          <p:nvPr/>
        </p:nvSpPr>
        <p:spPr bwMode="auto">
          <a:xfrm>
            <a:off x="3781425" y="4419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7" name="Rectangle 103"/>
          <p:cNvSpPr>
            <a:spLocks noChangeArrowheads="1"/>
          </p:cNvSpPr>
          <p:nvPr/>
        </p:nvSpPr>
        <p:spPr bwMode="auto">
          <a:xfrm>
            <a:off x="2181225" y="4648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8" name="Rectangle 104"/>
          <p:cNvSpPr>
            <a:spLocks noChangeArrowheads="1"/>
          </p:cNvSpPr>
          <p:nvPr/>
        </p:nvSpPr>
        <p:spPr bwMode="auto">
          <a:xfrm>
            <a:off x="2409825" y="4648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399" name="Rectangle 105"/>
          <p:cNvSpPr>
            <a:spLocks noChangeArrowheads="1"/>
          </p:cNvSpPr>
          <p:nvPr/>
        </p:nvSpPr>
        <p:spPr bwMode="auto">
          <a:xfrm>
            <a:off x="2638425" y="4648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0" name="Rectangle 106"/>
          <p:cNvSpPr>
            <a:spLocks noChangeArrowheads="1"/>
          </p:cNvSpPr>
          <p:nvPr/>
        </p:nvSpPr>
        <p:spPr bwMode="auto">
          <a:xfrm>
            <a:off x="2867025" y="4648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1" name="Rectangle 107"/>
          <p:cNvSpPr>
            <a:spLocks noChangeArrowheads="1"/>
          </p:cNvSpPr>
          <p:nvPr/>
        </p:nvSpPr>
        <p:spPr bwMode="auto">
          <a:xfrm>
            <a:off x="3095625" y="4648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2" name="Rectangle 109"/>
          <p:cNvSpPr>
            <a:spLocks noChangeArrowheads="1"/>
          </p:cNvSpPr>
          <p:nvPr/>
        </p:nvSpPr>
        <p:spPr bwMode="auto">
          <a:xfrm>
            <a:off x="3552825" y="4648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3" name="Rectangle 110"/>
          <p:cNvSpPr>
            <a:spLocks noChangeArrowheads="1"/>
          </p:cNvSpPr>
          <p:nvPr/>
        </p:nvSpPr>
        <p:spPr bwMode="auto">
          <a:xfrm>
            <a:off x="3781425" y="4648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4" name="Rectangle 111"/>
          <p:cNvSpPr>
            <a:spLocks noChangeArrowheads="1"/>
          </p:cNvSpPr>
          <p:nvPr/>
        </p:nvSpPr>
        <p:spPr bwMode="auto">
          <a:xfrm>
            <a:off x="21812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5" name="Rectangle 112"/>
          <p:cNvSpPr>
            <a:spLocks noChangeArrowheads="1"/>
          </p:cNvSpPr>
          <p:nvPr/>
        </p:nvSpPr>
        <p:spPr bwMode="auto">
          <a:xfrm>
            <a:off x="24098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6" name="Rectangle 113"/>
          <p:cNvSpPr>
            <a:spLocks noChangeArrowheads="1"/>
          </p:cNvSpPr>
          <p:nvPr/>
        </p:nvSpPr>
        <p:spPr bwMode="auto">
          <a:xfrm>
            <a:off x="26384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7" name="Rectangle 114"/>
          <p:cNvSpPr>
            <a:spLocks noChangeArrowheads="1"/>
          </p:cNvSpPr>
          <p:nvPr/>
        </p:nvSpPr>
        <p:spPr bwMode="auto">
          <a:xfrm>
            <a:off x="28670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8" name="Rectangle 115"/>
          <p:cNvSpPr>
            <a:spLocks noChangeArrowheads="1"/>
          </p:cNvSpPr>
          <p:nvPr/>
        </p:nvSpPr>
        <p:spPr bwMode="auto">
          <a:xfrm>
            <a:off x="30956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09" name="Rectangle 116"/>
          <p:cNvSpPr>
            <a:spLocks noChangeArrowheads="1"/>
          </p:cNvSpPr>
          <p:nvPr/>
        </p:nvSpPr>
        <p:spPr bwMode="auto">
          <a:xfrm>
            <a:off x="33242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0" name="Rectangle 117"/>
          <p:cNvSpPr>
            <a:spLocks noChangeArrowheads="1"/>
          </p:cNvSpPr>
          <p:nvPr/>
        </p:nvSpPr>
        <p:spPr bwMode="auto">
          <a:xfrm>
            <a:off x="35528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1" name="Rectangle 118"/>
          <p:cNvSpPr>
            <a:spLocks noChangeArrowheads="1"/>
          </p:cNvSpPr>
          <p:nvPr/>
        </p:nvSpPr>
        <p:spPr bwMode="auto">
          <a:xfrm>
            <a:off x="3781425" y="4876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2" name="Rectangle 119"/>
          <p:cNvSpPr>
            <a:spLocks noChangeArrowheads="1"/>
          </p:cNvSpPr>
          <p:nvPr/>
        </p:nvSpPr>
        <p:spPr bwMode="auto">
          <a:xfrm>
            <a:off x="21812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3" name="Rectangle 120"/>
          <p:cNvSpPr>
            <a:spLocks noChangeArrowheads="1"/>
          </p:cNvSpPr>
          <p:nvPr/>
        </p:nvSpPr>
        <p:spPr bwMode="auto">
          <a:xfrm>
            <a:off x="24098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4" name="Rectangle 121"/>
          <p:cNvSpPr>
            <a:spLocks noChangeArrowheads="1"/>
          </p:cNvSpPr>
          <p:nvPr/>
        </p:nvSpPr>
        <p:spPr bwMode="auto">
          <a:xfrm>
            <a:off x="26384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5" name="Rectangle 122"/>
          <p:cNvSpPr>
            <a:spLocks noChangeArrowheads="1"/>
          </p:cNvSpPr>
          <p:nvPr/>
        </p:nvSpPr>
        <p:spPr bwMode="auto">
          <a:xfrm>
            <a:off x="28670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6" name="Rectangle 123"/>
          <p:cNvSpPr>
            <a:spLocks noChangeArrowheads="1"/>
          </p:cNvSpPr>
          <p:nvPr/>
        </p:nvSpPr>
        <p:spPr bwMode="auto">
          <a:xfrm>
            <a:off x="30956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7" name="Rectangle 124"/>
          <p:cNvSpPr>
            <a:spLocks noChangeArrowheads="1"/>
          </p:cNvSpPr>
          <p:nvPr/>
        </p:nvSpPr>
        <p:spPr bwMode="auto">
          <a:xfrm>
            <a:off x="33242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8" name="Rectangle 125"/>
          <p:cNvSpPr>
            <a:spLocks noChangeArrowheads="1"/>
          </p:cNvSpPr>
          <p:nvPr/>
        </p:nvSpPr>
        <p:spPr bwMode="auto">
          <a:xfrm>
            <a:off x="35528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19" name="Rectangle 126"/>
          <p:cNvSpPr>
            <a:spLocks noChangeArrowheads="1"/>
          </p:cNvSpPr>
          <p:nvPr/>
        </p:nvSpPr>
        <p:spPr bwMode="auto">
          <a:xfrm>
            <a:off x="3781425" y="5105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0" name="Rectangle 127"/>
          <p:cNvSpPr>
            <a:spLocks noChangeArrowheads="1"/>
          </p:cNvSpPr>
          <p:nvPr/>
        </p:nvSpPr>
        <p:spPr bwMode="auto">
          <a:xfrm>
            <a:off x="21812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1" name="Rectangle 128"/>
          <p:cNvSpPr>
            <a:spLocks noChangeArrowheads="1"/>
          </p:cNvSpPr>
          <p:nvPr/>
        </p:nvSpPr>
        <p:spPr bwMode="auto">
          <a:xfrm>
            <a:off x="24098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2" name="Rectangle 129"/>
          <p:cNvSpPr>
            <a:spLocks noChangeArrowheads="1"/>
          </p:cNvSpPr>
          <p:nvPr/>
        </p:nvSpPr>
        <p:spPr bwMode="auto">
          <a:xfrm>
            <a:off x="26384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3" name="Rectangle 130"/>
          <p:cNvSpPr>
            <a:spLocks noChangeArrowheads="1"/>
          </p:cNvSpPr>
          <p:nvPr/>
        </p:nvSpPr>
        <p:spPr bwMode="auto">
          <a:xfrm>
            <a:off x="28670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4" name="Rectangle 131"/>
          <p:cNvSpPr>
            <a:spLocks noChangeArrowheads="1"/>
          </p:cNvSpPr>
          <p:nvPr/>
        </p:nvSpPr>
        <p:spPr bwMode="auto">
          <a:xfrm>
            <a:off x="30956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5" name="Rectangle 132"/>
          <p:cNvSpPr>
            <a:spLocks noChangeArrowheads="1"/>
          </p:cNvSpPr>
          <p:nvPr/>
        </p:nvSpPr>
        <p:spPr bwMode="auto">
          <a:xfrm>
            <a:off x="33242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6" name="Rectangle 133"/>
          <p:cNvSpPr>
            <a:spLocks noChangeArrowheads="1"/>
          </p:cNvSpPr>
          <p:nvPr/>
        </p:nvSpPr>
        <p:spPr bwMode="auto">
          <a:xfrm>
            <a:off x="35528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7" name="Rectangle 134"/>
          <p:cNvSpPr>
            <a:spLocks noChangeArrowheads="1"/>
          </p:cNvSpPr>
          <p:nvPr/>
        </p:nvSpPr>
        <p:spPr bwMode="auto">
          <a:xfrm>
            <a:off x="3781425" y="5334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8" name="Rectangle 135"/>
          <p:cNvSpPr>
            <a:spLocks noChangeArrowheads="1"/>
          </p:cNvSpPr>
          <p:nvPr/>
        </p:nvSpPr>
        <p:spPr bwMode="auto">
          <a:xfrm>
            <a:off x="21812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29" name="Rectangle 136"/>
          <p:cNvSpPr>
            <a:spLocks noChangeArrowheads="1"/>
          </p:cNvSpPr>
          <p:nvPr/>
        </p:nvSpPr>
        <p:spPr bwMode="auto">
          <a:xfrm>
            <a:off x="24098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0" name="Rectangle 137"/>
          <p:cNvSpPr>
            <a:spLocks noChangeArrowheads="1"/>
          </p:cNvSpPr>
          <p:nvPr/>
        </p:nvSpPr>
        <p:spPr bwMode="auto">
          <a:xfrm>
            <a:off x="26384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1" name="Rectangle 138"/>
          <p:cNvSpPr>
            <a:spLocks noChangeArrowheads="1"/>
          </p:cNvSpPr>
          <p:nvPr/>
        </p:nvSpPr>
        <p:spPr bwMode="auto">
          <a:xfrm>
            <a:off x="28670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2" name="Rectangle 139"/>
          <p:cNvSpPr>
            <a:spLocks noChangeArrowheads="1"/>
          </p:cNvSpPr>
          <p:nvPr/>
        </p:nvSpPr>
        <p:spPr bwMode="auto">
          <a:xfrm>
            <a:off x="30956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3" name="Rectangle 140"/>
          <p:cNvSpPr>
            <a:spLocks noChangeArrowheads="1"/>
          </p:cNvSpPr>
          <p:nvPr/>
        </p:nvSpPr>
        <p:spPr bwMode="auto">
          <a:xfrm>
            <a:off x="33242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4" name="Rectangle 141"/>
          <p:cNvSpPr>
            <a:spLocks noChangeArrowheads="1"/>
          </p:cNvSpPr>
          <p:nvPr/>
        </p:nvSpPr>
        <p:spPr bwMode="auto">
          <a:xfrm>
            <a:off x="35528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5" name="Rectangle 142"/>
          <p:cNvSpPr>
            <a:spLocks noChangeArrowheads="1"/>
          </p:cNvSpPr>
          <p:nvPr/>
        </p:nvSpPr>
        <p:spPr bwMode="auto">
          <a:xfrm>
            <a:off x="3781425" y="5562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6" name="Rectangle 143"/>
          <p:cNvSpPr>
            <a:spLocks noChangeArrowheads="1"/>
          </p:cNvSpPr>
          <p:nvPr/>
        </p:nvSpPr>
        <p:spPr bwMode="auto">
          <a:xfrm>
            <a:off x="5153025" y="4114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7" name="Rectangle 144"/>
          <p:cNvSpPr>
            <a:spLocks noChangeArrowheads="1"/>
          </p:cNvSpPr>
          <p:nvPr/>
        </p:nvSpPr>
        <p:spPr bwMode="auto">
          <a:xfrm>
            <a:off x="5381625" y="4114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8" name="Rectangle 145"/>
          <p:cNvSpPr>
            <a:spLocks noChangeArrowheads="1"/>
          </p:cNvSpPr>
          <p:nvPr/>
        </p:nvSpPr>
        <p:spPr bwMode="auto">
          <a:xfrm>
            <a:off x="5610225" y="4114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39" name="Rectangle 146"/>
          <p:cNvSpPr>
            <a:spLocks noChangeArrowheads="1"/>
          </p:cNvSpPr>
          <p:nvPr/>
        </p:nvSpPr>
        <p:spPr bwMode="auto">
          <a:xfrm>
            <a:off x="5838825" y="4114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0" name="Rectangle 147"/>
          <p:cNvSpPr>
            <a:spLocks noChangeArrowheads="1"/>
          </p:cNvSpPr>
          <p:nvPr/>
        </p:nvSpPr>
        <p:spPr bwMode="auto">
          <a:xfrm>
            <a:off x="6067425" y="4114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1" name="Rectangle 148"/>
          <p:cNvSpPr>
            <a:spLocks noChangeArrowheads="1"/>
          </p:cNvSpPr>
          <p:nvPr/>
        </p:nvSpPr>
        <p:spPr bwMode="auto">
          <a:xfrm>
            <a:off x="5153025" y="4343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2" name="Rectangle 149"/>
          <p:cNvSpPr>
            <a:spLocks noChangeArrowheads="1"/>
          </p:cNvSpPr>
          <p:nvPr/>
        </p:nvSpPr>
        <p:spPr bwMode="auto">
          <a:xfrm>
            <a:off x="5381625" y="4343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3" name="Rectangle 150"/>
          <p:cNvSpPr>
            <a:spLocks noChangeArrowheads="1"/>
          </p:cNvSpPr>
          <p:nvPr/>
        </p:nvSpPr>
        <p:spPr bwMode="auto">
          <a:xfrm>
            <a:off x="5610225" y="4343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4" name="Rectangle 151"/>
          <p:cNvSpPr>
            <a:spLocks noChangeArrowheads="1"/>
          </p:cNvSpPr>
          <p:nvPr/>
        </p:nvSpPr>
        <p:spPr bwMode="auto">
          <a:xfrm>
            <a:off x="5838825" y="4343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5" name="Rectangle 152"/>
          <p:cNvSpPr>
            <a:spLocks noChangeArrowheads="1"/>
          </p:cNvSpPr>
          <p:nvPr/>
        </p:nvSpPr>
        <p:spPr bwMode="auto">
          <a:xfrm>
            <a:off x="6067425" y="43434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6" name="Rectangle 153"/>
          <p:cNvSpPr>
            <a:spLocks noChangeArrowheads="1"/>
          </p:cNvSpPr>
          <p:nvPr/>
        </p:nvSpPr>
        <p:spPr bwMode="auto">
          <a:xfrm>
            <a:off x="5153025" y="4572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7" name="Rectangle 154"/>
          <p:cNvSpPr>
            <a:spLocks noChangeArrowheads="1"/>
          </p:cNvSpPr>
          <p:nvPr/>
        </p:nvSpPr>
        <p:spPr bwMode="auto">
          <a:xfrm>
            <a:off x="5381625" y="4572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8" name="Rectangle 155"/>
          <p:cNvSpPr>
            <a:spLocks noChangeArrowheads="1"/>
          </p:cNvSpPr>
          <p:nvPr/>
        </p:nvSpPr>
        <p:spPr bwMode="auto">
          <a:xfrm>
            <a:off x="5610225" y="4572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49" name="Rectangle 156"/>
          <p:cNvSpPr>
            <a:spLocks noChangeArrowheads="1"/>
          </p:cNvSpPr>
          <p:nvPr/>
        </p:nvSpPr>
        <p:spPr bwMode="auto">
          <a:xfrm>
            <a:off x="5838825" y="4572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pPr algn="ctr"/>
            <a:r>
              <a:rPr lang="en-US">
                <a:solidFill>
                  <a:schemeClr val="accent1"/>
                </a:solidFill>
                <a:latin typeface="Courier New" pitchFamily="-84" charset="0"/>
              </a:rPr>
              <a:t>?</a:t>
            </a:r>
          </a:p>
        </p:txBody>
      </p:sp>
      <p:sp>
        <p:nvSpPr>
          <p:cNvPr id="58450" name="Rectangle 157"/>
          <p:cNvSpPr>
            <a:spLocks noChangeArrowheads="1"/>
          </p:cNvSpPr>
          <p:nvPr/>
        </p:nvSpPr>
        <p:spPr bwMode="auto">
          <a:xfrm>
            <a:off x="6067425" y="45720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1" name="Rectangle 158"/>
          <p:cNvSpPr>
            <a:spLocks noChangeArrowheads="1"/>
          </p:cNvSpPr>
          <p:nvPr/>
        </p:nvSpPr>
        <p:spPr bwMode="auto">
          <a:xfrm>
            <a:off x="5153025" y="4800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2" name="Rectangle 159"/>
          <p:cNvSpPr>
            <a:spLocks noChangeArrowheads="1"/>
          </p:cNvSpPr>
          <p:nvPr/>
        </p:nvSpPr>
        <p:spPr bwMode="auto">
          <a:xfrm>
            <a:off x="5381625" y="4800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3" name="Rectangle 160"/>
          <p:cNvSpPr>
            <a:spLocks noChangeArrowheads="1"/>
          </p:cNvSpPr>
          <p:nvPr/>
        </p:nvSpPr>
        <p:spPr bwMode="auto">
          <a:xfrm>
            <a:off x="5610225" y="4800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4" name="Rectangle 161"/>
          <p:cNvSpPr>
            <a:spLocks noChangeArrowheads="1"/>
          </p:cNvSpPr>
          <p:nvPr/>
        </p:nvSpPr>
        <p:spPr bwMode="auto">
          <a:xfrm>
            <a:off x="5838825" y="4800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5" name="Rectangle 162"/>
          <p:cNvSpPr>
            <a:spLocks noChangeArrowheads="1"/>
          </p:cNvSpPr>
          <p:nvPr/>
        </p:nvSpPr>
        <p:spPr bwMode="auto">
          <a:xfrm>
            <a:off x="6067425" y="48006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6" name="Rectangle 163"/>
          <p:cNvSpPr>
            <a:spLocks noChangeArrowheads="1"/>
          </p:cNvSpPr>
          <p:nvPr/>
        </p:nvSpPr>
        <p:spPr bwMode="auto">
          <a:xfrm>
            <a:off x="5153025" y="5029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7" name="Rectangle 164"/>
          <p:cNvSpPr>
            <a:spLocks noChangeArrowheads="1"/>
          </p:cNvSpPr>
          <p:nvPr/>
        </p:nvSpPr>
        <p:spPr bwMode="auto">
          <a:xfrm>
            <a:off x="5381625" y="5029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8" name="Rectangle 165"/>
          <p:cNvSpPr>
            <a:spLocks noChangeArrowheads="1"/>
          </p:cNvSpPr>
          <p:nvPr/>
        </p:nvSpPr>
        <p:spPr bwMode="auto">
          <a:xfrm>
            <a:off x="5610225" y="5029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59" name="Rectangle 166"/>
          <p:cNvSpPr>
            <a:spLocks noChangeArrowheads="1"/>
          </p:cNvSpPr>
          <p:nvPr/>
        </p:nvSpPr>
        <p:spPr bwMode="auto">
          <a:xfrm>
            <a:off x="5838825" y="5029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0" name="Rectangle 167"/>
          <p:cNvSpPr>
            <a:spLocks noChangeArrowheads="1"/>
          </p:cNvSpPr>
          <p:nvPr/>
        </p:nvSpPr>
        <p:spPr bwMode="auto">
          <a:xfrm>
            <a:off x="6067425" y="50292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1" name="Rectangle 168"/>
          <p:cNvSpPr>
            <a:spLocks noChangeArrowheads="1"/>
          </p:cNvSpPr>
          <p:nvPr/>
        </p:nvSpPr>
        <p:spPr bwMode="auto">
          <a:xfrm>
            <a:off x="5153025" y="5257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2" name="Rectangle 169"/>
          <p:cNvSpPr>
            <a:spLocks noChangeArrowheads="1"/>
          </p:cNvSpPr>
          <p:nvPr/>
        </p:nvSpPr>
        <p:spPr bwMode="auto">
          <a:xfrm>
            <a:off x="5381625" y="5257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3" name="Rectangle 170"/>
          <p:cNvSpPr>
            <a:spLocks noChangeArrowheads="1"/>
          </p:cNvSpPr>
          <p:nvPr/>
        </p:nvSpPr>
        <p:spPr bwMode="auto">
          <a:xfrm>
            <a:off x="5610225" y="5257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4" name="Rectangle 171"/>
          <p:cNvSpPr>
            <a:spLocks noChangeArrowheads="1"/>
          </p:cNvSpPr>
          <p:nvPr/>
        </p:nvSpPr>
        <p:spPr bwMode="auto">
          <a:xfrm>
            <a:off x="5838825" y="5257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5" name="Rectangle 172"/>
          <p:cNvSpPr>
            <a:spLocks noChangeArrowheads="1"/>
          </p:cNvSpPr>
          <p:nvPr/>
        </p:nvSpPr>
        <p:spPr bwMode="auto">
          <a:xfrm>
            <a:off x="6067425" y="5257800"/>
            <a:ext cx="228600" cy="228600"/>
          </a:xfrm>
          <a:prstGeom prst="rect">
            <a:avLst/>
          </a:prstGeom>
          <a:no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6" name="Rectangle 174"/>
          <p:cNvSpPr>
            <a:spLocks noChangeArrowheads="1"/>
          </p:cNvSpPr>
          <p:nvPr/>
        </p:nvSpPr>
        <p:spPr bwMode="auto">
          <a:xfrm>
            <a:off x="2589213" y="5959475"/>
            <a:ext cx="1009650" cy="457200"/>
          </a:xfrm>
          <a:prstGeom prst="rect">
            <a:avLst/>
          </a:prstGeom>
          <a:solidFill>
            <a:schemeClr val="bg1"/>
          </a:solidFill>
          <a:ln w="9525">
            <a:noFill/>
            <a:miter lim="800000"/>
            <a:headEnd/>
            <a:tailEnd type="none" w="sm" len="sm"/>
          </a:ln>
        </p:spPr>
        <p:txBody>
          <a:bodyPr wrap="none" lIns="45720" rIns="45720">
            <a:prstTxWarp prst="textNoShape">
              <a:avLst/>
            </a:prstTxWarp>
            <a:spAutoFit/>
          </a:bodyPr>
          <a:lstStyle/>
          <a:p>
            <a:pPr algn="ctr"/>
            <a:r>
              <a:rPr lang="en-US" b="0">
                <a:solidFill>
                  <a:schemeClr val="hlink"/>
                </a:solidFill>
              </a:rPr>
              <a:t>source image</a:t>
            </a:r>
            <a:br>
              <a:rPr lang="en-US" b="0">
                <a:solidFill>
                  <a:schemeClr val="hlink"/>
                </a:solidFill>
              </a:rPr>
            </a:br>
            <a:r>
              <a:rPr lang="en-US" b="0">
                <a:solidFill>
                  <a:schemeClr val="hlink"/>
                </a:solidFill>
              </a:rPr>
              <a:t>(</a:t>
            </a:r>
            <a:r>
              <a:rPr lang="en-US" b="0" i="1">
                <a:solidFill>
                  <a:schemeClr val="hlink"/>
                </a:solidFill>
                <a:latin typeface="Times" pitchFamily="-84" charset="0"/>
              </a:rPr>
              <a:t>w</a:t>
            </a:r>
            <a:r>
              <a:rPr lang="en-US" b="0" i="1" baseline="-25000">
                <a:solidFill>
                  <a:schemeClr val="hlink"/>
                </a:solidFill>
                <a:latin typeface="Times" pitchFamily="-84" charset="0"/>
              </a:rPr>
              <a:t>s</a:t>
            </a:r>
            <a:r>
              <a:rPr lang="en-US" b="0">
                <a:solidFill>
                  <a:schemeClr val="hlink"/>
                </a:solidFill>
              </a:rPr>
              <a:t>-by-</a:t>
            </a:r>
            <a:r>
              <a:rPr lang="en-US" b="0" i="1">
                <a:solidFill>
                  <a:schemeClr val="hlink"/>
                </a:solidFill>
                <a:latin typeface="Times" pitchFamily="-84" charset="0"/>
              </a:rPr>
              <a:t>h</a:t>
            </a:r>
            <a:r>
              <a:rPr lang="en-US" b="0" i="1" baseline="-25000">
                <a:solidFill>
                  <a:schemeClr val="hlink"/>
                </a:solidFill>
                <a:latin typeface="Times" pitchFamily="-84" charset="0"/>
              </a:rPr>
              <a:t>s</a:t>
            </a:r>
            <a:r>
              <a:rPr lang="en-US" b="0">
                <a:solidFill>
                  <a:schemeClr val="hlink"/>
                </a:solidFill>
              </a:rPr>
              <a:t>)</a:t>
            </a:r>
            <a:endParaRPr lang="en-US" b="0" baseline="-25000">
              <a:solidFill>
                <a:schemeClr val="hlink"/>
              </a:solidFill>
            </a:endParaRPr>
          </a:p>
        </p:txBody>
      </p:sp>
      <p:grpSp>
        <p:nvGrpSpPr>
          <p:cNvPr id="2" name="Group 183"/>
          <p:cNvGrpSpPr>
            <a:grpSpLocks/>
          </p:cNvGrpSpPr>
          <p:nvPr/>
        </p:nvGrpSpPr>
        <p:grpSpPr bwMode="auto">
          <a:xfrm>
            <a:off x="3324225" y="4572000"/>
            <a:ext cx="2628900" cy="304800"/>
            <a:chOff x="2094" y="2880"/>
            <a:chExt cx="1656" cy="192"/>
          </a:xfrm>
        </p:grpSpPr>
        <p:sp>
          <p:nvSpPr>
            <p:cNvPr id="58474" name="Rectangle 108"/>
            <p:cNvSpPr>
              <a:spLocks noChangeArrowheads="1"/>
            </p:cNvSpPr>
            <p:nvPr/>
          </p:nvSpPr>
          <p:spPr bwMode="auto">
            <a:xfrm>
              <a:off x="2094" y="2928"/>
              <a:ext cx="144" cy="144"/>
            </a:xfrm>
            <a:prstGeom prst="rect">
              <a:avLst/>
            </a:prstGeom>
            <a:solidFill>
              <a:schemeClr val="folHlink"/>
            </a:solidFill>
            <a:ln w="9525">
              <a:solidFill>
                <a:schemeClr val="tx1"/>
              </a:solidFill>
              <a:miter lim="800000"/>
              <a:headEnd/>
              <a:tailEnd type="none" w="sm" len="sm"/>
            </a:ln>
          </p:spPr>
          <p:txBody>
            <a:bodyPr wrap="none" anchor="ctr">
              <a:prstTxWarp prst="textNoShape">
                <a:avLst/>
              </a:prstTxWarp>
            </a:bodyPr>
            <a:lstStyle/>
            <a:p>
              <a:endParaRPr lang="en-US"/>
            </a:p>
          </p:txBody>
        </p:sp>
        <p:cxnSp>
          <p:nvCxnSpPr>
            <p:cNvPr id="58475" name="AutoShape 181"/>
            <p:cNvCxnSpPr>
              <a:cxnSpLocks noChangeShapeType="1"/>
              <a:stCxn id="58449" idx="0"/>
              <a:endCxn id="58474" idx="0"/>
            </p:cNvCxnSpPr>
            <p:nvPr/>
          </p:nvCxnSpPr>
          <p:spPr bwMode="auto">
            <a:xfrm rot="-5400000" flipH="1" flipV="1">
              <a:off x="2934" y="2112"/>
              <a:ext cx="48" cy="1584"/>
            </a:xfrm>
            <a:prstGeom prst="curvedConnector3">
              <a:avLst>
                <a:gd name="adj1" fmla="val -441671"/>
              </a:avLst>
            </a:prstGeom>
            <a:noFill/>
            <a:ln w="12700">
              <a:solidFill>
                <a:schemeClr val="hlink"/>
              </a:solidFill>
              <a:prstDash val="dash"/>
              <a:round/>
              <a:headEnd type="triangle" w="med" len="med"/>
              <a:tailEnd type="none" w="sm" len="sm"/>
            </a:ln>
          </p:spPr>
        </p:cxnSp>
      </p:grpSp>
      <p:sp>
        <p:nvSpPr>
          <p:cNvPr id="226486" name="Rectangle 182"/>
          <p:cNvSpPr>
            <a:spLocks noChangeArrowheads="1"/>
          </p:cNvSpPr>
          <p:nvPr/>
        </p:nvSpPr>
        <p:spPr bwMode="auto">
          <a:xfrm>
            <a:off x="5837238" y="4572000"/>
            <a:ext cx="228600" cy="228600"/>
          </a:xfrm>
          <a:prstGeom prst="rect">
            <a:avLst/>
          </a:prstGeom>
          <a:solidFill>
            <a:schemeClr val="folHlink"/>
          </a:solidFill>
          <a:ln w="9525">
            <a:solidFill>
              <a:schemeClr val="tx1"/>
            </a:solidFill>
            <a:miter lim="800000"/>
            <a:headEnd/>
            <a:tailEnd type="none" w="sm" len="sm"/>
          </a:ln>
        </p:spPr>
        <p:txBody>
          <a:bodyPr wrap="none" anchor="ctr">
            <a:prstTxWarp prst="textNoShape">
              <a:avLst/>
            </a:prstTxWarp>
          </a:bodyPr>
          <a:lstStyle/>
          <a:p>
            <a:endParaRPr lang="en-US"/>
          </a:p>
        </p:txBody>
      </p:sp>
      <p:sp>
        <p:nvSpPr>
          <p:cNvPr id="58469" name="Rectangle 184"/>
          <p:cNvSpPr>
            <a:spLocks noChangeArrowheads="1"/>
          </p:cNvSpPr>
          <p:nvPr/>
        </p:nvSpPr>
        <p:spPr bwMode="auto">
          <a:xfrm>
            <a:off x="5238750" y="5949950"/>
            <a:ext cx="1000125" cy="457200"/>
          </a:xfrm>
          <a:prstGeom prst="rect">
            <a:avLst/>
          </a:prstGeom>
          <a:solidFill>
            <a:schemeClr val="bg1"/>
          </a:solidFill>
          <a:ln w="9525">
            <a:noFill/>
            <a:miter lim="800000"/>
            <a:headEnd/>
            <a:tailEnd type="none" w="sm" len="sm"/>
          </a:ln>
        </p:spPr>
        <p:txBody>
          <a:bodyPr wrap="none" lIns="45720" rIns="45720">
            <a:prstTxWarp prst="textNoShape">
              <a:avLst/>
            </a:prstTxWarp>
            <a:spAutoFit/>
          </a:bodyPr>
          <a:lstStyle/>
          <a:p>
            <a:pPr algn="ctr"/>
            <a:r>
              <a:rPr lang="en-US" b="0">
                <a:solidFill>
                  <a:schemeClr val="hlink"/>
                </a:solidFill>
              </a:rPr>
              <a:t>target image</a:t>
            </a:r>
            <a:br>
              <a:rPr lang="en-US" b="0">
                <a:solidFill>
                  <a:schemeClr val="hlink"/>
                </a:solidFill>
              </a:rPr>
            </a:br>
            <a:r>
              <a:rPr lang="en-US" b="0">
                <a:solidFill>
                  <a:schemeClr val="hlink"/>
                </a:solidFill>
              </a:rPr>
              <a:t>(</a:t>
            </a:r>
            <a:r>
              <a:rPr lang="en-US" b="0" i="1">
                <a:solidFill>
                  <a:schemeClr val="hlink"/>
                </a:solidFill>
                <a:latin typeface="Times" pitchFamily="-84" charset="0"/>
              </a:rPr>
              <a:t>w</a:t>
            </a:r>
            <a:r>
              <a:rPr lang="en-US" b="0" i="1" baseline="-25000">
                <a:solidFill>
                  <a:schemeClr val="hlink"/>
                </a:solidFill>
                <a:latin typeface="Times" pitchFamily="-84" charset="0"/>
              </a:rPr>
              <a:t>t</a:t>
            </a:r>
            <a:r>
              <a:rPr lang="en-US" b="0">
                <a:solidFill>
                  <a:schemeClr val="hlink"/>
                </a:solidFill>
              </a:rPr>
              <a:t>-by-</a:t>
            </a:r>
            <a:r>
              <a:rPr lang="en-US" b="0" i="1">
                <a:solidFill>
                  <a:schemeClr val="hlink"/>
                </a:solidFill>
                <a:latin typeface="Times" pitchFamily="-84" charset="0"/>
              </a:rPr>
              <a:t>h</a:t>
            </a:r>
            <a:r>
              <a:rPr lang="en-US" b="0" i="1" baseline="-25000">
                <a:solidFill>
                  <a:schemeClr val="hlink"/>
                </a:solidFill>
                <a:latin typeface="Times" pitchFamily="-84" charset="0"/>
              </a:rPr>
              <a:t>t</a:t>
            </a:r>
            <a:r>
              <a:rPr lang="en-US" b="0">
                <a:solidFill>
                  <a:schemeClr val="hlink"/>
                </a:solidFill>
              </a:rPr>
              <a:t>)</a:t>
            </a:r>
            <a:endParaRPr lang="en-US" b="0" baseline="-25000">
              <a:solidFill>
                <a:schemeClr val="hlink"/>
              </a:solidFill>
            </a:endParaRPr>
          </a:p>
        </p:txBody>
      </p:sp>
      <p:sp>
        <p:nvSpPr>
          <p:cNvPr id="58470" name="Rectangle 185"/>
          <p:cNvSpPr>
            <a:spLocks noChangeArrowheads="1"/>
          </p:cNvSpPr>
          <p:nvPr/>
        </p:nvSpPr>
        <p:spPr bwMode="auto">
          <a:xfrm>
            <a:off x="6380163" y="4527550"/>
            <a:ext cx="252412" cy="274638"/>
          </a:xfrm>
          <a:prstGeom prst="rect">
            <a:avLst/>
          </a:prstGeom>
          <a:noFill/>
          <a:ln w="9525">
            <a:noFill/>
            <a:miter lim="800000"/>
            <a:headEnd/>
            <a:tailEnd/>
          </a:ln>
        </p:spPr>
        <p:txBody>
          <a:bodyPr>
            <a:prstTxWarp prst="textNoShape">
              <a:avLst/>
            </a:prstTxWarp>
            <a:spAutoFit/>
          </a:bodyPr>
          <a:lstStyle/>
          <a:p>
            <a:r>
              <a:rPr lang="en-US" b="0" i="1">
                <a:latin typeface="Times" pitchFamily="-84" charset="0"/>
              </a:rPr>
              <a:t>y</a:t>
            </a:r>
          </a:p>
        </p:txBody>
      </p:sp>
      <p:sp>
        <p:nvSpPr>
          <p:cNvPr id="58471" name="Rectangle 186"/>
          <p:cNvSpPr>
            <a:spLocks noChangeArrowheads="1"/>
          </p:cNvSpPr>
          <p:nvPr/>
        </p:nvSpPr>
        <p:spPr bwMode="auto">
          <a:xfrm>
            <a:off x="5830888" y="3776663"/>
            <a:ext cx="252412" cy="274637"/>
          </a:xfrm>
          <a:prstGeom prst="rect">
            <a:avLst/>
          </a:prstGeom>
          <a:noFill/>
          <a:ln w="9525">
            <a:noFill/>
            <a:miter lim="800000"/>
            <a:headEnd/>
            <a:tailEnd/>
          </a:ln>
        </p:spPr>
        <p:txBody>
          <a:bodyPr wrap="none">
            <a:prstTxWarp prst="textNoShape">
              <a:avLst/>
            </a:prstTxWarp>
            <a:spAutoFit/>
          </a:bodyPr>
          <a:lstStyle/>
          <a:p>
            <a:r>
              <a:rPr lang="en-US" b="0" i="1">
                <a:latin typeface="Times" pitchFamily="-84" charset="0"/>
              </a:rPr>
              <a:t>x</a:t>
            </a:r>
          </a:p>
        </p:txBody>
      </p:sp>
      <p:sp>
        <p:nvSpPr>
          <p:cNvPr id="58472" name="Rectangle 187"/>
          <p:cNvSpPr>
            <a:spLocks noChangeArrowheads="1"/>
          </p:cNvSpPr>
          <p:nvPr/>
        </p:nvSpPr>
        <p:spPr bwMode="auto">
          <a:xfrm>
            <a:off x="1100138" y="4606925"/>
            <a:ext cx="779462" cy="274638"/>
          </a:xfrm>
          <a:prstGeom prst="rect">
            <a:avLst/>
          </a:prstGeom>
          <a:noFill/>
          <a:ln w="9525">
            <a:noFill/>
            <a:miter lim="800000"/>
            <a:headEnd/>
            <a:tailEnd/>
          </a:ln>
        </p:spPr>
        <p:txBody>
          <a:bodyPr wrap="none">
            <a:prstTxWarp prst="textNoShape">
              <a:avLst/>
            </a:prstTxWarp>
            <a:spAutoFit/>
          </a:bodyPr>
          <a:lstStyle/>
          <a:p>
            <a:r>
              <a:rPr kumimoji="1" lang="en-US" b="0" i="1">
                <a:latin typeface="Times" pitchFamily="-84" charset="0"/>
              </a:rPr>
              <a:t>y</a:t>
            </a:r>
            <a:r>
              <a:rPr kumimoji="1" lang="en-US" b="0"/>
              <a:t> </a:t>
            </a:r>
            <a:r>
              <a:rPr kumimoji="1" lang="en-US" b="0">
                <a:sym typeface="Symbol" pitchFamily="-84" charset="2"/>
              </a:rPr>
              <a:t></a:t>
            </a:r>
            <a:r>
              <a:rPr kumimoji="1" lang="en-US" b="0"/>
              <a:t> </a:t>
            </a:r>
            <a:r>
              <a:rPr kumimoji="1" lang="en-US" b="0" i="1">
                <a:latin typeface="Times" pitchFamily="-84" charset="0"/>
              </a:rPr>
              <a:t>h</a:t>
            </a:r>
            <a:r>
              <a:rPr kumimoji="1" lang="en-US" b="0" i="1" baseline="-25000">
                <a:latin typeface="Times" pitchFamily="-84" charset="0"/>
              </a:rPr>
              <a:t>s</a:t>
            </a:r>
            <a:r>
              <a:rPr kumimoji="1" lang="en-US" b="0"/>
              <a:t> </a:t>
            </a:r>
            <a:r>
              <a:rPr kumimoji="1" lang="en-US" b="0">
                <a:latin typeface="Times" pitchFamily="-84" charset="0"/>
              </a:rPr>
              <a:t>/</a:t>
            </a:r>
            <a:r>
              <a:rPr kumimoji="1" lang="en-US" b="0"/>
              <a:t> </a:t>
            </a:r>
            <a:r>
              <a:rPr kumimoji="1" lang="en-US" b="0" i="1">
                <a:latin typeface="Times" pitchFamily="-84" charset="0"/>
              </a:rPr>
              <a:t>h</a:t>
            </a:r>
            <a:r>
              <a:rPr kumimoji="1" lang="en-US" b="0" i="1" baseline="-25000">
                <a:latin typeface="Times" pitchFamily="-84" charset="0"/>
              </a:rPr>
              <a:t>t</a:t>
            </a:r>
          </a:p>
        </p:txBody>
      </p:sp>
      <p:sp>
        <p:nvSpPr>
          <p:cNvPr id="58473" name="Rectangle 188"/>
          <p:cNvSpPr>
            <a:spLocks noChangeArrowheads="1"/>
          </p:cNvSpPr>
          <p:nvPr/>
        </p:nvSpPr>
        <p:spPr bwMode="auto">
          <a:xfrm>
            <a:off x="2998788" y="3652838"/>
            <a:ext cx="830262" cy="274637"/>
          </a:xfrm>
          <a:prstGeom prst="rect">
            <a:avLst/>
          </a:prstGeom>
          <a:noFill/>
          <a:ln w="9525">
            <a:noFill/>
            <a:miter lim="800000"/>
            <a:headEnd/>
            <a:tailEnd/>
          </a:ln>
        </p:spPr>
        <p:txBody>
          <a:bodyPr wrap="none">
            <a:prstTxWarp prst="textNoShape">
              <a:avLst/>
            </a:prstTxWarp>
            <a:spAutoFit/>
          </a:bodyPr>
          <a:lstStyle/>
          <a:p>
            <a:r>
              <a:rPr kumimoji="1" lang="en-US" b="0" i="1">
                <a:latin typeface="Times" pitchFamily="-84" charset="0"/>
              </a:rPr>
              <a:t>x</a:t>
            </a:r>
            <a:r>
              <a:rPr kumimoji="1" lang="en-US" b="0"/>
              <a:t> </a:t>
            </a:r>
            <a:r>
              <a:rPr kumimoji="1" lang="en-US" b="0">
                <a:sym typeface="Symbol" pitchFamily="-84" charset="2"/>
              </a:rPr>
              <a:t> </a:t>
            </a:r>
            <a:r>
              <a:rPr kumimoji="1" lang="en-US" b="0" i="1">
                <a:latin typeface="Times" pitchFamily="-84" charset="0"/>
              </a:rPr>
              <a:t>w</a:t>
            </a:r>
            <a:r>
              <a:rPr kumimoji="1" lang="en-US" b="0" i="1" baseline="-25000">
                <a:latin typeface="Times" pitchFamily="-84" charset="0"/>
              </a:rPr>
              <a:t>s</a:t>
            </a:r>
            <a:r>
              <a:rPr kumimoji="1" lang="en-US" b="0"/>
              <a:t> </a:t>
            </a:r>
            <a:r>
              <a:rPr kumimoji="1" lang="en-US" b="0">
                <a:latin typeface="Times" pitchFamily="-84" charset="0"/>
              </a:rPr>
              <a:t>/</a:t>
            </a:r>
            <a:r>
              <a:rPr kumimoji="1" lang="en-US" b="0"/>
              <a:t> </a:t>
            </a:r>
            <a:r>
              <a:rPr kumimoji="1" lang="en-US" b="0" i="1">
                <a:latin typeface="Times" pitchFamily="-84" charset="0"/>
              </a:rPr>
              <a:t>w</a:t>
            </a:r>
            <a:r>
              <a:rPr kumimoji="1" lang="en-US" b="0" i="1" baseline="-25000">
                <a:latin typeface="Times" pitchFamily="-84" charset="0"/>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226486"/>
                                        </p:tgtEl>
                                        <p:attrNameLst>
                                          <p:attrName>style.visibility</p:attrName>
                                        </p:attrNameLst>
                                      </p:cBhvr>
                                      <p:to>
                                        <p:strVal val="visible"/>
                                      </p:to>
                                    </p:set>
                                    <p:animEffect transition="in" filter="dissolve">
                                      <p:cBhvr>
                                        <p:cTn id="11" dur="2000"/>
                                        <p:tgtEl>
                                          <p:spTgt spid="226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fld id="{E84C719B-4A94-4AF4-A43A-34F56924B7CC}" type="slidenum">
              <a:rPr lang="en-US" smtClean="0"/>
              <a:pPr/>
              <a:t>23</a:t>
            </a:fld>
            <a:endParaRPr lang="en-US" sz="1400" smtClean="0"/>
          </a:p>
        </p:txBody>
      </p:sp>
      <p:sp>
        <p:nvSpPr>
          <p:cNvPr id="60419"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Image Processing:  Scaling Filter</a:t>
            </a:r>
          </a:p>
        </p:txBody>
      </p:sp>
      <p:sp>
        <p:nvSpPr>
          <p:cNvPr id="60420" name="Rectangle 4"/>
          <p:cNvSpPr>
            <a:spLocks noChangeArrowheads="1"/>
          </p:cNvSpPr>
          <p:nvPr/>
        </p:nvSpPr>
        <p:spPr bwMode="auto">
          <a:xfrm>
            <a:off x="498152" y="990600"/>
            <a:ext cx="7956369" cy="5355313"/>
          </a:xfrm>
          <a:prstGeom prst="rect">
            <a:avLst/>
          </a:prstGeom>
          <a:solidFill>
            <a:srgbClr val="C0C0C0"/>
          </a:solidFill>
          <a:ln w="15875">
            <a:noFill/>
            <a:miter lim="800000"/>
            <a:headEnd/>
            <a:tailEnd/>
          </a:ln>
        </p:spPr>
        <p:txBody>
          <a:bodyPr wrap="square" lIns="182880" tIns="91440" rIns="182880" bIns="91440">
            <a:prstTxWarp prst="textNoShape">
              <a:avLst/>
            </a:prstTxWarp>
            <a:spAutoFit/>
          </a:bodyPr>
          <a:lstStyle/>
          <a:p>
            <a:r>
              <a:rPr lang="en-US" sz="1600" dirty="0">
                <a:solidFill>
                  <a:srgbClr val="000080"/>
                </a:solidFill>
                <a:latin typeface="Courier New" pitchFamily="-84" charset="0"/>
              </a:rPr>
              <a:t>import</a:t>
            </a:r>
            <a:r>
              <a:rPr lang="en-US" sz="1600" dirty="0">
                <a:solidFill>
                  <a:srgbClr val="000000"/>
                </a:solidFill>
                <a:latin typeface="Courier New" pitchFamily="-84" charset="0"/>
              </a:rPr>
              <a:t> </a:t>
            </a:r>
            <a:r>
              <a:rPr lang="en-US" sz="1600" dirty="0" err="1">
                <a:solidFill>
                  <a:srgbClr val="000000"/>
                </a:solidFill>
                <a:latin typeface="Courier New" pitchFamily="-84" charset="0"/>
              </a:rPr>
              <a:t>java</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awt</a:t>
            </a:r>
            <a:r>
              <a:rPr lang="en-US" sz="1600" dirty="0" err="1">
                <a:solidFill>
                  <a:srgbClr val="9A1900"/>
                </a:solidFill>
                <a:latin typeface="Courier New" pitchFamily="-84" charset="0"/>
              </a:rPr>
              <a:t>.</a:t>
            </a:r>
            <a:r>
              <a:rPr lang="en-US" sz="1600" dirty="0" err="1">
                <a:solidFill>
                  <a:srgbClr val="000000"/>
                </a:solidFill>
                <a:latin typeface="Courier New" pitchFamily="-84" charset="0"/>
              </a:rPr>
              <a:t>Color</a:t>
            </a:r>
            <a:r>
              <a:rPr lang="en-US" sz="1600" dirty="0">
                <a:solidFill>
                  <a:srgbClr val="9A1900"/>
                </a:solidFill>
                <a:latin typeface="Courier New" pitchFamily="-84" charset="0"/>
              </a:rPr>
              <a:t>;</a:t>
            </a:r>
          </a:p>
          <a:p>
            <a:endParaRPr lang="en-US" sz="1600" dirty="0">
              <a:solidFill>
                <a:srgbClr val="000000"/>
              </a:solidFill>
              <a:latin typeface="Courier New" pitchFamily="-84" charset="0"/>
            </a:endParaRPr>
          </a:p>
          <a:p>
            <a:r>
              <a:rPr lang="en-US" sz="1600" dirty="0">
                <a:solidFill>
                  <a:srgbClr val="0000FF"/>
                </a:solidFill>
                <a:latin typeface="Courier New" pitchFamily="-84" charset="0"/>
              </a:rPr>
              <a:t>public class </a:t>
            </a:r>
            <a:r>
              <a:rPr lang="en-US" sz="1600" dirty="0">
                <a:solidFill>
                  <a:srgbClr val="000008"/>
                </a:solidFill>
                <a:latin typeface="Courier New" pitchFamily="-84" charset="0"/>
              </a:rPr>
              <a:t>Scale {</a:t>
            </a:r>
          </a:p>
          <a:p>
            <a:r>
              <a:rPr lang="en-US" sz="1600" dirty="0">
                <a:solidFill>
                  <a:srgbClr val="0000FF"/>
                </a:solidFill>
                <a:latin typeface="Courier New" pitchFamily="-84" charset="0"/>
              </a:rPr>
              <a:t>   public static void </a:t>
            </a:r>
            <a:r>
              <a:rPr lang="en-US" sz="1600" dirty="0" err="1">
                <a:solidFill>
                  <a:srgbClr val="000008"/>
                </a:solidFill>
                <a:latin typeface="Courier New" pitchFamily="-84" charset="0"/>
              </a:rPr>
              <a:t>main</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String</a:t>
            </a:r>
            <a:r>
              <a:rPr lang="en-US" sz="1600" dirty="0">
                <a:solidFill>
                  <a:srgbClr val="9C1600"/>
                </a:solidFill>
                <a:latin typeface="Courier New" pitchFamily="-84" charset="0"/>
              </a:rPr>
              <a:t>[]</a:t>
            </a:r>
            <a:r>
              <a:rPr lang="en-US" sz="1600" dirty="0">
                <a:solidFill>
                  <a:srgbClr val="000008"/>
                </a:solidFill>
                <a:latin typeface="Courier New" pitchFamily="-84" charset="0"/>
              </a:rPr>
              <a:t> args</a:t>
            </a:r>
            <a:r>
              <a:rPr lang="en-US" sz="1600" dirty="0">
                <a:solidFill>
                  <a:srgbClr val="9C1600"/>
                </a:solidFill>
                <a:latin typeface="Courier New" pitchFamily="-84" charset="0"/>
              </a:rPr>
              <a:t>) </a:t>
            </a:r>
            <a:r>
              <a:rPr lang="en-US" sz="1600" dirty="0">
                <a:solidFill>
                  <a:srgbClr val="000008"/>
                </a:solidFill>
                <a:latin typeface="Courier New" pitchFamily="-84" charset="0"/>
              </a:rPr>
              <a:t>{</a:t>
            </a:r>
          </a:p>
          <a:p>
            <a:r>
              <a:rPr lang="en-US" sz="1600" dirty="0">
                <a:solidFill>
                  <a:srgbClr val="000008"/>
                </a:solidFill>
                <a:latin typeface="Courier New" pitchFamily="-84" charset="0"/>
              </a:rPr>
              <a:t>      String filename </a:t>
            </a:r>
            <a:r>
              <a:rPr lang="en-US" sz="1600" dirty="0">
                <a:solidFill>
                  <a:srgbClr val="9C1600"/>
                </a:solidFill>
                <a:latin typeface="Courier New" pitchFamily="-84" charset="0"/>
              </a:rPr>
              <a:t>= </a:t>
            </a:r>
            <a:r>
              <a:rPr lang="en-US" sz="1600" dirty="0">
                <a:solidFill>
                  <a:srgbClr val="000008"/>
                </a:solidFill>
                <a:latin typeface="Courier New" pitchFamily="-84" charset="0"/>
              </a:rPr>
              <a:t>args</a:t>
            </a:r>
            <a:r>
              <a:rPr lang="en-US" sz="1600" dirty="0">
                <a:solidFill>
                  <a:srgbClr val="9C1600"/>
                </a:solidFill>
                <a:latin typeface="Courier New" pitchFamily="-84" charset="0"/>
              </a:rPr>
              <a:t>[</a:t>
            </a:r>
            <a:r>
              <a:rPr lang="en-US" sz="1600" dirty="0">
                <a:solidFill>
                  <a:srgbClr val="99319A"/>
                </a:solidFill>
                <a:latin typeface="Courier New" pitchFamily="-84" charset="0"/>
              </a:rPr>
              <a:t>0</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a:solidFill>
                  <a:srgbClr val="0000FF"/>
                </a:solidFill>
                <a:latin typeface="Courier New" pitchFamily="-84" charset="0"/>
              </a:rPr>
              <a:t>int </a:t>
            </a:r>
            <a:r>
              <a:rPr lang="en-US" sz="1600" dirty="0" err="1">
                <a:solidFill>
                  <a:srgbClr val="000008"/>
                </a:solidFill>
                <a:latin typeface="Courier New" pitchFamily="-84" charset="0"/>
              </a:rPr>
              <a:t>w</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a:solidFill>
                  <a:srgbClr val="000008"/>
                </a:solidFill>
                <a:latin typeface="Courier New" pitchFamily="-84" charset="0"/>
              </a:rPr>
              <a:t>Integer</a:t>
            </a:r>
            <a:r>
              <a:rPr lang="en-US" sz="1600" dirty="0">
                <a:solidFill>
                  <a:srgbClr val="9C1600"/>
                </a:solidFill>
                <a:latin typeface="Courier New" pitchFamily="-84" charset="0"/>
              </a:rPr>
              <a:t>.</a:t>
            </a:r>
            <a:r>
              <a:rPr lang="en-US" sz="1600" dirty="0">
                <a:solidFill>
                  <a:srgbClr val="000008"/>
                </a:solidFill>
                <a:latin typeface="Courier New" pitchFamily="-84" charset="0"/>
              </a:rPr>
              <a:t>parseInt</a:t>
            </a:r>
            <a:r>
              <a:rPr lang="en-US" sz="1600" dirty="0">
                <a:solidFill>
                  <a:srgbClr val="9C1600"/>
                </a:solidFill>
                <a:latin typeface="Courier New" pitchFamily="-84" charset="0"/>
              </a:rPr>
              <a:t>(</a:t>
            </a:r>
            <a:r>
              <a:rPr lang="en-US" sz="1600" dirty="0">
                <a:solidFill>
                  <a:srgbClr val="000008"/>
                </a:solidFill>
                <a:latin typeface="Courier New" pitchFamily="-84" charset="0"/>
              </a:rPr>
              <a:t>args</a:t>
            </a:r>
            <a:r>
              <a:rPr lang="en-US" sz="1600" dirty="0">
                <a:solidFill>
                  <a:srgbClr val="9C1600"/>
                </a:solidFill>
                <a:latin typeface="Courier New" pitchFamily="-84" charset="0"/>
              </a:rPr>
              <a:t>[</a:t>
            </a:r>
            <a:r>
              <a:rPr lang="en-US" sz="1600" dirty="0">
                <a:solidFill>
                  <a:srgbClr val="99319A"/>
                </a:solidFill>
                <a:latin typeface="Courier New" pitchFamily="-84" charset="0"/>
              </a:rPr>
              <a:t>1</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a:solidFill>
                  <a:srgbClr val="0000FF"/>
                </a:solidFill>
                <a:latin typeface="Courier New" pitchFamily="-84" charset="0"/>
              </a:rPr>
              <a:t>int </a:t>
            </a:r>
            <a:r>
              <a:rPr lang="en-US" sz="1600" dirty="0" err="1">
                <a:solidFill>
                  <a:srgbClr val="000008"/>
                </a:solidFill>
                <a:latin typeface="Courier New" pitchFamily="-84" charset="0"/>
              </a:rPr>
              <a:t>h</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a:solidFill>
                  <a:srgbClr val="000008"/>
                </a:solidFill>
                <a:latin typeface="Courier New" pitchFamily="-84" charset="0"/>
              </a:rPr>
              <a:t>Integer</a:t>
            </a:r>
            <a:r>
              <a:rPr lang="en-US" sz="1600" dirty="0">
                <a:solidFill>
                  <a:srgbClr val="9C1600"/>
                </a:solidFill>
                <a:latin typeface="Courier New" pitchFamily="-84" charset="0"/>
              </a:rPr>
              <a:t>.</a:t>
            </a:r>
            <a:r>
              <a:rPr lang="en-US" sz="1600" dirty="0">
                <a:solidFill>
                  <a:srgbClr val="000008"/>
                </a:solidFill>
                <a:latin typeface="Courier New" pitchFamily="-84" charset="0"/>
              </a:rPr>
              <a:t>parseInt</a:t>
            </a:r>
            <a:r>
              <a:rPr lang="en-US" sz="1600" dirty="0">
                <a:solidFill>
                  <a:srgbClr val="9C1600"/>
                </a:solidFill>
                <a:latin typeface="Courier New" pitchFamily="-84" charset="0"/>
              </a:rPr>
              <a:t>(</a:t>
            </a:r>
            <a:r>
              <a:rPr lang="en-US" sz="1600" dirty="0">
                <a:solidFill>
                  <a:srgbClr val="000008"/>
                </a:solidFill>
                <a:latin typeface="Courier New" pitchFamily="-84" charset="0"/>
              </a:rPr>
              <a:t>args</a:t>
            </a:r>
            <a:r>
              <a:rPr lang="en-US" sz="1600" dirty="0">
                <a:solidFill>
                  <a:srgbClr val="9C1600"/>
                </a:solidFill>
                <a:latin typeface="Courier New" pitchFamily="-84" charset="0"/>
              </a:rPr>
              <a:t>[</a:t>
            </a:r>
            <a:r>
              <a:rPr lang="en-US" sz="1600" dirty="0">
                <a:solidFill>
                  <a:srgbClr val="99319A"/>
                </a:solidFill>
                <a:latin typeface="Courier New" pitchFamily="-84" charset="0"/>
              </a:rPr>
              <a:t>2</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a:solidFill>
                  <a:srgbClr val="000008"/>
                </a:solidFill>
                <a:latin typeface="Courier New" pitchFamily="-84" charset="0"/>
              </a:rPr>
              <a:t>Picture source </a:t>
            </a:r>
            <a:r>
              <a:rPr lang="en-US" sz="1600" dirty="0">
                <a:solidFill>
                  <a:srgbClr val="9C1600"/>
                </a:solidFill>
                <a:latin typeface="Courier New" pitchFamily="-84" charset="0"/>
              </a:rPr>
              <a:t>= </a:t>
            </a:r>
            <a:r>
              <a:rPr lang="en-US" sz="1600" dirty="0">
                <a:solidFill>
                  <a:srgbClr val="0000FF"/>
                </a:solidFill>
                <a:latin typeface="Courier New" pitchFamily="-84" charset="0"/>
              </a:rPr>
              <a:t>new </a:t>
            </a:r>
            <a:r>
              <a:rPr lang="en-US" sz="1600" dirty="0" err="1">
                <a:solidFill>
                  <a:srgbClr val="000008"/>
                </a:solidFill>
                <a:latin typeface="Courier New" pitchFamily="-84" charset="0"/>
              </a:rPr>
              <a:t>Picture</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filename</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a:solidFill>
                  <a:srgbClr val="000008"/>
                </a:solidFill>
                <a:latin typeface="Courier New" pitchFamily="-84" charset="0"/>
              </a:rPr>
              <a:t>Picture target </a:t>
            </a:r>
            <a:r>
              <a:rPr lang="en-US" sz="1600" dirty="0">
                <a:solidFill>
                  <a:srgbClr val="9C1600"/>
                </a:solidFill>
                <a:latin typeface="Courier New" pitchFamily="-84" charset="0"/>
              </a:rPr>
              <a:t>= </a:t>
            </a:r>
            <a:r>
              <a:rPr lang="en-US" sz="1600" dirty="0">
                <a:solidFill>
                  <a:srgbClr val="0000FF"/>
                </a:solidFill>
                <a:latin typeface="Courier New" pitchFamily="-84" charset="0"/>
              </a:rPr>
              <a:t>new </a:t>
            </a:r>
            <a:r>
              <a:rPr lang="en-US" sz="1600" dirty="0" err="1">
                <a:solidFill>
                  <a:srgbClr val="000008"/>
                </a:solidFill>
                <a:latin typeface="Courier New" pitchFamily="-84" charset="0"/>
              </a:rPr>
              <a:t>Picture</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w</a:t>
            </a:r>
            <a:r>
              <a:rPr lang="en-US" sz="1600" dirty="0">
                <a:solidFill>
                  <a:srgbClr val="9C1600"/>
                </a:solidFill>
                <a:latin typeface="Courier New" pitchFamily="-84" charset="0"/>
              </a:rPr>
              <a:t>, </a:t>
            </a:r>
            <a:r>
              <a:rPr lang="en-US" sz="1600" dirty="0" err="1">
                <a:solidFill>
                  <a:srgbClr val="000008"/>
                </a:solidFill>
                <a:latin typeface="Courier New" pitchFamily="-84" charset="0"/>
              </a:rPr>
              <a:t>h</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a:solidFill>
                  <a:srgbClr val="0000FF"/>
                </a:solidFill>
                <a:latin typeface="Courier New" pitchFamily="-84" charset="0"/>
              </a:rPr>
              <a:t>for </a:t>
            </a:r>
            <a:r>
              <a:rPr lang="en-US" sz="1600" dirty="0">
                <a:solidFill>
                  <a:srgbClr val="9C1600"/>
                </a:solidFill>
                <a:latin typeface="Courier New" pitchFamily="-84" charset="0"/>
              </a:rPr>
              <a:t>(</a:t>
            </a:r>
            <a:r>
              <a:rPr lang="en-US" sz="1600" dirty="0">
                <a:solidFill>
                  <a:srgbClr val="0000FF"/>
                </a:solidFill>
                <a:latin typeface="Courier New" pitchFamily="-84" charset="0"/>
              </a:rPr>
              <a:t>int </a:t>
            </a:r>
            <a:r>
              <a:rPr lang="en-US" sz="1600" dirty="0" err="1">
                <a:solidFill>
                  <a:srgbClr val="000008"/>
                </a:solidFill>
                <a:latin typeface="Courier New" pitchFamily="-84" charset="0"/>
              </a:rPr>
              <a:t>tx</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a:solidFill>
                  <a:srgbClr val="99319A"/>
                </a:solidFill>
                <a:latin typeface="Courier New" pitchFamily="-84" charset="0"/>
              </a:rPr>
              <a:t>0</a:t>
            </a:r>
            <a:r>
              <a:rPr lang="en-US" sz="1600" dirty="0">
                <a:solidFill>
                  <a:srgbClr val="9C1600"/>
                </a:solidFill>
                <a:latin typeface="Courier New" pitchFamily="-84" charset="0"/>
              </a:rPr>
              <a:t>; </a:t>
            </a:r>
            <a:r>
              <a:rPr lang="en-US" sz="1600" dirty="0" err="1">
                <a:solidFill>
                  <a:srgbClr val="000008"/>
                </a:solidFill>
                <a:latin typeface="Courier New" pitchFamily="-84" charset="0"/>
              </a:rPr>
              <a:t>tx</a:t>
            </a:r>
            <a:r>
              <a:rPr lang="en-US" sz="1600" dirty="0">
                <a:solidFill>
                  <a:srgbClr val="000008"/>
                </a:solidFill>
                <a:latin typeface="Courier New" pitchFamily="-84" charset="0"/>
              </a:rPr>
              <a:t> </a:t>
            </a:r>
            <a:r>
              <a:rPr lang="en-US" sz="1600" dirty="0">
                <a:solidFill>
                  <a:srgbClr val="9C1600"/>
                </a:solidFill>
                <a:latin typeface="Courier New" pitchFamily="-84" charset="0"/>
              </a:rPr>
              <a:t>&lt;</a:t>
            </a:r>
            <a:r>
              <a:rPr lang="en-US" sz="1600" dirty="0" smtClean="0">
                <a:solidFill>
                  <a:srgbClr val="9C1600"/>
                </a:solidFill>
                <a:latin typeface="Courier New" pitchFamily="-84" charset="0"/>
              </a:rPr>
              <a:t> </a:t>
            </a:r>
            <a:r>
              <a:rPr lang="en-US" sz="1600" dirty="0" err="1" smtClean="0">
                <a:solidFill>
                  <a:srgbClr val="000008"/>
                </a:solidFill>
                <a:latin typeface="Courier New" pitchFamily="-84" charset="0"/>
              </a:rPr>
              <a:t>target</a:t>
            </a:r>
            <a:r>
              <a:rPr lang="en-US" sz="1600" dirty="0" err="1" smtClean="0">
                <a:solidFill>
                  <a:srgbClr val="9C1600"/>
                </a:solidFill>
                <a:latin typeface="Courier New" pitchFamily="-84" charset="0"/>
              </a:rPr>
              <a:t>.</a:t>
            </a:r>
            <a:r>
              <a:rPr lang="en-US" sz="1600" dirty="0" err="1" smtClean="0">
                <a:solidFill>
                  <a:srgbClr val="000008"/>
                </a:solidFill>
                <a:latin typeface="Courier New" pitchFamily="-84" charset="0"/>
              </a:rPr>
              <a:t>width</a:t>
            </a:r>
            <a:r>
              <a:rPr lang="en-US" sz="1600" dirty="0" smtClean="0">
                <a:solidFill>
                  <a:srgbClr val="9C1600"/>
                </a:solidFill>
                <a:latin typeface="Courier New" pitchFamily="-84" charset="0"/>
              </a:rPr>
              <a:t>(); </a:t>
            </a:r>
            <a:r>
              <a:rPr lang="en-US" sz="1600" dirty="0" err="1">
                <a:solidFill>
                  <a:srgbClr val="000008"/>
                </a:solidFill>
                <a:latin typeface="Courier New" pitchFamily="-84" charset="0"/>
              </a:rPr>
              <a:t>tx</a:t>
            </a:r>
            <a:r>
              <a:rPr lang="en-US" sz="1600" dirty="0">
                <a:solidFill>
                  <a:srgbClr val="9C1600"/>
                </a:solidFill>
                <a:latin typeface="Courier New" pitchFamily="-84" charset="0"/>
              </a:rPr>
              <a:t>++) </a:t>
            </a:r>
            <a:r>
              <a:rPr lang="en-US" sz="1600" dirty="0">
                <a:solidFill>
                  <a:srgbClr val="000008"/>
                </a:solidFill>
                <a:latin typeface="Courier New" pitchFamily="-84" charset="0"/>
              </a:rPr>
              <a:t>{</a:t>
            </a:r>
          </a:p>
          <a:p>
            <a:r>
              <a:rPr lang="en-US" sz="1600" dirty="0">
                <a:solidFill>
                  <a:srgbClr val="000008"/>
                </a:solidFill>
                <a:latin typeface="Courier New" pitchFamily="-84" charset="0"/>
              </a:rPr>
              <a:t>         </a:t>
            </a:r>
            <a:r>
              <a:rPr lang="en-US" sz="1600" dirty="0">
                <a:solidFill>
                  <a:srgbClr val="0000FF"/>
                </a:solidFill>
                <a:latin typeface="Courier New" pitchFamily="-84" charset="0"/>
              </a:rPr>
              <a:t>for </a:t>
            </a:r>
            <a:r>
              <a:rPr lang="en-US" sz="1600" dirty="0">
                <a:solidFill>
                  <a:srgbClr val="9C1600"/>
                </a:solidFill>
                <a:latin typeface="Courier New" pitchFamily="-84" charset="0"/>
              </a:rPr>
              <a:t>(</a:t>
            </a:r>
            <a:r>
              <a:rPr lang="en-US" sz="1600" dirty="0">
                <a:solidFill>
                  <a:srgbClr val="0000FF"/>
                </a:solidFill>
                <a:latin typeface="Courier New" pitchFamily="-84" charset="0"/>
              </a:rPr>
              <a:t>int </a:t>
            </a:r>
            <a:r>
              <a:rPr lang="en-US" sz="1600" dirty="0" err="1">
                <a:solidFill>
                  <a:srgbClr val="000008"/>
                </a:solidFill>
                <a:latin typeface="Courier New" pitchFamily="-84" charset="0"/>
              </a:rPr>
              <a:t>ty</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a:solidFill>
                  <a:srgbClr val="99319A"/>
                </a:solidFill>
                <a:latin typeface="Courier New" pitchFamily="-84" charset="0"/>
              </a:rPr>
              <a:t>0</a:t>
            </a:r>
            <a:r>
              <a:rPr lang="en-US" sz="1600" dirty="0">
                <a:solidFill>
                  <a:srgbClr val="9C1600"/>
                </a:solidFill>
                <a:latin typeface="Courier New" pitchFamily="-84" charset="0"/>
              </a:rPr>
              <a:t>; </a:t>
            </a:r>
            <a:r>
              <a:rPr lang="en-US" sz="1600" dirty="0" err="1">
                <a:solidFill>
                  <a:srgbClr val="000008"/>
                </a:solidFill>
                <a:latin typeface="Courier New" pitchFamily="-84" charset="0"/>
              </a:rPr>
              <a:t>ty</a:t>
            </a:r>
            <a:r>
              <a:rPr lang="en-US" sz="1600" dirty="0">
                <a:solidFill>
                  <a:srgbClr val="000008"/>
                </a:solidFill>
                <a:latin typeface="Courier New" pitchFamily="-84" charset="0"/>
              </a:rPr>
              <a:t> </a:t>
            </a:r>
            <a:r>
              <a:rPr lang="en-US" sz="1600" dirty="0">
                <a:solidFill>
                  <a:srgbClr val="9C1600"/>
                </a:solidFill>
                <a:latin typeface="Courier New" pitchFamily="-84" charset="0"/>
              </a:rPr>
              <a:t>&lt;</a:t>
            </a:r>
            <a:r>
              <a:rPr lang="en-US" sz="1600" dirty="0" smtClean="0">
                <a:solidFill>
                  <a:srgbClr val="9C1600"/>
                </a:solidFill>
                <a:latin typeface="Courier New" pitchFamily="-84" charset="0"/>
              </a:rPr>
              <a:t> </a:t>
            </a:r>
            <a:r>
              <a:rPr lang="en-US" sz="1600" dirty="0" err="1" smtClean="0">
                <a:solidFill>
                  <a:srgbClr val="000008"/>
                </a:solidFill>
                <a:latin typeface="Courier New" pitchFamily="-84" charset="0"/>
              </a:rPr>
              <a:t>target</a:t>
            </a:r>
            <a:r>
              <a:rPr lang="en-US" sz="1600" dirty="0" err="1" smtClean="0">
                <a:solidFill>
                  <a:srgbClr val="9C1600"/>
                </a:solidFill>
                <a:latin typeface="Courier New" pitchFamily="-84" charset="0"/>
              </a:rPr>
              <a:t>.</a:t>
            </a:r>
            <a:r>
              <a:rPr lang="en-US" sz="1600" dirty="0" err="1" smtClean="0">
                <a:solidFill>
                  <a:srgbClr val="000008"/>
                </a:solidFill>
                <a:latin typeface="Courier New" pitchFamily="-84" charset="0"/>
              </a:rPr>
              <a:t>height</a:t>
            </a:r>
            <a:r>
              <a:rPr lang="en-US" sz="1600" dirty="0" smtClean="0">
                <a:solidFill>
                  <a:srgbClr val="9C1600"/>
                </a:solidFill>
                <a:latin typeface="Courier New" pitchFamily="-84" charset="0"/>
              </a:rPr>
              <a:t>(); </a:t>
            </a:r>
            <a:r>
              <a:rPr lang="en-US" sz="1600" dirty="0" err="1">
                <a:solidFill>
                  <a:srgbClr val="000008"/>
                </a:solidFill>
                <a:latin typeface="Courier New" pitchFamily="-84" charset="0"/>
              </a:rPr>
              <a:t>ty</a:t>
            </a:r>
            <a:r>
              <a:rPr lang="en-US" sz="1600" dirty="0">
                <a:solidFill>
                  <a:srgbClr val="9C1600"/>
                </a:solidFill>
                <a:latin typeface="Courier New" pitchFamily="-84" charset="0"/>
              </a:rPr>
              <a:t>++) </a:t>
            </a:r>
            <a:r>
              <a:rPr lang="en-US" sz="1600" dirty="0">
                <a:solidFill>
                  <a:srgbClr val="000008"/>
                </a:solidFill>
                <a:latin typeface="Courier New" pitchFamily="-84" charset="0"/>
              </a:rPr>
              <a:t>{</a:t>
            </a:r>
          </a:p>
          <a:p>
            <a:r>
              <a:rPr lang="en-US" sz="1600" dirty="0">
                <a:solidFill>
                  <a:srgbClr val="000008"/>
                </a:solidFill>
                <a:latin typeface="Courier New" pitchFamily="-84" charset="0"/>
              </a:rPr>
              <a:t>            </a:t>
            </a:r>
            <a:r>
              <a:rPr lang="en-US" sz="1600" dirty="0">
                <a:solidFill>
                  <a:srgbClr val="0000FF"/>
                </a:solidFill>
                <a:latin typeface="Courier New" pitchFamily="-84" charset="0"/>
              </a:rPr>
              <a:t>int </a:t>
            </a:r>
            <a:r>
              <a:rPr lang="en-US" sz="1600" dirty="0" err="1">
                <a:solidFill>
                  <a:srgbClr val="000008"/>
                </a:solidFill>
                <a:latin typeface="Courier New" pitchFamily="-84" charset="0"/>
              </a:rPr>
              <a:t>sx</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err="1">
                <a:solidFill>
                  <a:srgbClr val="000008"/>
                </a:solidFill>
                <a:latin typeface="Courier New" pitchFamily="-84" charset="0"/>
              </a:rPr>
              <a:t>tx</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err="1">
                <a:solidFill>
                  <a:srgbClr val="000008"/>
                </a:solidFill>
                <a:latin typeface="Courier New" pitchFamily="-84" charset="0"/>
              </a:rPr>
              <a:t>source</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width</a:t>
            </a:r>
            <a:r>
              <a:rPr lang="en-US" sz="1600" dirty="0">
                <a:solidFill>
                  <a:srgbClr val="9C1600"/>
                </a:solidFill>
                <a:latin typeface="Courier New" pitchFamily="-84" charset="0"/>
              </a:rPr>
              <a:t>()  /</a:t>
            </a:r>
            <a:r>
              <a:rPr lang="en-US" sz="1600" dirty="0" smtClean="0">
                <a:solidFill>
                  <a:srgbClr val="9C1600"/>
                </a:solidFill>
                <a:latin typeface="Courier New" pitchFamily="-84" charset="0"/>
              </a:rPr>
              <a:t> </a:t>
            </a:r>
            <a:r>
              <a:rPr lang="en-US" sz="1600" dirty="0" err="1" smtClean="0">
                <a:solidFill>
                  <a:srgbClr val="000008"/>
                </a:solidFill>
                <a:latin typeface="Courier New" pitchFamily="-84" charset="0"/>
              </a:rPr>
              <a:t>target</a:t>
            </a:r>
            <a:r>
              <a:rPr lang="en-US" sz="1600" dirty="0" err="1" smtClean="0">
                <a:solidFill>
                  <a:srgbClr val="9C1600"/>
                </a:solidFill>
                <a:latin typeface="Courier New" pitchFamily="-84" charset="0"/>
              </a:rPr>
              <a:t>.</a:t>
            </a:r>
            <a:r>
              <a:rPr lang="en-US" sz="1600" dirty="0" err="1" smtClean="0">
                <a:solidFill>
                  <a:srgbClr val="000008"/>
                </a:solidFill>
                <a:latin typeface="Courier New" pitchFamily="-84" charset="0"/>
              </a:rPr>
              <a:t>width</a:t>
            </a:r>
            <a:r>
              <a:rPr lang="en-US" sz="1600" dirty="0" smtClean="0">
                <a:solidFill>
                  <a:srgbClr val="9C1600"/>
                </a:solidFill>
                <a:latin typeface="Courier New" pitchFamily="-84" charset="0"/>
              </a:rPr>
              <a:t>();</a:t>
            </a:r>
            <a:endParaRPr lang="en-US" sz="1600" dirty="0">
              <a:solidFill>
                <a:srgbClr val="9C1600"/>
              </a:solidFill>
              <a:latin typeface="Courier New" pitchFamily="-84" charset="0"/>
            </a:endParaRPr>
          </a:p>
          <a:p>
            <a:r>
              <a:rPr lang="en-US" sz="1600" dirty="0">
                <a:solidFill>
                  <a:srgbClr val="9C1600"/>
                </a:solidFill>
                <a:latin typeface="Courier New" pitchFamily="-84" charset="0"/>
              </a:rPr>
              <a:t>            </a:t>
            </a:r>
            <a:r>
              <a:rPr lang="en-US" sz="1600" dirty="0">
                <a:solidFill>
                  <a:srgbClr val="0000FF"/>
                </a:solidFill>
                <a:latin typeface="Courier New" pitchFamily="-84" charset="0"/>
              </a:rPr>
              <a:t>int </a:t>
            </a:r>
            <a:r>
              <a:rPr lang="en-US" sz="1600" dirty="0" err="1">
                <a:solidFill>
                  <a:srgbClr val="000008"/>
                </a:solidFill>
                <a:latin typeface="Courier New" pitchFamily="-84" charset="0"/>
              </a:rPr>
              <a:t>sy</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err="1">
                <a:solidFill>
                  <a:srgbClr val="000008"/>
                </a:solidFill>
                <a:latin typeface="Courier New" pitchFamily="-84" charset="0"/>
              </a:rPr>
              <a:t>ty</a:t>
            </a:r>
            <a:r>
              <a:rPr lang="en-US" sz="1600" dirty="0">
                <a:solidFill>
                  <a:srgbClr val="000008"/>
                </a:solidFill>
                <a:latin typeface="Courier New" pitchFamily="-84" charset="0"/>
              </a:rPr>
              <a:t> </a:t>
            </a:r>
            <a:r>
              <a:rPr lang="en-US" sz="1600" dirty="0">
                <a:solidFill>
                  <a:srgbClr val="9C1600"/>
                </a:solidFill>
                <a:latin typeface="Courier New" pitchFamily="-84" charset="0"/>
              </a:rPr>
              <a:t>* </a:t>
            </a:r>
            <a:r>
              <a:rPr lang="en-US" sz="1600" dirty="0" err="1">
                <a:solidFill>
                  <a:srgbClr val="000008"/>
                </a:solidFill>
                <a:latin typeface="Courier New" pitchFamily="-84" charset="0"/>
              </a:rPr>
              <a:t>source</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height</a:t>
            </a:r>
            <a:r>
              <a:rPr lang="en-US" sz="1600" dirty="0">
                <a:solidFill>
                  <a:srgbClr val="9C1600"/>
                </a:solidFill>
                <a:latin typeface="Courier New" pitchFamily="-84" charset="0"/>
              </a:rPr>
              <a:t>() /</a:t>
            </a:r>
            <a:r>
              <a:rPr lang="en-US" sz="1600" dirty="0" smtClean="0">
                <a:solidFill>
                  <a:srgbClr val="9C1600"/>
                </a:solidFill>
                <a:latin typeface="Courier New" pitchFamily="-84" charset="0"/>
              </a:rPr>
              <a:t> </a:t>
            </a:r>
            <a:r>
              <a:rPr lang="en-US" sz="1600" dirty="0" err="1" smtClean="0">
                <a:solidFill>
                  <a:srgbClr val="000008"/>
                </a:solidFill>
                <a:latin typeface="Courier New" pitchFamily="-84" charset="0"/>
              </a:rPr>
              <a:t>target</a:t>
            </a:r>
            <a:r>
              <a:rPr lang="en-US" sz="1600" dirty="0" err="1" smtClean="0">
                <a:solidFill>
                  <a:srgbClr val="9C1600"/>
                </a:solidFill>
                <a:latin typeface="Courier New" pitchFamily="-84" charset="0"/>
              </a:rPr>
              <a:t>.</a:t>
            </a:r>
            <a:r>
              <a:rPr lang="en-US" sz="1600" dirty="0" err="1" smtClean="0">
                <a:solidFill>
                  <a:srgbClr val="000008"/>
                </a:solidFill>
                <a:latin typeface="Courier New" pitchFamily="-84" charset="0"/>
              </a:rPr>
              <a:t>height</a:t>
            </a:r>
            <a:r>
              <a:rPr lang="en-US" sz="1600" dirty="0" smtClean="0">
                <a:solidFill>
                  <a:srgbClr val="9C1600"/>
                </a:solidFill>
                <a:latin typeface="Courier New" pitchFamily="-84" charset="0"/>
              </a:rPr>
              <a:t>();</a:t>
            </a:r>
            <a:endParaRPr lang="en-US" sz="1600" dirty="0">
              <a:solidFill>
                <a:srgbClr val="9C1600"/>
              </a:solidFill>
              <a:latin typeface="Courier New" pitchFamily="-84" charset="0"/>
            </a:endParaRPr>
          </a:p>
          <a:p>
            <a:r>
              <a:rPr lang="en-US" sz="1600" dirty="0">
                <a:solidFill>
                  <a:srgbClr val="9C1600"/>
                </a:solidFill>
                <a:latin typeface="Courier New" pitchFamily="-84" charset="0"/>
              </a:rPr>
              <a:t>            </a:t>
            </a:r>
            <a:r>
              <a:rPr lang="en-US" sz="1600" dirty="0">
                <a:solidFill>
                  <a:srgbClr val="000008"/>
                </a:solidFill>
                <a:latin typeface="Courier New" pitchFamily="-84" charset="0"/>
              </a:rPr>
              <a:t>Color color </a:t>
            </a:r>
            <a:r>
              <a:rPr lang="en-US" sz="1600" dirty="0">
                <a:solidFill>
                  <a:srgbClr val="9C1600"/>
                </a:solidFill>
                <a:latin typeface="Courier New" pitchFamily="-84" charset="0"/>
              </a:rPr>
              <a:t>= </a:t>
            </a:r>
            <a:r>
              <a:rPr lang="en-US" sz="1600" dirty="0" err="1">
                <a:solidFill>
                  <a:srgbClr val="000008"/>
                </a:solidFill>
                <a:latin typeface="Courier New" pitchFamily="-84" charset="0"/>
              </a:rPr>
              <a:t>source</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get</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sx</a:t>
            </a:r>
            <a:r>
              <a:rPr lang="en-US" sz="1600" dirty="0">
                <a:solidFill>
                  <a:srgbClr val="9C1600"/>
                </a:solidFill>
                <a:latin typeface="Courier New" pitchFamily="-84" charset="0"/>
              </a:rPr>
              <a:t>, </a:t>
            </a:r>
            <a:r>
              <a:rPr lang="en-US" sz="1600" dirty="0" err="1">
                <a:solidFill>
                  <a:srgbClr val="000008"/>
                </a:solidFill>
                <a:latin typeface="Courier New" pitchFamily="-84" charset="0"/>
              </a:rPr>
              <a:t>sy</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err="1">
                <a:solidFill>
                  <a:srgbClr val="000008"/>
                </a:solidFill>
                <a:latin typeface="Courier New" pitchFamily="-84" charset="0"/>
              </a:rPr>
              <a:t>target</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set</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tx</a:t>
            </a:r>
            <a:r>
              <a:rPr lang="en-US" sz="1600" dirty="0">
                <a:solidFill>
                  <a:srgbClr val="9C1600"/>
                </a:solidFill>
                <a:latin typeface="Courier New" pitchFamily="-84" charset="0"/>
              </a:rPr>
              <a:t>, </a:t>
            </a:r>
            <a:r>
              <a:rPr lang="en-US" sz="1600" dirty="0" err="1">
                <a:solidFill>
                  <a:srgbClr val="000008"/>
                </a:solidFill>
                <a:latin typeface="Courier New" pitchFamily="-84" charset="0"/>
              </a:rPr>
              <a:t>ty</a:t>
            </a:r>
            <a:r>
              <a:rPr lang="en-US" sz="1600" dirty="0">
                <a:solidFill>
                  <a:srgbClr val="9C1600"/>
                </a:solidFill>
                <a:latin typeface="Courier New" pitchFamily="-84" charset="0"/>
              </a:rPr>
              <a:t>, </a:t>
            </a:r>
            <a:r>
              <a:rPr lang="en-US" sz="1600" dirty="0">
                <a:solidFill>
                  <a:srgbClr val="000008"/>
                </a:solidFill>
                <a:latin typeface="Courier New" pitchFamily="-84" charset="0"/>
              </a:rPr>
              <a:t>color</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a:solidFill>
                  <a:srgbClr val="000008"/>
                </a:solidFill>
                <a:latin typeface="Courier New" pitchFamily="-84" charset="0"/>
              </a:rPr>
              <a:t>}</a:t>
            </a:r>
          </a:p>
          <a:p>
            <a:r>
              <a:rPr lang="en-US" sz="1600" dirty="0">
                <a:solidFill>
                  <a:srgbClr val="000008"/>
                </a:solidFill>
                <a:latin typeface="Courier New" pitchFamily="-84" charset="0"/>
              </a:rPr>
              <a:t>     }</a:t>
            </a:r>
          </a:p>
          <a:p>
            <a:r>
              <a:rPr lang="en-US" sz="1600" dirty="0">
                <a:solidFill>
                  <a:srgbClr val="000008"/>
                </a:solidFill>
                <a:latin typeface="Courier New" pitchFamily="-84" charset="0"/>
              </a:rPr>
              <a:t>     </a:t>
            </a:r>
            <a:r>
              <a:rPr lang="en-US" sz="1600" dirty="0" err="1">
                <a:solidFill>
                  <a:srgbClr val="000008"/>
                </a:solidFill>
                <a:latin typeface="Courier New" pitchFamily="-84" charset="0"/>
              </a:rPr>
              <a:t>source</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show</a:t>
            </a:r>
            <a:r>
              <a:rPr lang="en-US" sz="1600" dirty="0">
                <a:solidFill>
                  <a:srgbClr val="9C1600"/>
                </a:solidFill>
                <a:latin typeface="Courier New" pitchFamily="-84" charset="0"/>
              </a:rPr>
              <a:t>();</a:t>
            </a:r>
            <a:endParaRPr lang="en-US" sz="1600" dirty="0">
              <a:solidFill>
                <a:srgbClr val="000008"/>
              </a:solidFill>
              <a:latin typeface="Courier New" pitchFamily="-84" charset="0"/>
            </a:endParaRPr>
          </a:p>
          <a:p>
            <a:r>
              <a:rPr lang="en-US" sz="1600" dirty="0">
                <a:solidFill>
                  <a:srgbClr val="000008"/>
                </a:solidFill>
                <a:latin typeface="Courier New" pitchFamily="-84" charset="0"/>
              </a:rPr>
              <a:t>     </a:t>
            </a:r>
            <a:r>
              <a:rPr lang="en-US" sz="1600" dirty="0" err="1">
                <a:solidFill>
                  <a:srgbClr val="000008"/>
                </a:solidFill>
                <a:latin typeface="Courier New" pitchFamily="-84" charset="0"/>
              </a:rPr>
              <a:t>target</a:t>
            </a:r>
            <a:r>
              <a:rPr lang="en-US" sz="1600" dirty="0" err="1">
                <a:solidFill>
                  <a:srgbClr val="9C1600"/>
                </a:solidFill>
                <a:latin typeface="Courier New" pitchFamily="-84" charset="0"/>
              </a:rPr>
              <a:t>.</a:t>
            </a:r>
            <a:r>
              <a:rPr lang="en-US" sz="1600" dirty="0" err="1">
                <a:solidFill>
                  <a:srgbClr val="000008"/>
                </a:solidFill>
                <a:latin typeface="Courier New" pitchFamily="-84" charset="0"/>
              </a:rPr>
              <a:t>show</a:t>
            </a:r>
            <a:r>
              <a:rPr lang="en-US" sz="1600" dirty="0">
                <a:solidFill>
                  <a:srgbClr val="9C1600"/>
                </a:solidFill>
                <a:latin typeface="Courier New" pitchFamily="-84" charset="0"/>
              </a:rPr>
              <a:t>();</a:t>
            </a:r>
          </a:p>
          <a:p>
            <a:r>
              <a:rPr lang="en-US" sz="1600" dirty="0">
                <a:solidFill>
                  <a:srgbClr val="9C1600"/>
                </a:solidFill>
                <a:latin typeface="Courier New" pitchFamily="-84" charset="0"/>
              </a:rPr>
              <a:t>  </a:t>
            </a:r>
            <a:r>
              <a:rPr lang="en-US" sz="1600" dirty="0">
                <a:solidFill>
                  <a:srgbClr val="000008"/>
                </a:solidFill>
                <a:latin typeface="Courier New" pitchFamily="-84" charset="0"/>
              </a:rPr>
              <a:t>}</a:t>
            </a:r>
          </a:p>
          <a:p>
            <a:r>
              <a:rPr lang="en-US" sz="1600" dirty="0">
                <a:solidFill>
                  <a:srgbClr val="000008"/>
                </a:solidFill>
                <a:latin typeface="Courier New" pitchFamily="-84"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p:spPr>
        <p:txBody>
          <a:bodyPr/>
          <a:lstStyle/>
          <a:p>
            <a:fld id="{42EB0419-B94B-47B2-B64F-B609B99EC69A}" type="slidenum">
              <a:rPr lang="en-US" smtClean="0"/>
              <a:pPr/>
              <a:t>24</a:t>
            </a:fld>
            <a:endParaRPr lang="en-US" sz="1400" smtClean="0"/>
          </a:p>
        </p:txBody>
      </p:sp>
      <p:sp>
        <p:nvSpPr>
          <p:cNvPr id="62467" name="Rectangle 3"/>
          <p:cNvSpPr>
            <a:spLocks noGrp="1" noChangeArrowheads="1"/>
          </p:cNvSpPr>
          <p:nvPr>
            <p:ph type="title"/>
          </p:nvPr>
        </p:nvSpPr>
        <p:spPr/>
        <p:txBody>
          <a:bodyPr/>
          <a:lstStyle/>
          <a:p>
            <a:r>
              <a:rPr lang="en-US">
                <a:ea typeface="ＭＳ Ｐゴシック" pitchFamily="-84" charset="-128"/>
                <a:cs typeface="ＭＳ Ｐゴシック" pitchFamily="-84" charset="-128"/>
              </a:rPr>
              <a:t>Image Processing:  Scaling Filter</a:t>
            </a:r>
          </a:p>
        </p:txBody>
      </p:sp>
      <p:sp>
        <p:nvSpPr>
          <p:cNvPr id="62468" name="Rectangle 4"/>
          <p:cNvSpPr>
            <a:spLocks noGrp="1" noChangeArrowheads="1"/>
          </p:cNvSpPr>
          <p:nvPr>
            <p:ph type="body" idx="1"/>
          </p:nvPr>
        </p:nvSpPr>
        <p:spPr/>
        <p:txBody>
          <a:bodyPr/>
          <a:lstStyle/>
          <a:p>
            <a:pPr marL="0" indent="0"/>
            <a:r>
              <a:rPr lang="en-US" dirty="0">
                <a:ea typeface="ＭＳ Ｐゴシック" pitchFamily="-84" charset="-128"/>
                <a:cs typeface="ＭＳ Ｐゴシック" pitchFamily="-84" charset="-128"/>
              </a:rPr>
              <a:t>Scaling filter.  </a:t>
            </a:r>
            <a:r>
              <a:rPr lang="en-US" dirty="0">
                <a:solidFill>
                  <a:schemeClr val="tx1"/>
                </a:solidFill>
                <a:ea typeface="ＭＳ Ｐゴシック" pitchFamily="-84" charset="-128"/>
                <a:cs typeface="ＭＳ Ｐゴシック" pitchFamily="-84" charset="-128"/>
              </a:rPr>
              <a:t>Creates </a:t>
            </a:r>
            <a:r>
              <a:rPr lang="en-US" dirty="0">
                <a:solidFill>
                  <a:schemeClr val="accent1"/>
                </a:solidFill>
                <a:ea typeface="ＭＳ Ｐゴシック" pitchFamily="-84" charset="-128"/>
                <a:cs typeface="ＭＳ Ｐゴシック" pitchFamily="-84" charset="-128"/>
              </a:rPr>
              <a:t>two </a:t>
            </a:r>
            <a:r>
              <a:rPr lang="en-US" sz="1600" b="1" dirty="0">
                <a:solidFill>
                  <a:schemeClr val="tx1"/>
                </a:solidFill>
                <a:latin typeface="Courier New" pitchFamily="-84" charset="0"/>
                <a:ea typeface="ＭＳ Ｐゴシック" pitchFamily="-84" charset="-128"/>
                <a:cs typeface="ＭＳ Ｐゴシック" pitchFamily="-84" charset="-128"/>
              </a:rPr>
              <a:t>Picture</a:t>
            </a:r>
            <a:r>
              <a:rPr lang="en-US" b="1" dirty="0">
                <a:solidFill>
                  <a:schemeClr val="tx1"/>
                </a:solidFill>
                <a:ea typeface="ＭＳ Ｐゴシック" pitchFamily="-84" charset="-128"/>
                <a:cs typeface="ＭＳ Ｐゴシック" pitchFamily="-84" charset="-128"/>
              </a:rPr>
              <a:t> </a:t>
            </a:r>
            <a:r>
              <a:rPr lang="en-US" dirty="0">
                <a:solidFill>
                  <a:schemeClr val="tx1"/>
                </a:solidFill>
                <a:ea typeface="ＭＳ Ｐゴシック" pitchFamily="-84" charset="-128"/>
                <a:cs typeface="ＭＳ Ｐゴシック" pitchFamily="-84" charset="-128"/>
              </a:rPr>
              <a:t>objects and two windows.</a:t>
            </a:r>
          </a:p>
        </p:txBody>
      </p:sp>
      <p:sp>
        <p:nvSpPr>
          <p:cNvPr id="62469" name="Rectangle 6"/>
          <p:cNvSpPr>
            <a:spLocks noChangeArrowheads="1"/>
          </p:cNvSpPr>
          <p:nvPr/>
        </p:nvSpPr>
        <p:spPr bwMode="auto">
          <a:xfrm>
            <a:off x="4632325" y="5057775"/>
            <a:ext cx="3201988" cy="274638"/>
          </a:xfrm>
          <a:prstGeom prst="rect">
            <a:avLst/>
          </a:prstGeom>
          <a:noFill/>
          <a:ln w="9525">
            <a:noFill/>
            <a:miter lim="800000"/>
            <a:headEnd/>
            <a:tailEnd type="none" w="sm" len="sm"/>
          </a:ln>
        </p:spPr>
        <p:txBody>
          <a:bodyPr wrap="none">
            <a:prstTxWarp prst="textNoShape">
              <a:avLst/>
            </a:prstTxWarp>
            <a:spAutoFit/>
          </a:bodyPr>
          <a:lstStyle/>
          <a:p>
            <a:r>
              <a:rPr lang="en-US">
                <a:latin typeface="Courier New" pitchFamily="-84" charset="0"/>
              </a:rPr>
              <a:t>% java Scale mandrill.jpg 400 200</a:t>
            </a:r>
          </a:p>
        </p:txBody>
      </p:sp>
      <p:pic>
        <p:nvPicPr>
          <p:cNvPr id="62470" name="Picture 7" descr="mandrill1"/>
          <p:cNvPicPr>
            <a:picLocks noChangeAspect="1" noChangeArrowheads="1"/>
          </p:cNvPicPr>
          <p:nvPr/>
        </p:nvPicPr>
        <p:blipFill>
          <a:blip r:embed="rId3"/>
          <a:srcRect/>
          <a:stretch>
            <a:fillRect/>
          </a:stretch>
        </p:blipFill>
        <p:spPr bwMode="auto">
          <a:xfrm>
            <a:off x="4419600" y="2968625"/>
            <a:ext cx="3586163" cy="1792288"/>
          </a:xfrm>
          <a:prstGeom prst="rect">
            <a:avLst/>
          </a:prstGeom>
          <a:noFill/>
          <a:ln w="9525">
            <a:noFill/>
            <a:miter lim="800000"/>
            <a:headEnd/>
            <a:tailEnd/>
          </a:ln>
        </p:spPr>
      </p:pic>
      <p:pic>
        <p:nvPicPr>
          <p:cNvPr id="62471" name="Picture 8" descr="mandrill2"/>
          <p:cNvPicPr>
            <a:picLocks noChangeAspect="1" noChangeArrowheads="1"/>
          </p:cNvPicPr>
          <p:nvPr/>
        </p:nvPicPr>
        <p:blipFill>
          <a:blip r:embed="rId4"/>
          <a:srcRect/>
          <a:stretch>
            <a:fillRect/>
          </a:stretch>
        </p:blipFill>
        <p:spPr bwMode="auto">
          <a:xfrm>
            <a:off x="1295400" y="2092325"/>
            <a:ext cx="2671763" cy="2671763"/>
          </a:xfrm>
          <a:prstGeom prst="rect">
            <a:avLst/>
          </a:prstGeom>
          <a:noFill/>
          <a:ln w="9525">
            <a:noFill/>
            <a:miter lim="800000"/>
            <a:headEnd/>
            <a:tailEnd/>
          </a:ln>
        </p:spPr>
      </p:pic>
      <p:sp>
        <p:nvSpPr>
          <p:cNvPr id="62472" name="Rectangle 10"/>
          <p:cNvSpPr>
            <a:spLocks noChangeArrowheads="1"/>
          </p:cNvSpPr>
          <p:nvPr/>
        </p:nvSpPr>
        <p:spPr bwMode="auto">
          <a:xfrm>
            <a:off x="1946275" y="5067300"/>
            <a:ext cx="1281113" cy="274638"/>
          </a:xfrm>
          <a:prstGeom prst="rect">
            <a:avLst/>
          </a:prstGeom>
          <a:noFill/>
          <a:ln w="9525">
            <a:noFill/>
            <a:miter lim="800000"/>
            <a:headEnd/>
            <a:tailEnd type="none" w="sm" len="sm"/>
          </a:ln>
        </p:spPr>
        <p:txBody>
          <a:bodyPr wrap="none">
            <a:prstTxWarp prst="textNoShape">
              <a:avLst/>
            </a:prstTxWarp>
            <a:spAutoFit/>
          </a:bodyPr>
          <a:lstStyle/>
          <a:p>
            <a:r>
              <a:rPr lang="en-US" dirty="0" err="1">
                <a:latin typeface="Courier New" pitchFamily="-84" charset="0"/>
              </a:rPr>
              <a:t>mandrill.jpg</a:t>
            </a:r>
            <a:endParaRPr lang="en-US" dirty="0">
              <a:latin typeface="Courier New" pitchFamily="-84" charset="0"/>
            </a:endParaRPr>
          </a:p>
        </p:txBody>
      </p:sp>
      <p:sp>
        <p:nvSpPr>
          <p:cNvPr id="9" name="Rectangle 10"/>
          <p:cNvSpPr>
            <a:spLocks noChangeArrowheads="1"/>
          </p:cNvSpPr>
          <p:nvPr/>
        </p:nvSpPr>
        <p:spPr bwMode="auto">
          <a:xfrm>
            <a:off x="1922542" y="5321677"/>
            <a:ext cx="1292842" cy="276999"/>
          </a:xfrm>
          <a:prstGeom prst="rect">
            <a:avLst/>
          </a:prstGeom>
          <a:noFill/>
          <a:ln w="9525">
            <a:noFill/>
            <a:miter lim="800000"/>
            <a:headEnd/>
            <a:tailEnd type="none" w="sm" len="sm"/>
          </a:ln>
        </p:spPr>
        <p:txBody>
          <a:bodyPr wrap="none">
            <a:prstTxWarp prst="textNoShape">
              <a:avLst/>
            </a:prstTxWarp>
            <a:spAutoFit/>
          </a:bodyPr>
          <a:lstStyle/>
          <a:p>
            <a:r>
              <a:rPr lang="en-US" dirty="0" smtClean="0">
                <a:latin typeface="Courier New" pitchFamily="-84" charset="0"/>
              </a:rPr>
              <a:t>(298-by-298)</a:t>
            </a:r>
            <a:endParaRPr lang="en-US" dirty="0">
              <a:latin typeface="Courier New" pitchFamily="-8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p>
            <a:fld id="{FDA53BCE-4D2B-4D14-A910-FC69DF799BF6}" type="slidenum">
              <a:rPr lang="en-US" smtClean="0"/>
              <a:pPr/>
              <a:t>25</a:t>
            </a:fld>
            <a:endParaRPr lang="en-US" sz="1400" smtClean="0"/>
          </a:p>
        </p:txBody>
      </p:sp>
      <p:sp>
        <p:nvSpPr>
          <p:cNvPr id="64515"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More Image Processing Effects</a:t>
            </a:r>
          </a:p>
        </p:txBody>
      </p:sp>
      <p:pic>
        <p:nvPicPr>
          <p:cNvPr id="64516" name="Picture 6" descr="baboon-glass"/>
          <p:cNvPicPr>
            <a:picLocks noChangeAspect="1" noChangeArrowheads="1"/>
          </p:cNvPicPr>
          <p:nvPr/>
        </p:nvPicPr>
        <p:blipFill>
          <a:blip r:embed="rId3"/>
          <a:srcRect/>
          <a:stretch>
            <a:fillRect/>
          </a:stretch>
        </p:blipFill>
        <p:spPr bwMode="auto">
          <a:xfrm>
            <a:off x="4619625" y="3814763"/>
            <a:ext cx="2112963" cy="2112962"/>
          </a:xfrm>
          <a:prstGeom prst="rect">
            <a:avLst/>
          </a:prstGeom>
          <a:noFill/>
          <a:ln w="9525">
            <a:noFill/>
            <a:miter lim="800000"/>
            <a:headEnd/>
            <a:tailEnd/>
          </a:ln>
        </p:spPr>
      </p:pic>
      <p:pic>
        <p:nvPicPr>
          <p:cNvPr id="64517" name="Picture 7" descr="baboon-sobel"/>
          <p:cNvPicPr>
            <a:picLocks noChangeAspect="1" noChangeArrowheads="1"/>
          </p:cNvPicPr>
          <p:nvPr/>
        </p:nvPicPr>
        <p:blipFill>
          <a:blip r:embed="rId4"/>
          <a:srcRect/>
          <a:stretch>
            <a:fillRect/>
          </a:stretch>
        </p:blipFill>
        <p:spPr bwMode="auto">
          <a:xfrm>
            <a:off x="6826250" y="3814763"/>
            <a:ext cx="2112963" cy="2112962"/>
          </a:xfrm>
          <a:prstGeom prst="rect">
            <a:avLst/>
          </a:prstGeom>
          <a:noFill/>
          <a:ln w="9525">
            <a:noFill/>
            <a:miter lim="800000"/>
            <a:headEnd/>
            <a:tailEnd/>
          </a:ln>
        </p:spPr>
      </p:pic>
      <p:sp>
        <p:nvSpPr>
          <p:cNvPr id="64518" name="Rectangle 12"/>
          <p:cNvSpPr>
            <a:spLocks noChangeArrowheads="1"/>
          </p:cNvSpPr>
          <p:nvPr/>
        </p:nvSpPr>
        <p:spPr bwMode="auto">
          <a:xfrm>
            <a:off x="2406650" y="5954713"/>
            <a:ext cx="2097088" cy="274637"/>
          </a:xfrm>
          <a:prstGeom prst="rect">
            <a:avLst/>
          </a:prstGeom>
          <a:noFill/>
          <a:ln w="9525">
            <a:noFill/>
            <a:miter lim="800000"/>
            <a:headEnd/>
            <a:tailEnd/>
          </a:ln>
        </p:spPr>
        <p:txBody>
          <a:bodyPr>
            <a:prstTxWarp prst="textNoShape">
              <a:avLst/>
            </a:prstTxWarp>
            <a:spAutoFit/>
          </a:bodyPr>
          <a:lstStyle/>
          <a:p>
            <a:pPr algn="ctr"/>
            <a:r>
              <a:rPr lang="en-US" b="0">
                <a:solidFill>
                  <a:schemeClr val="hlink"/>
                </a:solidFill>
              </a:rPr>
              <a:t>wave filter</a:t>
            </a:r>
          </a:p>
        </p:txBody>
      </p:sp>
      <p:sp>
        <p:nvSpPr>
          <p:cNvPr id="64519" name="Rectangle 13"/>
          <p:cNvSpPr>
            <a:spLocks noChangeArrowheads="1"/>
          </p:cNvSpPr>
          <p:nvPr/>
        </p:nvSpPr>
        <p:spPr bwMode="auto">
          <a:xfrm>
            <a:off x="4624388" y="5954713"/>
            <a:ext cx="2090737" cy="274637"/>
          </a:xfrm>
          <a:prstGeom prst="rect">
            <a:avLst/>
          </a:prstGeom>
          <a:noFill/>
          <a:ln w="9525">
            <a:noFill/>
            <a:miter lim="800000"/>
            <a:headEnd/>
            <a:tailEnd/>
          </a:ln>
        </p:spPr>
        <p:txBody>
          <a:bodyPr>
            <a:prstTxWarp prst="textNoShape">
              <a:avLst/>
            </a:prstTxWarp>
            <a:spAutoFit/>
          </a:bodyPr>
          <a:lstStyle/>
          <a:p>
            <a:pPr algn="ctr"/>
            <a:r>
              <a:rPr lang="en-US" b="0">
                <a:solidFill>
                  <a:schemeClr val="hlink"/>
                </a:solidFill>
              </a:rPr>
              <a:t>glass filter</a:t>
            </a:r>
          </a:p>
        </p:txBody>
      </p:sp>
      <p:sp>
        <p:nvSpPr>
          <p:cNvPr id="64520" name="Rectangle 14"/>
          <p:cNvSpPr>
            <a:spLocks noChangeArrowheads="1"/>
          </p:cNvSpPr>
          <p:nvPr/>
        </p:nvSpPr>
        <p:spPr bwMode="auto">
          <a:xfrm>
            <a:off x="6837363" y="5954713"/>
            <a:ext cx="2081212" cy="274637"/>
          </a:xfrm>
          <a:prstGeom prst="rect">
            <a:avLst/>
          </a:prstGeom>
          <a:noFill/>
          <a:ln w="9525">
            <a:noFill/>
            <a:miter lim="800000"/>
            <a:headEnd/>
            <a:tailEnd/>
          </a:ln>
        </p:spPr>
        <p:txBody>
          <a:bodyPr>
            <a:prstTxWarp prst="textNoShape">
              <a:avLst/>
            </a:prstTxWarp>
            <a:spAutoFit/>
          </a:bodyPr>
          <a:lstStyle/>
          <a:p>
            <a:pPr algn="ctr"/>
            <a:r>
              <a:rPr lang="en-US" b="0">
                <a:solidFill>
                  <a:schemeClr val="hlink"/>
                </a:solidFill>
              </a:rPr>
              <a:t>Sobel edge detection</a:t>
            </a:r>
          </a:p>
        </p:txBody>
      </p:sp>
      <p:grpSp>
        <p:nvGrpSpPr>
          <p:cNvPr id="64521" name="Group 23"/>
          <p:cNvGrpSpPr>
            <a:grpSpLocks/>
          </p:cNvGrpSpPr>
          <p:nvPr/>
        </p:nvGrpSpPr>
        <p:grpSpPr bwMode="auto">
          <a:xfrm>
            <a:off x="2286000" y="1371600"/>
            <a:ext cx="4678363" cy="1558925"/>
            <a:chOff x="823" y="640"/>
            <a:chExt cx="4284" cy="1428"/>
          </a:xfrm>
        </p:grpSpPr>
        <p:pic>
          <p:nvPicPr>
            <p:cNvPr id="64526" name="Picture 17" descr="b"/>
            <p:cNvPicPr>
              <a:picLocks noChangeAspect="1" noChangeArrowheads="1"/>
            </p:cNvPicPr>
            <p:nvPr/>
          </p:nvPicPr>
          <p:blipFill>
            <a:blip r:embed="rId5"/>
            <a:srcRect/>
            <a:stretch>
              <a:fillRect/>
            </a:stretch>
          </p:blipFill>
          <p:spPr bwMode="auto">
            <a:xfrm>
              <a:off x="3679" y="640"/>
              <a:ext cx="1428" cy="1428"/>
            </a:xfrm>
            <a:prstGeom prst="rect">
              <a:avLst/>
            </a:prstGeom>
            <a:noFill/>
            <a:ln w="9525">
              <a:noFill/>
              <a:miter lim="800000"/>
              <a:headEnd/>
              <a:tailEnd/>
            </a:ln>
          </p:spPr>
        </p:pic>
        <p:pic>
          <p:nvPicPr>
            <p:cNvPr id="64527" name="Picture 18" descr="g"/>
            <p:cNvPicPr>
              <a:picLocks noChangeAspect="1" noChangeArrowheads="1"/>
            </p:cNvPicPr>
            <p:nvPr/>
          </p:nvPicPr>
          <p:blipFill>
            <a:blip r:embed="rId6"/>
            <a:srcRect/>
            <a:stretch>
              <a:fillRect/>
            </a:stretch>
          </p:blipFill>
          <p:spPr bwMode="auto">
            <a:xfrm>
              <a:off x="2251" y="640"/>
              <a:ext cx="1428" cy="1428"/>
            </a:xfrm>
            <a:prstGeom prst="rect">
              <a:avLst/>
            </a:prstGeom>
            <a:noFill/>
            <a:ln w="9525">
              <a:noFill/>
              <a:miter lim="800000"/>
              <a:headEnd/>
              <a:tailEnd/>
            </a:ln>
          </p:spPr>
        </p:pic>
        <p:pic>
          <p:nvPicPr>
            <p:cNvPr id="64528" name="Picture 19" descr="r"/>
            <p:cNvPicPr>
              <a:picLocks noChangeAspect="1" noChangeArrowheads="1"/>
            </p:cNvPicPr>
            <p:nvPr/>
          </p:nvPicPr>
          <p:blipFill>
            <a:blip r:embed="rId7"/>
            <a:srcRect/>
            <a:stretch>
              <a:fillRect/>
            </a:stretch>
          </p:blipFill>
          <p:spPr bwMode="auto">
            <a:xfrm>
              <a:off x="823" y="640"/>
              <a:ext cx="1428" cy="1428"/>
            </a:xfrm>
            <a:prstGeom prst="rect">
              <a:avLst/>
            </a:prstGeom>
            <a:noFill/>
            <a:ln w="9525">
              <a:noFill/>
              <a:miter lim="800000"/>
              <a:headEnd/>
              <a:tailEnd/>
            </a:ln>
          </p:spPr>
        </p:pic>
      </p:grpSp>
      <p:pic>
        <p:nvPicPr>
          <p:cNvPr id="64522" name="Picture 20" descr="baboon-wave64"/>
          <p:cNvPicPr>
            <a:picLocks noChangeAspect="1" noChangeArrowheads="1"/>
          </p:cNvPicPr>
          <p:nvPr/>
        </p:nvPicPr>
        <p:blipFill>
          <a:blip r:embed="rId8"/>
          <a:srcRect/>
          <a:stretch>
            <a:fillRect/>
          </a:stretch>
        </p:blipFill>
        <p:spPr bwMode="auto">
          <a:xfrm>
            <a:off x="2409825" y="3814763"/>
            <a:ext cx="2112963" cy="2112962"/>
          </a:xfrm>
          <a:prstGeom prst="rect">
            <a:avLst/>
          </a:prstGeom>
          <a:noFill/>
          <a:ln w="9525">
            <a:noFill/>
            <a:miter lim="800000"/>
            <a:headEnd/>
            <a:tailEnd/>
          </a:ln>
        </p:spPr>
      </p:pic>
      <p:sp>
        <p:nvSpPr>
          <p:cNvPr id="64523" name="Rectangle 21"/>
          <p:cNvSpPr>
            <a:spLocks noChangeArrowheads="1"/>
          </p:cNvSpPr>
          <p:nvPr/>
        </p:nvSpPr>
        <p:spPr bwMode="auto">
          <a:xfrm>
            <a:off x="2279650" y="2963863"/>
            <a:ext cx="4673600" cy="274637"/>
          </a:xfrm>
          <a:prstGeom prst="rect">
            <a:avLst/>
          </a:prstGeom>
          <a:noFill/>
          <a:ln w="9525">
            <a:noFill/>
            <a:miter lim="800000"/>
            <a:headEnd/>
            <a:tailEnd type="none" w="sm" len="sm"/>
          </a:ln>
        </p:spPr>
        <p:txBody>
          <a:bodyPr>
            <a:prstTxWarp prst="textNoShape">
              <a:avLst/>
            </a:prstTxWarp>
            <a:spAutoFit/>
          </a:bodyPr>
          <a:lstStyle/>
          <a:p>
            <a:pPr algn="ctr"/>
            <a:r>
              <a:rPr lang="en-US" b="0">
                <a:solidFill>
                  <a:schemeClr val="hlink"/>
                </a:solidFill>
              </a:rPr>
              <a:t>RGB color separation</a:t>
            </a:r>
          </a:p>
        </p:txBody>
      </p:sp>
      <p:pic>
        <p:nvPicPr>
          <p:cNvPr id="64524" name="Picture 22" descr="baboon-swirl"/>
          <p:cNvPicPr>
            <a:picLocks noChangeAspect="1" noChangeArrowheads="1"/>
          </p:cNvPicPr>
          <p:nvPr/>
        </p:nvPicPr>
        <p:blipFill>
          <a:blip r:embed="rId9"/>
          <a:srcRect/>
          <a:stretch>
            <a:fillRect/>
          </a:stretch>
        </p:blipFill>
        <p:spPr bwMode="auto">
          <a:xfrm>
            <a:off x="196850" y="3810000"/>
            <a:ext cx="2111375" cy="2111375"/>
          </a:xfrm>
          <a:prstGeom prst="rect">
            <a:avLst/>
          </a:prstGeom>
          <a:noFill/>
          <a:ln w="9525">
            <a:noFill/>
            <a:miter lim="800000"/>
            <a:headEnd/>
            <a:tailEnd/>
          </a:ln>
        </p:spPr>
      </p:pic>
      <p:sp>
        <p:nvSpPr>
          <p:cNvPr id="64525" name="Rectangle 24"/>
          <p:cNvSpPr>
            <a:spLocks noChangeArrowheads="1"/>
          </p:cNvSpPr>
          <p:nvPr/>
        </p:nvSpPr>
        <p:spPr bwMode="auto">
          <a:xfrm>
            <a:off x="187325" y="5951538"/>
            <a:ext cx="2114550" cy="274637"/>
          </a:xfrm>
          <a:prstGeom prst="rect">
            <a:avLst/>
          </a:prstGeom>
          <a:noFill/>
          <a:ln w="9525">
            <a:noFill/>
            <a:miter lim="800000"/>
            <a:headEnd/>
            <a:tailEnd/>
          </a:ln>
        </p:spPr>
        <p:txBody>
          <a:bodyPr>
            <a:prstTxWarp prst="textNoShape">
              <a:avLst/>
            </a:prstTxWarp>
            <a:spAutoFit/>
          </a:bodyPr>
          <a:lstStyle/>
          <a:p>
            <a:pPr algn="ctr"/>
            <a:r>
              <a:rPr lang="en-US" b="0">
                <a:solidFill>
                  <a:schemeClr val="hlink"/>
                </a:solidFill>
              </a:rPr>
              <a:t>swirl filter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04A51FB8-787F-4771-AB76-6F4AB8C21085}" type="slidenum">
              <a:rPr lang="en-US" smtClean="0"/>
              <a:pPr/>
              <a:t>3</a:t>
            </a:fld>
            <a:endParaRPr lang="en-US" sz="1400" smtClean="0"/>
          </a:p>
        </p:txBody>
      </p:sp>
      <p:sp>
        <p:nvSpPr>
          <p:cNvPr id="19459"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Data Types</a:t>
            </a:r>
          </a:p>
        </p:txBody>
      </p:sp>
      <p:sp>
        <p:nvSpPr>
          <p:cNvPr id="19460" name="Rectangle 3"/>
          <p:cNvSpPr>
            <a:spLocks noGrp="1" noChangeArrowheads="1"/>
          </p:cNvSpPr>
          <p:nvPr>
            <p:ph type="body" idx="1"/>
          </p:nvPr>
        </p:nvSpPr>
        <p:spPr>
          <a:xfrm>
            <a:off x="609600" y="914400"/>
            <a:ext cx="8035925" cy="5410200"/>
          </a:xfrm>
        </p:spPr>
        <p:txBody>
          <a:bodyPr/>
          <a:lstStyle/>
          <a:p>
            <a:pPr marL="0" indent="0"/>
            <a:r>
              <a:rPr lang="en-US" dirty="0">
                <a:ea typeface="ＭＳ Ｐゴシック" pitchFamily="-84" charset="-128"/>
                <a:cs typeface="ＭＳ Ｐゴシック" pitchFamily="-84" charset="-128"/>
              </a:rPr>
              <a:t>Data type.  </a:t>
            </a:r>
            <a:r>
              <a:rPr lang="en-US" dirty="0">
                <a:solidFill>
                  <a:schemeClr val="tx1"/>
                </a:solidFill>
                <a:ea typeface="ＭＳ Ｐゴシック" pitchFamily="-84" charset="-128"/>
                <a:cs typeface="ＭＳ Ｐゴシック" pitchFamily="-84" charset="-128"/>
              </a:rPr>
              <a:t>Set of values and operations on those values.</a:t>
            </a:r>
          </a:p>
          <a:p>
            <a:pPr lvl="1"/>
            <a:endParaRPr lang="en-US" dirty="0"/>
          </a:p>
          <a:p>
            <a:pPr marL="0" indent="0"/>
            <a:r>
              <a:rPr lang="en-US" dirty="0">
                <a:ea typeface="ＭＳ Ｐゴシック" pitchFamily="-84" charset="-128"/>
                <a:cs typeface="ＭＳ Ｐゴシック" pitchFamily="-84" charset="-128"/>
              </a:rPr>
              <a:t>Primitive types. </a:t>
            </a:r>
            <a:r>
              <a:rPr lang="en-US" dirty="0" smtClean="0">
                <a:ea typeface="ＭＳ Ｐゴシック" pitchFamily="-84" charset="-128"/>
                <a:cs typeface="ＭＳ Ｐゴシック" pitchFamily="-84" charset="-128"/>
              </a:rPr>
              <a:t> </a:t>
            </a:r>
            <a:r>
              <a:rPr lang="en-US" dirty="0" smtClean="0">
                <a:solidFill>
                  <a:schemeClr val="tx1"/>
                </a:solidFill>
                <a:ea typeface="ＭＳ Ｐゴシック" pitchFamily="-84" charset="-128"/>
                <a:cs typeface="ＭＳ Ｐゴシック" pitchFamily="-84" charset="-128"/>
              </a:rPr>
              <a:t>Values directly map to machine representation;</a:t>
            </a:r>
            <a:br>
              <a:rPr lang="en-US" dirty="0" smtClean="0">
                <a:solidFill>
                  <a:schemeClr val="tx1"/>
                </a:solidFill>
                <a:ea typeface="ＭＳ Ｐゴシック" pitchFamily="-84" charset="-128"/>
                <a:cs typeface="ＭＳ Ｐゴシック" pitchFamily="-84" charset="-128"/>
              </a:rPr>
            </a:br>
            <a:r>
              <a:rPr lang="en-US" dirty="0" smtClean="0">
                <a:solidFill>
                  <a:schemeClr val="tx1"/>
                </a:solidFill>
                <a:ea typeface="ＭＳ Ｐゴシック" pitchFamily="-84" charset="-128"/>
                <a:cs typeface="ＭＳ Ｐゴシック" pitchFamily="-84" charset="-128"/>
              </a:rPr>
              <a:t>ops </a:t>
            </a:r>
            <a:r>
              <a:rPr lang="en-US" dirty="0">
                <a:solidFill>
                  <a:schemeClr val="tx1"/>
                </a:solidFill>
                <a:ea typeface="ＭＳ Ｐゴシック" pitchFamily="-84" charset="-128"/>
                <a:cs typeface="ＭＳ Ｐゴシック" pitchFamily="-84" charset="-128"/>
              </a:rPr>
              <a:t>directly</a:t>
            </a:r>
            <a:r>
              <a:rPr lang="en-US" dirty="0" smtClean="0">
                <a:solidFill>
                  <a:schemeClr val="tx1"/>
                </a:solidFill>
                <a:ea typeface="ＭＳ Ｐゴシック" pitchFamily="-84" charset="-128"/>
                <a:cs typeface="ＭＳ Ｐゴシック" pitchFamily="-84" charset="-128"/>
              </a:rPr>
              <a:t> map to </a:t>
            </a:r>
            <a:r>
              <a:rPr lang="en-US" dirty="0">
                <a:solidFill>
                  <a:schemeClr val="tx1"/>
                </a:solidFill>
                <a:ea typeface="ＭＳ Ｐゴシック" pitchFamily="-84" charset="-128"/>
                <a:cs typeface="ＭＳ Ｐゴシック" pitchFamily="-84" charset="-128"/>
              </a:rPr>
              <a:t>machine instructions.</a:t>
            </a:r>
            <a:endParaRPr lang="en-US" dirty="0">
              <a:ea typeface="ＭＳ Ｐゴシック" pitchFamily="-84" charset="-128"/>
              <a:cs typeface="ＭＳ Ｐゴシック" pitchFamily="-84" charset="-128"/>
            </a:endParaRPr>
          </a:p>
          <a:p>
            <a:pPr lvl="1"/>
            <a:endParaRPr lang="en-US" dirty="0"/>
          </a:p>
          <a:p>
            <a:pPr lvl="1"/>
            <a:endParaRPr lang="en-US" dirty="0"/>
          </a:p>
          <a:p>
            <a:pPr lvl="1"/>
            <a:endParaRPr lang="en-US" dirty="0"/>
          </a:p>
          <a:p>
            <a:pPr lvl="1"/>
            <a:endParaRPr lang="en-US" dirty="0"/>
          </a:p>
          <a:p>
            <a:pPr lvl="1"/>
            <a:endParaRPr lang="en-US" dirty="0" smtClean="0"/>
          </a:p>
          <a:p>
            <a:pPr lvl="1">
              <a:buNone/>
            </a:pPr>
            <a:endParaRPr lang="en-US" dirty="0"/>
          </a:p>
          <a:p>
            <a:pPr lvl="1">
              <a:buNone/>
            </a:pPr>
            <a:endParaRPr lang="en-US" dirty="0" smtClean="0"/>
          </a:p>
          <a:p>
            <a:pPr lvl="1"/>
            <a:endParaRPr lang="en-US" dirty="0"/>
          </a:p>
          <a:p>
            <a:pPr marL="0" indent="0"/>
            <a:r>
              <a:rPr lang="en-US" dirty="0">
                <a:ea typeface="ＭＳ Ｐゴシック" pitchFamily="-84" charset="-128"/>
                <a:cs typeface="ＭＳ Ｐゴシック" pitchFamily="-84" charset="-128"/>
              </a:rPr>
              <a:t>We want to write programs that process other types of data.</a:t>
            </a:r>
          </a:p>
          <a:p>
            <a:pPr lvl="1"/>
            <a:r>
              <a:rPr lang="en-US" dirty="0"/>
              <a:t>Colors, pictures, strings, input streams, …</a:t>
            </a:r>
          </a:p>
          <a:p>
            <a:pPr lvl="1"/>
            <a:r>
              <a:rPr lang="en-US" dirty="0"/>
              <a:t>Complex numbers, vectors, matrices, polynomials, … </a:t>
            </a:r>
          </a:p>
          <a:p>
            <a:pPr lvl="1"/>
            <a:r>
              <a:rPr lang="en-US" dirty="0"/>
              <a:t>Points, polygons, charged particles, celestial bodies, …</a:t>
            </a:r>
          </a:p>
        </p:txBody>
      </p:sp>
      <p:sp>
        <p:nvSpPr>
          <p:cNvPr id="19461" name="Line 19"/>
          <p:cNvSpPr>
            <a:spLocks noChangeShapeType="1"/>
          </p:cNvSpPr>
          <p:nvPr/>
        </p:nvSpPr>
        <p:spPr bwMode="auto">
          <a:xfrm>
            <a:off x="1379538" y="3215003"/>
            <a:ext cx="1352550"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19462" name="Line 21"/>
          <p:cNvSpPr>
            <a:spLocks noChangeShapeType="1"/>
          </p:cNvSpPr>
          <p:nvPr/>
        </p:nvSpPr>
        <p:spPr bwMode="auto">
          <a:xfrm>
            <a:off x="2732088" y="3215003"/>
            <a:ext cx="2989262"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19463" name="Line 22"/>
          <p:cNvSpPr>
            <a:spLocks noChangeShapeType="1"/>
          </p:cNvSpPr>
          <p:nvPr/>
        </p:nvSpPr>
        <p:spPr bwMode="auto">
          <a:xfrm>
            <a:off x="5721350" y="2849563"/>
            <a:ext cx="2660650"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19464" name="Line 29"/>
          <p:cNvSpPr>
            <a:spLocks noChangeShapeType="1"/>
          </p:cNvSpPr>
          <p:nvPr/>
        </p:nvSpPr>
        <p:spPr bwMode="auto">
          <a:xfrm>
            <a:off x="1379538" y="4495800"/>
            <a:ext cx="1352550" cy="0"/>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19465" name="Line 47"/>
          <p:cNvSpPr>
            <a:spLocks noChangeShapeType="1"/>
          </p:cNvSpPr>
          <p:nvPr/>
        </p:nvSpPr>
        <p:spPr bwMode="auto">
          <a:xfrm>
            <a:off x="1379538" y="3215003"/>
            <a:ext cx="0" cy="1223962"/>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19466" name="Line 51"/>
          <p:cNvSpPr>
            <a:spLocks noChangeShapeType="1"/>
          </p:cNvSpPr>
          <p:nvPr/>
        </p:nvSpPr>
        <p:spPr bwMode="auto">
          <a:xfrm>
            <a:off x="8382000" y="2849563"/>
            <a:ext cx="0" cy="1223962"/>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19467" name="Line 53"/>
          <p:cNvSpPr>
            <a:spLocks noChangeShapeType="1"/>
          </p:cNvSpPr>
          <p:nvPr/>
        </p:nvSpPr>
        <p:spPr bwMode="auto">
          <a:xfrm>
            <a:off x="1379538" y="4073525"/>
            <a:ext cx="0" cy="422275"/>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19468" name="Line 57"/>
          <p:cNvSpPr>
            <a:spLocks noChangeShapeType="1"/>
          </p:cNvSpPr>
          <p:nvPr/>
        </p:nvSpPr>
        <p:spPr bwMode="auto">
          <a:xfrm>
            <a:off x="8382000" y="4073525"/>
            <a:ext cx="0" cy="422275"/>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19469" name="Line 59"/>
          <p:cNvSpPr>
            <a:spLocks noChangeShapeType="1"/>
          </p:cNvSpPr>
          <p:nvPr/>
        </p:nvSpPr>
        <p:spPr bwMode="auto">
          <a:xfrm>
            <a:off x="2732088" y="4495800"/>
            <a:ext cx="2989262" cy="0"/>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19470" name="Line 61"/>
          <p:cNvSpPr>
            <a:spLocks noChangeShapeType="1"/>
          </p:cNvSpPr>
          <p:nvPr/>
        </p:nvSpPr>
        <p:spPr bwMode="auto">
          <a:xfrm>
            <a:off x="5721350" y="4495800"/>
            <a:ext cx="2660650" cy="0"/>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19471" name="Rectangle 94"/>
          <p:cNvSpPr>
            <a:spLocks noChangeArrowheads="1"/>
          </p:cNvSpPr>
          <p:nvPr/>
        </p:nvSpPr>
        <p:spPr bwMode="auto">
          <a:xfrm>
            <a:off x="4981575" y="2770503"/>
            <a:ext cx="2398713" cy="361950"/>
          </a:xfrm>
          <a:prstGeom prst="rect">
            <a:avLst/>
          </a:prstGeom>
          <a:solidFill>
            <a:schemeClr val="hlink"/>
          </a:solidFill>
          <a:ln w="15875">
            <a:noFill/>
            <a:miter lim="800000"/>
            <a:headEnd/>
            <a:tailEnd/>
          </a:ln>
        </p:spPr>
        <p:txBody>
          <a:bodyPr lIns="182880" rIns="182880" anchor="ctr">
            <a:prstTxWarp prst="textNoShape">
              <a:avLst/>
            </a:prstTxWarp>
          </a:bodyPr>
          <a:lstStyle/>
          <a:p>
            <a:pPr algn="ctr"/>
            <a:r>
              <a:rPr lang="en-US" sz="1400" b="0">
                <a:solidFill>
                  <a:schemeClr val="bg1"/>
                </a:solidFill>
              </a:rPr>
              <a:t>Operations</a:t>
            </a:r>
          </a:p>
        </p:txBody>
      </p:sp>
      <p:sp>
        <p:nvSpPr>
          <p:cNvPr id="19472" name="Rectangle 92"/>
          <p:cNvSpPr>
            <a:spLocks noChangeArrowheads="1"/>
          </p:cNvSpPr>
          <p:nvPr/>
        </p:nvSpPr>
        <p:spPr bwMode="auto">
          <a:xfrm>
            <a:off x="2287588" y="2770503"/>
            <a:ext cx="2693987" cy="361950"/>
          </a:xfrm>
          <a:prstGeom prst="rect">
            <a:avLst/>
          </a:prstGeom>
          <a:solidFill>
            <a:schemeClr val="hlink"/>
          </a:solidFill>
          <a:ln w="15875">
            <a:noFill/>
            <a:miter lim="800000"/>
            <a:headEnd/>
            <a:tailEnd/>
          </a:ln>
        </p:spPr>
        <p:txBody>
          <a:bodyPr lIns="182880" rIns="182880" anchor="ctr">
            <a:prstTxWarp prst="textNoShape">
              <a:avLst/>
            </a:prstTxWarp>
          </a:bodyPr>
          <a:lstStyle/>
          <a:p>
            <a:pPr algn="ctr"/>
            <a:r>
              <a:rPr lang="en-US" sz="1400" b="0">
                <a:solidFill>
                  <a:schemeClr val="bg1"/>
                </a:solidFill>
              </a:rPr>
              <a:t>Set of Values</a:t>
            </a:r>
          </a:p>
        </p:txBody>
      </p:sp>
      <p:sp>
        <p:nvSpPr>
          <p:cNvPr id="19473" name="Rectangle 90"/>
          <p:cNvSpPr>
            <a:spLocks noChangeArrowheads="1"/>
          </p:cNvSpPr>
          <p:nvPr/>
        </p:nvSpPr>
        <p:spPr bwMode="auto">
          <a:xfrm>
            <a:off x="1068388" y="2770503"/>
            <a:ext cx="1219200" cy="361950"/>
          </a:xfrm>
          <a:prstGeom prst="rect">
            <a:avLst/>
          </a:prstGeom>
          <a:solidFill>
            <a:schemeClr val="hlink"/>
          </a:solidFill>
          <a:ln w="15875">
            <a:noFill/>
            <a:miter lim="800000"/>
            <a:headEnd/>
            <a:tailEnd/>
          </a:ln>
        </p:spPr>
        <p:txBody>
          <a:bodyPr lIns="182880" rIns="182880" anchor="ctr">
            <a:prstTxWarp prst="textNoShape">
              <a:avLst/>
            </a:prstTxWarp>
          </a:bodyPr>
          <a:lstStyle/>
          <a:p>
            <a:pPr algn="ctr"/>
            <a:r>
              <a:rPr lang="en-US" sz="1400" b="0">
                <a:solidFill>
                  <a:schemeClr val="bg1"/>
                </a:solidFill>
              </a:rPr>
              <a:t>Data Type</a:t>
            </a:r>
          </a:p>
        </p:txBody>
      </p:sp>
      <p:sp>
        <p:nvSpPr>
          <p:cNvPr id="19474" name="Rectangle 86"/>
          <p:cNvSpPr>
            <a:spLocks noChangeArrowheads="1"/>
          </p:cNvSpPr>
          <p:nvPr/>
        </p:nvSpPr>
        <p:spPr bwMode="auto">
          <a:xfrm>
            <a:off x="4981575" y="3132453"/>
            <a:ext cx="2398713" cy="361950"/>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b="0"/>
              <a:t>not, and, or, xor</a:t>
            </a:r>
          </a:p>
        </p:txBody>
      </p:sp>
      <p:sp>
        <p:nvSpPr>
          <p:cNvPr id="19475" name="Rectangle 84"/>
          <p:cNvSpPr>
            <a:spLocks noChangeArrowheads="1"/>
          </p:cNvSpPr>
          <p:nvPr/>
        </p:nvSpPr>
        <p:spPr bwMode="auto">
          <a:xfrm>
            <a:off x="2287588" y="3132453"/>
            <a:ext cx="2693987" cy="361950"/>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dirty="0">
                <a:latin typeface="Courier New" pitchFamily="-84" charset="0"/>
              </a:rPr>
              <a:t>true</a:t>
            </a:r>
            <a:r>
              <a:rPr lang="en-US" sz="1400" b="0" dirty="0"/>
              <a:t>, </a:t>
            </a:r>
            <a:r>
              <a:rPr lang="en-US" sz="1400" dirty="0">
                <a:latin typeface="Courier New" pitchFamily="-84" charset="0"/>
              </a:rPr>
              <a:t>false</a:t>
            </a:r>
          </a:p>
        </p:txBody>
      </p:sp>
      <p:sp>
        <p:nvSpPr>
          <p:cNvPr id="19476" name="Rectangle 82"/>
          <p:cNvSpPr>
            <a:spLocks noChangeArrowheads="1"/>
          </p:cNvSpPr>
          <p:nvPr/>
        </p:nvSpPr>
        <p:spPr bwMode="auto">
          <a:xfrm>
            <a:off x="1068388" y="3132453"/>
            <a:ext cx="1219200" cy="361950"/>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dirty="0">
                <a:latin typeface="Courier New" pitchFamily="-84" charset="0"/>
              </a:rPr>
              <a:t>boolean</a:t>
            </a:r>
          </a:p>
        </p:txBody>
      </p:sp>
      <p:sp>
        <p:nvSpPr>
          <p:cNvPr id="19477" name="Rectangle 8"/>
          <p:cNvSpPr>
            <a:spLocks noChangeArrowheads="1"/>
          </p:cNvSpPr>
          <p:nvPr/>
        </p:nvSpPr>
        <p:spPr bwMode="auto">
          <a:xfrm>
            <a:off x="1068388" y="3854765"/>
            <a:ext cx="1219200" cy="374650"/>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dirty="0">
                <a:latin typeface="Courier New" pitchFamily="-84" charset="0"/>
              </a:rPr>
              <a:t>double</a:t>
            </a:r>
          </a:p>
        </p:txBody>
      </p:sp>
      <p:sp>
        <p:nvSpPr>
          <p:cNvPr id="19478" name="Rectangle 9"/>
          <p:cNvSpPr>
            <a:spLocks noChangeArrowheads="1"/>
          </p:cNvSpPr>
          <p:nvPr/>
        </p:nvSpPr>
        <p:spPr bwMode="auto">
          <a:xfrm>
            <a:off x="1068388" y="3494403"/>
            <a:ext cx="1219200" cy="360362"/>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dirty="0">
                <a:latin typeface="Courier New" pitchFamily="-84" charset="0"/>
              </a:rPr>
              <a:t>int</a:t>
            </a:r>
          </a:p>
        </p:txBody>
      </p:sp>
      <p:sp>
        <p:nvSpPr>
          <p:cNvPr id="19479" name="Rectangle 11"/>
          <p:cNvSpPr>
            <a:spLocks noChangeArrowheads="1"/>
          </p:cNvSpPr>
          <p:nvPr/>
        </p:nvSpPr>
        <p:spPr bwMode="auto">
          <a:xfrm>
            <a:off x="4981575" y="3854765"/>
            <a:ext cx="2398713" cy="374650"/>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b="0"/>
              <a:t>add, subtract, multiply</a:t>
            </a:r>
          </a:p>
        </p:txBody>
      </p:sp>
      <p:sp>
        <p:nvSpPr>
          <p:cNvPr id="19480" name="Rectangle 12"/>
          <p:cNvSpPr>
            <a:spLocks noChangeArrowheads="1"/>
          </p:cNvSpPr>
          <p:nvPr/>
        </p:nvSpPr>
        <p:spPr bwMode="auto">
          <a:xfrm>
            <a:off x="2287588" y="3854765"/>
            <a:ext cx="2693987" cy="374650"/>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b="0"/>
              <a:t>any of 2</a:t>
            </a:r>
            <a:r>
              <a:rPr lang="en-US" sz="1400" b="0" baseline="30000"/>
              <a:t>64</a:t>
            </a:r>
            <a:r>
              <a:rPr lang="en-US" sz="1400" b="0"/>
              <a:t> possible reals</a:t>
            </a:r>
          </a:p>
        </p:txBody>
      </p:sp>
      <p:sp>
        <p:nvSpPr>
          <p:cNvPr id="19481" name="Rectangle 13"/>
          <p:cNvSpPr>
            <a:spLocks noChangeArrowheads="1"/>
          </p:cNvSpPr>
          <p:nvPr/>
        </p:nvSpPr>
        <p:spPr bwMode="auto">
          <a:xfrm>
            <a:off x="4981575" y="3494403"/>
            <a:ext cx="2398713" cy="360362"/>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b="0"/>
              <a:t>add, subtract, multiply</a:t>
            </a:r>
          </a:p>
        </p:txBody>
      </p:sp>
      <p:sp>
        <p:nvSpPr>
          <p:cNvPr id="19482" name="Rectangle 14"/>
          <p:cNvSpPr>
            <a:spLocks noChangeArrowheads="1"/>
          </p:cNvSpPr>
          <p:nvPr/>
        </p:nvSpPr>
        <p:spPr bwMode="auto">
          <a:xfrm>
            <a:off x="2287588" y="3494403"/>
            <a:ext cx="2693987" cy="360362"/>
          </a:xfrm>
          <a:prstGeom prst="rect">
            <a:avLst/>
          </a:prstGeom>
          <a:solidFill>
            <a:schemeClr val="tx2"/>
          </a:solidFill>
          <a:ln w="15875">
            <a:noFill/>
            <a:miter lim="800000"/>
            <a:headEnd/>
            <a:tailEnd/>
          </a:ln>
        </p:spPr>
        <p:txBody>
          <a:bodyPr lIns="182880" rIns="182880" anchor="ctr">
            <a:prstTxWarp prst="textNoShape">
              <a:avLst/>
            </a:prstTxWarp>
          </a:bodyPr>
          <a:lstStyle/>
          <a:p>
            <a:pPr algn="ctr"/>
            <a:r>
              <a:rPr lang="en-US" sz="1400" dirty="0">
                <a:latin typeface="Courier New" pitchFamily="-84" charset="0"/>
              </a:rPr>
              <a:t>-2</a:t>
            </a:r>
            <a:r>
              <a:rPr lang="en-US" sz="1400" baseline="30000" dirty="0">
                <a:latin typeface="Courier New" pitchFamily="-84" charset="0"/>
              </a:rPr>
              <a:t>31</a:t>
            </a:r>
            <a:r>
              <a:rPr lang="en-US" sz="1400" dirty="0"/>
              <a:t>  </a:t>
            </a:r>
            <a:r>
              <a:rPr lang="en-US" sz="1400" b="0" dirty="0"/>
              <a:t>to  </a:t>
            </a:r>
            <a:r>
              <a:rPr lang="en-US" sz="1400" dirty="0">
                <a:latin typeface="Courier New" pitchFamily="-84" charset="0"/>
              </a:rPr>
              <a:t>2</a:t>
            </a:r>
            <a:r>
              <a:rPr lang="en-US" sz="1400" baseline="30000" dirty="0">
                <a:latin typeface="Courier New" pitchFamily="-84" charset="0"/>
              </a:rPr>
              <a:t>31 </a:t>
            </a:r>
            <a:r>
              <a:rPr lang="en-US" sz="1400" dirty="0">
                <a:latin typeface="Courier New" pitchFamily="-84" charset="0"/>
              </a:rPr>
              <a:t>-</a:t>
            </a:r>
            <a:r>
              <a:rPr lang="en-US" sz="1400" baseline="30000" dirty="0">
                <a:latin typeface="Courier New" pitchFamily="-84" charset="0"/>
              </a:rPr>
              <a:t> </a:t>
            </a:r>
            <a:r>
              <a:rPr lang="en-US" sz="1400" dirty="0">
                <a:latin typeface="Courier New" pitchFamily="-84" charset="0"/>
              </a:rPr>
              <a:t>1</a:t>
            </a:r>
          </a:p>
        </p:txBody>
      </p:sp>
      <p:sp>
        <p:nvSpPr>
          <p:cNvPr id="19483" name="Line 63"/>
          <p:cNvSpPr>
            <a:spLocks noChangeShapeType="1"/>
          </p:cNvSpPr>
          <p:nvPr/>
        </p:nvSpPr>
        <p:spPr bwMode="auto">
          <a:xfrm>
            <a:off x="2287588" y="2770503"/>
            <a:ext cx="0" cy="1458912"/>
          </a:xfrm>
          <a:prstGeom prst="line">
            <a:avLst/>
          </a:prstGeom>
          <a:noFill/>
          <a:ln w="6350">
            <a:solidFill>
              <a:schemeClr val="bg1"/>
            </a:solidFill>
            <a:round/>
            <a:headEnd/>
            <a:tailEnd/>
          </a:ln>
        </p:spPr>
        <p:txBody>
          <a:bodyPr>
            <a:prstTxWarp prst="textNoShape">
              <a:avLst/>
            </a:prstTxWarp>
          </a:bodyPr>
          <a:lstStyle/>
          <a:p>
            <a:endParaRPr lang="en-US"/>
          </a:p>
        </p:txBody>
      </p:sp>
      <p:sp>
        <p:nvSpPr>
          <p:cNvPr id="19484" name="Line 64"/>
          <p:cNvSpPr>
            <a:spLocks noChangeShapeType="1"/>
          </p:cNvSpPr>
          <p:nvPr/>
        </p:nvSpPr>
        <p:spPr bwMode="auto">
          <a:xfrm>
            <a:off x="4981575" y="2770503"/>
            <a:ext cx="0" cy="1458912"/>
          </a:xfrm>
          <a:prstGeom prst="line">
            <a:avLst/>
          </a:prstGeom>
          <a:noFill/>
          <a:ln w="6350">
            <a:solidFill>
              <a:schemeClr val="bg1"/>
            </a:solidFill>
            <a:round/>
            <a:headEnd/>
            <a:tailEnd/>
          </a:ln>
        </p:spPr>
        <p:txBody>
          <a:bodyPr>
            <a:prstTxWarp prst="textNoShape">
              <a:avLst/>
            </a:prstTxWarp>
          </a:bodyPr>
          <a:lstStyle/>
          <a:p>
            <a:endParaRPr lang="en-US"/>
          </a:p>
        </p:txBody>
      </p:sp>
      <p:sp>
        <p:nvSpPr>
          <p:cNvPr id="19485" name="Line 75"/>
          <p:cNvSpPr>
            <a:spLocks noChangeShapeType="1"/>
          </p:cNvSpPr>
          <p:nvPr/>
        </p:nvSpPr>
        <p:spPr bwMode="auto">
          <a:xfrm>
            <a:off x="1068388" y="3854765"/>
            <a:ext cx="6311900" cy="0"/>
          </a:xfrm>
          <a:prstGeom prst="line">
            <a:avLst/>
          </a:prstGeom>
          <a:noFill/>
          <a:ln w="6350">
            <a:solidFill>
              <a:schemeClr val="bg1"/>
            </a:solidFill>
            <a:round/>
            <a:headEnd/>
            <a:tailEnd/>
          </a:ln>
        </p:spPr>
        <p:txBody>
          <a:bodyPr>
            <a:prstTxWarp prst="textNoShape">
              <a:avLst/>
            </a:prstTxWarp>
          </a:bodyPr>
          <a:lstStyle/>
          <a:p>
            <a:endParaRPr lang="en-US"/>
          </a:p>
        </p:txBody>
      </p:sp>
      <p:sp>
        <p:nvSpPr>
          <p:cNvPr id="19486" name="Line 83"/>
          <p:cNvSpPr>
            <a:spLocks noChangeShapeType="1"/>
          </p:cNvSpPr>
          <p:nvPr/>
        </p:nvSpPr>
        <p:spPr bwMode="auto">
          <a:xfrm>
            <a:off x="1068388" y="3494403"/>
            <a:ext cx="6311900" cy="0"/>
          </a:xfrm>
          <a:prstGeom prst="line">
            <a:avLst/>
          </a:prstGeom>
          <a:noFill/>
          <a:ln w="6350">
            <a:solidFill>
              <a:schemeClr val="bg1"/>
            </a:solidFill>
            <a:round/>
            <a:headEnd/>
            <a:tailEnd/>
          </a:ln>
        </p:spPr>
        <p:txBody>
          <a:bodyPr>
            <a:prstTxWarp prst="textNoShape">
              <a:avLst/>
            </a:prstTxWarp>
          </a:bodyPr>
          <a:lstStyle/>
          <a:p>
            <a:endParaRPr lang="en-US"/>
          </a:p>
        </p:txBody>
      </p:sp>
      <p:sp>
        <p:nvSpPr>
          <p:cNvPr id="19487" name="Line 91"/>
          <p:cNvSpPr>
            <a:spLocks noChangeShapeType="1"/>
          </p:cNvSpPr>
          <p:nvPr/>
        </p:nvSpPr>
        <p:spPr bwMode="auto">
          <a:xfrm>
            <a:off x="1068388" y="3132453"/>
            <a:ext cx="6311900" cy="0"/>
          </a:xfrm>
          <a:prstGeom prst="line">
            <a:avLst/>
          </a:prstGeom>
          <a:noFill/>
          <a:ln w="6350">
            <a:solidFill>
              <a:schemeClr val="bg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262CEF63-8F21-4AA0-93F6-33DF4FAFD05B}" type="slidenum">
              <a:rPr lang="en-US" smtClean="0"/>
              <a:pPr/>
              <a:t>4</a:t>
            </a:fld>
            <a:endParaRPr lang="en-US" sz="1400" smtClean="0"/>
          </a:p>
        </p:txBody>
      </p:sp>
      <p:sp>
        <p:nvSpPr>
          <p:cNvPr id="21507"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Objects</a:t>
            </a:r>
          </a:p>
        </p:txBody>
      </p:sp>
      <p:sp>
        <p:nvSpPr>
          <p:cNvPr id="21508" name="Rectangle 3"/>
          <p:cNvSpPr>
            <a:spLocks noGrp="1" noChangeArrowheads="1"/>
          </p:cNvSpPr>
          <p:nvPr>
            <p:ph type="body" idx="1"/>
          </p:nvPr>
        </p:nvSpPr>
        <p:spPr/>
        <p:txBody>
          <a:bodyPr/>
          <a:lstStyle/>
          <a:p>
            <a:pPr marL="0" indent="0"/>
            <a:r>
              <a:rPr lang="en-US" dirty="0">
                <a:ea typeface="ＭＳ Ｐゴシック" pitchFamily="-84" charset="-128"/>
                <a:cs typeface="ＭＳ Ｐゴシック" pitchFamily="-84" charset="-128"/>
              </a:rPr>
              <a:t>Object.  </a:t>
            </a:r>
            <a:r>
              <a:rPr lang="en-US" dirty="0">
                <a:solidFill>
                  <a:schemeClr val="tx1"/>
                </a:solidFill>
                <a:ea typeface="ＭＳ Ｐゴシック" pitchFamily="-84" charset="-128"/>
                <a:cs typeface="ＭＳ Ｐゴシック" pitchFamily="-84" charset="-128"/>
              </a:rPr>
              <a:t>Holds a data type value; variable name refers to object.</a:t>
            </a:r>
          </a:p>
          <a:p>
            <a:pPr marL="0" indent="0"/>
            <a:endParaRPr lang="en-US" dirty="0" smtClean="0">
              <a:ea typeface="ＭＳ Ｐゴシック" pitchFamily="-84" charset="-128"/>
              <a:cs typeface="ＭＳ Ｐゴシック" pitchFamily="-84" charset="-128"/>
            </a:endParaRPr>
          </a:p>
          <a:p>
            <a:pPr marL="0" indent="0"/>
            <a:r>
              <a:rPr lang="en-US" dirty="0" smtClean="0">
                <a:ea typeface="ＭＳ Ｐゴシック" pitchFamily="-84" charset="-128"/>
                <a:cs typeface="ＭＳ Ｐゴシック" pitchFamily="-84" charset="-128"/>
              </a:rPr>
              <a:t>Object-oriented programming.</a:t>
            </a:r>
          </a:p>
          <a:p>
            <a:pPr lvl="1"/>
            <a:r>
              <a:rPr lang="en-US" dirty="0" smtClean="0"/>
              <a:t>Create your own data types (set of values and ops on them).</a:t>
            </a:r>
          </a:p>
          <a:p>
            <a:pPr lvl="1"/>
            <a:r>
              <a:rPr lang="en-US" dirty="0" smtClean="0"/>
              <a:t>Use them in your programs (manipulate objects that hold values).</a:t>
            </a:r>
            <a:endParaRPr lang="en-US" dirty="0" smtClean="0">
              <a:ea typeface="ＭＳ Ｐゴシック" pitchFamily="-84" charset="-128"/>
              <a:cs typeface="ＭＳ Ｐゴシック" pitchFamily="-84" charset="-128"/>
            </a:endParaRPr>
          </a:p>
          <a:p>
            <a:pPr marL="0" indent="0"/>
            <a:endParaRPr lang="en-US" dirty="0">
              <a:ea typeface="ＭＳ Ｐゴシック" pitchFamily="-84" charset="-128"/>
              <a:cs typeface="ＭＳ Ｐゴシック" pitchFamily="-84" charset="-128"/>
            </a:endParaRPr>
          </a:p>
          <a:p>
            <a:pPr marL="0" indent="0"/>
            <a:endParaRPr lang="en-US" dirty="0">
              <a:ea typeface="ＭＳ Ｐゴシック" pitchFamily="-84" charset="-128"/>
              <a:cs typeface="ＭＳ Ｐゴシック" pitchFamily="-84" charset="-128"/>
            </a:endParaRPr>
          </a:p>
          <a:p>
            <a:pPr marL="0" indent="0"/>
            <a:endParaRPr lang="en-US" dirty="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endParaRPr lang="en-US" dirty="0" smtClean="0">
              <a:ea typeface="ＭＳ Ｐゴシック" pitchFamily="-84" charset="-128"/>
              <a:cs typeface="ＭＳ Ｐゴシック" pitchFamily="-84" charset="-128"/>
            </a:endParaRPr>
          </a:p>
          <a:p>
            <a:pPr marL="0" indent="0"/>
            <a:r>
              <a:rPr lang="en-US" dirty="0" smtClean="0">
                <a:ea typeface="ＭＳ Ｐゴシック" pitchFamily="-84" charset="-128"/>
                <a:cs typeface="ＭＳ Ｐゴシック" pitchFamily="-84" charset="-128"/>
              </a:rPr>
              <a:t>This lecture.  </a:t>
            </a:r>
            <a:r>
              <a:rPr lang="en-US" dirty="0" smtClean="0">
                <a:solidFill>
                  <a:schemeClr val="bg2"/>
                </a:solidFill>
                <a:ea typeface="ＭＳ Ｐゴシック" pitchFamily="-84" charset="-128"/>
                <a:cs typeface="ＭＳ Ｐゴシック" pitchFamily="-84" charset="-128"/>
              </a:rPr>
              <a:t>Use existing data types.</a:t>
            </a:r>
          </a:p>
          <a:p>
            <a:pPr marL="0" indent="0"/>
            <a:r>
              <a:rPr lang="en-US" dirty="0" smtClean="0">
                <a:ea typeface="ＭＳ Ｐゴシック" pitchFamily="-84" charset="-128"/>
                <a:cs typeface="ＭＳ Ｐゴシック" pitchFamily="-84" charset="-128"/>
              </a:rPr>
              <a:t>Next lecture.  </a:t>
            </a:r>
            <a:r>
              <a:rPr lang="en-US" dirty="0" smtClean="0">
                <a:solidFill>
                  <a:schemeClr val="bg2"/>
                </a:solidFill>
                <a:ea typeface="ＭＳ Ｐゴシック" pitchFamily="-84" charset="-128"/>
                <a:cs typeface="ＭＳ Ｐゴシック" pitchFamily="-84" charset="-128"/>
              </a:rPr>
              <a:t>Create your own data types.</a:t>
            </a:r>
            <a:endParaRPr lang="en-US" dirty="0">
              <a:ea typeface="ＭＳ Ｐゴシック" pitchFamily="-84" charset="-128"/>
              <a:cs typeface="ＭＳ Ｐゴシック" pitchFamily="-84" charset="-128"/>
            </a:endParaRPr>
          </a:p>
        </p:txBody>
      </p:sp>
      <p:sp>
        <p:nvSpPr>
          <p:cNvPr id="21509" name="Rectangle 5"/>
          <p:cNvSpPr>
            <a:spLocks noChangeArrowheads="1"/>
          </p:cNvSpPr>
          <p:nvPr/>
        </p:nvSpPr>
        <p:spPr bwMode="auto">
          <a:xfrm>
            <a:off x="4816475" y="4293630"/>
            <a:ext cx="3276600" cy="422275"/>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b="0"/>
              <a:t>length, substring, compare</a:t>
            </a:r>
          </a:p>
        </p:txBody>
      </p:sp>
      <p:sp>
        <p:nvSpPr>
          <p:cNvPr id="21510" name="Rectangle 6"/>
          <p:cNvSpPr>
            <a:spLocks noChangeArrowheads="1"/>
          </p:cNvSpPr>
          <p:nvPr/>
        </p:nvSpPr>
        <p:spPr bwMode="auto">
          <a:xfrm>
            <a:off x="2198688" y="4293630"/>
            <a:ext cx="2617787" cy="422275"/>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b="0"/>
              <a:t>sequence of characters</a:t>
            </a:r>
          </a:p>
        </p:txBody>
      </p:sp>
      <p:sp>
        <p:nvSpPr>
          <p:cNvPr id="21511" name="Rectangle 7"/>
          <p:cNvSpPr>
            <a:spLocks noChangeArrowheads="1"/>
          </p:cNvSpPr>
          <p:nvPr/>
        </p:nvSpPr>
        <p:spPr bwMode="auto">
          <a:xfrm>
            <a:off x="846138" y="4293630"/>
            <a:ext cx="1352550" cy="422275"/>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dirty="0">
                <a:latin typeface="Courier New" pitchFamily="-84" charset="0"/>
              </a:rPr>
              <a:t>String</a:t>
            </a:r>
          </a:p>
        </p:txBody>
      </p:sp>
      <p:sp>
        <p:nvSpPr>
          <p:cNvPr id="21512" name="Rectangle 8"/>
          <p:cNvSpPr>
            <a:spLocks noChangeArrowheads="1"/>
          </p:cNvSpPr>
          <p:nvPr/>
        </p:nvSpPr>
        <p:spPr bwMode="auto">
          <a:xfrm>
            <a:off x="4816475" y="3069668"/>
            <a:ext cx="3276600" cy="407987"/>
          </a:xfrm>
          <a:prstGeom prst="rect">
            <a:avLst/>
          </a:prstGeom>
          <a:solidFill>
            <a:schemeClr val="hlink"/>
          </a:solidFill>
          <a:ln w="9525">
            <a:solidFill>
              <a:schemeClr val="bg1"/>
            </a:solidFill>
            <a:miter lim="800000"/>
            <a:headEnd/>
            <a:tailEnd/>
          </a:ln>
        </p:spPr>
        <p:txBody>
          <a:bodyPr lIns="182880" rIns="182880" anchor="ctr">
            <a:prstTxWarp prst="textNoShape">
              <a:avLst/>
            </a:prstTxWarp>
          </a:bodyPr>
          <a:lstStyle/>
          <a:p>
            <a:pPr algn="ctr"/>
            <a:r>
              <a:rPr lang="en-US" sz="1400" b="0">
                <a:solidFill>
                  <a:schemeClr val="bg1"/>
                </a:solidFill>
              </a:rPr>
              <a:t>Operations</a:t>
            </a:r>
          </a:p>
        </p:txBody>
      </p:sp>
      <p:sp>
        <p:nvSpPr>
          <p:cNvPr id="21513" name="Rectangle 9"/>
          <p:cNvSpPr>
            <a:spLocks noChangeArrowheads="1"/>
          </p:cNvSpPr>
          <p:nvPr/>
        </p:nvSpPr>
        <p:spPr bwMode="auto">
          <a:xfrm>
            <a:off x="2198688" y="3069668"/>
            <a:ext cx="2617787" cy="407987"/>
          </a:xfrm>
          <a:prstGeom prst="rect">
            <a:avLst/>
          </a:prstGeom>
          <a:solidFill>
            <a:schemeClr val="hlink"/>
          </a:solidFill>
          <a:ln w="9525">
            <a:solidFill>
              <a:schemeClr val="bg1"/>
            </a:solidFill>
            <a:miter lim="800000"/>
            <a:headEnd/>
            <a:tailEnd/>
          </a:ln>
        </p:spPr>
        <p:txBody>
          <a:bodyPr lIns="182880" rIns="182880" anchor="ctr">
            <a:prstTxWarp prst="textNoShape">
              <a:avLst/>
            </a:prstTxWarp>
          </a:bodyPr>
          <a:lstStyle/>
          <a:p>
            <a:pPr algn="ctr"/>
            <a:r>
              <a:rPr lang="en-US" sz="1400" b="0">
                <a:solidFill>
                  <a:schemeClr val="bg1"/>
                </a:solidFill>
              </a:rPr>
              <a:t>Set of Values</a:t>
            </a:r>
          </a:p>
        </p:txBody>
      </p:sp>
      <p:sp>
        <p:nvSpPr>
          <p:cNvPr id="21514" name="Rectangle 10"/>
          <p:cNvSpPr>
            <a:spLocks noChangeArrowheads="1"/>
          </p:cNvSpPr>
          <p:nvPr/>
        </p:nvSpPr>
        <p:spPr bwMode="auto">
          <a:xfrm>
            <a:off x="846138" y="3069668"/>
            <a:ext cx="1352550" cy="407987"/>
          </a:xfrm>
          <a:prstGeom prst="rect">
            <a:avLst/>
          </a:prstGeom>
          <a:solidFill>
            <a:schemeClr val="hlink"/>
          </a:solidFill>
          <a:ln w="9525">
            <a:solidFill>
              <a:schemeClr val="bg1"/>
            </a:solidFill>
            <a:miter lim="800000"/>
            <a:headEnd/>
            <a:tailEnd/>
          </a:ln>
        </p:spPr>
        <p:txBody>
          <a:bodyPr lIns="182880" rIns="182880" anchor="ctr">
            <a:prstTxWarp prst="textNoShape">
              <a:avLst/>
            </a:prstTxWarp>
          </a:bodyPr>
          <a:lstStyle/>
          <a:p>
            <a:pPr algn="ctr"/>
            <a:r>
              <a:rPr lang="en-US" sz="1400" b="0">
                <a:solidFill>
                  <a:schemeClr val="bg1"/>
                </a:solidFill>
              </a:rPr>
              <a:t>Data Type</a:t>
            </a:r>
          </a:p>
        </p:txBody>
      </p:sp>
      <p:sp>
        <p:nvSpPr>
          <p:cNvPr id="21515" name="Rectangle 11"/>
          <p:cNvSpPr>
            <a:spLocks noChangeArrowheads="1"/>
          </p:cNvSpPr>
          <p:nvPr/>
        </p:nvSpPr>
        <p:spPr bwMode="auto">
          <a:xfrm>
            <a:off x="4816475" y="3477655"/>
            <a:ext cx="3276600" cy="407988"/>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b="0"/>
              <a:t>get red component, brighten</a:t>
            </a:r>
          </a:p>
        </p:txBody>
      </p:sp>
      <p:sp>
        <p:nvSpPr>
          <p:cNvPr id="21516" name="Rectangle 12"/>
          <p:cNvSpPr>
            <a:spLocks noChangeArrowheads="1"/>
          </p:cNvSpPr>
          <p:nvPr/>
        </p:nvSpPr>
        <p:spPr bwMode="auto">
          <a:xfrm>
            <a:off x="2198688" y="3477655"/>
            <a:ext cx="2617787" cy="407988"/>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b="0"/>
              <a:t>24 bits</a:t>
            </a:r>
          </a:p>
        </p:txBody>
      </p:sp>
      <p:sp>
        <p:nvSpPr>
          <p:cNvPr id="21517" name="Rectangle 13"/>
          <p:cNvSpPr>
            <a:spLocks noChangeArrowheads="1"/>
          </p:cNvSpPr>
          <p:nvPr/>
        </p:nvSpPr>
        <p:spPr bwMode="auto">
          <a:xfrm>
            <a:off x="846138" y="3477655"/>
            <a:ext cx="1352550" cy="407988"/>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dirty="0">
                <a:latin typeface="Courier New" pitchFamily="-84" charset="0"/>
              </a:rPr>
              <a:t>Color</a:t>
            </a:r>
          </a:p>
        </p:txBody>
      </p:sp>
      <p:sp>
        <p:nvSpPr>
          <p:cNvPr id="21518" name="Rectangle 15"/>
          <p:cNvSpPr>
            <a:spLocks noChangeArrowheads="1"/>
          </p:cNvSpPr>
          <p:nvPr/>
        </p:nvSpPr>
        <p:spPr bwMode="auto">
          <a:xfrm>
            <a:off x="846138" y="3885643"/>
            <a:ext cx="1352550" cy="407987"/>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dirty="0">
                <a:latin typeface="Courier New" pitchFamily="-84" charset="0"/>
              </a:rPr>
              <a:t>Picture</a:t>
            </a:r>
          </a:p>
        </p:txBody>
      </p:sp>
      <p:sp>
        <p:nvSpPr>
          <p:cNvPr id="21519" name="Rectangle 18"/>
          <p:cNvSpPr>
            <a:spLocks noChangeArrowheads="1"/>
          </p:cNvSpPr>
          <p:nvPr/>
        </p:nvSpPr>
        <p:spPr bwMode="auto">
          <a:xfrm>
            <a:off x="4816475" y="3885643"/>
            <a:ext cx="3276600" cy="407987"/>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b="0"/>
              <a:t>get/set color of pixel (i, j)</a:t>
            </a:r>
          </a:p>
        </p:txBody>
      </p:sp>
      <p:sp>
        <p:nvSpPr>
          <p:cNvPr id="21520" name="Rectangle 19"/>
          <p:cNvSpPr>
            <a:spLocks noChangeArrowheads="1"/>
          </p:cNvSpPr>
          <p:nvPr/>
        </p:nvSpPr>
        <p:spPr bwMode="auto">
          <a:xfrm>
            <a:off x="2198688" y="3885643"/>
            <a:ext cx="2617787" cy="407987"/>
          </a:xfrm>
          <a:prstGeom prst="rect">
            <a:avLst/>
          </a:prstGeom>
          <a:solidFill>
            <a:schemeClr val="tx2"/>
          </a:solidFill>
          <a:ln w="9525">
            <a:solidFill>
              <a:schemeClr val="bg1"/>
            </a:solidFill>
            <a:miter lim="800000"/>
            <a:headEnd/>
            <a:tailEnd/>
          </a:ln>
        </p:spPr>
        <p:txBody>
          <a:bodyPr lIns="182880" rIns="182880" anchor="ctr">
            <a:prstTxWarp prst="textNoShape">
              <a:avLst/>
            </a:prstTxWarp>
          </a:bodyPr>
          <a:lstStyle/>
          <a:p>
            <a:pPr algn="ctr"/>
            <a:r>
              <a:rPr lang="en-US" sz="1400" b="0"/>
              <a:t>2D array of colors</a:t>
            </a:r>
          </a:p>
        </p:txBody>
      </p:sp>
      <p:sp>
        <p:nvSpPr>
          <p:cNvPr id="21521" name="Line 20"/>
          <p:cNvSpPr>
            <a:spLocks noChangeShapeType="1"/>
          </p:cNvSpPr>
          <p:nvPr/>
        </p:nvSpPr>
        <p:spPr bwMode="auto">
          <a:xfrm>
            <a:off x="1219200" y="2239963"/>
            <a:ext cx="1352550"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21522" name="Line 21"/>
          <p:cNvSpPr>
            <a:spLocks noChangeShapeType="1"/>
          </p:cNvSpPr>
          <p:nvPr/>
        </p:nvSpPr>
        <p:spPr bwMode="auto">
          <a:xfrm>
            <a:off x="2571750" y="2239963"/>
            <a:ext cx="2617788"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21523" name="Line 22"/>
          <p:cNvSpPr>
            <a:spLocks noChangeShapeType="1"/>
          </p:cNvSpPr>
          <p:nvPr/>
        </p:nvSpPr>
        <p:spPr bwMode="auto">
          <a:xfrm>
            <a:off x="5189538" y="2239963"/>
            <a:ext cx="3276600"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21524" name="Line 23"/>
          <p:cNvSpPr>
            <a:spLocks noChangeShapeType="1"/>
          </p:cNvSpPr>
          <p:nvPr/>
        </p:nvSpPr>
        <p:spPr bwMode="auto">
          <a:xfrm>
            <a:off x="1219200" y="4160280"/>
            <a:ext cx="1352550" cy="0"/>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1525" name="Line 24"/>
          <p:cNvSpPr>
            <a:spLocks noChangeShapeType="1"/>
          </p:cNvSpPr>
          <p:nvPr/>
        </p:nvSpPr>
        <p:spPr bwMode="auto">
          <a:xfrm>
            <a:off x="1219200" y="2239963"/>
            <a:ext cx="0" cy="1223962"/>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1526" name="Line 25"/>
          <p:cNvSpPr>
            <a:spLocks noChangeShapeType="1"/>
          </p:cNvSpPr>
          <p:nvPr/>
        </p:nvSpPr>
        <p:spPr bwMode="auto">
          <a:xfrm>
            <a:off x="8466138" y="2239963"/>
            <a:ext cx="0" cy="1223962"/>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1527" name="Line 26"/>
          <p:cNvSpPr>
            <a:spLocks noChangeShapeType="1"/>
          </p:cNvSpPr>
          <p:nvPr/>
        </p:nvSpPr>
        <p:spPr bwMode="auto">
          <a:xfrm>
            <a:off x="1219200" y="3738005"/>
            <a:ext cx="0" cy="422275"/>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1528" name="Line 27"/>
          <p:cNvSpPr>
            <a:spLocks noChangeShapeType="1"/>
          </p:cNvSpPr>
          <p:nvPr/>
        </p:nvSpPr>
        <p:spPr bwMode="auto">
          <a:xfrm>
            <a:off x="8466138" y="3463925"/>
            <a:ext cx="0" cy="422275"/>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1529" name="Line 29"/>
          <p:cNvSpPr>
            <a:spLocks noChangeShapeType="1"/>
          </p:cNvSpPr>
          <p:nvPr/>
        </p:nvSpPr>
        <p:spPr bwMode="auto">
          <a:xfrm>
            <a:off x="5189538" y="3886200"/>
            <a:ext cx="3276600" cy="0"/>
          </a:xfrm>
          <a:prstGeom prst="line">
            <a:avLst/>
          </a:prstGeom>
          <a:noFill/>
          <a:ln w="12700" cap="sq">
            <a:noFill/>
            <a:round/>
            <a:headEnd/>
            <a:tailEnd/>
          </a:ln>
        </p:spPr>
        <p:txBody>
          <a:bodyPr lIns="92075" tIns="46038" rIns="92075" bIns="46038">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EF0A1E26-5CD8-4A8F-9444-DEDA3AED93AB}" type="slidenum">
              <a:rPr lang="en-US" smtClean="0"/>
              <a:pPr/>
              <a:t>5</a:t>
            </a:fld>
            <a:endParaRPr lang="en-US" sz="1400" smtClean="0"/>
          </a:p>
        </p:txBody>
      </p:sp>
      <p:sp>
        <p:nvSpPr>
          <p:cNvPr id="23555"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Constructors and Methods</a:t>
            </a:r>
          </a:p>
        </p:txBody>
      </p:sp>
      <p:sp>
        <p:nvSpPr>
          <p:cNvPr id="23556" name="Rectangle 3"/>
          <p:cNvSpPr>
            <a:spLocks noGrp="1" noChangeArrowheads="1"/>
          </p:cNvSpPr>
          <p:nvPr>
            <p:ph type="body" idx="1"/>
          </p:nvPr>
        </p:nvSpPr>
        <p:spPr/>
        <p:txBody>
          <a:bodyPr/>
          <a:lstStyle/>
          <a:p>
            <a:pPr marL="0" indent="0"/>
            <a:r>
              <a:rPr lang="en-US" dirty="0">
                <a:ea typeface="ＭＳ Ｐゴシック" pitchFamily="-84" charset="-128"/>
                <a:cs typeface="ＭＳ Ｐゴシック" pitchFamily="-84" charset="-128"/>
              </a:rPr>
              <a:t>To construct a new object</a:t>
            </a:r>
            <a:r>
              <a:rPr lang="en-US" dirty="0" smtClean="0">
                <a:ea typeface="ＭＳ Ｐゴシック" pitchFamily="-84" charset="-128"/>
                <a:cs typeface="ＭＳ Ｐゴシック" pitchFamily="-84" charset="-128"/>
              </a:rPr>
              <a:t>:</a:t>
            </a:r>
          </a:p>
          <a:p>
            <a:pPr lvl="1"/>
            <a:r>
              <a:rPr lang="en-US" dirty="0" smtClean="0">
                <a:ea typeface="ＭＳ Ｐゴシック" pitchFamily="-84" charset="-128"/>
                <a:cs typeface="ＭＳ Ｐゴシック" pitchFamily="-84" charset="-128"/>
              </a:rPr>
              <a:t>Use keyword </a:t>
            </a:r>
            <a:r>
              <a:rPr lang="en-US" sz="1600" b="1" dirty="0" smtClean="0">
                <a:solidFill>
                  <a:schemeClr val="accent1"/>
                </a:solidFill>
                <a:latin typeface="Courier New"/>
                <a:ea typeface="ＭＳ Ｐゴシック" pitchFamily="-84" charset="-128"/>
                <a:cs typeface="Courier New"/>
              </a:rPr>
              <a:t>new</a:t>
            </a:r>
            <a:r>
              <a:rPr lang="en-US" dirty="0" smtClean="0">
                <a:ea typeface="ＭＳ Ｐゴシック" pitchFamily="-84" charset="-128"/>
                <a:cs typeface="ＭＳ Ｐゴシック" pitchFamily="-84" charset="-128"/>
              </a:rPr>
              <a:t> (to invoke constructor).</a:t>
            </a:r>
          </a:p>
          <a:p>
            <a:pPr lvl="1"/>
            <a:r>
              <a:rPr lang="en-US" dirty="0" smtClean="0">
                <a:ea typeface="ＭＳ Ｐゴシック" pitchFamily="-84" charset="-128"/>
                <a:cs typeface="ＭＳ Ｐゴシック" pitchFamily="-84" charset="-128"/>
              </a:rPr>
              <a:t>Use name of data type (to specify which type of object). </a:t>
            </a:r>
          </a:p>
          <a:p>
            <a:pPr lvl="1"/>
            <a:endParaRPr lang="en-US" dirty="0" smtClean="0">
              <a:ea typeface="ＭＳ Ｐゴシック" pitchFamily="-84" charset="-128"/>
              <a:cs typeface="ＭＳ Ｐゴシック" pitchFamily="-84" charset="-128"/>
            </a:endParaRPr>
          </a:p>
          <a:p>
            <a:pPr marL="0" indent="0"/>
            <a:r>
              <a:rPr lang="en-US" dirty="0" smtClean="0">
                <a:ea typeface="ＭＳ Ｐゴシック" pitchFamily="-84" charset="-128"/>
                <a:cs typeface="ＭＳ Ｐゴシック" pitchFamily="-84" charset="-128"/>
              </a:rPr>
              <a:t>To apply an operation:</a:t>
            </a:r>
          </a:p>
          <a:p>
            <a:pPr lvl="1"/>
            <a:r>
              <a:rPr lang="en-US" dirty="0" smtClean="0"/>
              <a:t>Use name of object (to specify which object).</a:t>
            </a:r>
          </a:p>
          <a:p>
            <a:pPr lvl="1"/>
            <a:r>
              <a:rPr lang="en-US" dirty="0" smtClean="0"/>
              <a:t>Use the dot operator (to invoke method).</a:t>
            </a:r>
          </a:p>
          <a:p>
            <a:pPr lvl="1"/>
            <a:r>
              <a:rPr lang="en-US" dirty="0" smtClean="0"/>
              <a:t>Use the name of the method (to specify which operation).</a:t>
            </a:r>
            <a:endParaRPr lang="en-US" dirty="0" smtClean="0">
              <a:ea typeface="ＭＳ Ｐゴシック" pitchFamily="-84" charset="-128"/>
              <a:cs typeface="ＭＳ Ｐゴシック" pitchFamily="-84" charset="-128"/>
            </a:endParaRPr>
          </a:p>
        </p:txBody>
      </p:sp>
      <p:sp>
        <p:nvSpPr>
          <p:cNvPr id="23557" name="Line 16"/>
          <p:cNvSpPr>
            <a:spLocks noChangeShapeType="1"/>
          </p:cNvSpPr>
          <p:nvPr/>
        </p:nvSpPr>
        <p:spPr bwMode="auto">
          <a:xfrm>
            <a:off x="1219200" y="2239963"/>
            <a:ext cx="1352550"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23558" name="Line 17"/>
          <p:cNvSpPr>
            <a:spLocks noChangeShapeType="1"/>
          </p:cNvSpPr>
          <p:nvPr/>
        </p:nvSpPr>
        <p:spPr bwMode="auto">
          <a:xfrm>
            <a:off x="2571750" y="2239963"/>
            <a:ext cx="2617788"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23559" name="Line 18"/>
          <p:cNvSpPr>
            <a:spLocks noChangeShapeType="1"/>
          </p:cNvSpPr>
          <p:nvPr/>
        </p:nvSpPr>
        <p:spPr bwMode="auto">
          <a:xfrm>
            <a:off x="5189538" y="2239963"/>
            <a:ext cx="3276600" cy="0"/>
          </a:xfrm>
          <a:prstGeom prst="line">
            <a:avLst/>
          </a:prstGeom>
          <a:noFill/>
          <a:ln w="12700">
            <a:noFill/>
            <a:round/>
            <a:headEnd/>
            <a:tailEnd/>
          </a:ln>
        </p:spPr>
        <p:txBody>
          <a:bodyPr lIns="92075" tIns="46038" rIns="92075" bIns="46038">
            <a:prstTxWarp prst="textNoShape">
              <a:avLst/>
            </a:prstTxWarp>
          </a:bodyPr>
          <a:lstStyle/>
          <a:p>
            <a:endParaRPr lang="en-US"/>
          </a:p>
        </p:txBody>
      </p:sp>
      <p:sp>
        <p:nvSpPr>
          <p:cNvPr id="23560" name="Line 19"/>
          <p:cNvSpPr>
            <a:spLocks noChangeShapeType="1"/>
          </p:cNvSpPr>
          <p:nvPr/>
        </p:nvSpPr>
        <p:spPr bwMode="auto">
          <a:xfrm>
            <a:off x="1219200" y="3886200"/>
            <a:ext cx="1352550" cy="0"/>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3561" name="Line 20"/>
          <p:cNvSpPr>
            <a:spLocks noChangeShapeType="1"/>
          </p:cNvSpPr>
          <p:nvPr/>
        </p:nvSpPr>
        <p:spPr bwMode="auto">
          <a:xfrm>
            <a:off x="1219200" y="2239963"/>
            <a:ext cx="0" cy="1223962"/>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3562" name="Line 21"/>
          <p:cNvSpPr>
            <a:spLocks noChangeShapeType="1"/>
          </p:cNvSpPr>
          <p:nvPr/>
        </p:nvSpPr>
        <p:spPr bwMode="auto">
          <a:xfrm>
            <a:off x="8466138" y="2239963"/>
            <a:ext cx="0" cy="1223962"/>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3563" name="Line 22"/>
          <p:cNvSpPr>
            <a:spLocks noChangeShapeType="1"/>
          </p:cNvSpPr>
          <p:nvPr/>
        </p:nvSpPr>
        <p:spPr bwMode="auto">
          <a:xfrm>
            <a:off x="1219200" y="3463925"/>
            <a:ext cx="0" cy="422275"/>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3564" name="Line 23"/>
          <p:cNvSpPr>
            <a:spLocks noChangeShapeType="1"/>
          </p:cNvSpPr>
          <p:nvPr/>
        </p:nvSpPr>
        <p:spPr bwMode="auto">
          <a:xfrm>
            <a:off x="8466138" y="3463925"/>
            <a:ext cx="0" cy="422275"/>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3565" name="Line 24"/>
          <p:cNvSpPr>
            <a:spLocks noChangeShapeType="1"/>
          </p:cNvSpPr>
          <p:nvPr/>
        </p:nvSpPr>
        <p:spPr bwMode="auto">
          <a:xfrm>
            <a:off x="2571750" y="3886200"/>
            <a:ext cx="2617788" cy="0"/>
          </a:xfrm>
          <a:prstGeom prst="line">
            <a:avLst/>
          </a:prstGeom>
          <a:noFill/>
          <a:ln w="12700" cap="sq">
            <a:noFill/>
            <a:round/>
            <a:headEnd/>
            <a:tailEnd/>
          </a:ln>
        </p:spPr>
        <p:txBody>
          <a:bodyPr lIns="92075" tIns="46038" rIns="92075" bIns="46038">
            <a:prstTxWarp prst="textNoShape">
              <a:avLst/>
            </a:prstTxWarp>
          </a:bodyPr>
          <a:lstStyle/>
          <a:p>
            <a:endParaRPr lang="en-US"/>
          </a:p>
        </p:txBody>
      </p:sp>
      <p:sp>
        <p:nvSpPr>
          <p:cNvPr id="23566" name="Line 25"/>
          <p:cNvSpPr>
            <a:spLocks noChangeShapeType="1"/>
          </p:cNvSpPr>
          <p:nvPr/>
        </p:nvSpPr>
        <p:spPr bwMode="auto">
          <a:xfrm>
            <a:off x="5189538" y="3886200"/>
            <a:ext cx="3276600" cy="0"/>
          </a:xfrm>
          <a:prstGeom prst="line">
            <a:avLst/>
          </a:prstGeom>
          <a:noFill/>
          <a:ln w="12700" cap="sq">
            <a:noFill/>
            <a:round/>
            <a:headEnd/>
            <a:tailEnd/>
          </a:ln>
        </p:spPr>
        <p:txBody>
          <a:bodyPr lIns="92075" tIns="46038" rIns="92075" bIns="46038">
            <a:prstTxWarp prst="textNoShape">
              <a:avLst/>
            </a:prstTxWarp>
          </a:bodyPr>
          <a:lstStyle/>
          <a:p>
            <a:endParaRPr lang="en-US"/>
          </a:p>
        </p:txBody>
      </p:sp>
      <p:pic>
        <p:nvPicPr>
          <p:cNvPr id="23567" name="Picture 33" descr="Picture 1"/>
          <p:cNvPicPr>
            <a:picLocks noChangeAspect="1" noChangeArrowheads="1"/>
          </p:cNvPicPr>
          <p:nvPr/>
        </p:nvPicPr>
        <p:blipFill>
          <a:blip r:embed="rId3"/>
          <a:srcRect/>
          <a:stretch>
            <a:fillRect/>
          </a:stretch>
        </p:blipFill>
        <p:spPr bwMode="auto">
          <a:xfrm>
            <a:off x="2467787" y="4143353"/>
            <a:ext cx="4413250" cy="213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ctrTitle"/>
          </p:nvPr>
        </p:nvSpPr>
        <p:spPr/>
        <p:txBody>
          <a:bodyPr/>
          <a:lstStyle/>
          <a:p>
            <a:r>
              <a:rPr lang="en-US">
                <a:ea typeface="ＭＳ Ｐゴシック" pitchFamily="-84" charset="-128"/>
                <a:cs typeface="ＭＳ Ｐゴシック" pitchFamily="-84" charset="-128"/>
              </a:rPr>
              <a:t>Image Processing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ACDA6237-7D7F-4874-A49B-E5C1E759090B}" type="slidenum">
              <a:rPr lang="en-US" smtClean="0"/>
              <a:pPr/>
              <a:t>7</a:t>
            </a:fld>
            <a:endParaRPr lang="en-US" sz="1400" smtClean="0"/>
          </a:p>
        </p:txBody>
      </p:sp>
      <p:sp>
        <p:nvSpPr>
          <p:cNvPr id="27651" name="Rectangle 5"/>
          <p:cNvSpPr>
            <a:spLocks noGrp="1" noChangeArrowheads="1"/>
          </p:cNvSpPr>
          <p:nvPr>
            <p:ph type="title"/>
          </p:nvPr>
        </p:nvSpPr>
        <p:spPr/>
        <p:txBody>
          <a:bodyPr/>
          <a:lstStyle/>
          <a:p>
            <a:r>
              <a:rPr lang="en-US">
                <a:ea typeface="ＭＳ Ｐゴシック" pitchFamily="-84" charset="-128"/>
                <a:cs typeface="ＭＳ Ｐゴシック" pitchFamily="-84" charset="-128"/>
              </a:rPr>
              <a:t>Color Data Type</a:t>
            </a:r>
          </a:p>
        </p:txBody>
      </p:sp>
      <p:sp>
        <p:nvSpPr>
          <p:cNvPr id="27652" name="Rectangle 6"/>
          <p:cNvSpPr>
            <a:spLocks noGrp="1" noChangeArrowheads="1"/>
          </p:cNvSpPr>
          <p:nvPr>
            <p:ph type="body" idx="1"/>
          </p:nvPr>
        </p:nvSpPr>
        <p:spPr>
          <a:xfrm>
            <a:off x="609600" y="914400"/>
            <a:ext cx="8077200" cy="5410200"/>
          </a:xfrm>
        </p:spPr>
        <p:txBody>
          <a:bodyPr/>
          <a:lstStyle/>
          <a:p>
            <a:pPr marL="0" indent="0"/>
            <a:r>
              <a:rPr lang="en-US">
                <a:ea typeface="ＭＳ Ｐゴシック" pitchFamily="-84" charset="-128"/>
                <a:cs typeface="ＭＳ Ｐゴシック" pitchFamily="-84" charset="-128"/>
              </a:rPr>
              <a:t>Color.  </a:t>
            </a:r>
            <a:r>
              <a:rPr lang="en-US">
                <a:solidFill>
                  <a:schemeClr val="tx1"/>
                </a:solidFill>
                <a:ea typeface="ＭＳ Ｐゴシック" pitchFamily="-84" charset="-128"/>
                <a:cs typeface="ＭＳ Ｐゴシック" pitchFamily="-84" charset="-128"/>
              </a:rPr>
              <a:t>A sensation in the eye from electromagnetic radiation.</a:t>
            </a:r>
          </a:p>
          <a:p>
            <a:pPr marL="0" indent="0"/>
            <a:endParaRPr lang="en-US">
              <a:ea typeface="ＭＳ Ｐゴシック" pitchFamily="-84" charset="-128"/>
              <a:cs typeface="ＭＳ Ｐゴシック" pitchFamily="-84" charset="-128"/>
            </a:endParaRPr>
          </a:p>
          <a:p>
            <a:pPr marL="0" indent="0"/>
            <a:r>
              <a:rPr lang="en-US">
                <a:ea typeface="ＭＳ Ｐゴシック" pitchFamily="-84" charset="-128"/>
                <a:cs typeface="ＭＳ Ｐゴシック" pitchFamily="-84" charset="-128"/>
              </a:rPr>
              <a:t>Set of values.  </a:t>
            </a:r>
            <a:r>
              <a:rPr lang="en-US">
                <a:solidFill>
                  <a:schemeClr val="hlink"/>
                </a:solidFill>
                <a:ea typeface="ＭＳ Ｐゴシック" pitchFamily="-84" charset="-128"/>
                <a:cs typeface="ＭＳ Ｐゴシック" pitchFamily="-84" charset="-128"/>
              </a:rPr>
              <a:t>[RGB representation]</a:t>
            </a:r>
            <a:r>
              <a:rPr lang="en-US">
                <a:ea typeface="ＭＳ Ｐゴシック" pitchFamily="-84" charset="-128"/>
                <a:cs typeface="ＭＳ Ｐゴシック" pitchFamily="-84" charset="-128"/>
              </a:rPr>
              <a:t>  </a:t>
            </a:r>
            <a:r>
              <a:rPr lang="en-US">
                <a:solidFill>
                  <a:schemeClr val="tx1"/>
                </a:solidFill>
                <a:ea typeface="ＭＳ Ｐゴシック" pitchFamily="-84" charset="-128"/>
                <a:cs typeface="ＭＳ Ｐゴシック" pitchFamily="-84" charset="-128"/>
              </a:rPr>
              <a:t>256</a:t>
            </a:r>
            <a:r>
              <a:rPr lang="en-US" baseline="30000">
                <a:solidFill>
                  <a:schemeClr val="tx1"/>
                </a:solidFill>
                <a:ea typeface="ＭＳ Ｐゴシック" pitchFamily="-84" charset="-128"/>
                <a:cs typeface="ＭＳ Ｐゴシック" pitchFamily="-84" charset="-128"/>
              </a:rPr>
              <a:t>3</a:t>
            </a:r>
            <a:r>
              <a:rPr lang="en-US">
                <a:solidFill>
                  <a:schemeClr val="tx1"/>
                </a:solidFill>
                <a:ea typeface="ＭＳ Ｐゴシック" pitchFamily="-84" charset="-128"/>
                <a:cs typeface="ＭＳ Ｐゴシック" pitchFamily="-84" charset="-128"/>
              </a:rPr>
              <a:t> possible values, which quantify the amount of red, green, and blue, each on a scale of 0 to 255.</a:t>
            </a:r>
            <a:endParaRPr lang="en-US">
              <a:ea typeface="ＭＳ Ｐゴシック" pitchFamily="-84" charset="-128"/>
              <a:cs typeface="ＭＳ Ｐゴシック" pitchFamily="-84" charset="-128"/>
            </a:endParaRPr>
          </a:p>
        </p:txBody>
      </p:sp>
      <p:sp>
        <p:nvSpPr>
          <p:cNvPr id="27653" name="Rectangle 116"/>
          <p:cNvSpPr>
            <a:spLocks noChangeArrowheads="1"/>
          </p:cNvSpPr>
          <p:nvPr/>
        </p:nvSpPr>
        <p:spPr bwMode="auto">
          <a:xfrm>
            <a:off x="5038725" y="4219575"/>
            <a:ext cx="676275" cy="323850"/>
          </a:xfrm>
          <a:prstGeom prst="rect">
            <a:avLst/>
          </a:prstGeom>
          <a:solidFill>
            <a:schemeClr val="bg1"/>
          </a:solidFill>
          <a:ln w="9525">
            <a:solidFill>
              <a:schemeClr val="bg1"/>
            </a:solidFill>
            <a:miter lim="800000"/>
            <a:headEnd/>
            <a:tailEnd/>
          </a:ln>
        </p:spPr>
        <p:txBody>
          <a:bodyPr lIns="45720" rIns="45720" anchor="ctr">
            <a:prstTxWarp prst="textNoShape">
              <a:avLst/>
            </a:prstTxWarp>
          </a:bodyPr>
          <a:lstStyle/>
          <a:p>
            <a:pPr algn="ctr"/>
            <a:endParaRPr lang="en-US" sz="1400" b="0">
              <a:latin typeface="Courier New" pitchFamily="-84" charset="0"/>
            </a:endParaRPr>
          </a:p>
        </p:txBody>
      </p:sp>
      <p:sp>
        <p:nvSpPr>
          <p:cNvPr id="27654" name="Rectangle 117"/>
          <p:cNvSpPr>
            <a:spLocks noChangeArrowheads="1"/>
          </p:cNvSpPr>
          <p:nvPr/>
        </p:nvSpPr>
        <p:spPr bwMode="auto">
          <a:xfrm>
            <a:off x="4452938" y="4219575"/>
            <a:ext cx="585787"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55" name="Rectangle 118"/>
          <p:cNvSpPr>
            <a:spLocks noChangeArrowheads="1"/>
          </p:cNvSpPr>
          <p:nvPr/>
        </p:nvSpPr>
        <p:spPr bwMode="auto">
          <a:xfrm>
            <a:off x="3863975" y="4219575"/>
            <a:ext cx="588963"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56" name="Rectangle 119"/>
          <p:cNvSpPr>
            <a:spLocks noChangeArrowheads="1"/>
          </p:cNvSpPr>
          <p:nvPr/>
        </p:nvSpPr>
        <p:spPr bwMode="auto">
          <a:xfrm>
            <a:off x="3276600" y="4219575"/>
            <a:ext cx="587375"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57" name="Rectangle 120"/>
          <p:cNvSpPr>
            <a:spLocks noChangeArrowheads="1"/>
          </p:cNvSpPr>
          <p:nvPr/>
        </p:nvSpPr>
        <p:spPr bwMode="auto">
          <a:xfrm>
            <a:off x="5038725" y="4867275"/>
            <a:ext cx="676275" cy="323850"/>
          </a:xfrm>
          <a:prstGeom prst="rect">
            <a:avLst/>
          </a:prstGeom>
          <a:solidFill>
            <a:srgbClr val="FF00FF"/>
          </a:solidFill>
          <a:ln w="9525">
            <a:solidFill>
              <a:schemeClr val="bg1"/>
            </a:solidFill>
            <a:miter lim="800000"/>
            <a:headEnd/>
            <a:tailEnd/>
          </a:ln>
        </p:spPr>
        <p:txBody>
          <a:bodyPr lIns="45720" rIns="45720" anchor="ctr">
            <a:prstTxWarp prst="textNoShape">
              <a:avLst/>
            </a:prstTxWarp>
          </a:bodyPr>
          <a:lstStyle/>
          <a:p>
            <a:pPr algn="ctr"/>
            <a:endParaRPr lang="en-US" sz="1400" b="0">
              <a:latin typeface="Courier New" pitchFamily="-84" charset="0"/>
            </a:endParaRPr>
          </a:p>
        </p:txBody>
      </p:sp>
      <p:sp>
        <p:nvSpPr>
          <p:cNvPr id="27658" name="Rectangle 121"/>
          <p:cNvSpPr>
            <a:spLocks noChangeArrowheads="1"/>
          </p:cNvSpPr>
          <p:nvPr/>
        </p:nvSpPr>
        <p:spPr bwMode="auto">
          <a:xfrm>
            <a:off x="4452938" y="4867275"/>
            <a:ext cx="585787"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59" name="Rectangle 122"/>
          <p:cNvSpPr>
            <a:spLocks noChangeArrowheads="1"/>
          </p:cNvSpPr>
          <p:nvPr/>
        </p:nvSpPr>
        <p:spPr bwMode="auto">
          <a:xfrm>
            <a:off x="3863975" y="4867275"/>
            <a:ext cx="588963"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60" name="Rectangle 123"/>
          <p:cNvSpPr>
            <a:spLocks noChangeArrowheads="1"/>
          </p:cNvSpPr>
          <p:nvPr/>
        </p:nvSpPr>
        <p:spPr bwMode="auto">
          <a:xfrm>
            <a:off x="3276600" y="4867275"/>
            <a:ext cx="587375"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61" name="Rectangle 124"/>
          <p:cNvSpPr>
            <a:spLocks noChangeArrowheads="1"/>
          </p:cNvSpPr>
          <p:nvPr/>
        </p:nvSpPr>
        <p:spPr bwMode="auto">
          <a:xfrm>
            <a:off x="5038725" y="4543425"/>
            <a:ext cx="676275" cy="323850"/>
          </a:xfrm>
          <a:prstGeom prst="rect">
            <a:avLst/>
          </a:prstGeom>
          <a:solidFill>
            <a:srgbClr val="000000"/>
          </a:solidFill>
          <a:ln w="9525">
            <a:solidFill>
              <a:schemeClr val="bg1"/>
            </a:solidFill>
            <a:miter lim="800000"/>
            <a:headEnd/>
            <a:tailEnd/>
          </a:ln>
        </p:spPr>
        <p:txBody>
          <a:bodyPr lIns="45720" rIns="45720" anchor="ctr">
            <a:prstTxWarp prst="textNoShape">
              <a:avLst/>
            </a:prstTxWarp>
          </a:bodyPr>
          <a:lstStyle/>
          <a:p>
            <a:pPr algn="ctr"/>
            <a:endParaRPr lang="en-US" sz="1400" b="0">
              <a:latin typeface="Courier New" pitchFamily="-84" charset="0"/>
            </a:endParaRPr>
          </a:p>
        </p:txBody>
      </p:sp>
      <p:sp>
        <p:nvSpPr>
          <p:cNvPr id="27662" name="Rectangle 125"/>
          <p:cNvSpPr>
            <a:spLocks noChangeArrowheads="1"/>
          </p:cNvSpPr>
          <p:nvPr/>
        </p:nvSpPr>
        <p:spPr bwMode="auto">
          <a:xfrm>
            <a:off x="4452938" y="4543425"/>
            <a:ext cx="585787"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63" name="Rectangle 126"/>
          <p:cNvSpPr>
            <a:spLocks noChangeArrowheads="1"/>
          </p:cNvSpPr>
          <p:nvPr/>
        </p:nvSpPr>
        <p:spPr bwMode="auto">
          <a:xfrm>
            <a:off x="3863975" y="4543425"/>
            <a:ext cx="588963"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64" name="Rectangle 127"/>
          <p:cNvSpPr>
            <a:spLocks noChangeArrowheads="1"/>
          </p:cNvSpPr>
          <p:nvPr/>
        </p:nvSpPr>
        <p:spPr bwMode="auto">
          <a:xfrm>
            <a:off x="3276600" y="4543425"/>
            <a:ext cx="587375"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65" name="Rectangle 128"/>
          <p:cNvSpPr>
            <a:spLocks noChangeArrowheads="1"/>
          </p:cNvSpPr>
          <p:nvPr/>
        </p:nvSpPr>
        <p:spPr bwMode="auto">
          <a:xfrm>
            <a:off x="5038725" y="3895725"/>
            <a:ext cx="676275" cy="323850"/>
          </a:xfrm>
          <a:prstGeom prst="rect">
            <a:avLst/>
          </a:prstGeom>
          <a:solidFill>
            <a:srgbClr val="0000FF"/>
          </a:solidFill>
          <a:ln w="9525">
            <a:solidFill>
              <a:schemeClr val="bg1"/>
            </a:solidFill>
            <a:miter lim="800000"/>
            <a:headEnd/>
            <a:tailEnd/>
          </a:ln>
        </p:spPr>
        <p:txBody>
          <a:bodyPr lIns="45720" rIns="45720" anchor="ctr">
            <a:prstTxWarp prst="textNoShape">
              <a:avLst/>
            </a:prstTxWarp>
          </a:bodyPr>
          <a:lstStyle/>
          <a:p>
            <a:pPr algn="ctr"/>
            <a:endParaRPr lang="en-US" sz="1400" b="0">
              <a:latin typeface="Courier New" pitchFamily="-84" charset="0"/>
            </a:endParaRPr>
          </a:p>
        </p:txBody>
      </p:sp>
      <p:sp>
        <p:nvSpPr>
          <p:cNvPr id="27666" name="Rectangle 129"/>
          <p:cNvSpPr>
            <a:spLocks noChangeArrowheads="1"/>
          </p:cNvSpPr>
          <p:nvPr/>
        </p:nvSpPr>
        <p:spPr bwMode="auto">
          <a:xfrm>
            <a:off x="4452938" y="3895725"/>
            <a:ext cx="585787"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67" name="Rectangle 130"/>
          <p:cNvSpPr>
            <a:spLocks noChangeArrowheads="1"/>
          </p:cNvSpPr>
          <p:nvPr/>
        </p:nvSpPr>
        <p:spPr bwMode="auto">
          <a:xfrm>
            <a:off x="3863975" y="3895725"/>
            <a:ext cx="588963"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68" name="Rectangle 131"/>
          <p:cNvSpPr>
            <a:spLocks noChangeArrowheads="1"/>
          </p:cNvSpPr>
          <p:nvPr/>
        </p:nvSpPr>
        <p:spPr bwMode="auto">
          <a:xfrm>
            <a:off x="3276600" y="3895725"/>
            <a:ext cx="587375"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69" name="Rectangle 132"/>
          <p:cNvSpPr>
            <a:spLocks noChangeArrowheads="1"/>
          </p:cNvSpPr>
          <p:nvPr/>
        </p:nvSpPr>
        <p:spPr bwMode="auto">
          <a:xfrm>
            <a:off x="3863975" y="5191125"/>
            <a:ext cx="588963"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105</a:t>
            </a:r>
          </a:p>
        </p:txBody>
      </p:sp>
      <p:sp>
        <p:nvSpPr>
          <p:cNvPr id="27670" name="Rectangle 133"/>
          <p:cNvSpPr>
            <a:spLocks noChangeArrowheads="1"/>
          </p:cNvSpPr>
          <p:nvPr/>
        </p:nvSpPr>
        <p:spPr bwMode="auto">
          <a:xfrm>
            <a:off x="3863975" y="3571875"/>
            <a:ext cx="588963"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71" name="Rectangle 134"/>
          <p:cNvSpPr>
            <a:spLocks noChangeArrowheads="1"/>
          </p:cNvSpPr>
          <p:nvPr/>
        </p:nvSpPr>
        <p:spPr bwMode="auto">
          <a:xfrm>
            <a:off x="3863975" y="3233738"/>
            <a:ext cx="588963" cy="338137"/>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72" name="Rectangle 135"/>
          <p:cNvSpPr>
            <a:spLocks noChangeArrowheads="1"/>
          </p:cNvSpPr>
          <p:nvPr/>
        </p:nvSpPr>
        <p:spPr bwMode="auto">
          <a:xfrm>
            <a:off x="3863975" y="2895600"/>
            <a:ext cx="588963" cy="338138"/>
          </a:xfrm>
          <a:prstGeom prst="rect">
            <a:avLst/>
          </a:prstGeom>
          <a:solidFill>
            <a:schemeClr val="hlink"/>
          </a:solidFill>
          <a:ln w="9525">
            <a:solidFill>
              <a:schemeClr val="bg1"/>
            </a:solidFill>
            <a:miter lim="800000"/>
            <a:headEnd/>
            <a:tailEnd/>
          </a:ln>
        </p:spPr>
        <p:txBody>
          <a:bodyPr lIns="45720" rIns="45720" anchor="ctr">
            <a:prstTxWarp prst="textNoShape">
              <a:avLst/>
            </a:prstTxWarp>
          </a:bodyPr>
          <a:lstStyle/>
          <a:p>
            <a:pPr algn="ctr"/>
            <a:r>
              <a:rPr lang="en-US" sz="1400" b="0">
                <a:solidFill>
                  <a:schemeClr val="bg1"/>
                </a:solidFill>
              </a:rPr>
              <a:t>G</a:t>
            </a:r>
          </a:p>
        </p:txBody>
      </p:sp>
      <p:sp>
        <p:nvSpPr>
          <p:cNvPr id="27673" name="Rectangle 136"/>
          <p:cNvSpPr>
            <a:spLocks noChangeArrowheads="1"/>
          </p:cNvSpPr>
          <p:nvPr/>
        </p:nvSpPr>
        <p:spPr bwMode="auto">
          <a:xfrm>
            <a:off x="3276600" y="5191125"/>
            <a:ext cx="587375"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105</a:t>
            </a:r>
          </a:p>
        </p:txBody>
      </p:sp>
      <p:sp>
        <p:nvSpPr>
          <p:cNvPr id="27674" name="Rectangle 137"/>
          <p:cNvSpPr>
            <a:spLocks noChangeArrowheads="1"/>
          </p:cNvSpPr>
          <p:nvPr/>
        </p:nvSpPr>
        <p:spPr bwMode="auto">
          <a:xfrm>
            <a:off x="3276600" y="3571875"/>
            <a:ext cx="587375"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75" name="Rectangle 138"/>
          <p:cNvSpPr>
            <a:spLocks noChangeArrowheads="1"/>
          </p:cNvSpPr>
          <p:nvPr/>
        </p:nvSpPr>
        <p:spPr bwMode="auto">
          <a:xfrm>
            <a:off x="3276600" y="3233738"/>
            <a:ext cx="587375" cy="338137"/>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255</a:t>
            </a:r>
          </a:p>
        </p:txBody>
      </p:sp>
      <p:sp>
        <p:nvSpPr>
          <p:cNvPr id="27676" name="Rectangle 139"/>
          <p:cNvSpPr>
            <a:spLocks noChangeArrowheads="1"/>
          </p:cNvSpPr>
          <p:nvPr/>
        </p:nvSpPr>
        <p:spPr bwMode="auto">
          <a:xfrm>
            <a:off x="3276600" y="2895600"/>
            <a:ext cx="587375" cy="338138"/>
          </a:xfrm>
          <a:prstGeom prst="rect">
            <a:avLst/>
          </a:prstGeom>
          <a:solidFill>
            <a:schemeClr val="hlink"/>
          </a:solidFill>
          <a:ln w="9525">
            <a:solidFill>
              <a:schemeClr val="bg1"/>
            </a:solidFill>
            <a:miter lim="800000"/>
            <a:headEnd/>
            <a:tailEnd/>
          </a:ln>
        </p:spPr>
        <p:txBody>
          <a:bodyPr lIns="45720" rIns="45720" anchor="ctr">
            <a:prstTxWarp prst="textNoShape">
              <a:avLst/>
            </a:prstTxWarp>
          </a:bodyPr>
          <a:lstStyle/>
          <a:p>
            <a:pPr algn="ctr"/>
            <a:r>
              <a:rPr lang="en-US" sz="1400" b="0">
                <a:solidFill>
                  <a:schemeClr val="bg1"/>
                </a:solidFill>
              </a:rPr>
              <a:t>R</a:t>
            </a:r>
          </a:p>
        </p:txBody>
      </p:sp>
      <p:sp>
        <p:nvSpPr>
          <p:cNvPr id="27677" name="Rectangle 140"/>
          <p:cNvSpPr>
            <a:spLocks noChangeArrowheads="1"/>
          </p:cNvSpPr>
          <p:nvPr/>
        </p:nvSpPr>
        <p:spPr bwMode="auto">
          <a:xfrm>
            <a:off x="5038725" y="2895600"/>
            <a:ext cx="676275" cy="338138"/>
          </a:xfrm>
          <a:prstGeom prst="rect">
            <a:avLst/>
          </a:prstGeom>
          <a:solidFill>
            <a:schemeClr val="hlink"/>
          </a:solidFill>
          <a:ln w="9525">
            <a:solidFill>
              <a:schemeClr val="bg1"/>
            </a:solidFill>
            <a:miter lim="800000"/>
            <a:headEnd/>
            <a:tailEnd/>
          </a:ln>
        </p:spPr>
        <p:txBody>
          <a:bodyPr lIns="45720" rIns="45720" anchor="ctr">
            <a:prstTxWarp prst="textNoShape">
              <a:avLst/>
            </a:prstTxWarp>
          </a:bodyPr>
          <a:lstStyle/>
          <a:p>
            <a:pPr algn="ctr"/>
            <a:r>
              <a:rPr lang="en-US" sz="1400" b="0">
                <a:solidFill>
                  <a:schemeClr val="bg1"/>
                </a:solidFill>
              </a:rPr>
              <a:t>Color</a:t>
            </a:r>
          </a:p>
        </p:txBody>
      </p:sp>
      <p:sp>
        <p:nvSpPr>
          <p:cNvPr id="27678" name="Rectangle 141"/>
          <p:cNvSpPr>
            <a:spLocks noChangeArrowheads="1"/>
          </p:cNvSpPr>
          <p:nvPr/>
        </p:nvSpPr>
        <p:spPr bwMode="auto">
          <a:xfrm>
            <a:off x="4452938" y="2895600"/>
            <a:ext cx="585787" cy="338138"/>
          </a:xfrm>
          <a:prstGeom prst="rect">
            <a:avLst/>
          </a:prstGeom>
          <a:solidFill>
            <a:schemeClr val="hlink"/>
          </a:solidFill>
          <a:ln w="9525">
            <a:solidFill>
              <a:schemeClr val="bg1"/>
            </a:solidFill>
            <a:miter lim="800000"/>
            <a:headEnd/>
            <a:tailEnd/>
          </a:ln>
        </p:spPr>
        <p:txBody>
          <a:bodyPr lIns="45720" rIns="45720" anchor="ctr">
            <a:prstTxWarp prst="textNoShape">
              <a:avLst/>
            </a:prstTxWarp>
          </a:bodyPr>
          <a:lstStyle/>
          <a:p>
            <a:pPr algn="ctr"/>
            <a:r>
              <a:rPr lang="en-US" sz="1400" b="0">
                <a:solidFill>
                  <a:schemeClr val="bg1"/>
                </a:solidFill>
              </a:rPr>
              <a:t>B</a:t>
            </a:r>
          </a:p>
        </p:txBody>
      </p:sp>
      <p:sp>
        <p:nvSpPr>
          <p:cNvPr id="27679" name="Rectangle 142"/>
          <p:cNvSpPr>
            <a:spLocks noChangeArrowheads="1"/>
          </p:cNvSpPr>
          <p:nvPr/>
        </p:nvSpPr>
        <p:spPr bwMode="auto">
          <a:xfrm>
            <a:off x="5038725" y="3233738"/>
            <a:ext cx="676275" cy="338137"/>
          </a:xfrm>
          <a:prstGeom prst="rect">
            <a:avLst/>
          </a:prstGeom>
          <a:solidFill>
            <a:srgbClr val="FF0000"/>
          </a:solidFill>
          <a:ln w="9525">
            <a:solidFill>
              <a:schemeClr val="bg1"/>
            </a:solidFill>
            <a:miter lim="800000"/>
            <a:headEnd/>
            <a:tailEnd/>
          </a:ln>
        </p:spPr>
        <p:txBody>
          <a:bodyPr lIns="45720" rIns="45720" anchor="ctr">
            <a:prstTxWarp prst="textNoShape">
              <a:avLst/>
            </a:prstTxWarp>
          </a:bodyPr>
          <a:lstStyle/>
          <a:p>
            <a:pPr algn="ctr"/>
            <a:endParaRPr lang="en-US" sz="1400" b="0"/>
          </a:p>
        </p:txBody>
      </p:sp>
      <p:sp>
        <p:nvSpPr>
          <p:cNvPr id="27680" name="Rectangle 143"/>
          <p:cNvSpPr>
            <a:spLocks noChangeArrowheads="1"/>
          </p:cNvSpPr>
          <p:nvPr/>
        </p:nvSpPr>
        <p:spPr bwMode="auto">
          <a:xfrm>
            <a:off x="4452938" y="3233738"/>
            <a:ext cx="585787" cy="338137"/>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81" name="Rectangle 144"/>
          <p:cNvSpPr>
            <a:spLocks noChangeArrowheads="1"/>
          </p:cNvSpPr>
          <p:nvPr/>
        </p:nvSpPr>
        <p:spPr bwMode="auto">
          <a:xfrm>
            <a:off x="5038725" y="3571875"/>
            <a:ext cx="676275" cy="323850"/>
          </a:xfrm>
          <a:prstGeom prst="rect">
            <a:avLst/>
          </a:prstGeom>
          <a:solidFill>
            <a:srgbClr val="00FF00"/>
          </a:solidFill>
          <a:ln w="9525">
            <a:solidFill>
              <a:schemeClr val="bg1"/>
            </a:solidFill>
            <a:miter lim="800000"/>
            <a:headEnd/>
            <a:tailEnd/>
          </a:ln>
        </p:spPr>
        <p:txBody>
          <a:bodyPr lIns="45720" rIns="45720" anchor="ctr">
            <a:prstTxWarp prst="textNoShape">
              <a:avLst/>
            </a:prstTxWarp>
          </a:bodyPr>
          <a:lstStyle/>
          <a:p>
            <a:pPr algn="ctr"/>
            <a:endParaRPr lang="en-US" sz="1400" b="0">
              <a:latin typeface="Courier New" pitchFamily="-84" charset="0"/>
            </a:endParaRPr>
          </a:p>
        </p:txBody>
      </p:sp>
      <p:sp>
        <p:nvSpPr>
          <p:cNvPr id="27682" name="Rectangle 145"/>
          <p:cNvSpPr>
            <a:spLocks noChangeArrowheads="1"/>
          </p:cNvSpPr>
          <p:nvPr/>
        </p:nvSpPr>
        <p:spPr bwMode="auto">
          <a:xfrm>
            <a:off x="4452938" y="3571875"/>
            <a:ext cx="585787"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0</a:t>
            </a:r>
          </a:p>
        </p:txBody>
      </p:sp>
      <p:sp>
        <p:nvSpPr>
          <p:cNvPr id="27683" name="Rectangle 146"/>
          <p:cNvSpPr>
            <a:spLocks noChangeArrowheads="1"/>
          </p:cNvSpPr>
          <p:nvPr/>
        </p:nvSpPr>
        <p:spPr bwMode="auto">
          <a:xfrm>
            <a:off x="5038725" y="5191125"/>
            <a:ext cx="676275" cy="323850"/>
          </a:xfrm>
          <a:prstGeom prst="rect">
            <a:avLst/>
          </a:prstGeom>
          <a:solidFill>
            <a:srgbClr val="696969"/>
          </a:solidFill>
          <a:ln w="9525">
            <a:solidFill>
              <a:schemeClr val="bg1"/>
            </a:solidFill>
            <a:miter lim="800000"/>
            <a:headEnd/>
            <a:tailEnd/>
          </a:ln>
        </p:spPr>
        <p:txBody>
          <a:bodyPr lIns="45720" rIns="45720" anchor="ctr">
            <a:prstTxWarp prst="textNoShape">
              <a:avLst/>
            </a:prstTxWarp>
          </a:bodyPr>
          <a:lstStyle/>
          <a:p>
            <a:pPr algn="ctr"/>
            <a:endParaRPr lang="en-US" sz="1400" b="0">
              <a:latin typeface="Courier New" pitchFamily="-84" charset="0"/>
            </a:endParaRPr>
          </a:p>
        </p:txBody>
      </p:sp>
      <p:sp>
        <p:nvSpPr>
          <p:cNvPr id="27684" name="Rectangle 147"/>
          <p:cNvSpPr>
            <a:spLocks noChangeArrowheads="1"/>
          </p:cNvSpPr>
          <p:nvPr/>
        </p:nvSpPr>
        <p:spPr bwMode="auto">
          <a:xfrm>
            <a:off x="4452938" y="5191125"/>
            <a:ext cx="585787" cy="323850"/>
          </a:xfrm>
          <a:prstGeom prst="rect">
            <a:avLst/>
          </a:prstGeom>
          <a:solidFill>
            <a:schemeClr val="tx2"/>
          </a:solidFill>
          <a:ln w="9525">
            <a:solidFill>
              <a:schemeClr val="bg1"/>
            </a:solidFill>
            <a:miter lim="800000"/>
            <a:headEnd/>
            <a:tailEnd/>
          </a:ln>
        </p:spPr>
        <p:txBody>
          <a:bodyPr lIns="45720" rIns="45720" anchor="ctr">
            <a:prstTxWarp prst="textNoShape">
              <a:avLst/>
            </a:prstTxWarp>
          </a:bodyPr>
          <a:lstStyle/>
          <a:p>
            <a:pPr algn="ctr"/>
            <a:r>
              <a:rPr lang="en-US" sz="1400" b="0">
                <a:latin typeface="Courier New" pitchFamily="-84" charset="0"/>
              </a:rPr>
              <a:t>105</a:t>
            </a:r>
          </a:p>
        </p:txBody>
      </p:sp>
      <p:sp>
        <p:nvSpPr>
          <p:cNvPr id="27685" name="Line 148"/>
          <p:cNvSpPr>
            <a:spLocks noChangeShapeType="1"/>
          </p:cNvSpPr>
          <p:nvPr/>
        </p:nvSpPr>
        <p:spPr bwMode="auto">
          <a:xfrm>
            <a:off x="3276600" y="2895600"/>
            <a:ext cx="2438400" cy="0"/>
          </a:xfrm>
          <a:prstGeom prst="line">
            <a:avLst/>
          </a:prstGeom>
          <a:noFill/>
          <a:ln w="12700">
            <a:noFill/>
            <a:round/>
            <a:headEnd/>
            <a:tailEnd/>
          </a:ln>
        </p:spPr>
        <p:txBody>
          <a:bodyPr lIns="45720" rIns="45720" anchor="ctr">
            <a:prstTxWarp prst="textNoShape">
              <a:avLst/>
            </a:prstTxWarp>
          </a:bodyPr>
          <a:lstStyle/>
          <a:p>
            <a:endParaRPr lang="en-US"/>
          </a:p>
        </p:txBody>
      </p:sp>
      <p:sp>
        <p:nvSpPr>
          <p:cNvPr id="27686" name="Line 149"/>
          <p:cNvSpPr>
            <a:spLocks noChangeShapeType="1"/>
          </p:cNvSpPr>
          <p:nvPr/>
        </p:nvSpPr>
        <p:spPr bwMode="auto">
          <a:xfrm>
            <a:off x="3276600" y="2895600"/>
            <a:ext cx="0" cy="676275"/>
          </a:xfrm>
          <a:prstGeom prst="line">
            <a:avLst/>
          </a:prstGeom>
          <a:noFill/>
          <a:ln w="12700" cap="sq">
            <a:noFill/>
            <a:round/>
            <a:headEnd/>
            <a:tailEnd/>
          </a:ln>
        </p:spPr>
        <p:txBody>
          <a:bodyPr lIns="45720" rIns="45720" anchor="ctr">
            <a:prstTxWarp prst="textNoShape">
              <a:avLst/>
            </a:prstTxWarp>
          </a:bodyPr>
          <a:lstStyle/>
          <a:p>
            <a:endParaRPr lang="en-US"/>
          </a:p>
        </p:txBody>
      </p:sp>
      <p:sp>
        <p:nvSpPr>
          <p:cNvPr id="27687" name="Line 150"/>
          <p:cNvSpPr>
            <a:spLocks noChangeShapeType="1"/>
          </p:cNvSpPr>
          <p:nvPr/>
        </p:nvSpPr>
        <p:spPr bwMode="auto">
          <a:xfrm>
            <a:off x="5715000" y="2895600"/>
            <a:ext cx="0" cy="676275"/>
          </a:xfrm>
          <a:prstGeom prst="line">
            <a:avLst/>
          </a:prstGeom>
          <a:noFill/>
          <a:ln w="12700">
            <a:noFill/>
            <a:round/>
            <a:headEnd/>
            <a:tailEnd/>
          </a:ln>
        </p:spPr>
        <p:txBody>
          <a:bodyPr lIns="45720" rIns="45720" anchor="ctr">
            <a:prstTxWarp prst="textNoShape">
              <a:avLst/>
            </a:prstTxWarp>
          </a:bodyPr>
          <a:lstStyle/>
          <a:p>
            <a:endParaRPr lang="en-US"/>
          </a:p>
        </p:txBody>
      </p:sp>
      <p:sp>
        <p:nvSpPr>
          <p:cNvPr id="27688" name="Line 151"/>
          <p:cNvSpPr>
            <a:spLocks noChangeShapeType="1"/>
          </p:cNvSpPr>
          <p:nvPr/>
        </p:nvSpPr>
        <p:spPr bwMode="auto">
          <a:xfrm>
            <a:off x="3276600" y="5514975"/>
            <a:ext cx="2438400" cy="0"/>
          </a:xfrm>
          <a:prstGeom prst="line">
            <a:avLst/>
          </a:prstGeom>
          <a:noFill/>
          <a:ln w="12700" cap="sq">
            <a:noFill/>
            <a:round/>
            <a:headEnd/>
            <a:tailEnd/>
          </a:ln>
        </p:spPr>
        <p:txBody>
          <a:bodyPr lIns="45720" rIns="45720" anchor="ctr">
            <a:prstTxWarp prst="textNoShape">
              <a:avLst/>
            </a:prstTxWarp>
          </a:bodyPr>
          <a:lstStyle/>
          <a:p>
            <a:endParaRPr lang="en-US"/>
          </a:p>
        </p:txBody>
      </p:sp>
      <p:sp>
        <p:nvSpPr>
          <p:cNvPr id="27689" name="Line 152"/>
          <p:cNvSpPr>
            <a:spLocks noChangeShapeType="1"/>
          </p:cNvSpPr>
          <p:nvPr/>
        </p:nvSpPr>
        <p:spPr bwMode="auto">
          <a:xfrm>
            <a:off x="3276600" y="3571875"/>
            <a:ext cx="0" cy="323850"/>
          </a:xfrm>
          <a:prstGeom prst="line">
            <a:avLst/>
          </a:prstGeom>
          <a:noFill/>
          <a:ln w="12700" cap="sq">
            <a:noFill/>
            <a:round/>
            <a:headEnd/>
            <a:tailEnd/>
          </a:ln>
        </p:spPr>
        <p:txBody>
          <a:bodyPr lIns="45720" rIns="45720" anchor="ctr">
            <a:prstTxWarp prst="textNoShape">
              <a:avLst/>
            </a:prstTxWarp>
          </a:bodyPr>
          <a:lstStyle/>
          <a:p>
            <a:endParaRPr lang="en-US"/>
          </a:p>
        </p:txBody>
      </p:sp>
      <p:sp>
        <p:nvSpPr>
          <p:cNvPr id="27690" name="Line 153"/>
          <p:cNvSpPr>
            <a:spLocks noChangeShapeType="1"/>
          </p:cNvSpPr>
          <p:nvPr/>
        </p:nvSpPr>
        <p:spPr bwMode="auto">
          <a:xfrm>
            <a:off x="3276600" y="3895725"/>
            <a:ext cx="0" cy="1619250"/>
          </a:xfrm>
          <a:prstGeom prst="line">
            <a:avLst/>
          </a:prstGeom>
          <a:noFill/>
          <a:ln w="12700" cap="sq">
            <a:noFill/>
            <a:round/>
            <a:headEnd/>
            <a:tailEnd/>
          </a:ln>
        </p:spPr>
        <p:txBody>
          <a:bodyPr lIns="45720" rIns="45720" anchor="ctr">
            <a:prstTxWarp prst="textNoShape">
              <a:avLst/>
            </a:prstTxWarp>
          </a:bodyPr>
          <a:lstStyle/>
          <a:p>
            <a:endParaRPr lang="en-US"/>
          </a:p>
        </p:txBody>
      </p:sp>
      <p:sp>
        <p:nvSpPr>
          <p:cNvPr id="27691" name="Line 154"/>
          <p:cNvSpPr>
            <a:spLocks noChangeShapeType="1"/>
          </p:cNvSpPr>
          <p:nvPr/>
        </p:nvSpPr>
        <p:spPr bwMode="auto">
          <a:xfrm>
            <a:off x="5715000" y="3571875"/>
            <a:ext cx="0" cy="323850"/>
          </a:xfrm>
          <a:prstGeom prst="line">
            <a:avLst/>
          </a:prstGeom>
          <a:noFill/>
          <a:ln w="12700">
            <a:noFill/>
            <a:round/>
            <a:headEnd/>
            <a:tailEnd/>
          </a:ln>
        </p:spPr>
        <p:txBody>
          <a:bodyPr lIns="45720" rIns="45720" anchor="ctr">
            <a:prstTxWarp prst="textNoShape">
              <a:avLst/>
            </a:prstTxWarp>
          </a:bodyPr>
          <a:lstStyle/>
          <a:p>
            <a:endParaRPr lang="en-US"/>
          </a:p>
        </p:txBody>
      </p:sp>
      <p:sp>
        <p:nvSpPr>
          <p:cNvPr id="27692" name="Line 155"/>
          <p:cNvSpPr>
            <a:spLocks noChangeShapeType="1"/>
          </p:cNvSpPr>
          <p:nvPr/>
        </p:nvSpPr>
        <p:spPr bwMode="auto">
          <a:xfrm>
            <a:off x="5715000" y="3895725"/>
            <a:ext cx="0" cy="1619250"/>
          </a:xfrm>
          <a:prstGeom prst="line">
            <a:avLst/>
          </a:prstGeom>
          <a:noFill/>
          <a:ln w="12700">
            <a:noFill/>
            <a:round/>
            <a:headEnd/>
            <a:tailEnd/>
          </a:ln>
        </p:spPr>
        <p:txBody>
          <a:bodyPr lIns="45720" rIns="45720"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7122B46F-D6AD-4D75-818B-4CFD223A95F5}" type="slidenum">
              <a:rPr lang="en-US" smtClean="0"/>
              <a:pPr/>
              <a:t>8</a:t>
            </a:fld>
            <a:endParaRPr lang="en-US" sz="1400" smtClean="0"/>
          </a:p>
        </p:txBody>
      </p:sp>
      <p:sp>
        <p:nvSpPr>
          <p:cNvPr id="29699" name="Rectangle 2"/>
          <p:cNvSpPr>
            <a:spLocks noGrp="1" noChangeArrowheads="1"/>
          </p:cNvSpPr>
          <p:nvPr>
            <p:ph type="title"/>
          </p:nvPr>
        </p:nvSpPr>
        <p:spPr/>
        <p:txBody>
          <a:bodyPr/>
          <a:lstStyle/>
          <a:p>
            <a:r>
              <a:rPr lang="en-US">
                <a:ea typeface="ＭＳ Ｐゴシック" pitchFamily="-84" charset="-128"/>
                <a:cs typeface="ＭＳ Ｐゴシック" pitchFamily="-84" charset="-128"/>
              </a:rPr>
              <a:t>Color Data Type</a:t>
            </a:r>
          </a:p>
        </p:txBody>
      </p:sp>
      <p:sp>
        <p:nvSpPr>
          <p:cNvPr id="29700" name="Rectangle 3"/>
          <p:cNvSpPr>
            <a:spLocks noGrp="1" noChangeArrowheads="1"/>
          </p:cNvSpPr>
          <p:nvPr>
            <p:ph type="body" idx="1"/>
          </p:nvPr>
        </p:nvSpPr>
        <p:spPr>
          <a:xfrm>
            <a:off x="609600" y="914400"/>
            <a:ext cx="8077200" cy="5410200"/>
          </a:xfrm>
        </p:spPr>
        <p:txBody>
          <a:bodyPr/>
          <a:lstStyle/>
          <a:p>
            <a:pPr marL="0" indent="0"/>
            <a:r>
              <a:rPr lang="en-US" dirty="0">
                <a:ea typeface="ＭＳ Ｐゴシック" pitchFamily="-84" charset="-128"/>
                <a:cs typeface="ＭＳ Ｐゴシック" pitchFamily="-84" charset="-128"/>
              </a:rPr>
              <a:t>Color.  </a:t>
            </a:r>
            <a:r>
              <a:rPr lang="en-US" dirty="0">
                <a:solidFill>
                  <a:schemeClr val="tx1"/>
                </a:solidFill>
                <a:ea typeface="ＭＳ Ｐゴシック" pitchFamily="-84" charset="-128"/>
                <a:cs typeface="ＭＳ Ｐゴシック" pitchFamily="-84" charset="-128"/>
              </a:rPr>
              <a:t>A sensation in the eye from electromagnetic radiation.</a:t>
            </a:r>
          </a:p>
          <a:p>
            <a:pPr marL="0" indent="0"/>
            <a:endParaRPr lang="en-US" dirty="0">
              <a:ea typeface="ＭＳ Ｐゴシック" pitchFamily="-84" charset="-128"/>
              <a:cs typeface="ＭＳ Ｐゴシック" pitchFamily="-84" charset="-128"/>
            </a:endParaRPr>
          </a:p>
          <a:p>
            <a:pPr marL="0" indent="0"/>
            <a:r>
              <a:rPr lang="en-US" dirty="0">
                <a:ea typeface="ＭＳ Ｐゴシック" pitchFamily="-84" charset="-128"/>
                <a:cs typeface="ＭＳ Ｐゴシック" pitchFamily="-84" charset="-128"/>
              </a:rPr>
              <a:t>Set of values.  </a:t>
            </a:r>
            <a:r>
              <a:rPr lang="en-US" dirty="0">
                <a:solidFill>
                  <a:schemeClr val="hlink"/>
                </a:solidFill>
                <a:ea typeface="ＭＳ Ｐゴシック" pitchFamily="-84" charset="-128"/>
                <a:cs typeface="ＭＳ Ｐゴシック" pitchFamily="-84" charset="-128"/>
              </a:rPr>
              <a:t>[RGB representation]</a:t>
            </a:r>
            <a:r>
              <a:rPr lang="en-US" dirty="0">
                <a:ea typeface="ＭＳ Ｐゴシック" pitchFamily="-84" charset="-128"/>
                <a:cs typeface="ＭＳ Ｐゴシック" pitchFamily="-84" charset="-128"/>
              </a:rPr>
              <a:t>  </a:t>
            </a:r>
            <a:r>
              <a:rPr lang="en-US" dirty="0">
                <a:solidFill>
                  <a:schemeClr val="tx1"/>
                </a:solidFill>
                <a:ea typeface="ＭＳ Ｐゴシック" pitchFamily="-84" charset="-128"/>
                <a:cs typeface="ＭＳ Ｐゴシック" pitchFamily="-84" charset="-128"/>
              </a:rPr>
              <a:t>256</a:t>
            </a:r>
            <a:r>
              <a:rPr lang="en-US" baseline="30000" dirty="0">
                <a:solidFill>
                  <a:schemeClr val="tx1"/>
                </a:solidFill>
                <a:ea typeface="ＭＳ Ｐゴシック" pitchFamily="-84" charset="-128"/>
                <a:cs typeface="ＭＳ Ｐゴシック" pitchFamily="-84" charset="-128"/>
              </a:rPr>
              <a:t>3</a:t>
            </a:r>
            <a:r>
              <a:rPr lang="en-US" dirty="0">
                <a:solidFill>
                  <a:schemeClr val="tx1"/>
                </a:solidFill>
                <a:ea typeface="ＭＳ Ｐゴシック" pitchFamily="-84" charset="-128"/>
                <a:cs typeface="ＭＳ Ｐゴシック" pitchFamily="-84" charset="-128"/>
              </a:rPr>
              <a:t> possible values, which quantify the amount of red, green, and blue, each on a scale of 0 to 255.</a:t>
            </a:r>
          </a:p>
          <a:p>
            <a:pPr marL="0" indent="0">
              <a:lnSpc>
                <a:spcPct val="100000"/>
              </a:lnSpc>
              <a:buClrTx/>
              <a:buSzTx/>
              <a:buFontTx/>
              <a:buNone/>
            </a:pPr>
            <a:endParaRPr lang="en-US" dirty="0">
              <a:ea typeface="ＭＳ Ｐゴシック" pitchFamily="-84" charset="-128"/>
              <a:cs typeface="ＭＳ Ｐゴシック" pitchFamily="-84" charset="-128"/>
            </a:endParaRPr>
          </a:p>
          <a:p>
            <a:pPr marL="0" indent="0"/>
            <a:r>
              <a:rPr lang="en-US" dirty="0">
                <a:ea typeface="ＭＳ Ｐゴシック" pitchFamily="-84" charset="-128"/>
                <a:cs typeface="ＭＳ Ｐゴシック" pitchFamily="-84" charset="-128"/>
              </a:rPr>
              <a:t>API.  </a:t>
            </a:r>
            <a:r>
              <a:rPr lang="en-US" dirty="0">
                <a:solidFill>
                  <a:schemeClr val="tx1"/>
                </a:solidFill>
                <a:ea typeface="ＭＳ Ｐゴシック" pitchFamily="-84" charset="-128"/>
                <a:cs typeface="ＭＳ Ｐゴシック" pitchFamily="-84" charset="-128"/>
              </a:rPr>
              <a:t>Application Programming Interface.</a:t>
            </a:r>
          </a:p>
        </p:txBody>
      </p:sp>
      <p:sp>
        <p:nvSpPr>
          <p:cNvPr id="29701" name="Line 26"/>
          <p:cNvSpPr>
            <a:spLocks noChangeShapeType="1"/>
          </p:cNvSpPr>
          <p:nvPr/>
        </p:nvSpPr>
        <p:spPr bwMode="auto">
          <a:xfrm>
            <a:off x="1219200" y="3187700"/>
            <a:ext cx="1771650" cy="0"/>
          </a:xfrm>
          <a:prstGeom prst="line">
            <a:avLst/>
          </a:prstGeom>
          <a:noFill/>
          <a:ln w="12700">
            <a:noFill/>
            <a:round/>
            <a:headEnd/>
            <a:tailEnd/>
          </a:ln>
        </p:spPr>
        <p:txBody>
          <a:bodyPr>
            <a:prstTxWarp prst="textNoShape">
              <a:avLst/>
            </a:prstTxWarp>
          </a:bodyPr>
          <a:lstStyle/>
          <a:p>
            <a:endParaRPr lang="en-US"/>
          </a:p>
        </p:txBody>
      </p:sp>
      <p:sp>
        <p:nvSpPr>
          <p:cNvPr id="29702" name="Line 27"/>
          <p:cNvSpPr>
            <a:spLocks noChangeShapeType="1"/>
          </p:cNvSpPr>
          <p:nvPr/>
        </p:nvSpPr>
        <p:spPr bwMode="auto">
          <a:xfrm>
            <a:off x="4695825" y="3187700"/>
            <a:ext cx="3409950" cy="0"/>
          </a:xfrm>
          <a:prstGeom prst="line">
            <a:avLst/>
          </a:prstGeom>
          <a:noFill/>
          <a:ln w="12700">
            <a:noFill/>
            <a:round/>
            <a:headEnd/>
            <a:tailEnd/>
          </a:ln>
        </p:spPr>
        <p:txBody>
          <a:bodyPr>
            <a:prstTxWarp prst="textNoShape">
              <a:avLst/>
            </a:prstTxWarp>
          </a:bodyPr>
          <a:lstStyle/>
          <a:p>
            <a:endParaRPr lang="en-US"/>
          </a:p>
        </p:txBody>
      </p:sp>
      <p:sp>
        <p:nvSpPr>
          <p:cNvPr id="29703" name="Line 28"/>
          <p:cNvSpPr>
            <a:spLocks noChangeShapeType="1"/>
          </p:cNvSpPr>
          <p:nvPr/>
        </p:nvSpPr>
        <p:spPr bwMode="auto">
          <a:xfrm>
            <a:off x="6400800" y="3187700"/>
            <a:ext cx="1447800" cy="0"/>
          </a:xfrm>
          <a:prstGeom prst="line">
            <a:avLst/>
          </a:prstGeom>
          <a:noFill/>
          <a:ln w="12700">
            <a:noFill/>
            <a:round/>
            <a:headEnd/>
            <a:tailEnd/>
          </a:ln>
        </p:spPr>
        <p:txBody>
          <a:bodyPr>
            <a:prstTxWarp prst="textNoShape">
              <a:avLst/>
            </a:prstTxWarp>
          </a:bodyPr>
          <a:lstStyle/>
          <a:p>
            <a:endParaRPr lang="en-US"/>
          </a:p>
        </p:txBody>
      </p:sp>
      <p:sp>
        <p:nvSpPr>
          <p:cNvPr id="29704" name="Line 29"/>
          <p:cNvSpPr>
            <a:spLocks noChangeShapeType="1"/>
          </p:cNvSpPr>
          <p:nvPr/>
        </p:nvSpPr>
        <p:spPr bwMode="auto">
          <a:xfrm>
            <a:off x="1219200" y="3187700"/>
            <a:ext cx="0" cy="787400"/>
          </a:xfrm>
          <a:prstGeom prst="line">
            <a:avLst/>
          </a:prstGeom>
          <a:noFill/>
          <a:ln w="12700" cap="sq">
            <a:noFill/>
            <a:round/>
            <a:headEnd/>
            <a:tailEnd/>
          </a:ln>
        </p:spPr>
        <p:txBody>
          <a:bodyPr>
            <a:prstTxWarp prst="textNoShape">
              <a:avLst/>
            </a:prstTxWarp>
          </a:bodyPr>
          <a:lstStyle/>
          <a:p>
            <a:endParaRPr lang="en-US"/>
          </a:p>
        </p:txBody>
      </p:sp>
      <p:sp>
        <p:nvSpPr>
          <p:cNvPr id="29705" name="Line 30"/>
          <p:cNvSpPr>
            <a:spLocks noChangeShapeType="1"/>
          </p:cNvSpPr>
          <p:nvPr/>
        </p:nvSpPr>
        <p:spPr bwMode="auto">
          <a:xfrm>
            <a:off x="7848600" y="3187700"/>
            <a:ext cx="0" cy="787400"/>
          </a:xfrm>
          <a:prstGeom prst="line">
            <a:avLst/>
          </a:prstGeom>
          <a:noFill/>
          <a:ln w="12700">
            <a:noFill/>
            <a:round/>
            <a:headEnd/>
            <a:tailEnd/>
          </a:ln>
        </p:spPr>
        <p:txBody>
          <a:bodyPr>
            <a:prstTxWarp prst="textNoShape">
              <a:avLst/>
            </a:prstTxWarp>
          </a:bodyPr>
          <a:lstStyle/>
          <a:p>
            <a:endParaRPr lang="en-US"/>
          </a:p>
        </p:txBody>
      </p:sp>
      <p:sp>
        <p:nvSpPr>
          <p:cNvPr id="29706" name="Line 31"/>
          <p:cNvSpPr>
            <a:spLocks noChangeShapeType="1"/>
          </p:cNvSpPr>
          <p:nvPr/>
        </p:nvSpPr>
        <p:spPr bwMode="auto">
          <a:xfrm>
            <a:off x="1219200" y="5943600"/>
            <a:ext cx="1771650" cy="0"/>
          </a:xfrm>
          <a:prstGeom prst="line">
            <a:avLst/>
          </a:prstGeom>
          <a:noFill/>
          <a:ln w="12700" cap="sq">
            <a:noFill/>
            <a:round/>
            <a:headEnd/>
            <a:tailEnd/>
          </a:ln>
        </p:spPr>
        <p:txBody>
          <a:bodyPr>
            <a:prstTxWarp prst="textNoShape">
              <a:avLst/>
            </a:prstTxWarp>
          </a:bodyPr>
          <a:lstStyle/>
          <a:p>
            <a:endParaRPr lang="en-US"/>
          </a:p>
        </p:txBody>
      </p:sp>
      <p:sp>
        <p:nvSpPr>
          <p:cNvPr id="29707" name="Line 32"/>
          <p:cNvSpPr>
            <a:spLocks noChangeShapeType="1"/>
          </p:cNvSpPr>
          <p:nvPr/>
        </p:nvSpPr>
        <p:spPr bwMode="auto">
          <a:xfrm>
            <a:off x="1219200" y="3975100"/>
            <a:ext cx="0" cy="393700"/>
          </a:xfrm>
          <a:prstGeom prst="line">
            <a:avLst/>
          </a:prstGeom>
          <a:noFill/>
          <a:ln w="12700" cap="sq">
            <a:noFill/>
            <a:round/>
            <a:headEnd/>
            <a:tailEnd/>
          </a:ln>
        </p:spPr>
        <p:txBody>
          <a:bodyPr>
            <a:prstTxWarp prst="textNoShape">
              <a:avLst/>
            </a:prstTxWarp>
          </a:bodyPr>
          <a:lstStyle/>
          <a:p>
            <a:endParaRPr lang="en-US"/>
          </a:p>
        </p:txBody>
      </p:sp>
      <p:sp>
        <p:nvSpPr>
          <p:cNvPr id="29708" name="Line 33"/>
          <p:cNvSpPr>
            <a:spLocks noChangeShapeType="1"/>
          </p:cNvSpPr>
          <p:nvPr/>
        </p:nvSpPr>
        <p:spPr bwMode="auto">
          <a:xfrm>
            <a:off x="1219200" y="4368800"/>
            <a:ext cx="0" cy="393700"/>
          </a:xfrm>
          <a:prstGeom prst="line">
            <a:avLst/>
          </a:prstGeom>
          <a:noFill/>
          <a:ln w="12700" cap="sq">
            <a:noFill/>
            <a:round/>
            <a:headEnd/>
            <a:tailEnd/>
          </a:ln>
        </p:spPr>
        <p:txBody>
          <a:bodyPr>
            <a:prstTxWarp prst="textNoShape">
              <a:avLst/>
            </a:prstTxWarp>
          </a:bodyPr>
          <a:lstStyle/>
          <a:p>
            <a:endParaRPr lang="en-US"/>
          </a:p>
        </p:txBody>
      </p:sp>
      <p:sp>
        <p:nvSpPr>
          <p:cNvPr id="29709" name="Line 34"/>
          <p:cNvSpPr>
            <a:spLocks noChangeShapeType="1"/>
          </p:cNvSpPr>
          <p:nvPr/>
        </p:nvSpPr>
        <p:spPr bwMode="auto">
          <a:xfrm>
            <a:off x="1219200" y="4762500"/>
            <a:ext cx="0" cy="393700"/>
          </a:xfrm>
          <a:prstGeom prst="line">
            <a:avLst/>
          </a:prstGeom>
          <a:noFill/>
          <a:ln w="12700" cap="sq">
            <a:noFill/>
            <a:round/>
            <a:headEnd/>
            <a:tailEnd/>
          </a:ln>
        </p:spPr>
        <p:txBody>
          <a:bodyPr>
            <a:prstTxWarp prst="textNoShape">
              <a:avLst/>
            </a:prstTxWarp>
          </a:bodyPr>
          <a:lstStyle/>
          <a:p>
            <a:endParaRPr lang="en-US"/>
          </a:p>
        </p:txBody>
      </p:sp>
      <p:sp>
        <p:nvSpPr>
          <p:cNvPr id="29710" name="Line 35"/>
          <p:cNvSpPr>
            <a:spLocks noChangeShapeType="1"/>
          </p:cNvSpPr>
          <p:nvPr/>
        </p:nvSpPr>
        <p:spPr bwMode="auto">
          <a:xfrm>
            <a:off x="1219200" y="5156200"/>
            <a:ext cx="0" cy="393700"/>
          </a:xfrm>
          <a:prstGeom prst="line">
            <a:avLst/>
          </a:prstGeom>
          <a:noFill/>
          <a:ln w="12700" cap="sq">
            <a:noFill/>
            <a:round/>
            <a:headEnd/>
            <a:tailEnd/>
          </a:ln>
        </p:spPr>
        <p:txBody>
          <a:bodyPr>
            <a:prstTxWarp prst="textNoShape">
              <a:avLst/>
            </a:prstTxWarp>
          </a:bodyPr>
          <a:lstStyle/>
          <a:p>
            <a:endParaRPr lang="en-US"/>
          </a:p>
        </p:txBody>
      </p:sp>
      <p:sp>
        <p:nvSpPr>
          <p:cNvPr id="29711" name="Line 36"/>
          <p:cNvSpPr>
            <a:spLocks noChangeShapeType="1"/>
          </p:cNvSpPr>
          <p:nvPr/>
        </p:nvSpPr>
        <p:spPr bwMode="auto">
          <a:xfrm>
            <a:off x="1219200" y="5549900"/>
            <a:ext cx="0" cy="393700"/>
          </a:xfrm>
          <a:prstGeom prst="line">
            <a:avLst/>
          </a:prstGeom>
          <a:noFill/>
          <a:ln w="12700" cap="sq">
            <a:noFill/>
            <a:round/>
            <a:headEnd/>
            <a:tailEnd/>
          </a:ln>
        </p:spPr>
        <p:txBody>
          <a:bodyPr>
            <a:prstTxWarp prst="textNoShape">
              <a:avLst/>
            </a:prstTxWarp>
          </a:bodyPr>
          <a:lstStyle/>
          <a:p>
            <a:endParaRPr lang="en-US"/>
          </a:p>
        </p:txBody>
      </p:sp>
      <p:sp>
        <p:nvSpPr>
          <p:cNvPr id="29712" name="Line 37"/>
          <p:cNvSpPr>
            <a:spLocks noChangeShapeType="1"/>
          </p:cNvSpPr>
          <p:nvPr/>
        </p:nvSpPr>
        <p:spPr bwMode="auto">
          <a:xfrm>
            <a:off x="2990850" y="5943600"/>
            <a:ext cx="3409950" cy="0"/>
          </a:xfrm>
          <a:prstGeom prst="line">
            <a:avLst/>
          </a:prstGeom>
          <a:noFill/>
          <a:ln w="12700" cap="sq">
            <a:noFill/>
            <a:round/>
            <a:headEnd/>
            <a:tailEnd/>
          </a:ln>
        </p:spPr>
        <p:txBody>
          <a:bodyPr>
            <a:prstTxWarp prst="textNoShape">
              <a:avLst/>
            </a:prstTxWarp>
          </a:bodyPr>
          <a:lstStyle/>
          <a:p>
            <a:endParaRPr lang="en-US"/>
          </a:p>
        </p:txBody>
      </p:sp>
      <p:sp>
        <p:nvSpPr>
          <p:cNvPr id="29713" name="Line 38"/>
          <p:cNvSpPr>
            <a:spLocks noChangeShapeType="1"/>
          </p:cNvSpPr>
          <p:nvPr/>
        </p:nvSpPr>
        <p:spPr bwMode="auto">
          <a:xfrm>
            <a:off x="6400800" y="5943600"/>
            <a:ext cx="1447800" cy="0"/>
          </a:xfrm>
          <a:prstGeom prst="line">
            <a:avLst/>
          </a:prstGeom>
          <a:noFill/>
          <a:ln w="12700" cap="sq">
            <a:noFill/>
            <a:round/>
            <a:headEnd/>
            <a:tailEnd/>
          </a:ln>
        </p:spPr>
        <p:txBody>
          <a:bodyPr>
            <a:prstTxWarp prst="textNoShape">
              <a:avLst/>
            </a:prstTxWarp>
          </a:bodyPr>
          <a:lstStyle/>
          <a:p>
            <a:endParaRPr lang="en-US"/>
          </a:p>
        </p:txBody>
      </p:sp>
      <p:sp>
        <p:nvSpPr>
          <p:cNvPr id="29714" name="Line 39"/>
          <p:cNvSpPr>
            <a:spLocks noChangeShapeType="1"/>
          </p:cNvSpPr>
          <p:nvPr/>
        </p:nvSpPr>
        <p:spPr bwMode="auto">
          <a:xfrm>
            <a:off x="7848600" y="3975100"/>
            <a:ext cx="0" cy="393700"/>
          </a:xfrm>
          <a:prstGeom prst="line">
            <a:avLst/>
          </a:prstGeom>
          <a:noFill/>
          <a:ln w="12700">
            <a:noFill/>
            <a:round/>
            <a:headEnd/>
            <a:tailEnd/>
          </a:ln>
        </p:spPr>
        <p:txBody>
          <a:bodyPr>
            <a:prstTxWarp prst="textNoShape">
              <a:avLst/>
            </a:prstTxWarp>
          </a:bodyPr>
          <a:lstStyle/>
          <a:p>
            <a:endParaRPr lang="en-US"/>
          </a:p>
        </p:txBody>
      </p:sp>
      <p:sp>
        <p:nvSpPr>
          <p:cNvPr id="29715" name="Line 40"/>
          <p:cNvSpPr>
            <a:spLocks noChangeShapeType="1"/>
          </p:cNvSpPr>
          <p:nvPr/>
        </p:nvSpPr>
        <p:spPr bwMode="auto">
          <a:xfrm>
            <a:off x="7848600" y="4368800"/>
            <a:ext cx="0" cy="393700"/>
          </a:xfrm>
          <a:prstGeom prst="line">
            <a:avLst/>
          </a:prstGeom>
          <a:noFill/>
          <a:ln w="12700">
            <a:noFill/>
            <a:round/>
            <a:headEnd/>
            <a:tailEnd/>
          </a:ln>
        </p:spPr>
        <p:txBody>
          <a:bodyPr>
            <a:prstTxWarp prst="textNoShape">
              <a:avLst/>
            </a:prstTxWarp>
          </a:bodyPr>
          <a:lstStyle/>
          <a:p>
            <a:endParaRPr lang="en-US"/>
          </a:p>
        </p:txBody>
      </p:sp>
      <p:sp>
        <p:nvSpPr>
          <p:cNvPr id="29716" name="Line 41"/>
          <p:cNvSpPr>
            <a:spLocks noChangeShapeType="1"/>
          </p:cNvSpPr>
          <p:nvPr/>
        </p:nvSpPr>
        <p:spPr bwMode="auto">
          <a:xfrm>
            <a:off x="7848600" y="4762500"/>
            <a:ext cx="0" cy="393700"/>
          </a:xfrm>
          <a:prstGeom prst="line">
            <a:avLst/>
          </a:prstGeom>
          <a:noFill/>
          <a:ln w="12700">
            <a:noFill/>
            <a:round/>
            <a:headEnd/>
            <a:tailEnd/>
          </a:ln>
        </p:spPr>
        <p:txBody>
          <a:bodyPr>
            <a:prstTxWarp prst="textNoShape">
              <a:avLst/>
            </a:prstTxWarp>
          </a:bodyPr>
          <a:lstStyle/>
          <a:p>
            <a:endParaRPr lang="en-US"/>
          </a:p>
        </p:txBody>
      </p:sp>
      <p:sp>
        <p:nvSpPr>
          <p:cNvPr id="29717" name="Line 42"/>
          <p:cNvSpPr>
            <a:spLocks noChangeShapeType="1"/>
          </p:cNvSpPr>
          <p:nvPr/>
        </p:nvSpPr>
        <p:spPr bwMode="auto">
          <a:xfrm>
            <a:off x="7848600" y="5156200"/>
            <a:ext cx="0" cy="393700"/>
          </a:xfrm>
          <a:prstGeom prst="line">
            <a:avLst/>
          </a:prstGeom>
          <a:noFill/>
          <a:ln w="12700">
            <a:noFill/>
            <a:round/>
            <a:headEnd/>
            <a:tailEnd/>
          </a:ln>
        </p:spPr>
        <p:txBody>
          <a:bodyPr>
            <a:prstTxWarp prst="textNoShape">
              <a:avLst/>
            </a:prstTxWarp>
          </a:bodyPr>
          <a:lstStyle/>
          <a:p>
            <a:endParaRPr lang="en-US"/>
          </a:p>
        </p:txBody>
      </p:sp>
      <p:sp>
        <p:nvSpPr>
          <p:cNvPr id="29718" name="Line 43"/>
          <p:cNvSpPr>
            <a:spLocks noChangeShapeType="1"/>
          </p:cNvSpPr>
          <p:nvPr/>
        </p:nvSpPr>
        <p:spPr bwMode="auto">
          <a:xfrm>
            <a:off x="7848600" y="5549900"/>
            <a:ext cx="0" cy="393700"/>
          </a:xfrm>
          <a:prstGeom prst="line">
            <a:avLst/>
          </a:prstGeom>
          <a:noFill/>
          <a:ln w="12700">
            <a:noFill/>
            <a:round/>
            <a:headEnd/>
            <a:tailEnd/>
          </a:ln>
        </p:spPr>
        <p:txBody>
          <a:bodyPr>
            <a:prstTxWarp prst="textNoShape">
              <a:avLst/>
            </a:prstTxWarp>
          </a:bodyPr>
          <a:lstStyle/>
          <a:p>
            <a:endParaRPr lang="en-US"/>
          </a:p>
        </p:txBody>
      </p:sp>
      <p:sp>
        <p:nvSpPr>
          <p:cNvPr id="29719" name="Rectangle 53"/>
          <p:cNvSpPr>
            <a:spLocks noChangeArrowheads="1"/>
          </p:cNvSpPr>
          <p:nvPr/>
        </p:nvSpPr>
        <p:spPr bwMode="auto">
          <a:xfrm>
            <a:off x="1936478" y="6288776"/>
            <a:ext cx="4630194" cy="230832"/>
          </a:xfrm>
          <a:prstGeom prst="rect">
            <a:avLst/>
          </a:prstGeom>
          <a:noFill/>
          <a:ln w="9525">
            <a:noFill/>
            <a:miter lim="800000"/>
            <a:headEnd/>
            <a:tailEnd/>
          </a:ln>
        </p:spPr>
        <p:txBody>
          <a:bodyPr wrap="none">
            <a:prstTxWarp prst="textNoShape">
              <a:avLst/>
            </a:prstTxWarp>
            <a:spAutoFit/>
          </a:bodyPr>
          <a:lstStyle/>
          <a:p>
            <a:r>
              <a:rPr lang="en-US" sz="900" dirty="0" smtClean="0">
                <a:solidFill>
                  <a:schemeClr val="hlink"/>
                </a:solidFill>
                <a:latin typeface="Courier New" pitchFamily="-84" charset="0"/>
              </a:rPr>
              <a:t>http://download.oracle.com/javase/6/docs/api/java/awt/Color.html</a:t>
            </a:r>
            <a:endParaRPr lang="en-US" sz="900" dirty="0">
              <a:solidFill>
                <a:schemeClr val="hlink"/>
              </a:solidFill>
              <a:latin typeface="Courier New" pitchFamily="-84" charset="0"/>
            </a:endParaRPr>
          </a:p>
        </p:txBody>
      </p:sp>
      <p:pic>
        <p:nvPicPr>
          <p:cNvPr id="25" name="Picture 24" descr="Picture 1.png"/>
          <p:cNvPicPr>
            <a:picLocks noChangeAspect="1"/>
          </p:cNvPicPr>
          <p:nvPr/>
        </p:nvPicPr>
        <p:blipFill>
          <a:blip r:embed="rId3"/>
          <a:srcRect b="20828"/>
          <a:stretch>
            <a:fillRect/>
          </a:stretch>
        </p:blipFill>
        <p:spPr>
          <a:xfrm>
            <a:off x="1334025" y="3366900"/>
            <a:ext cx="6031810" cy="28553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8803D276-7807-43E8-B6FB-D235ADE32E97}" type="slidenum">
              <a:rPr lang="en-US" smtClean="0"/>
              <a:pPr/>
              <a:t>9</a:t>
            </a:fld>
            <a:endParaRPr lang="en-US" sz="1400" smtClean="0"/>
          </a:p>
        </p:txBody>
      </p:sp>
      <p:sp>
        <p:nvSpPr>
          <p:cNvPr id="31747" name="Rectangle 156"/>
          <p:cNvSpPr>
            <a:spLocks noGrp="1" noChangeArrowheads="1"/>
          </p:cNvSpPr>
          <p:nvPr>
            <p:ph type="title"/>
          </p:nvPr>
        </p:nvSpPr>
        <p:spPr/>
        <p:txBody>
          <a:bodyPr/>
          <a:lstStyle/>
          <a:p>
            <a:r>
              <a:rPr lang="en-US">
                <a:ea typeface="ＭＳ Ｐゴシック" pitchFamily="-84" charset="-128"/>
                <a:cs typeface="ＭＳ Ｐゴシック" pitchFamily="-84" charset="-128"/>
              </a:rPr>
              <a:t>Albers Squares</a:t>
            </a:r>
          </a:p>
        </p:txBody>
      </p:sp>
      <p:sp>
        <p:nvSpPr>
          <p:cNvPr id="31748" name="Rectangle 157"/>
          <p:cNvSpPr>
            <a:spLocks noGrp="1" noChangeArrowheads="1"/>
          </p:cNvSpPr>
          <p:nvPr>
            <p:ph type="body" idx="1"/>
          </p:nvPr>
        </p:nvSpPr>
        <p:spPr/>
        <p:txBody>
          <a:bodyPr/>
          <a:lstStyle/>
          <a:p>
            <a:pPr marL="0" indent="0"/>
            <a:r>
              <a:rPr lang="en-US">
                <a:ea typeface="ＭＳ Ｐゴシック" pitchFamily="-84" charset="-128"/>
                <a:cs typeface="ＭＳ Ｐゴシック" pitchFamily="-84" charset="-128"/>
              </a:rPr>
              <a:t>Josef Albers. </a:t>
            </a:r>
            <a:r>
              <a:rPr lang="en-US">
                <a:solidFill>
                  <a:schemeClr val="tx1"/>
                </a:solidFill>
                <a:ea typeface="ＭＳ Ｐゴシック" pitchFamily="-84" charset="-128"/>
                <a:cs typeface="ＭＳ Ｐゴシック" pitchFamily="-84" charset="-128"/>
              </a:rPr>
              <a:t> Revolutionized the way people think about color.</a:t>
            </a:r>
          </a:p>
        </p:txBody>
      </p:sp>
      <p:pic>
        <p:nvPicPr>
          <p:cNvPr id="31749" name="Picture 161" descr="Josef Albers Homage to a Square 11"/>
          <p:cNvPicPr>
            <a:picLocks noChangeAspect="1" noChangeArrowheads="1"/>
          </p:cNvPicPr>
          <p:nvPr/>
        </p:nvPicPr>
        <p:blipFill>
          <a:blip r:embed="rId3"/>
          <a:srcRect/>
          <a:stretch>
            <a:fillRect/>
          </a:stretch>
        </p:blipFill>
        <p:spPr bwMode="auto">
          <a:xfrm>
            <a:off x="7183438" y="4068763"/>
            <a:ext cx="1498600" cy="1493837"/>
          </a:xfrm>
          <a:prstGeom prst="rect">
            <a:avLst/>
          </a:prstGeom>
          <a:noFill/>
          <a:ln w="9525">
            <a:noFill/>
            <a:miter lim="800000"/>
            <a:headEnd/>
            <a:tailEnd/>
          </a:ln>
        </p:spPr>
      </p:pic>
      <p:pic>
        <p:nvPicPr>
          <p:cNvPr id="31750" name="Picture 162" descr="Josef Albers Homage to a Square 10"/>
          <p:cNvPicPr>
            <a:picLocks noChangeAspect="1" noChangeArrowheads="1"/>
          </p:cNvPicPr>
          <p:nvPr/>
        </p:nvPicPr>
        <p:blipFill>
          <a:blip r:embed="rId4"/>
          <a:srcRect/>
          <a:stretch>
            <a:fillRect/>
          </a:stretch>
        </p:blipFill>
        <p:spPr bwMode="auto">
          <a:xfrm>
            <a:off x="5465763" y="4073525"/>
            <a:ext cx="1492250" cy="1497013"/>
          </a:xfrm>
          <a:prstGeom prst="rect">
            <a:avLst/>
          </a:prstGeom>
          <a:noFill/>
          <a:ln w="9525">
            <a:noFill/>
            <a:miter lim="800000"/>
            <a:headEnd/>
            <a:tailEnd/>
          </a:ln>
        </p:spPr>
      </p:pic>
      <p:pic>
        <p:nvPicPr>
          <p:cNvPr id="31751" name="Picture 163" descr="Josef Albers Homage to a Square 09"/>
          <p:cNvPicPr>
            <a:picLocks noChangeAspect="1" noChangeArrowheads="1"/>
          </p:cNvPicPr>
          <p:nvPr/>
        </p:nvPicPr>
        <p:blipFill>
          <a:blip r:embed="rId5"/>
          <a:srcRect/>
          <a:stretch>
            <a:fillRect/>
          </a:stretch>
        </p:blipFill>
        <p:spPr bwMode="auto">
          <a:xfrm>
            <a:off x="3759200" y="4071938"/>
            <a:ext cx="1498600" cy="1493837"/>
          </a:xfrm>
          <a:prstGeom prst="rect">
            <a:avLst/>
          </a:prstGeom>
          <a:noFill/>
          <a:ln w="9525">
            <a:noFill/>
            <a:miter lim="800000"/>
            <a:headEnd/>
            <a:tailEnd/>
          </a:ln>
        </p:spPr>
      </p:pic>
      <p:pic>
        <p:nvPicPr>
          <p:cNvPr id="31752" name="Picture 164" descr="Josef Albers Homage to a Square 08"/>
          <p:cNvPicPr>
            <a:picLocks noChangeAspect="1" noChangeArrowheads="1"/>
          </p:cNvPicPr>
          <p:nvPr/>
        </p:nvPicPr>
        <p:blipFill>
          <a:blip r:embed="rId6"/>
          <a:srcRect/>
          <a:stretch>
            <a:fillRect/>
          </a:stretch>
        </p:blipFill>
        <p:spPr bwMode="auto">
          <a:xfrm>
            <a:off x="2076450" y="4068763"/>
            <a:ext cx="1504950" cy="1493837"/>
          </a:xfrm>
          <a:prstGeom prst="rect">
            <a:avLst/>
          </a:prstGeom>
          <a:noFill/>
          <a:ln w="9525">
            <a:noFill/>
            <a:miter lim="800000"/>
            <a:headEnd/>
            <a:tailEnd/>
          </a:ln>
        </p:spPr>
      </p:pic>
      <p:pic>
        <p:nvPicPr>
          <p:cNvPr id="31753" name="Picture 165" descr="Josef Albers Homage to a Square 07"/>
          <p:cNvPicPr>
            <a:picLocks noChangeAspect="1" noChangeArrowheads="1"/>
          </p:cNvPicPr>
          <p:nvPr/>
        </p:nvPicPr>
        <p:blipFill>
          <a:blip r:embed="rId7"/>
          <a:srcRect/>
          <a:stretch>
            <a:fillRect/>
          </a:stretch>
        </p:blipFill>
        <p:spPr bwMode="auto">
          <a:xfrm>
            <a:off x="349250" y="4051300"/>
            <a:ext cx="1543050" cy="1538288"/>
          </a:xfrm>
          <a:prstGeom prst="rect">
            <a:avLst/>
          </a:prstGeom>
          <a:noFill/>
          <a:ln w="9525">
            <a:noFill/>
            <a:miter lim="800000"/>
            <a:headEnd/>
            <a:tailEnd/>
          </a:ln>
        </p:spPr>
      </p:pic>
      <p:pic>
        <p:nvPicPr>
          <p:cNvPr id="31754" name="Picture 166" descr="Josef Albers Homage to a Square 06"/>
          <p:cNvPicPr>
            <a:picLocks noChangeAspect="1" noChangeArrowheads="1"/>
          </p:cNvPicPr>
          <p:nvPr/>
        </p:nvPicPr>
        <p:blipFill>
          <a:blip r:embed="rId8"/>
          <a:srcRect/>
          <a:stretch>
            <a:fillRect/>
          </a:stretch>
        </p:blipFill>
        <p:spPr bwMode="auto">
          <a:xfrm>
            <a:off x="7159625" y="2119313"/>
            <a:ext cx="1497013" cy="1485900"/>
          </a:xfrm>
          <a:prstGeom prst="rect">
            <a:avLst/>
          </a:prstGeom>
          <a:noFill/>
          <a:ln w="9525">
            <a:noFill/>
            <a:miter lim="800000"/>
            <a:headEnd/>
            <a:tailEnd/>
          </a:ln>
        </p:spPr>
      </p:pic>
      <p:pic>
        <p:nvPicPr>
          <p:cNvPr id="31755" name="Picture 167" descr="Josef Albers Homage to a Square 05"/>
          <p:cNvPicPr>
            <a:picLocks noChangeAspect="1" noChangeArrowheads="1"/>
          </p:cNvPicPr>
          <p:nvPr/>
        </p:nvPicPr>
        <p:blipFill>
          <a:blip r:embed="rId9"/>
          <a:srcRect/>
          <a:stretch>
            <a:fillRect/>
          </a:stretch>
        </p:blipFill>
        <p:spPr bwMode="auto">
          <a:xfrm>
            <a:off x="5446713" y="2122488"/>
            <a:ext cx="1497012" cy="1470025"/>
          </a:xfrm>
          <a:prstGeom prst="rect">
            <a:avLst/>
          </a:prstGeom>
          <a:noFill/>
          <a:ln w="9525">
            <a:noFill/>
            <a:miter lim="800000"/>
            <a:headEnd/>
            <a:tailEnd/>
          </a:ln>
        </p:spPr>
      </p:pic>
      <p:pic>
        <p:nvPicPr>
          <p:cNvPr id="31756" name="Picture 168" descr="Josef Albers Homage to a Square 03"/>
          <p:cNvPicPr>
            <a:picLocks noChangeAspect="1" noChangeArrowheads="1"/>
          </p:cNvPicPr>
          <p:nvPr/>
        </p:nvPicPr>
        <p:blipFill>
          <a:blip r:embed="rId10"/>
          <a:srcRect/>
          <a:stretch>
            <a:fillRect/>
          </a:stretch>
        </p:blipFill>
        <p:spPr bwMode="auto">
          <a:xfrm>
            <a:off x="3768725" y="2133600"/>
            <a:ext cx="1474788" cy="1463675"/>
          </a:xfrm>
          <a:prstGeom prst="rect">
            <a:avLst/>
          </a:prstGeom>
          <a:noFill/>
          <a:ln w="9525">
            <a:noFill/>
            <a:miter lim="800000"/>
            <a:headEnd/>
            <a:tailEnd/>
          </a:ln>
        </p:spPr>
      </p:pic>
      <p:pic>
        <p:nvPicPr>
          <p:cNvPr id="31757" name="Picture 169" descr="Josef Albers Homage to a Square 01"/>
          <p:cNvPicPr>
            <a:picLocks noChangeAspect="1" noChangeArrowheads="1"/>
          </p:cNvPicPr>
          <p:nvPr/>
        </p:nvPicPr>
        <p:blipFill>
          <a:blip r:embed="rId11"/>
          <a:srcRect/>
          <a:stretch>
            <a:fillRect/>
          </a:stretch>
        </p:blipFill>
        <p:spPr bwMode="auto">
          <a:xfrm>
            <a:off x="338138" y="2128838"/>
            <a:ext cx="1603375" cy="1463675"/>
          </a:xfrm>
          <a:prstGeom prst="rect">
            <a:avLst/>
          </a:prstGeom>
          <a:noFill/>
          <a:ln w="9525">
            <a:noFill/>
            <a:miter lim="800000"/>
            <a:headEnd/>
            <a:tailEnd/>
          </a:ln>
        </p:spPr>
      </p:pic>
      <p:pic>
        <p:nvPicPr>
          <p:cNvPr id="31758" name="Picture 170" descr="Josef Albers Homage to a Square 02"/>
          <p:cNvPicPr>
            <a:picLocks noChangeAspect="1" noChangeArrowheads="1"/>
          </p:cNvPicPr>
          <p:nvPr/>
        </p:nvPicPr>
        <p:blipFill>
          <a:blip r:embed="rId12"/>
          <a:srcRect/>
          <a:stretch>
            <a:fillRect/>
          </a:stretch>
        </p:blipFill>
        <p:spPr bwMode="auto">
          <a:xfrm>
            <a:off x="2108200" y="2114550"/>
            <a:ext cx="1476375" cy="1490663"/>
          </a:xfrm>
          <a:prstGeom prst="rect">
            <a:avLst/>
          </a:prstGeom>
          <a:noFill/>
          <a:ln w="9525">
            <a:noFill/>
            <a:miter lim="800000"/>
            <a:headEnd/>
            <a:tailEnd/>
          </a:ln>
        </p:spPr>
      </p:pic>
      <p:sp>
        <p:nvSpPr>
          <p:cNvPr id="31759" name="Rectangle 173"/>
          <p:cNvSpPr>
            <a:spLocks noChangeArrowheads="1"/>
          </p:cNvSpPr>
          <p:nvPr/>
        </p:nvSpPr>
        <p:spPr bwMode="auto">
          <a:xfrm>
            <a:off x="2414588" y="6054725"/>
            <a:ext cx="3886200" cy="274638"/>
          </a:xfrm>
          <a:prstGeom prst="rect">
            <a:avLst/>
          </a:prstGeom>
          <a:noFill/>
          <a:ln w="9525">
            <a:noFill/>
            <a:miter lim="800000"/>
            <a:headEnd/>
            <a:tailEnd type="none" w="sm" len="sm"/>
          </a:ln>
        </p:spPr>
        <p:txBody>
          <a:bodyPr wrap="none">
            <a:prstTxWarp prst="textNoShape">
              <a:avLst/>
            </a:prstTxWarp>
            <a:spAutoFit/>
          </a:bodyPr>
          <a:lstStyle/>
          <a:p>
            <a:r>
              <a:rPr lang="en-US" b="0" i="1">
                <a:solidFill>
                  <a:schemeClr val="hlink"/>
                </a:solidFill>
              </a:rPr>
              <a:t>Homage to the Square </a:t>
            </a:r>
            <a:r>
              <a:rPr lang="en-US" b="0">
                <a:solidFill>
                  <a:schemeClr val="hlink"/>
                </a:solidFill>
              </a:rPr>
              <a:t>by Josef Albers (1949-1975)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roc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c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a:ln>
              <a:noFill/>
            </a:ln>
            <a:solidFill>
              <a:schemeClr val="tx1"/>
            </a:solidFill>
            <a:effectLst/>
            <a:latin typeface="Comic Sans MS"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a:ln>
              <a:noFill/>
            </a:ln>
            <a:solidFill>
              <a:schemeClr val="tx1"/>
            </a:solidFill>
            <a:effectLst/>
            <a:latin typeface="Comic Sans MS" charset="0"/>
            <a:ea typeface="ＭＳ Ｐゴシック" charset="-128"/>
            <a:cs typeface="ＭＳ Ｐゴシック" charset="-128"/>
          </a:defRPr>
        </a:defPPr>
      </a:lstStyle>
    </a:lnDef>
  </a:objectDefaults>
  <a:extraClrSchemeLst>
    <a:extraClrScheme>
      <a:clrScheme name="introc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c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c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c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c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c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c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WAYNE:CS126:lectures-s07:introcs.pot</Template>
  <TotalTime>10464</TotalTime>
  <Words>2035</Words>
  <Application>Microsoft Macintosh PowerPoint</Application>
  <PresentationFormat>On-screen Show (4:3)</PresentationFormat>
  <Paragraphs>436</Paragraphs>
  <Slides>25</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35" baseType="lpstr">
      <vt:lpstr>Comic Sans MS</vt:lpstr>
      <vt:lpstr>Courier New</vt:lpstr>
      <vt:lpstr>Monotype Sorts</vt:lpstr>
      <vt:lpstr>ＭＳ Ｐゴシック</vt:lpstr>
      <vt:lpstr>Symbol</vt:lpstr>
      <vt:lpstr>Times</vt:lpstr>
      <vt:lpstr>Wingdings</vt:lpstr>
      <vt:lpstr>Arial</vt:lpstr>
      <vt:lpstr>introcs</vt:lpstr>
      <vt:lpstr>3.1  Using Data Types (I)</vt:lpstr>
      <vt:lpstr>A Foundation for Programming</vt:lpstr>
      <vt:lpstr>Data Types</vt:lpstr>
      <vt:lpstr>Objects</vt:lpstr>
      <vt:lpstr>Constructors and Methods</vt:lpstr>
      <vt:lpstr>Image Processing</vt:lpstr>
      <vt:lpstr>Color Data Type</vt:lpstr>
      <vt:lpstr>Color Data Type</vt:lpstr>
      <vt:lpstr>Albers Squares</vt:lpstr>
      <vt:lpstr>Albers Squares</vt:lpstr>
      <vt:lpstr>Using Colors in Java</vt:lpstr>
      <vt:lpstr>Monochrome Luminance</vt:lpstr>
      <vt:lpstr>Color Compatibility</vt:lpstr>
      <vt:lpstr>Grayscale</vt:lpstr>
      <vt:lpstr>OOP Context for Color</vt:lpstr>
      <vt:lpstr>References</vt:lpstr>
      <vt:lpstr>This is Not a Pipe</vt:lpstr>
      <vt:lpstr>Picture Data Type</vt:lpstr>
      <vt:lpstr>Image Processing:  Grayscale Filter</vt:lpstr>
      <vt:lpstr>Image Processing:  Grayscale Filter</vt:lpstr>
      <vt:lpstr>Image Processing:  Scaling Filter</vt:lpstr>
      <vt:lpstr>Image Processing:  Scaling Filter</vt:lpstr>
      <vt:lpstr>Image Processing:  Scaling Filter</vt:lpstr>
      <vt:lpstr>Image Processing:  Scaling Filter</vt:lpstr>
      <vt:lpstr>More Image Processing Effects</vt:lpstr>
      <vt:lpstr>handout</vt:lpstr>
    </vt:vector>
  </TitlesOfParts>
  <Manager/>
  <Company>Princeton University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Types</dc:title>
  <dc:subject/>
  <dc:creator>Kevin Wayne</dc:creator>
  <cp:keywords/>
  <dc:description/>
  <cp:lastModifiedBy>Chungmok Lee</cp:lastModifiedBy>
  <cp:revision>170</cp:revision>
  <cp:lastPrinted>2009-03-24T18:23:59Z</cp:lastPrinted>
  <dcterms:created xsi:type="dcterms:W3CDTF">2011-11-02T08:27:49Z</dcterms:created>
  <dcterms:modified xsi:type="dcterms:W3CDTF">2015-11-03T05:03:46Z</dcterms:modified>
  <cp:category/>
</cp:coreProperties>
</file>