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6" r:id="rId3"/>
    <p:sldId id="266" r:id="rId4"/>
    <p:sldId id="267" r:id="rId5"/>
    <p:sldId id="265" r:id="rId6"/>
    <p:sldId id="258" r:id="rId7"/>
    <p:sldId id="263" r:id="rId8"/>
    <p:sldId id="260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89116-6027-4FD6-86A9-12A591D29B34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A714A-457B-45F4-A3E1-B707FF20F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3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앞서 정의한 개발프로세스를 적용하여 </a:t>
            </a:r>
            <a:r>
              <a:rPr lang="en-US" altLang="ko-KR" dirty="0"/>
              <a:t>PCA</a:t>
            </a:r>
            <a:r>
              <a:rPr lang="ko-KR" altLang="en-US" dirty="0"/>
              <a:t>플러그인 패키지에 적용한 예입니다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에서 공정능력분석과 연관된 패키지를 </a:t>
            </a:r>
            <a:r>
              <a:rPr lang="en-US" altLang="ko-KR" dirty="0"/>
              <a:t>3</a:t>
            </a:r>
            <a:r>
              <a:rPr lang="ko-KR" altLang="en-US" dirty="0"/>
              <a:t>단계 스텝을 밟아 </a:t>
            </a:r>
            <a:r>
              <a:rPr lang="en-US" altLang="ko-KR" dirty="0" err="1"/>
              <a:t>qcc</a:t>
            </a:r>
            <a:r>
              <a:rPr lang="en-US" altLang="ko-KR" dirty="0"/>
              <a:t>, </a:t>
            </a:r>
            <a:r>
              <a:rPr lang="en-US" altLang="ko-KR" dirty="0" err="1"/>
              <a:t>Sixsigma</a:t>
            </a:r>
            <a:r>
              <a:rPr lang="en-US" altLang="ko-KR" dirty="0"/>
              <a:t>, </a:t>
            </a:r>
            <a:r>
              <a:rPr lang="en-US" altLang="ko-KR" dirty="0" err="1"/>
              <a:t>qcr</a:t>
            </a:r>
            <a:r>
              <a:rPr lang="en-US" altLang="ko-KR" dirty="0"/>
              <a:t>, </a:t>
            </a:r>
            <a:r>
              <a:rPr lang="en-US" altLang="ko-KR" dirty="0" err="1"/>
              <a:t>qualityTools</a:t>
            </a:r>
            <a:r>
              <a:rPr lang="ko-KR" altLang="en-US" dirty="0"/>
              <a:t>라는 패키지를 찾았습니다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각 패키지에 존재하는 </a:t>
            </a:r>
            <a:r>
              <a:rPr lang="en-US" altLang="ko-KR" dirty="0"/>
              <a:t>function()</a:t>
            </a:r>
            <a:r>
              <a:rPr lang="ko-KR" altLang="en-US" dirty="0"/>
              <a:t>을 검색해 </a:t>
            </a:r>
            <a:r>
              <a:rPr lang="en-US" altLang="ko-KR" dirty="0"/>
              <a:t>function </a:t>
            </a:r>
            <a:r>
              <a:rPr lang="ko-KR" altLang="en-US" dirty="0"/>
              <a:t>에 쓰이는 변수를 확인하고 더욱 </a:t>
            </a:r>
            <a:r>
              <a:rPr lang="ko-KR" altLang="en-US" dirty="0" err="1"/>
              <a:t>깊숙히</a:t>
            </a:r>
            <a:r>
              <a:rPr lang="ko-KR" altLang="en-US" dirty="0"/>
              <a:t> 들어가 참고할 수 있는 </a:t>
            </a:r>
            <a:r>
              <a:rPr lang="en-US" altLang="ko-KR" dirty="0"/>
              <a:t>function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내부 알고리즘을 확인했습니다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또한 결과값으로 나오는 값이 정말 신뢰할 만한 값인지를 확인 하기위해 예제문제를 통해 확인했습니다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841E4-3793-4212-A58A-C68DD33394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84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395-6C4C-40BF-9B55-4330142A057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29C-D8C1-47F6-BA0E-4D1B34E81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395-6C4C-40BF-9B55-4330142A057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29C-D8C1-47F6-BA0E-4D1B34E81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4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395-6C4C-40BF-9B55-4330142A057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29C-D8C1-47F6-BA0E-4D1B34E81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2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395-6C4C-40BF-9B55-4330142A057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29C-D8C1-47F6-BA0E-4D1B34E81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2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395-6C4C-40BF-9B55-4330142A057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29C-D8C1-47F6-BA0E-4D1B34E81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7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395-6C4C-40BF-9B55-4330142A057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29C-D8C1-47F6-BA0E-4D1B34E81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395-6C4C-40BF-9B55-4330142A057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29C-D8C1-47F6-BA0E-4D1B34E81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7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395-6C4C-40BF-9B55-4330142A057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29C-D8C1-47F6-BA0E-4D1B34E81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12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395-6C4C-40BF-9B55-4330142A057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29C-D8C1-47F6-BA0E-4D1B34E81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6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395-6C4C-40BF-9B55-4330142A057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29C-D8C1-47F6-BA0E-4D1B34E81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17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1395-6C4C-40BF-9B55-4330142A057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3829C-D8C1-47F6-BA0E-4D1B34E81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9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21395-6C4C-40BF-9B55-4330142A0579}" type="datetimeFigureOut">
              <a:rPr lang="ko-KR" altLang="en-US" smtClean="0"/>
              <a:t>2017-05-10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3829C-D8C1-47F6-BA0E-4D1B34E811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30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0" y="3294223"/>
            <a:ext cx="3694337" cy="339831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60" y="2393936"/>
            <a:ext cx="4228491" cy="18002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-22110" y="332656"/>
            <a:ext cx="918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99642" y="430064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81" y="436602"/>
            <a:ext cx="496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2.4-1 </a:t>
            </a:r>
            <a:r>
              <a:rPr lang="en-US" altLang="ko-KR" sz="1500" b="1" dirty="0">
                <a:latin typeface="+mn-ea"/>
              </a:rPr>
              <a:t>PCA</a:t>
            </a:r>
            <a:r>
              <a:rPr lang="ko-KR" altLang="en-US" sz="1500" b="1" dirty="0">
                <a:latin typeface="+mn-ea"/>
              </a:rPr>
              <a:t> 관련 패키지 조사 및 </a:t>
            </a:r>
            <a:r>
              <a:rPr lang="en-US" altLang="ko-KR" sz="1500" b="1" dirty="0">
                <a:latin typeface="+mn-ea"/>
              </a:rPr>
              <a:t>function</a:t>
            </a:r>
            <a:r>
              <a:rPr lang="ko-KR" altLang="en-US" sz="1500" b="1" dirty="0">
                <a:latin typeface="+mn-ea"/>
              </a:rPr>
              <a:t>검증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72261" y="539689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3227A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994" y="280331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6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  <a:cs typeface="조선일보명조" panose="02030304000000000000" pitchFamily="18" charset="-127"/>
              </a:defRPr>
            </a:lvl1pPr>
          </a:lstStyle>
          <a:p>
            <a:pPr algn="dist"/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intermediate presentation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4D42C-B0E2-4EED-BF19-E5A51456E6AD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860032" y="411136"/>
            <a:ext cx="4118539" cy="309452"/>
            <a:chOff x="5016145" y="536845"/>
            <a:chExt cx="3470989" cy="309452"/>
          </a:xfrm>
        </p:grpSpPr>
        <p:grpSp>
          <p:nvGrpSpPr>
            <p:cNvPr id="20" name="그룹 19"/>
            <p:cNvGrpSpPr/>
            <p:nvPr/>
          </p:nvGrpSpPr>
          <p:grpSpPr>
            <a:xfrm>
              <a:off x="5016145" y="538520"/>
              <a:ext cx="1299143" cy="307777"/>
              <a:chOff x="5296734" y="105856"/>
              <a:chExt cx="1111964" cy="30777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296734" y="105856"/>
                <a:ext cx="1111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개요</a:t>
                </a: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6251633" y="157800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그룹 20"/>
            <p:cNvGrpSpPr/>
            <p:nvPr/>
          </p:nvGrpSpPr>
          <p:grpSpPr>
            <a:xfrm>
              <a:off x="6066681" y="538220"/>
              <a:ext cx="1033760" cy="307777"/>
              <a:chOff x="5472588" y="100721"/>
              <a:chExt cx="884822" cy="30777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472588" y="100721"/>
                <a:ext cx="884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tx2"/>
                    </a:solidFill>
                    <a:latin typeface="나눔바른고딕" pitchFamily="50" charset="-127"/>
                    <a:ea typeface="나눔바른고딕" pitchFamily="50" charset="-127"/>
                  </a:rPr>
                  <a:t>프로젝트 내용</a:t>
                </a: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342956" y="152965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/>
            <p:cNvGrpSpPr/>
            <p:nvPr/>
          </p:nvGrpSpPr>
          <p:grpSpPr>
            <a:xfrm>
              <a:off x="7063659" y="537920"/>
              <a:ext cx="425825" cy="307777"/>
              <a:chOff x="5708645" y="125758"/>
              <a:chExt cx="364475" cy="307777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708645" y="125758"/>
                <a:ext cx="3644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2400" spc="-15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A3227A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  <a:cs typeface="조선일보명조" panose="02030304000000000000" pitchFamily="18" charset="-127"/>
                  </a:defRPr>
                </a:lvl1pPr>
              </a:lstStyle>
              <a:p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시연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071122" y="171646"/>
                <a:ext cx="0" cy="21600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487149" y="536845"/>
              <a:ext cx="999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 spc="-1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3227A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  <a:cs typeface="조선일보명조" panose="02030304000000000000" pitchFamily="18" charset="-127"/>
                </a:defRPr>
              </a:lvl1pPr>
            </a:lstStyle>
            <a:p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프로젝트 관리</a:t>
              </a: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880062" y="3068553"/>
          <a:ext cx="4940410" cy="323377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81333">
                  <a:extLst>
                    <a:ext uri="{9D8B030D-6E8A-4147-A177-3AD203B41FA5}">
                      <a16:colId xmlns:a16="http://schemas.microsoft.com/office/drawing/2014/main" xmlns="" val="3270623015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1986119880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1018915478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870611420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678810955"/>
                    </a:ext>
                  </a:extLst>
                </a:gridCol>
                <a:gridCol w="8587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33152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 Plug in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 모듈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R </a:t>
                      </a:r>
                      <a:r>
                        <a:rPr lang="ko-KR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7942994"/>
                  </a:ext>
                </a:extLst>
              </a:tr>
              <a:tr h="544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qcc</a:t>
                      </a:r>
                      <a:endParaRPr lang="en-US" alt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err="1">
                          <a:solidFill>
                            <a:schemeClr val="bg1"/>
                          </a:solidFill>
                          <a:effectLst/>
                        </a:rPr>
                        <a:t>Sixsigma</a:t>
                      </a:r>
                      <a:r>
                        <a:rPr lang="en-US" altLang="ko-KR" sz="1000" b="1" kern="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alt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err="1">
                          <a:solidFill>
                            <a:schemeClr val="bg1"/>
                          </a:solidFill>
                          <a:effectLst/>
                        </a:rPr>
                        <a:t>qcr</a:t>
                      </a: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Quality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Tools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4573140"/>
                  </a:ext>
                </a:extLst>
              </a:tr>
              <a:tr h="590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>
                          <a:effectLst/>
                        </a:rPr>
                        <a:t>정규분포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/>
                        <a:t>process.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/>
                        <a:t>capability()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00" dirty="0">
                          <a:effectLst/>
                        </a:rPr>
                        <a:t>ss.study.ca)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qcs.cp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cp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dirty="0" err="1">
                          <a:solidFill>
                            <a:srgbClr val="FF0000"/>
                          </a:solidFill>
                          <a:effectLst/>
                        </a:rPr>
                        <a:t>pca.normdist</a:t>
                      </a:r>
                      <a:endParaRPr lang="en-US" sz="900" b="1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00753963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군간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군내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pca.withBet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59078582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>
                          <a:effectLst/>
                        </a:rPr>
                        <a:t>비정규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pcr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1353437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이항분포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</a:rPr>
                        <a:t>pca.bino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73931166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000" b="1" kern="100" dirty="0" err="1">
                          <a:solidFill>
                            <a:srgbClr val="FF0000"/>
                          </a:solidFill>
                          <a:effectLst/>
                        </a:rPr>
                        <a:t>포아송분포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pca.</a:t>
                      </a:r>
                      <a:r>
                        <a:rPr lang="en-US" altLang="ko-KR" sz="1000" b="1" kern="100" baseline="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pos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6644335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2428676" y="1013330"/>
            <a:ext cx="5906333" cy="252526"/>
            <a:chOff x="2605750" y="1668866"/>
            <a:chExt cx="5906333" cy="252526"/>
          </a:xfrm>
        </p:grpSpPr>
        <p:sp>
          <p:nvSpPr>
            <p:cNvPr id="32" name="화살표: 오각형 31"/>
            <p:cNvSpPr/>
            <p:nvPr/>
          </p:nvSpPr>
          <p:spPr>
            <a:xfrm>
              <a:off x="2605750" y="1668866"/>
              <a:ext cx="1980000" cy="2520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Step1.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관련 패키지</a:t>
              </a:r>
              <a:r>
                <a:rPr lang="en-US" altLang="ko-KR" sz="1300" b="1" spc="-150" dirty="0">
                  <a:solidFill>
                    <a:schemeClr val="tx1"/>
                  </a:solidFill>
                </a:rPr>
                <a:t>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33" name="화살표: 갈매기형 수장 32"/>
            <p:cNvSpPr/>
            <p:nvPr/>
          </p:nvSpPr>
          <p:spPr>
            <a:xfrm>
              <a:off x="4575071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Step2.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패키지 설치</a:t>
              </a:r>
              <a:r>
                <a:rPr lang="en-US" altLang="ko-KR" sz="1300" b="1" spc="-150" dirty="0">
                  <a:solidFill>
                    <a:schemeClr val="tx1"/>
                  </a:solidFill>
                </a:rPr>
                <a:t> </a:t>
              </a:r>
              <a:endParaRPr lang="ko-KR" altLang="en-US" sz="1300" b="1" spc="-150" dirty="0">
                <a:solidFill>
                  <a:schemeClr val="tx1"/>
                </a:solidFill>
              </a:endParaRPr>
            </a:p>
          </p:txBody>
        </p:sp>
        <p:sp>
          <p:nvSpPr>
            <p:cNvPr id="34" name="화살표: 갈매기형 수장 33"/>
            <p:cNvSpPr/>
            <p:nvPr/>
          </p:nvSpPr>
          <p:spPr>
            <a:xfrm>
              <a:off x="6532083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Step3.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패키지 확인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631080" y="1271809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ko-KR" altLang="en-US" sz="1000" b="1" dirty="0"/>
              <a:t>관련 </a:t>
            </a:r>
            <a:r>
              <a:rPr lang="en-US" altLang="ko-KR" sz="1000" b="1" dirty="0"/>
              <a:t>Key-word </a:t>
            </a:r>
            <a:r>
              <a:rPr lang="ko-KR" altLang="en-US" sz="1000" b="1" dirty="0"/>
              <a:t>검색</a:t>
            </a:r>
            <a:endParaRPr lang="en-US" altLang="ko-KR" sz="1000" b="1" dirty="0"/>
          </a:p>
          <a:p>
            <a:r>
              <a:rPr lang="en-US" altLang="ko-KR" sz="1000" b="1" dirty="0"/>
              <a:t>2. </a:t>
            </a:r>
            <a:r>
              <a:rPr lang="ko-KR" altLang="en-US" sz="1000" b="1" dirty="0"/>
              <a:t>카테고리별 검색</a:t>
            </a:r>
            <a:endParaRPr lang="en-US" altLang="ko-KR" sz="1000" b="1" dirty="0"/>
          </a:p>
          <a:p>
            <a:r>
              <a:rPr lang="en-US" altLang="ko-KR" sz="1000" b="1" dirty="0"/>
              <a:t>         (</a:t>
            </a:r>
            <a:r>
              <a:rPr lang="en-US" altLang="ko-KR" sz="1000" b="1" dirty="0" err="1"/>
              <a:t>Cran</a:t>
            </a:r>
            <a:r>
              <a:rPr lang="en-US" altLang="ko-KR" sz="1000" b="1" dirty="0"/>
              <a:t>-r)</a:t>
            </a:r>
            <a:endParaRPr lang="ko-KR" altLang="en-US" sz="10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433168" y="1921585"/>
            <a:ext cx="6023823" cy="252000"/>
            <a:chOff x="2613538" y="1669392"/>
            <a:chExt cx="6023823" cy="252000"/>
          </a:xfrm>
        </p:grpSpPr>
        <p:sp>
          <p:nvSpPr>
            <p:cNvPr id="38" name="화살표: 오각형 37"/>
            <p:cNvSpPr/>
            <p:nvPr/>
          </p:nvSpPr>
          <p:spPr>
            <a:xfrm>
              <a:off x="2613538" y="1669392"/>
              <a:ext cx="1980000" cy="25200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Step4. function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조사</a:t>
              </a:r>
            </a:p>
          </p:txBody>
        </p:sp>
        <p:sp>
          <p:nvSpPr>
            <p:cNvPr id="39" name="화살표: 갈매기형 수장 38"/>
            <p:cNvSpPr/>
            <p:nvPr/>
          </p:nvSpPr>
          <p:spPr>
            <a:xfrm>
              <a:off x="4575071" y="1669392"/>
              <a:ext cx="1980000" cy="252000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Step5. function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검증</a:t>
              </a:r>
            </a:p>
          </p:txBody>
        </p:sp>
        <p:sp>
          <p:nvSpPr>
            <p:cNvPr id="40" name="화살표: 갈매기형 수장 39"/>
            <p:cNvSpPr/>
            <p:nvPr/>
          </p:nvSpPr>
          <p:spPr>
            <a:xfrm>
              <a:off x="6532083" y="1669392"/>
              <a:ext cx="2105278" cy="231566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spc="-150" dirty="0">
                  <a:solidFill>
                    <a:schemeClr val="tx1"/>
                  </a:solidFill>
                </a:rPr>
                <a:t>Step6.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추가 </a:t>
              </a:r>
              <a:r>
                <a:rPr lang="en-US" altLang="ko-KR" sz="1300" b="1" spc="-150" dirty="0">
                  <a:solidFill>
                    <a:schemeClr val="tx1"/>
                  </a:solidFill>
                </a:rPr>
                <a:t>function </a:t>
              </a:r>
              <a:r>
                <a:rPr lang="ko-KR" altLang="en-US" sz="1300" b="1" spc="-150" dirty="0">
                  <a:solidFill>
                    <a:schemeClr val="tx1"/>
                  </a:solidFill>
                </a:rPr>
                <a:t>조사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626169" y="1260764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en-US" altLang="ko-KR" sz="1000" b="1" dirty="0" err="1"/>
              <a:t>install.package</a:t>
            </a:r>
            <a:r>
              <a:rPr lang="en-US" altLang="ko-KR" sz="1000" b="1" dirty="0"/>
              <a:t>(“ ”) </a:t>
            </a:r>
          </a:p>
          <a:p>
            <a:r>
              <a:rPr lang="en-US" altLang="ko-KR" sz="1000" b="1" dirty="0"/>
              <a:t>2. library(“ ”)</a:t>
            </a:r>
          </a:p>
          <a:p>
            <a:r>
              <a:rPr lang="en-US" altLang="ko-KR" sz="1000" b="1" dirty="0"/>
              <a:t>3. ??</a:t>
            </a:r>
            <a:r>
              <a:rPr lang="en-US" altLang="ko-KR" sz="1000" b="1" dirty="0" err="1"/>
              <a:t>PacageName</a:t>
            </a:r>
            <a:endParaRPr lang="en-US" altLang="ko-KR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658468" y="127180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Description </a:t>
            </a:r>
            <a:r>
              <a:rPr lang="ko-KR" altLang="en-US" sz="1000" b="1" dirty="0"/>
              <a:t>확인</a:t>
            </a:r>
            <a:endParaRPr lang="en-US" altLang="ko-KR" sz="1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31080" y="2153151"/>
            <a:ext cx="15841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function() </a:t>
            </a:r>
            <a:r>
              <a:rPr lang="ko-KR" altLang="en-US" sz="1000" b="1" dirty="0"/>
              <a:t>기능조사</a:t>
            </a:r>
            <a:endParaRPr lang="en-US" altLang="ko-KR" sz="1000" b="1" dirty="0"/>
          </a:p>
          <a:p>
            <a:r>
              <a:rPr lang="en-US" altLang="ko-KR" sz="1000" b="1" dirty="0"/>
              <a:t>2. function() </a:t>
            </a:r>
            <a:r>
              <a:rPr lang="ko-KR" altLang="en-US" sz="1000" b="1" dirty="0"/>
              <a:t>선별</a:t>
            </a:r>
            <a:endParaRPr lang="en-US" altLang="ko-KR" sz="1000" b="1" dirty="0"/>
          </a:p>
          <a:p>
            <a:r>
              <a:rPr lang="en-US" altLang="ko-KR" sz="1000" b="1" dirty="0"/>
              <a:t>3. </a:t>
            </a:r>
            <a:r>
              <a:rPr lang="ko-KR" altLang="en-US" sz="1000" b="1" dirty="0"/>
              <a:t>내부 </a:t>
            </a:r>
            <a:r>
              <a:rPr lang="en-US" altLang="ko-KR" sz="1000" b="1" dirty="0"/>
              <a:t>code </a:t>
            </a:r>
            <a:r>
              <a:rPr lang="ko-KR" altLang="en-US" sz="1000" b="1" dirty="0"/>
              <a:t>조사</a:t>
            </a:r>
            <a:endParaRPr lang="en-US" altLang="ko-KR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628592" y="223009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example() </a:t>
            </a:r>
            <a:r>
              <a:rPr lang="ko-KR" altLang="en-US" sz="1000" b="1" dirty="0"/>
              <a:t>확인</a:t>
            </a:r>
            <a:endParaRPr lang="en-US" altLang="ko-KR" sz="1000" b="1" dirty="0"/>
          </a:p>
          <a:p>
            <a:r>
              <a:rPr lang="en-US" altLang="ko-KR" sz="1000" b="1" dirty="0"/>
              <a:t>2. </a:t>
            </a:r>
            <a:r>
              <a:rPr lang="ko-KR" altLang="en-US" sz="1000" b="1" dirty="0"/>
              <a:t>결과값 검증</a:t>
            </a:r>
            <a:endParaRPr lang="en-US" altLang="ko-KR" sz="1000" b="1" dirty="0"/>
          </a:p>
        </p:txBody>
      </p:sp>
      <p:sp>
        <p:nvSpPr>
          <p:cNvPr id="46" name="순서도: 수동 연산 45"/>
          <p:cNvSpPr/>
          <p:nvPr/>
        </p:nvSpPr>
        <p:spPr>
          <a:xfrm>
            <a:off x="525271" y="1022362"/>
            <a:ext cx="1656184" cy="858017"/>
          </a:xfrm>
          <a:prstGeom prst="flowChartManualOperat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PCA</a:t>
            </a:r>
            <a:r>
              <a:rPr lang="ko-KR" altLang="en-US" sz="1300" dirty="0"/>
              <a:t> 관련 </a:t>
            </a:r>
            <a:r>
              <a:rPr lang="en-US" altLang="ko-KR" sz="1300" dirty="0"/>
              <a:t>R</a:t>
            </a:r>
            <a:r>
              <a:rPr lang="ko-KR" altLang="en-US" sz="1300" dirty="0"/>
              <a:t> 패키지 조사 </a:t>
            </a:r>
            <a:endParaRPr lang="en-US" altLang="ko-KR" sz="1300" dirty="0"/>
          </a:p>
        </p:txBody>
      </p:sp>
      <p:sp>
        <p:nvSpPr>
          <p:cNvPr id="48" name="순서도: 수동 연산 47"/>
          <p:cNvSpPr/>
          <p:nvPr/>
        </p:nvSpPr>
        <p:spPr>
          <a:xfrm>
            <a:off x="525271" y="1930617"/>
            <a:ext cx="1656184" cy="858017"/>
          </a:xfrm>
          <a:prstGeom prst="flowChartManualOperat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Function()</a:t>
            </a:r>
          </a:p>
          <a:p>
            <a:pPr algn="ctr"/>
            <a:r>
              <a:rPr lang="ko-KR" altLang="en-US" sz="1300" dirty="0"/>
              <a:t>기능 조사</a:t>
            </a:r>
            <a:endParaRPr lang="en-US" altLang="ko-KR" sz="1300" dirty="0"/>
          </a:p>
          <a:p>
            <a:pPr algn="ctr"/>
            <a:r>
              <a:rPr lang="ko-KR" altLang="en-US" sz="1300" dirty="0"/>
              <a:t>및 </a:t>
            </a:r>
            <a:r>
              <a:rPr lang="ko-KR" altLang="en-US" sz="1300" spc="-150" dirty="0"/>
              <a:t>검증</a:t>
            </a:r>
            <a:endParaRPr lang="en-US" altLang="ko-KR" sz="1300" spc="-150" dirty="0"/>
          </a:p>
        </p:txBody>
      </p:sp>
      <p:sp>
        <p:nvSpPr>
          <p:cNvPr id="9" name="직사각형 8"/>
          <p:cNvSpPr/>
          <p:nvPr/>
        </p:nvSpPr>
        <p:spPr>
          <a:xfrm>
            <a:off x="198501" y="3819913"/>
            <a:ext cx="2789324" cy="406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5042709" y="3992907"/>
            <a:ext cx="716381" cy="374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연결선: 꺾임 12"/>
          <p:cNvCxnSpPr>
            <a:cxnSpLocks/>
            <a:stCxn id="9" idx="3"/>
          </p:cNvCxnSpPr>
          <p:nvPr/>
        </p:nvCxnSpPr>
        <p:spPr>
          <a:xfrm>
            <a:off x="2987825" y="4023405"/>
            <a:ext cx="2054884" cy="14099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21050" y="2230095"/>
            <a:ext cx="17215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ko-KR" altLang="en-US" sz="1000" b="1" dirty="0"/>
              <a:t>새로 추가 할 </a:t>
            </a:r>
            <a:r>
              <a:rPr lang="en-US" altLang="ko-KR" sz="1000" b="1" dirty="0"/>
              <a:t>function   </a:t>
            </a:r>
            <a:r>
              <a:rPr lang="ko-KR" altLang="en-US" sz="1000" b="1" dirty="0"/>
              <a:t>정의</a:t>
            </a:r>
            <a:endParaRPr lang="en-US" altLang="ko-KR" sz="1000" b="1" dirty="0"/>
          </a:p>
          <a:p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636269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7649890"/>
                  </p:ext>
                </p:extLst>
              </p:nvPr>
            </p:nvGraphicFramePr>
            <p:xfrm>
              <a:off x="503549" y="0"/>
              <a:ext cx="8136902" cy="69810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32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18065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73797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500982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658980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1500982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</a:tblGrid>
                  <a:tr h="447994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공정능력분석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&lt;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정규분포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&gt;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qcc</a:t>
                          </a:r>
                          <a:r>
                            <a:rPr lang="en-US" altLang="ko-KR" sz="1200" b="1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200" b="1" baseline="0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process.capability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SixSigma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ss.strudy.ca()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qualityTools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PCA </a:t>
                          </a:r>
                          <a:r>
                            <a:rPr lang="ko-KR" altLang="en-US" sz="1200" dirty="0">
                              <a:solidFill>
                                <a:srgbClr val="FF0000"/>
                              </a:solidFill>
                            </a:rPr>
                            <a:t>패키지</a:t>
                          </a:r>
                          <a:endParaRPr lang="en-US" altLang="ko-KR" sz="12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rgbClr val="FF0000"/>
                              </a:solidFill>
                            </a:rPr>
                            <a:t>pca.normdist</a:t>
                          </a:r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()</a:t>
                          </a: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057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Data type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</a:rPr>
                            <a:t>Dataframe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</a:rPr>
                            <a:t>dataframe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627192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dirty="0">
                              <a:solidFill>
                                <a:schemeClr val="tx1"/>
                              </a:solidFill>
                            </a:rPr>
                            <a:t>과정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qcc,groups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qcc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process.capability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ss.ca.study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0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000" dirty="0" err="1">
                              <a:solidFill>
                                <a:schemeClr val="tx1"/>
                              </a:solidFill>
                            </a:rPr>
                            <a:t>부분군</a:t>
                          </a:r>
                          <a:r>
                            <a:rPr lang="ko-KR" altLang="en-US" sz="1000" dirty="0">
                              <a:solidFill>
                                <a:schemeClr val="tx1"/>
                              </a:solidFill>
                            </a:rPr>
                            <a:t> 반영 </a:t>
                          </a:r>
                          <a:r>
                            <a:rPr lang="en-US" altLang="ko-KR" sz="1000" dirty="0">
                              <a:solidFill>
                                <a:schemeClr val="tx1"/>
                              </a:solidFill>
                            </a:rPr>
                            <a:t>X)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000" i="0" dirty="0" err="1">
                              <a:solidFill>
                                <a:schemeClr val="tx1"/>
                              </a:solidFill>
                            </a:rPr>
                            <a:t>pcr</a:t>
                          </a:r>
                          <a:r>
                            <a:rPr lang="en-US" altLang="ko-KR" sz="1000" i="0" dirty="0">
                              <a:solidFill>
                                <a:schemeClr val="tx1"/>
                              </a:solidFill>
                            </a:rPr>
                            <a:t>()=</a:t>
                          </a:r>
                          <a:r>
                            <a:rPr lang="en-US" altLang="ko-KR" sz="1000" i="0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000" i="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0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825837">
                    <a:tc rowSpan="6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b="1" dirty="0"/>
                        </a:p>
                        <a:p>
                          <a:pPr algn="ctr"/>
                          <a:r>
                            <a:rPr lang="en-US" altLang="ko-KR" sz="1200" b="1" dirty="0"/>
                            <a:t>&amp;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b="1" dirty="0"/>
                        </a:p>
                        <a:p>
                          <a:pPr algn="ctr"/>
                          <a:endParaRPr lang="en-US" altLang="ko-KR" b="1" dirty="0"/>
                        </a:p>
                        <a:p>
                          <a:pPr algn="ctr"/>
                          <a:r>
                            <a:rPr lang="ko-KR" altLang="en-US" b="1" dirty="0"/>
                            <a:t>표준편차</a:t>
                          </a:r>
                          <a:endParaRPr lang="en-US" altLang="ko-KR" b="1" dirty="0"/>
                        </a:p>
                        <a:p>
                          <a:pPr algn="ctr"/>
                          <a:endParaRPr lang="en-US" altLang="ko-KR" b="1" dirty="0"/>
                        </a:p>
                        <a:p>
                          <a:pPr algn="ctr"/>
                          <a:r>
                            <a:rPr lang="ko-KR" altLang="en-US" b="1" dirty="0"/>
                            <a:t>옵션</a:t>
                          </a:r>
                          <a:endParaRPr lang="ko-KR" alt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ysClr val="windowText" lastClr="000000"/>
                              </a:solidFill>
                            </a:rPr>
                            <a:t>(</a:t>
                          </a:r>
                          <a:r>
                            <a:rPr lang="ko-KR" altLang="en-US" sz="1100" b="1" dirty="0" err="1">
                              <a:solidFill>
                                <a:sysClr val="windowText" lastClr="000000"/>
                              </a:solidFill>
                            </a:rPr>
                            <a:t>부분군</a:t>
                          </a:r>
                          <a:r>
                            <a:rPr lang="en-US" altLang="ko-KR" sz="1100" b="1" dirty="0">
                              <a:solidFill>
                                <a:sysClr val="windowText" lastClr="000000"/>
                              </a:solidFill>
                            </a:rPr>
                            <a:t>≥2)</a:t>
                          </a:r>
                          <a:endParaRPr lang="ko-KR" altLang="en-US" sz="11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ysClr val="windowText" lastClr="000000"/>
                              </a:solidFill>
                            </a:rPr>
                            <a:t>qcc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(</a:t>
                          </a:r>
                          <a:r>
                            <a:rPr lang="en-US" altLang="ko-KR" sz="1200" dirty="0" err="1">
                              <a:solidFill>
                                <a:sysClr val="windowText" lastClr="000000"/>
                              </a:solidFill>
                            </a:rPr>
                            <a:t>sample_x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, type="</a:t>
                          </a:r>
                          <a:r>
                            <a:rPr lang="en-US" altLang="ko-KR" sz="1200" dirty="0" err="1">
                              <a:solidFill>
                                <a:sysClr val="windowText" lastClr="000000"/>
                              </a:solidFill>
                            </a:rPr>
                            <a:t>xbar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“, </a:t>
                          </a:r>
                          <a:r>
                            <a:rPr lang="en-US" altLang="ko-KR" sz="1200" dirty="0" err="1">
                              <a:solidFill>
                                <a:sysClr val="windowText" lastClr="000000"/>
                              </a:solidFill>
                            </a:rPr>
                            <a:t>nsigmas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=3, plot=FALSE)</a:t>
                          </a:r>
                          <a:endParaRPr lang="ko-KR" altLang="en-US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895729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1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ko-KR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100" b="1" dirty="0" err="1">
                              <a:solidFill>
                                <a:schemeClr val="tx1"/>
                              </a:solidFill>
                            </a:rPr>
                            <a:t>군내표준편차</a:t>
                          </a:r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ko-K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0" dirty="0">
                              <a:solidFill>
                                <a:srgbClr val="FF0000"/>
                              </a:solidFill>
                            </a:rPr>
                            <a:t>= </a:t>
                          </a:r>
                          <a:r>
                            <a:rPr lang="en-US" altLang="ko-KR" sz="1200" b="0" dirty="0" err="1">
                              <a:solidFill>
                                <a:srgbClr val="FF0000"/>
                              </a:solidFill>
                            </a:rPr>
                            <a:t>sd.R</a:t>
                          </a:r>
                          <a:r>
                            <a:rPr lang="en-US" altLang="ko-KR" sz="1200" b="0" dirty="0">
                              <a:solidFill>
                                <a:srgbClr val="FF0000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0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ko-KR" sz="10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0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  <m:t>𝑹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0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altLang="ko-KR" sz="10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000" b="1" dirty="0">
                              <a:solidFill>
                                <a:sysClr val="windowText" lastClr="000000"/>
                              </a:solidFill>
                            </a:rPr>
                            <a:t> = </a:t>
                          </a:r>
                          <a:r>
                            <a:rPr lang="en-US" altLang="ko-KR" sz="1000" b="1" dirty="0" err="1">
                              <a:solidFill>
                                <a:sysClr val="windowText" lastClr="000000"/>
                              </a:solidFill>
                            </a:rPr>
                            <a:t>sd.R</a:t>
                          </a:r>
                          <a:r>
                            <a:rPr lang="en-US" altLang="ko-KR" sz="1000" b="1" dirty="0">
                              <a:solidFill>
                                <a:sysClr val="windowText" lastClr="000000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0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ko-KR" sz="10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0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  <m:t>𝑺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0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altLang="ko-KR" sz="10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  <m:t>𝟒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000" b="1" dirty="0">
                              <a:solidFill>
                                <a:sysClr val="windowText" lastClr="000000"/>
                              </a:solidFill>
                            </a:rPr>
                            <a:t> = </a:t>
                          </a:r>
                          <a:r>
                            <a:rPr lang="en-US" altLang="ko-KR" sz="1000" b="1" dirty="0" err="1">
                              <a:solidFill>
                                <a:sysClr val="windowText" lastClr="000000"/>
                              </a:solidFill>
                            </a:rPr>
                            <a:t>sd.S</a:t>
                          </a:r>
                          <a:r>
                            <a:rPr lang="en-US" altLang="ko-KR" sz="1000" b="1" dirty="0">
                              <a:solidFill>
                                <a:sysClr val="windowText" lastClr="000000"/>
                              </a:solidFill>
                            </a:rPr>
                            <a:t>()</a:t>
                          </a:r>
                          <a:endParaRPr lang="ko-KR" altLang="en-US" sz="1000" b="1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000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𝟒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000" b="1" dirty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:r>
                            <a:rPr lang="en-US" altLang="ko-KR" sz="1000" b="1" baseline="0" dirty="0">
                              <a:solidFill>
                                <a:schemeClr val="tx2"/>
                              </a:solidFill>
                            </a:rPr>
                            <a:t> = </a:t>
                          </a:r>
                          <a:r>
                            <a:rPr lang="en-US" altLang="ko-KR" sz="1000" b="1" baseline="0" dirty="0" err="1">
                              <a:solidFill>
                                <a:schemeClr val="tx2"/>
                              </a:solidFill>
                            </a:rPr>
                            <a:t>getSp</a:t>
                          </a:r>
                          <a:r>
                            <a:rPr lang="en-US" altLang="ko-KR" sz="1000" b="1" baseline="0" dirty="0">
                              <a:solidFill>
                                <a:schemeClr val="tx2"/>
                              </a:solidFill>
                            </a:rPr>
                            <a:t>()</a:t>
                          </a:r>
                          <a:endParaRPr lang="ko-KR" altLang="en-US" sz="10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510652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1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ko-KR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𝒐𝒗𝒆𝒓𝒂𝒍𝒍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100" b="1" dirty="0" err="1">
                              <a:solidFill>
                                <a:schemeClr val="tx1"/>
                              </a:solidFill>
                            </a:rPr>
                            <a:t>전체표준편차</a:t>
                          </a:r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1" dirty="0">
                              <a:solidFill>
                                <a:sysClr val="windowText" lastClr="000000"/>
                              </a:solidFill>
                            </a:rPr>
                            <a:t>S =  </a:t>
                          </a:r>
                          <a:r>
                            <a:rPr lang="en-US" altLang="ko-KR" sz="1000" b="1" dirty="0" err="1">
                              <a:solidFill>
                                <a:sysClr val="windowText" lastClr="000000"/>
                              </a:solidFill>
                            </a:rPr>
                            <a:t>sd</a:t>
                          </a:r>
                          <a:r>
                            <a:rPr lang="en-US" altLang="ko-KR" sz="1000" b="1" dirty="0">
                              <a:solidFill>
                                <a:sysClr val="windowText" lastClr="000000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000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0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𝟒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000" b="1" dirty="0">
                              <a:solidFill>
                                <a:schemeClr val="tx2"/>
                              </a:solidFill>
                            </a:rPr>
                            <a:t> = </a:t>
                          </a:r>
                          <a:r>
                            <a:rPr lang="en-US" altLang="ko-KR" sz="1000" b="1" dirty="0" err="1">
                              <a:solidFill>
                                <a:schemeClr val="tx2"/>
                              </a:solidFill>
                            </a:rPr>
                            <a:t>sdOverAll</a:t>
                          </a:r>
                          <a:r>
                            <a:rPr lang="en-US" altLang="ko-KR" sz="1000" b="1" dirty="0">
                              <a:solidFill>
                                <a:schemeClr val="tx2"/>
                              </a:solidFill>
                            </a:rPr>
                            <a:t>()</a:t>
                          </a:r>
                          <a:endParaRPr lang="ko-KR" altLang="en-US" sz="10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577716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100" b="1" dirty="0" err="1">
                              <a:solidFill>
                                <a:schemeClr val="tx1"/>
                              </a:solidFill>
                            </a:rPr>
                            <a:t>부분군</a:t>
                          </a:r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=1)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qcc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sample_x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, type="</a:t>
                          </a:r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xbar.one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", </a:t>
                          </a:r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nsigmas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=3, plot=FALSE)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733031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1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ko-KR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100" b="1" dirty="0" err="1">
                              <a:solidFill>
                                <a:schemeClr val="tx1"/>
                              </a:solidFill>
                            </a:rPr>
                            <a:t>군내표준편차</a:t>
                          </a:r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ko-K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R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d</m:t>
                                      </m:r>
                                    </m:e>
                                    <m:sub>
                                      <m:r>
                                        <a:rPr lang="en-US" altLang="ko-KR" sz="12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ko-KR" altLang="en-US" sz="1200" b="0" i="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ko-KR" sz="1200" b="0" i="0" dirty="0">
                              <a:solidFill>
                                <a:srgbClr val="FF0000"/>
                              </a:solidFill>
                            </a:rPr>
                            <a:t>=sd.xbar.one()</a:t>
                          </a:r>
                        </a:p>
                        <a:p>
                          <a:pPr algn="l" latinLnBrk="1"/>
                          <a:endParaRPr lang="ko-KR" altLang="en-US" sz="1200" b="0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>
                              <a:solidFill>
                                <a:srgbClr val="FF0000"/>
                              </a:solidFill>
                            </a:rPr>
                            <a:t>sd</a:t>
                          </a:r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()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ko-KR" sz="1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000" b="1" i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𝐑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1" i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𝐝</m:t>
                                      </m:r>
                                    </m:e>
                                    <m:sub>
                                      <m:r>
                                        <a:rPr lang="en-US" altLang="ko-KR" sz="1000" b="1" i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ko-KR" altLang="en-US" sz="1000" b="1" i="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ko-KR" sz="1000" b="1" i="0" dirty="0">
                              <a:solidFill>
                                <a:srgbClr val="FF0000"/>
                              </a:solidFill>
                            </a:rPr>
                            <a:t>=sd.xbar.one()</a:t>
                          </a: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000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̃"/>
                                      <m:ctrlP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1" i="0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𝐝</m:t>
                                      </m:r>
                                    </m:e>
                                    <m:sub>
                                      <m:r>
                                        <a:rPr lang="en-US" altLang="ko-KR" sz="1000" b="1" i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ko-KR" altLang="en-US" sz="1000" b="1" i="0" dirty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:endParaRPr lang="en-US" altLang="ko-KR" sz="1000" b="1" i="0" dirty="0">
                            <a:solidFill>
                              <a:schemeClr val="tx2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1" dirty="0">
                              <a:solidFill>
                                <a:schemeClr val="tx2"/>
                              </a:solidFill>
                            </a:rPr>
                            <a:t>MSSD</a:t>
                          </a:r>
                          <a:r>
                            <a:rPr lang="ko-KR" altLang="en-US" sz="1000" b="1" dirty="0">
                              <a:solidFill>
                                <a:schemeClr val="tx2"/>
                              </a:solidFill>
                            </a:rPr>
                            <a:t>의 제곱근방식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472510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b="1" dirty="0" err="1">
                              <a:solidFill>
                                <a:schemeClr val="tx1"/>
                              </a:solidFill>
                            </a:rPr>
                            <a:t>전체표준편차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>
                              <a:solidFill>
                                <a:srgbClr val="FF0000"/>
                              </a:solidFill>
                            </a:rPr>
                            <a:t>sd</a:t>
                          </a:r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()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1" dirty="0">
                              <a:solidFill>
                                <a:sysClr val="windowText" lastClr="000000"/>
                              </a:solidFill>
                            </a:rPr>
                            <a:t>S =  </a:t>
                          </a:r>
                          <a:r>
                            <a:rPr lang="en-US" altLang="ko-KR" sz="1000" b="1" dirty="0" err="1">
                              <a:solidFill>
                                <a:sysClr val="windowText" lastClr="000000"/>
                              </a:solidFill>
                            </a:rPr>
                            <a:t>sd</a:t>
                          </a:r>
                          <a:r>
                            <a:rPr lang="en-US" altLang="ko-KR" sz="1000" b="1" dirty="0">
                              <a:solidFill>
                                <a:sysClr val="windowText" lastClr="000000"/>
                              </a:solidFill>
                            </a:rPr>
                            <a:t>()</a:t>
                          </a:r>
                          <a:endParaRPr lang="en-US" altLang="ko-KR" sz="10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000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0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𝟒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000" b="1" dirty="0">
                              <a:solidFill>
                                <a:schemeClr val="tx2"/>
                              </a:solidFill>
                            </a:rPr>
                            <a:t> = sdOverAll2()</a:t>
                          </a:r>
                          <a:endParaRPr lang="ko-KR" altLang="en-US" sz="1000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  <a:tr h="116478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b="1" dirty="0"/>
                            <a:t>결과값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Target, LSL, USL</a:t>
                          </a:r>
                        </a:p>
                        <a:p>
                          <a:pPr latinLnBrk="1"/>
                          <a:r>
                            <a:rPr lang="en-US" altLang="ko-KR" sz="1100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altLang="ko-KR" sz="1100" dirty="0" err="1">
                              <a:solidFill>
                                <a:schemeClr val="tx1"/>
                              </a:solidFill>
                            </a:rPr>
                            <a:t>Cpl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altLang="ko-KR" sz="1100" dirty="0" err="1">
                              <a:solidFill>
                                <a:schemeClr val="tx1"/>
                              </a:solidFill>
                            </a:rPr>
                            <a:t>Cpu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altLang="ko-KR" sz="1100" dirty="0" err="1">
                              <a:solidFill>
                                <a:schemeClr val="tx1"/>
                              </a:solidFill>
                            </a:rPr>
                            <a:t>Cpk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altLang="ko-KR" sz="1100" dirty="0" err="1">
                              <a:solidFill>
                                <a:schemeClr val="tx1"/>
                              </a:solidFill>
                            </a:rPr>
                            <a:t>Cpm</a:t>
                          </a:r>
                          <a:endParaRPr lang="en-US" altLang="ko-KR" sz="11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</a:rPr>
                            <a:t>히스토그램</a:t>
                          </a:r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, CI</a:t>
                          </a:r>
                        </a:p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Pp, CI</a:t>
                          </a:r>
                        </a:p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LSL,USL, Target</a:t>
                          </a:r>
                        </a:p>
                        <a:p>
                          <a:pPr latinLnBrk="1"/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</a:rPr>
                            <a:t>히스토그램</a:t>
                          </a:r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</a:rPr>
                            <a:t>정규성검정</a:t>
                          </a:r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lambda</a:t>
                          </a:r>
                          <a:r>
                            <a:rPr lang="en-US" altLang="ko-KR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</a:p>
                        <a:p>
                          <a:pPr latinLnBrk="1"/>
                          <a:r>
                            <a:rPr lang="en-US" altLang="ko-KR" sz="1200" dirty="0" err="1"/>
                            <a:t>Cp</a:t>
                          </a:r>
                          <a:r>
                            <a:rPr lang="en-US" altLang="ko-KR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 </a:t>
                          </a:r>
                          <a:r>
                            <a:rPr lang="en-US" altLang="ko-KR" sz="12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altLang="ko-KR" sz="1200" dirty="0" err="1"/>
                            <a:t>pl</a:t>
                          </a:r>
                          <a:r>
                            <a:rPr lang="en-US" altLang="ko-KR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 </a:t>
                          </a:r>
                        </a:p>
                        <a:p>
                          <a:pPr latinLnBrk="1"/>
                          <a:r>
                            <a:rPr lang="en-US" altLang="ko-KR" sz="1200" dirty="0" err="1"/>
                            <a:t>Cpu</a:t>
                          </a:r>
                          <a:r>
                            <a:rPr lang="en-US" altLang="ko-KR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 p</a:t>
                          </a:r>
                          <a:r>
                            <a:rPr lang="en-US" altLang="ko-KR" sz="1200" dirty="0"/>
                            <a:t>pt</a:t>
                          </a:r>
                          <a:r>
                            <a:rPr lang="en-US" altLang="ko-KR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 </a:t>
                          </a:r>
                          <a:r>
                            <a:rPr lang="en-US" altLang="ko-KR" sz="1200" dirty="0" err="1"/>
                            <a:t>ppl</a:t>
                          </a:r>
                          <a:r>
                            <a:rPr lang="en-US" altLang="ko-KR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 </a:t>
                          </a:r>
                          <a:r>
                            <a:rPr lang="en-US" altLang="ko-KR" sz="1200" dirty="0" err="1"/>
                            <a:t>ppu</a:t>
                          </a:r>
                          <a:endParaRPr lang="en-US" altLang="ko-KR" sz="1200" dirty="0"/>
                        </a:p>
                        <a:p>
                          <a:pPr latinLnBrk="1"/>
                          <a:r>
                            <a:rPr lang="ko-KR" altLang="en-US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히스토그램</a:t>
                          </a:r>
                          <a:endParaRPr lang="en-US" altLang="ko-KR" sz="12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atinLnBrk="1"/>
                          <a:r>
                            <a:rPr lang="ko-KR" altLang="en-US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정규성검정</a:t>
                          </a:r>
                          <a:endParaRPr lang="en-US" altLang="ko-KR" sz="12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LSL,USL, Target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1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 : </a:t>
                          </a:r>
                          <a:r>
                            <a:rPr lang="en-US" altLang="ko-KR" sz="1000" b="1" dirty="0" err="1">
                              <a:solidFill>
                                <a:schemeClr val="tx1"/>
                              </a:solidFill>
                            </a:rPr>
                            <a:t>ppclist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Pp : </a:t>
                          </a:r>
                          <a:r>
                            <a:rPr lang="en-US" altLang="ko-KR" sz="1000" b="1" dirty="0" err="1">
                              <a:solidFill>
                                <a:schemeClr val="tx1"/>
                              </a:solidFill>
                            </a:rPr>
                            <a:t>tpplist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ppm : </a:t>
                          </a:r>
                          <a:r>
                            <a:rPr lang="en-US" altLang="ko-KR" sz="1000" b="1" dirty="0" err="1">
                              <a:solidFill>
                                <a:schemeClr val="tx1"/>
                              </a:solidFill>
                            </a:rPr>
                            <a:t>obPerform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000" b="1" dirty="0" err="1">
                              <a:solidFill>
                                <a:schemeClr val="tx1"/>
                              </a:solidFill>
                            </a:rPr>
                            <a:t>expPerform_overall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000" b="1" dirty="0" err="1">
                              <a:solidFill>
                                <a:schemeClr val="tx1"/>
                              </a:solidFill>
                            </a:rPr>
                            <a:t>expPerform_ingroup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7649890"/>
                  </p:ext>
                </p:extLst>
              </p:nvPr>
            </p:nvGraphicFramePr>
            <p:xfrm>
              <a:off x="503549" y="0"/>
              <a:ext cx="8136902" cy="69810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7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806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379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009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589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50098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공정능력분석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&lt;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정규분포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&gt;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qcc</a:t>
                          </a:r>
                          <a:r>
                            <a:rPr lang="en-US" altLang="ko-KR" sz="1200" b="1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200" b="1" baseline="0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process.capability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SixSigma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ss.strudy.ca()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qualityTools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PCA </a:t>
                          </a:r>
                          <a:r>
                            <a:rPr lang="ko-KR" altLang="en-US" sz="1200" dirty="0">
                              <a:solidFill>
                                <a:srgbClr val="FF0000"/>
                              </a:solidFill>
                            </a:rPr>
                            <a:t>패키지</a:t>
                          </a:r>
                          <a:endParaRPr lang="en-US" altLang="ko-KR" sz="12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rgbClr val="FF0000"/>
                              </a:solidFill>
                            </a:rPr>
                            <a:t>pca.normdist</a:t>
                          </a:r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()</a:t>
                          </a: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57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Data type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</a:rPr>
                            <a:t>Dataframe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</a:rPr>
                            <a:t>dataframe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dirty="0">
                              <a:solidFill>
                                <a:schemeClr val="tx1"/>
                              </a:solidFill>
                            </a:rPr>
                            <a:t>과정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qcc,groups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qcc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process.capability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ss.ca.study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0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000" dirty="0" err="1">
                              <a:solidFill>
                                <a:schemeClr val="tx1"/>
                              </a:solidFill>
                            </a:rPr>
                            <a:t>부분군</a:t>
                          </a:r>
                          <a:r>
                            <a:rPr lang="ko-KR" altLang="en-US" sz="1000" dirty="0">
                              <a:solidFill>
                                <a:schemeClr val="tx1"/>
                              </a:solidFill>
                            </a:rPr>
                            <a:t> 반영 </a:t>
                          </a:r>
                          <a:r>
                            <a:rPr lang="en-US" altLang="ko-KR" sz="1000" dirty="0">
                              <a:solidFill>
                                <a:schemeClr val="tx1"/>
                              </a:solidFill>
                            </a:rPr>
                            <a:t>X)</a:t>
                          </a:r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000" i="0" dirty="0" err="1">
                              <a:solidFill>
                                <a:schemeClr val="tx1"/>
                              </a:solidFill>
                            </a:rPr>
                            <a:t>pcr</a:t>
                          </a:r>
                          <a:r>
                            <a:rPr lang="en-US" altLang="ko-KR" sz="1000" i="0" dirty="0">
                              <a:solidFill>
                                <a:schemeClr val="tx1"/>
                              </a:solidFill>
                            </a:rPr>
                            <a:t>()=</a:t>
                          </a:r>
                          <a:r>
                            <a:rPr lang="en-US" altLang="ko-KR" sz="1000" i="0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000" i="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0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25837">
                    <a:tc rowSpan="6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87" t="-35369" r="-1354348" b="-286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ysClr val="windowText" lastClr="000000"/>
                              </a:solidFill>
                            </a:rPr>
                            <a:t>(</a:t>
                          </a:r>
                          <a:r>
                            <a:rPr lang="ko-KR" altLang="en-US" sz="1100" b="1" dirty="0" err="1">
                              <a:solidFill>
                                <a:sysClr val="windowText" lastClr="000000"/>
                              </a:solidFill>
                            </a:rPr>
                            <a:t>부분군</a:t>
                          </a:r>
                          <a:r>
                            <a:rPr lang="en-US" altLang="ko-KR" sz="1100" b="1" dirty="0">
                              <a:solidFill>
                                <a:sysClr val="windowText" lastClr="000000"/>
                              </a:solidFill>
                            </a:rPr>
                            <a:t>≥2)</a:t>
                          </a:r>
                          <a:endParaRPr lang="ko-KR" altLang="en-US" sz="11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ysClr val="windowText" lastClr="000000"/>
                              </a:solidFill>
                            </a:rPr>
                            <a:t>qcc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(</a:t>
                          </a:r>
                          <a:r>
                            <a:rPr lang="en-US" altLang="ko-KR" sz="1200" dirty="0" err="1">
                              <a:solidFill>
                                <a:sysClr val="windowText" lastClr="000000"/>
                              </a:solidFill>
                            </a:rPr>
                            <a:t>sample_x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, type="</a:t>
                          </a:r>
                          <a:r>
                            <a:rPr lang="en-US" altLang="ko-KR" sz="1200" dirty="0" err="1">
                              <a:solidFill>
                                <a:sysClr val="windowText" lastClr="000000"/>
                              </a:solidFill>
                            </a:rPr>
                            <a:t>xbar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“, </a:t>
                          </a:r>
                          <a:r>
                            <a:rPr lang="en-US" altLang="ko-KR" sz="1200" dirty="0" err="1">
                              <a:solidFill>
                                <a:sysClr val="windowText" lastClr="000000"/>
                              </a:solidFill>
                            </a:rPr>
                            <a:t>nsigmas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=3, plot=FALSE)</a:t>
                          </a:r>
                          <a:endParaRPr lang="ko-KR" altLang="en-US" sz="12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95729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187" t="-261224" r="-545596" b="-424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261224" r="-268182" b="-424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496" t="-261224" r="-813" b="-4244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0652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187" t="-632143" r="-545596" b="-6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496" t="-632143" r="-813" b="-6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22960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100" b="1" dirty="0" err="1">
                              <a:solidFill>
                                <a:schemeClr val="tx1"/>
                              </a:solidFill>
                            </a:rPr>
                            <a:t>부분군</a:t>
                          </a:r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=1)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qcc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sample_x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, type="</a:t>
                          </a:r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xbar.one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", </a:t>
                          </a:r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nsigmas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=3, plot=FALSE)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751904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187" t="-604839" r="-545596" b="-226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604839" r="-268182" b="-226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>
                              <a:solidFill>
                                <a:srgbClr val="FF0000"/>
                              </a:solidFill>
                            </a:rPr>
                            <a:t>sd</a:t>
                          </a:r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()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496" t="-604839" r="-813" b="-226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82219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b="1" dirty="0" err="1">
                              <a:solidFill>
                                <a:schemeClr val="tx1"/>
                              </a:solidFill>
                            </a:rPr>
                            <a:t>전체표준편차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>
                              <a:solidFill>
                                <a:srgbClr val="FF0000"/>
                              </a:solidFill>
                            </a:rPr>
                            <a:t>sd</a:t>
                          </a:r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()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496" t="-1106329" r="-813" b="-255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1887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b="1" dirty="0"/>
                            <a:t>결과값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Target, LSL, USL</a:t>
                          </a:r>
                        </a:p>
                        <a:p>
                          <a:pPr latinLnBrk="1"/>
                          <a:r>
                            <a:rPr lang="en-US" altLang="ko-KR" sz="1100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altLang="ko-KR" sz="1100" dirty="0" err="1">
                              <a:solidFill>
                                <a:schemeClr val="tx1"/>
                              </a:solidFill>
                            </a:rPr>
                            <a:t>Cpl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altLang="ko-KR" sz="1100" dirty="0" err="1">
                              <a:solidFill>
                                <a:schemeClr val="tx1"/>
                              </a:solidFill>
                            </a:rPr>
                            <a:t>Cpu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altLang="ko-KR" sz="1100" dirty="0" err="1">
                              <a:solidFill>
                                <a:schemeClr val="tx1"/>
                              </a:solidFill>
                            </a:rPr>
                            <a:t>Cpk</a:t>
                          </a:r>
                          <a:r>
                            <a:rPr lang="en-US" altLang="ko-KR" sz="110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altLang="ko-KR" sz="1100" dirty="0" err="1">
                              <a:solidFill>
                                <a:schemeClr val="tx1"/>
                              </a:solidFill>
                            </a:rPr>
                            <a:t>Cpm</a:t>
                          </a:r>
                          <a:endParaRPr lang="en-US" altLang="ko-KR" sz="11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</a:rPr>
                            <a:t>히스토그램</a:t>
                          </a:r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, CI</a:t>
                          </a:r>
                        </a:p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Pp, CI</a:t>
                          </a:r>
                        </a:p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LSL,USL, Target</a:t>
                          </a:r>
                        </a:p>
                        <a:p>
                          <a:pPr latinLnBrk="1"/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</a:rPr>
                            <a:t>히스토그램</a:t>
                          </a:r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ko-KR" altLang="en-US" sz="1200" dirty="0">
                              <a:solidFill>
                                <a:schemeClr val="tx1"/>
                              </a:solidFill>
                            </a:rPr>
                            <a:t>정규성검정</a:t>
                          </a:r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lambda</a:t>
                          </a:r>
                          <a:r>
                            <a:rPr lang="en-US" altLang="ko-KR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</a:p>
                        <a:p>
                          <a:pPr latinLnBrk="1"/>
                          <a:r>
                            <a:rPr lang="en-US" altLang="ko-KR" sz="1200" dirty="0" err="1"/>
                            <a:t>Cp</a:t>
                          </a:r>
                          <a:r>
                            <a:rPr lang="en-US" altLang="ko-KR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 </a:t>
                          </a:r>
                          <a:r>
                            <a:rPr lang="en-US" altLang="ko-KR" sz="12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altLang="ko-KR" sz="1200" dirty="0" err="1"/>
                            <a:t>pl</a:t>
                          </a:r>
                          <a:r>
                            <a:rPr lang="en-US" altLang="ko-KR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 </a:t>
                          </a:r>
                        </a:p>
                        <a:p>
                          <a:pPr latinLnBrk="1"/>
                          <a:r>
                            <a:rPr lang="en-US" altLang="ko-KR" sz="1200" dirty="0" err="1"/>
                            <a:t>Cpu</a:t>
                          </a:r>
                          <a:r>
                            <a:rPr lang="en-US" altLang="ko-KR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 p</a:t>
                          </a:r>
                          <a:r>
                            <a:rPr lang="en-US" altLang="ko-KR" sz="1200" dirty="0"/>
                            <a:t>pt</a:t>
                          </a:r>
                          <a:r>
                            <a:rPr lang="en-US" altLang="ko-KR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 </a:t>
                          </a:r>
                          <a:r>
                            <a:rPr lang="en-US" altLang="ko-KR" sz="1200" dirty="0" err="1"/>
                            <a:t>ppl</a:t>
                          </a:r>
                          <a:r>
                            <a:rPr lang="en-US" altLang="ko-KR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 </a:t>
                          </a:r>
                          <a:r>
                            <a:rPr lang="en-US" altLang="ko-KR" sz="1200" dirty="0" err="1"/>
                            <a:t>ppu</a:t>
                          </a:r>
                          <a:endParaRPr lang="en-US" altLang="ko-KR" sz="1200" dirty="0"/>
                        </a:p>
                        <a:p>
                          <a:pPr latinLnBrk="1"/>
                          <a:r>
                            <a:rPr lang="ko-KR" altLang="en-US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히스토그램</a:t>
                          </a:r>
                          <a:endParaRPr lang="en-US" altLang="ko-KR" sz="12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atinLnBrk="1"/>
                          <a:r>
                            <a:rPr lang="ko-KR" altLang="en-US" sz="12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정규성검정</a:t>
                          </a:r>
                          <a:endParaRPr lang="en-US" altLang="ko-KR" sz="12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LSL,USL, Target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 b="1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 : </a:t>
                          </a:r>
                          <a:r>
                            <a:rPr lang="en-US" altLang="ko-KR" sz="1000" b="1" dirty="0" err="1">
                              <a:solidFill>
                                <a:schemeClr val="tx1"/>
                              </a:solidFill>
                            </a:rPr>
                            <a:t>ppclist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Pp : </a:t>
                          </a:r>
                          <a:r>
                            <a:rPr lang="en-US" altLang="ko-KR" sz="1000" b="1" dirty="0" err="1">
                              <a:solidFill>
                                <a:schemeClr val="tx1"/>
                              </a:solidFill>
                            </a:rPr>
                            <a:t>tpplist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ppm : </a:t>
                          </a:r>
                          <a:r>
                            <a:rPr lang="en-US" altLang="ko-KR" sz="1000" b="1" dirty="0" err="1">
                              <a:solidFill>
                                <a:schemeClr val="tx1"/>
                              </a:solidFill>
                            </a:rPr>
                            <a:t>obPerform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000" b="1" dirty="0" err="1">
                              <a:solidFill>
                                <a:schemeClr val="tx1"/>
                              </a:solidFill>
                            </a:rPr>
                            <a:t>expPerform_overall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000" b="1" dirty="0" err="1">
                              <a:solidFill>
                                <a:schemeClr val="tx1"/>
                              </a:solidFill>
                            </a:rPr>
                            <a:t>expPerform_ingroup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833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2592288" cy="476672"/>
          </a:xfrm>
        </p:spPr>
        <p:txBody>
          <a:bodyPr>
            <a:normAutofit fontScale="90000"/>
          </a:bodyPr>
          <a:lstStyle/>
          <a:p>
            <a:r>
              <a:rPr lang="en-US" altLang="ko-KR" sz="2000" dirty="0" err="1" smtClean="0"/>
              <a:t>SixSigma</a:t>
            </a:r>
            <a:r>
              <a:rPr lang="en-US" altLang="ko-KR" sz="2000" dirty="0" smtClean="0"/>
              <a:t> &gt; ss.study.ca()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084168" y="612863"/>
            <a:ext cx="2952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Wingdings" panose="05000000000000000000" pitchFamily="2" charset="2"/>
              <a:buChar char="l"/>
            </a:pPr>
            <a:r>
              <a:rPr lang="en-US" altLang="ko-KR" sz="1200" dirty="0" smtClean="0"/>
              <a:t>ss.study.ca()</a:t>
            </a:r>
            <a:r>
              <a:rPr lang="ko-KR" altLang="en-US" sz="1200" dirty="0" smtClean="0"/>
              <a:t>는 변수를 </a:t>
            </a:r>
            <a:r>
              <a:rPr lang="ko-KR" altLang="en-US" sz="1200" dirty="0" err="1" smtClean="0"/>
              <a:t>두가지</a:t>
            </a:r>
            <a:r>
              <a:rPr lang="ko-KR" altLang="en-US" sz="1200" dirty="0" smtClean="0"/>
              <a:t> 형태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xST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xLT</a:t>
            </a:r>
            <a:r>
              <a:rPr lang="ko-KR" altLang="en-US" sz="1200" dirty="0" smtClean="0"/>
              <a:t>로 받습니다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ko-KR" altLang="en-US" sz="1200" dirty="0" smtClean="0"/>
              <a:t>데이터 형태에 따라 구하는 값이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다름</a:t>
            </a:r>
            <a:r>
              <a:rPr lang="en-US" altLang="ko-KR" sz="1200" dirty="0" smtClean="0"/>
              <a:t>.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 smtClean="0"/>
              <a:t>xLT</a:t>
            </a:r>
            <a:r>
              <a:rPr lang="en-US" altLang="ko-KR" sz="1200" dirty="0" smtClean="0"/>
              <a:t> : short term -&gt; </a:t>
            </a:r>
            <a:r>
              <a:rPr lang="en-US" altLang="ko-KR" sz="1200" dirty="0" err="1" smtClean="0"/>
              <a:t>cp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cpk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err="1" smtClean="0"/>
              <a:t>xLT</a:t>
            </a:r>
            <a:r>
              <a:rPr lang="en-US" altLang="ko-KR" sz="1200" dirty="0" smtClean="0"/>
              <a:t> : long term -&gt; pp, </a:t>
            </a:r>
            <a:r>
              <a:rPr lang="en-US" altLang="ko-KR" sz="1200" dirty="0" err="1" smtClean="0"/>
              <a:t>ppk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en-US" altLang="ko-KR" sz="1200" dirty="0" smtClean="0"/>
              <a:t>ss.study.ca() package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cp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cpk</a:t>
            </a:r>
            <a:r>
              <a:rPr lang="ko-KR" altLang="en-US" sz="1200" dirty="0" smtClean="0"/>
              <a:t>와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pp, </a:t>
            </a:r>
            <a:r>
              <a:rPr lang="en-US" altLang="ko-KR" sz="1200" dirty="0" err="1" smtClean="0"/>
              <a:t>ppk</a:t>
            </a:r>
            <a:r>
              <a:rPr lang="ko-KR" altLang="en-US" sz="1200" dirty="0" smtClean="0"/>
              <a:t>값에 해당하는 변수</a:t>
            </a:r>
            <a:r>
              <a:rPr lang="ko-KR" altLang="en-US" sz="1200" dirty="0"/>
              <a:t>는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err="1" smtClean="0"/>
              <a:t>cpST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cpkST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cpLT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cpkLT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Font typeface="Wingdings" panose="05000000000000000000" pitchFamily="2" charset="2"/>
              <a:buChar char="l"/>
            </a:pPr>
            <a:r>
              <a:rPr lang="ko-KR" altLang="en-US" sz="1200" dirty="0" smtClean="0"/>
              <a:t>이 값들을 구하는 값들은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err="1" smtClean="0"/>
              <a:t>ss.ca.cp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ss.ca.cpk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로 구하며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pp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ppk</a:t>
            </a:r>
            <a:r>
              <a:rPr lang="ko-KR" altLang="en-US" sz="1200" dirty="0" smtClean="0"/>
              <a:t>값의 구분은 함수의 옵션인 </a:t>
            </a:r>
            <a:r>
              <a:rPr lang="en-US" altLang="ko-KR" sz="1200" dirty="0" smtClean="0"/>
              <a:t>LT = TRUE</a:t>
            </a:r>
            <a:r>
              <a:rPr lang="ko-KR" altLang="en-US" sz="1200" dirty="0" smtClean="0"/>
              <a:t>로 구분</a:t>
            </a:r>
            <a:endParaRPr lang="en-US" altLang="ko-KR" sz="1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2863"/>
            <a:ext cx="5544616" cy="161220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6009600" y="548680"/>
            <a:ext cx="0" cy="34914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251521" y="2420888"/>
            <a:ext cx="5544616" cy="1619250"/>
            <a:chOff x="251521" y="2420888"/>
            <a:chExt cx="5544616" cy="161925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1" y="2420888"/>
              <a:ext cx="5544616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>
              <a:off x="251521" y="2575064"/>
              <a:ext cx="2664295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51521" y="2852936"/>
              <a:ext cx="277230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24241" y="3429000"/>
              <a:ext cx="349968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4241" y="3717032"/>
              <a:ext cx="349968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9368299"/>
                  </p:ext>
                </p:extLst>
              </p:nvPr>
            </p:nvGraphicFramePr>
            <p:xfrm>
              <a:off x="539552" y="4293096"/>
              <a:ext cx="8064896" cy="20262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6224"/>
                    <a:gridCol w="2016224"/>
                    <a:gridCol w="2016224"/>
                    <a:gridCol w="2016224"/>
                  </a:tblGrid>
                  <a:tr h="4784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값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변수 명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함수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옵션</a:t>
                          </a:r>
                          <a:r>
                            <a:rPr lang="en-US" altLang="ko-KR" sz="1400" dirty="0" smtClean="0"/>
                            <a:t>(LT</a:t>
                          </a:r>
                          <a:r>
                            <a:rPr lang="en-US" altLang="ko-KR" sz="1400" baseline="0" dirty="0" smtClean="0"/>
                            <a:t>(logic value)</a:t>
                          </a:r>
                          <a:r>
                            <a:rPr lang="en-US" altLang="ko-KR" sz="1400" dirty="0" smtClean="0"/>
                            <a:t>)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</a:tr>
                  <a:tr h="35994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cpST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ss.ca.cp</a:t>
                          </a:r>
                          <a:r>
                            <a:rPr lang="en-US" altLang="ko-KR" sz="1400" dirty="0" smtClean="0"/>
                            <a:t>()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FALSE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5994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cpkST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ss.ca.cpk</a:t>
                          </a:r>
                          <a:r>
                            <a:rPr lang="en-US" altLang="ko-KR" sz="1400" dirty="0" smtClean="0"/>
                            <a:t>()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FALSE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5994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cpLT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ss.ca.cp</a:t>
                          </a:r>
                          <a:r>
                            <a:rPr lang="en-US" altLang="ko-KR" sz="1400" dirty="0" smtClean="0"/>
                            <a:t>()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TRUE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5994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cpkLT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ss.ca.cpk</a:t>
                          </a:r>
                          <a:r>
                            <a:rPr lang="en-US" altLang="ko-KR" sz="1400" dirty="0" smtClean="0"/>
                            <a:t>()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TRUE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2" name="표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9368299"/>
                  </p:ext>
                </p:extLst>
              </p:nvPr>
            </p:nvGraphicFramePr>
            <p:xfrm>
              <a:off x="539552" y="4293096"/>
              <a:ext cx="8064896" cy="20262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6224"/>
                    <a:gridCol w="2016224"/>
                    <a:gridCol w="2016224"/>
                    <a:gridCol w="2016224"/>
                  </a:tblGrid>
                  <a:tr h="4784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값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변수 명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함수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옵션</a:t>
                          </a:r>
                          <a:r>
                            <a:rPr lang="en-US" altLang="ko-KR" sz="1400" dirty="0" smtClean="0"/>
                            <a:t>(LT</a:t>
                          </a:r>
                          <a:r>
                            <a:rPr lang="en-US" altLang="ko-KR" sz="1400" baseline="0" dirty="0" smtClean="0"/>
                            <a:t>(logic value)</a:t>
                          </a:r>
                          <a:r>
                            <a:rPr lang="en-US" altLang="ko-KR" sz="1400" dirty="0" smtClean="0"/>
                            <a:t>)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2" t="-125397" r="-299698" b="-30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cpST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ss.ca.cp</a:t>
                          </a:r>
                          <a:r>
                            <a:rPr lang="en-US" altLang="ko-KR" sz="1400" dirty="0" smtClean="0"/>
                            <a:t>()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FALSE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2" t="-221875" r="-299698" b="-2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cpkST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ss.ca.cpk</a:t>
                          </a:r>
                          <a:r>
                            <a:rPr lang="en-US" altLang="ko-KR" sz="1400" dirty="0" smtClean="0"/>
                            <a:t>()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FALSE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2" t="-326984" r="-299698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cpLT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ss.ca.cp</a:t>
                          </a:r>
                          <a:r>
                            <a:rPr lang="en-US" altLang="ko-KR" sz="1400" dirty="0" smtClean="0"/>
                            <a:t>()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TRUE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2" t="-420313" r="-299698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cpkLT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err="1" smtClean="0"/>
                            <a:t>ss.ca.cpk</a:t>
                          </a:r>
                          <a:r>
                            <a:rPr lang="en-US" altLang="ko-KR" sz="1400" dirty="0" smtClean="0"/>
                            <a:t>()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TRUE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807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2592288" cy="476672"/>
          </a:xfrm>
        </p:spPr>
        <p:txBody>
          <a:bodyPr>
            <a:normAutofit fontScale="90000"/>
          </a:bodyPr>
          <a:lstStyle/>
          <a:p>
            <a:r>
              <a:rPr lang="en-US" altLang="ko-KR" sz="2000" dirty="0" err="1" smtClean="0"/>
              <a:t>SixSigma</a:t>
            </a:r>
            <a:r>
              <a:rPr lang="en-US" altLang="ko-KR" sz="2000" dirty="0" smtClean="0"/>
              <a:t> &gt; ss.study.ca()</a:t>
            </a:r>
            <a:endParaRPr lang="ko-KR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541783"/>
            <a:ext cx="5902291" cy="358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267266" y="1182778"/>
            <a:ext cx="25725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200" dirty="0" err="1"/>
              <a:t>ss.ca.cp</a:t>
            </a:r>
            <a:r>
              <a:rPr lang="en-US" altLang="ko-KR" sz="1200" dirty="0"/>
              <a:t>()</a:t>
            </a:r>
            <a:r>
              <a:rPr lang="ko-KR" altLang="en-US" sz="1200" dirty="0"/>
              <a:t>가 옵션인 </a:t>
            </a:r>
            <a:r>
              <a:rPr lang="en-US" altLang="ko-KR" sz="1200" dirty="0"/>
              <a:t>LT</a:t>
            </a:r>
            <a:r>
              <a:rPr lang="ko-KR" altLang="en-US" sz="1200" dirty="0"/>
              <a:t>에 의해 </a:t>
            </a:r>
            <a:r>
              <a:rPr lang="en-US" altLang="ko-KR" sz="1200" dirty="0"/>
              <a:t>LT = FALSE</a:t>
            </a:r>
            <a:r>
              <a:rPr lang="ko-KR" altLang="en-US" sz="1200" dirty="0"/>
              <a:t>일 때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,  LT = TRUE</a:t>
            </a:r>
            <a:r>
              <a:rPr lang="ko-KR" altLang="en-US" sz="1200" dirty="0"/>
              <a:t>일 때 </a:t>
            </a:r>
            <a:r>
              <a:rPr lang="en-US" altLang="ko-KR" sz="1200" dirty="0"/>
              <a:t>pp</a:t>
            </a:r>
            <a:r>
              <a:rPr lang="ko-KR" altLang="en-US" sz="1200" dirty="0"/>
              <a:t>값을 구한다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/>
              <a:t>하지만 </a:t>
            </a:r>
            <a:r>
              <a:rPr lang="en-US" altLang="ko-KR" sz="1200" dirty="0" err="1"/>
              <a:t>ss.ca.cp</a:t>
            </a:r>
            <a:r>
              <a:rPr lang="en-US" altLang="ko-KR" sz="1200" dirty="0"/>
              <a:t>()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함수를 보면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LT </a:t>
            </a:r>
            <a:r>
              <a:rPr lang="ko-KR" altLang="en-US" sz="1200" dirty="0" smtClean="0"/>
              <a:t>값을 </a:t>
            </a:r>
            <a:r>
              <a:rPr lang="ko-KR" altLang="en-US" sz="1200" dirty="0"/>
              <a:t>사용하지 않는 것을 알 수 있다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ko-KR" sz="1200" dirty="0" smtClean="0"/>
          </a:p>
          <a:p>
            <a:endParaRPr lang="en-US" altLang="ko-KR" sz="1200" dirty="0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200" dirty="0" err="1" smtClean="0"/>
              <a:t>ss.ca.cpk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함수도 동일함을 확인할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6173336" y="1166092"/>
            <a:ext cx="0" cy="2959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11282" y="541783"/>
            <a:ext cx="228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 smtClean="0"/>
              <a:t>ss.ca.cp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94" y="4293096"/>
            <a:ext cx="589489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589892" y="6033157"/>
            <a:ext cx="230425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6189712" y="4293096"/>
            <a:ext cx="0" cy="2385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0" idx="3"/>
            <a:endCxn id="46" idx="1"/>
          </p:cNvCxnSpPr>
          <p:nvPr/>
        </p:nvCxnSpPr>
        <p:spPr>
          <a:xfrm flipV="1">
            <a:off x="5894148" y="5347510"/>
            <a:ext cx="512014" cy="93767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06162" y="5024344"/>
            <a:ext cx="257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 smtClean="0"/>
              <a:t>실제 결과값에서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err="1" smtClean="0"/>
              <a:t>cp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pp</a:t>
            </a:r>
            <a:r>
              <a:rPr lang="ko-KR" altLang="en-US" sz="1200" dirty="0" smtClean="0"/>
              <a:t>값이</a:t>
            </a:r>
            <a:r>
              <a:rPr lang="en-US" altLang="ko-KR" sz="1200" dirty="0" smtClean="0"/>
              <a:t>, pp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ppk</a:t>
            </a:r>
            <a:r>
              <a:rPr lang="ko-KR" altLang="en-US" sz="1200" dirty="0" smtClean="0"/>
              <a:t>값이 동일함을 알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740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747" y="304228"/>
            <a:ext cx="3952044" cy="3013915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254097"/>
              </p:ext>
            </p:extLst>
          </p:nvPr>
        </p:nvGraphicFramePr>
        <p:xfrm>
          <a:off x="341530" y="-504729"/>
          <a:ext cx="846094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191">
                  <a:extLst>
                    <a:ext uri="{9D8B030D-6E8A-4147-A177-3AD203B41FA5}">
                      <a16:colId xmlns:a16="http://schemas.microsoft.com/office/drawing/2014/main" xmlns="" val="614470713"/>
                    </a:ext>
                  </a:extLst>
                </a:gridCol>
                <a:gridCol w="1807191">
                  <a:extLst>
                    <a:ext uri="{9D8B030D-6E8A-4147-A177-3AD203B41FA5}">
                      <a16:colId xmlns:a16="http://schemas.microsoft.com/office/drawing/2014/main" xmlns="" val="3122703684"/>
                    </a:ext>
                  </a:extLst>
                </a:gridCol>
                <a:gridCol w="1560756">
                  <a:extLst>
                    <a:ext uri="{9D8B030D-6E8A-4147-A177-3AD203B41FA5}">
                      <a16:colId xmlns:a16="http://schemas.microsoft.com/office/drawing/2014/main" xmlns="" val="2417376570"/>
                    </a:ext>
                  </a:extLst>
                </a:gridCol>
                <a:gridCol w="1725046">
                  <a:extLst>
                    <a:ext uri="{9D8B030D-6E8A-4147-A177-3AD203B41FA5}">
                      <a16:colId xmlns:a16="http://schemas.microsoft.com/office/drawing/2014/main" xmlns="" val="2868559712"/>
                    </a:ext>
                  </a:extLst>
                </a:gridCol>
                <a:gridCol w="1560756">
                  <a:extLst>
                    <a:ext uri="{9D8B030D-6E8A-4147-A177-3AD203B41FA5}">
                      <a16:colId xmlns:a16="http://schemas.microsoft.com/office/drawing/2014/main" xmlns="" val="3688030396"/>
                    </a:ext>
                  </a:extLst>
                </a:gridCol>
              </a:tblGrid>
              <a:tr h="447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공정능력분석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정규분포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qcc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en-US" altLang="ko-KR" sz="12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process.capability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SixSigma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ss.strudy.ca()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qualityTools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PCA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패키지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pca.normdist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254920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747" y="3502272"/>
            <a:ext cx="3955709" cy="337967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54" y="572816"/>
            <a:ext cx="4108837" cy="25766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08" y="3426908"/>
            <a:ext cx="4324424" cy="329516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12789" y="86120"/>
            <a:ext cx="1310861" cy="436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err="1">
                <a:solidFill>
                  <a:schemeClr val="bg1"/>
                </a:solidFill>
              </a:rPr>
              <a:t>qcc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</a:rPr>
              <a:t>패키지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en-US" altLang="ko-KR" sz="1000" b="1" dirty="0" err="1">
                <a:solidFill>
                  <a:schemeClr val="bg1"/>
                </a:solidFill>
              </a:rPr>
              <a:t>process.capability</a:t>
            </a:r>
            <a:r>
              <a:rPr lang="en-US" altLang="ko-KR" sz="10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41338" y="81208"/>
            <a:ext cx="1310861" cy="436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err="1">
                <a:solidFill>
                  <a:schemeClr val="bg1"/>
                </a:solidFill>
              </a:rPr>
              <a:t>SixSigma</a:t>
            </a:r>
            <a:r>
              <a:rPr lang="ko-KR" altLang="en-US" sz="1000" b="1" dirty="0">
                <a:solidFill>
                  <a:schemeClr val="bg1"/>
                </a:solidFill>
              </a:rPr>
              <a:t>패키지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en-US" altLang="ko-KR" sz="1000" b="1" dirty="0">
                <a:solidFill>
                  <a:schemeClr val="bg1"/>
                </a:solidFill>
              </a:rPr>
              <a:t>ss.strudy.ca()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12788" y="3100035"/>
            <a:ext cx="1310861" cy="436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err="1">
                <a:solidFill>
                  <a:schemeClr val="bg1"/>
                </a:solidFill>
              </a:rPr>
              <a:t>qualityTools</a:t>
            </a:r>
            <a:r>
              <a:rPr lang="ko-KR" altLang="en-US" sz="1000" b="1" dirty="0">
                <a:solidFill>
                  <a:schemeClr val="bg1"/>
                </a:solidFill>
              </a:rPr>
              <a:t>패키지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en-US" altLang="ko-KR" sz="1000" b="1" dirty="0" err="1">
                <a:solidFill>
                  <a:schemeClr val="bg1"/>
                </a:solidFill>
              </a:rPr>
              <a:t>cp</a:t>
            </a:r>
            <a:r>
              <a:rPr lang="en-US" altLang="ko-KR" sz="1000" b="1" dirty="0">
                <a:solidFill>
                  <a:schemeClr val="bg1"/>
                </a:solidFill>
              </a:rPr>
              <a:t>()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41338" y="3100035"/>
            <a:ext cx="1310861" cy="436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PCA </a:t>
            </a:r>
            <a:r>
              <a:rPr lang="ko-KR" altLang="en-US" sz="1000" dirty="0">
                <a:solidFill>
                  <a:srgbClr val="FF0000"/>
                </a:solidFill>
              </a:rPr>
              <a:t>패키지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 err="1">
                <a:solidFill>
                  <a:srgbClr val="FF0000"/>
                </a:solidFill>
              </a:rPr>
              <a:t>pca.normdist</a:t>
            </a:r>
            <a:r>
              <a:rPr lang="en-US" altLang="ko-KR" sz="1000" dirty="0">
                <a:solidFill>
                  <a:srgbClr val="FF0000"/>
                </a:solidFill>
              </a:rPr>
              <a:t>()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6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684568" y="3310220"/>
          <a:ext cx="4940410" cy="31636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81333">
                  <a:extLst>
                    <a:ext uri="{9D8B030D-6E8A-4147-A177-3AD203B41FA5}">
                      <a16:colId xmlns:a16="http://schemas.microsoft.com/office/drawing/2014/main" xmlns="" val="3270623015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1986119880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1018915478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870611420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678810955"/>
                    </a:ext>
                  </a:extLst>
                </a:gridCol>
                <a:gridCol w="8587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797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 Plug in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 모듈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R </a:t>
                      </a:r>
                      <a:r>
                        <a:rPr lang="ko-KR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7942994"/>
                  </a:ext>
                </a:extLst>
              </a:tr>
              <a:tr h="544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qcc</a:t>
                      </a:r>
                      <a:endParaRPr lang="en-US" alt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err="1">
                          <a:solidFill>
                            <a:schemeClr val="bg1"/>
                          </a:solidFill>
                          <a:effectLst/>
                        </a:rPr>
                        <a:t>Sixsigma</a:t>
                      </a:r>
                      <a:r>
                        <a:rPr lang="en-US" altLang="ko-KR" sz="1000" b="1" kern="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alt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err="1">
                          <a:solidFill>
                            <a:schemeClr val="bg1"/>
                          </a:solidFill>
                          <a:effectLst/>
                        </a:rPr>
                        <a:t>qcr</a:t>
                      </a: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Quality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Tools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4573140"/>
                  </a:ext>
                </a:extLst>
              </a:tr>
              <a:tr h="590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>
                          <a:effectLst/>
                        </a:rPr>
                        <a:t>정규분포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/>
                        <a:t>process.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/>
                        <a:t>capability()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00" dirty="0">
                          <a:effectLst/>
                        </a:rPr>
                        <a:t>ss.study.ca)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qcs.cp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cp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dirty="0" err="1">
                          <a:solidFill>
                            <a:srgbClr val="FF0000"/>
                          </a:solidFill>
                          <a:effectLst/>
                        </a:rPr>
                        <a:t>pca.normdist</a:t>
                      </a:r>
                      <a:endParaRPr lang="en-US" sz="900" b="1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00753963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군간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군내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pca.withBet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59078582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>
                          <a:effectLst/>
                        </a:rPr>
                        <a:t>비정규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pcr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1353437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이항분포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</a:rPr>
                        <a:t>pca.bino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73931166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000" b="1" kern="100" dirty="0" err="1">
                          <a:solidFill>
                            <a:srgbClr val="FF0000"/>
                          </a:solidFill>
                          <a:effectLst/>
                        </a:rPr>
                        <a:t>포아송분포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pca.</a:t>
                      </a:r>
                      <a:r>
                        <a:rPr lang="en-US" altLang="ko-KR" sz="1000" b="1" kern="100" baseline="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pos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66443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5607676"/>
                  </p:ext>
                </p:extLst>
              </p:nvPr>
            </p:nvGraphicFramePr>
            <p:xfrm>
              <a:off x="395536" y="292036"/>
              <a:ext cx="8064895" cy="5387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38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170211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72259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487699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644299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1487699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공정능력분석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&lt;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군간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/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군내분포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&gt;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qcc</a:t>
                          </a:r>
                          <a:r>
                            <a:rPr lang="en-US" altLang="ko-KR" sz="1200" b="1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200" b="1" baseline="0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process.capability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SixSigma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ss.strudy.ca()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qualityTools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PCA </a:t>
                          </a:r>
                          <a:r>
                            <a:rPr lang="ko-KR" altLang="en-US" sz="1200" dirty="0">
                              <a:solidFill>
                                <a:srgbClr val="FF0000"/>
                              </a:solidFill>
                            </a:rPr>
                            <a:t>패키지</a:t>
                          </a:r>
                          <a:endParaRPr lang="en-US" altLang="ko-KR" sz="12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>
                              <a:solidFill>
                                <a:srgbClr val="FF0000"/>
                              </a:solidFill>
                            </a:rPr>
                            <a:t>pca.withBet</a:t>
                          </a:r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()</a:t>
                          </a: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Data type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</a:rPr>
                            <a:t>dataframe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27516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dirty="0">
                              <a:solidFill>
                                <a:schemeClr val="tx1"/>
                              </a:solidFill>
                            </a:rPr>
                            <a:t>과정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qcc,groups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qcc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process.capability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ss.ca.study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i="0" dirty="0" err="1">
                              <a:solidFill>
                                <a:schemeClr val="tx1"/>
                              </a:solidFill>
                            </a:rPr>
                            <a:t>pcr</a:t>
                          </a:r>
                          <a:r>
                            <a:rPr lang="en-US" altLang="ko-KR" sz="1000" i="0" dirty="0">
                              <a:solidFill>
                                <a:schemeClr val="tx1"/>
                              </a:solidFill>
                            </a:rPr>
                            <a:t>()=</a:t>
                          </a:r>
                          <a:r>
                            <a:rPr lang="en-US" altLang="ko-KR" sz="1000" i="0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000" i="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00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ko-KR" altLang="en-US" sz="10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62352">
                    <a:tc rowSpan="5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b="1" dirty="0"/>
                        </a:p>
                        <a:p>
                          <a:pPr algn="ctr"/>
                          <a:r>
                            <a:rPr lang="en-US" altLang="ko-KR" sz="1200" b="1" dirty="0"/>
                            <a:t>&amp;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b="1" dirty="0"/>
                        </a:p>
                        <a:p>
                          <a:pPr algn="ctr"/>
                          <a:endParaRPr lang="en-US" altLang="ko-KR" b="1" dirty="0"/>
                        </a:p>
                        <a:p>
                          <a:pPr algn="ctr"/>
                          <a:r>
                            <a:rPr lang="ko-KR" altLang="en-US" b="1" dirty="0"/>
                            <a:t>표준편차</a:t>
                          </a:r>
                          <a:endParaRPr lang="en-US" altLang="ko-KR" b="1" dirty="0"/>
                        </a:p>
                        <a:p>
                          <a:pPr algn="ctr"/>
                          <a:endParaRPr lang="en-US" altLang="ko-KR" b="1" dirty="0"/>
                        </a:p>
                        <a:p>
                          <a:pPr algn="ctr"/>
                          <a:r>
                            <a:rPr lang="ko-KR" altLang="en-US" b="1" dirty="0"/>
                            <a:t>옵션</a:t>
                          </a:r>
                          <a:endParaRPr lang="ko-KR" alt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100" b="1" dirty="0" err="1">
                              <a:solidFill>
                                <a:schemeClr val="tx1"/>
                              </a:solidFill>
                            </a:rPr>
                            <a:t>부분군</a:t>
                          </a:r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≥2)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qcc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sample_x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, type="</a:t>
                          </a:r>
                          <a:r>
                            <a:rPr lang="en-US" altLang="ko-KR" sz="1200" dirty="0" err="1">
                              <a:solidFill>
                                <a:srgbClr val="FF0000"/>
                              </a:solidFill>
                            </a:rPr>
                            <a:t>xbar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", </a:t>
                          </a:r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nsigmas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=3, plot=FALSE)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62352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1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ko-KR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100" b="1" dirty="0" err="1">
                              <a:solidFill>
                                <a:schemeClr val="tx1"/>
                              </a:solidFill>
                            </a:rPr>
                            <a:t>군내표준편차</a:t>
                          </a:r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ko-K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200" b="0" dirty="0">
                              <a:solidFill>
                                <a:srgbClr val="FF0000"/>
                              </a:solidFill>
                            </a:rPr>
                            <a:t>= </a:t>
                          </a:r>
                          <a:r>
                            <a:rPr lang="en-US" altLang="ko-KR" sz="1200" b="0" dirty="0" err="1">
                              <a:solidFill>
                                <a:srgbClr val="FF0000"/>
                              </a:solidFill>
                            </a:rPr>
                            <a:t>sd.R</a:t>
                          </a:r>
                          <a:r>
                            <a:rPr lang="en-US" altLang="ko-KR" sz="1200" b="0" dirty="0">
                              <a:solidFill>
                                <a:srgbClr val="FF0000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0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ko-KR" sz="10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0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  <m:t>𝑹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0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altLang="ko-KR" sz="1000" b="1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000" b="1" dirty="0">
                              <a:solidFill>
                                <a:sysClr val="windowText" lastClr="000000"/>
                              </a:solidFill>
                            </a:rPr>
                            <a:t> = </a:t>
                          </a:r>
                          <a:r>
                            <a:rPr lang="en-US" altLang="ko-KR" sz="1000" b="1" dirty="0" err="1">
                              <a:solidFill>
                                <a:sysClr val="windowText" lastClr="000000"/>
                              </a:solidFill>
                            </a:rPr>
                            <a:t>sd.R</a:t>
                          </a:r>
                          <a:r>
                            <a:rPr lang="en-US" altLang="ko-KR" sz="1000" b="1" dirty="0">
                              <a:solidFill>
                                <a:sysClr val="windowText" lastClr="000000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000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𝑺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𝟒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000" b="1" dirty="0">
                              <a:solidFill>
                                <a:schemeClr val="tx2"/>
                              </a:solidFill>
                            </a:rPr>
                            <a:t> = </a:t>
                          </a:r>
                          <a:r>
                            <a:rPr lang="en-US" altLang="ko-KR" sz="1000" b="1" dirty="0" err="1">
                              <a:solidFill>
                                <a:schemeClr val="tx2"/>
                              </a:solidFill>
                            </a:rPr>
                            <a:t>sd.S</a:t>
                          </a:r>
                          <a:r>
                            <a:rPr lang="en-US" altLang="ko-KR" sz="1000" b="1" dirty="0">
                              <a:solidFill>
                                <a:schemeClr val="tx2"/>
                              </a:solidFill>
                            </a:rPr>
                            <a:t>()</a:t>
                          </a:r>
                          <a:endParaRPr lang="ko-KR" altLang="en-US" sz="1000" b="1" dirty="0">
                            <a:solidFill>
                              <a:schemeClr val="tx2"/>
                            </a:solidFill>
                          </a:endParaRPr>
                        </a:p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000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𝟒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000" b="1" dirty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:r>
                            <a:rPr lang="en-US" altLang="ko-KR" sz="1000" b="1" baseline="0" dirty="0">
                              <a:solidFill>
                                <a:schemeClr val="tx2"/>
                              </a:solidFill>
                            </a:rPr>
                            <a:t> = </a:t>
                          </a:r>
                          <a:r>
                            <a:rPr lang="en-US" altLang="ko-KR" sz="1000" b="1" baseline="0" dirty="0" err="1">
                              <a:solidFill>
                                <a:schemeClr val="tx2"/>
                              </a:solidFill>
                            </a:rPr>
                            <a:t>getSp</a:t>
                          </a:r>
                          <a:r>
                            <a:rPr lang="en-US" altLang="ko-KR" sz="1000" b="1" baseline="0" dirty="0">
                              <a:solidFill>
                                <a:schemeClr val="tx2"/>
                              </a:solidFill>
                            </a:rPr>
                            <a:t>()</a:t>
                          </a:r>
                          <a:endParaRPr lang="ko-KR" altLang="en-US" sz="1000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437250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1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ko-KR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𝝈</m:t>
                                        </m:r>
                                      </m:e>
                                    </m:acc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ko-KR" altLang="ko-KR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100" b="1" dirty="0"/>
                        </a:p>
                        <a:p>
                          <a:pPr algn="ctr"/>
                          <a:r>
                            <a:rPr lang="en-US" altLang="ko-KR" sz="1100" b="1" dirty="0"/>
                            <a:t>(</a:t>
                          </a:r>
                          <a:r>
                            <a:rPr lang="ko-KR" altLang="en-US" sz="1100" b="1" dirty="0" err="1"/>
                            <a:t>군간표준편차</a:t>
                          </a:r>
                          <a:r>
                            <a:rPr lang="en-US" altLang="ko-KR" sz="1100" b="1" dirty="0"/>
                            <a:t>)</a:t>
                          </a:r>
                          <a:endParaRPr lang="ko-KR" altLang="en-US" sz="11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000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𝑴𝑹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000" b="1" dirty="0">
                              <a:solidFill>
                                <a:schemeClr val="tx2"/>
                              </a:solidFill>
                            </a:rPr>
                            <a:t> = </a:t>
                          </a:r>
                          <a:r>
                            <a:rPr lang="ko-KR" altLang="en-US" sz="1000" b="1" dirty="0">
                              <a:solidFill>
                                <a:schemeClr val="tx2"/>
                              </a:solidFill>
                            </a:rPr>
                            <a:t>이동범위 평균 </a:t>
                          </a:r>
                          <a:endParaRPr lang="en-US" altLang="ko-KR" sz="1000" b="1" dirty="0">
                            <a:solidFill>
                              <a:schemeClr val="tx2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000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̃"/>
                                      <m:ctrlP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𝑴𝑹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ko-KR" altLang="en-US" sz="10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이</m:t>
                              </m:r>
                            </m:oMath>
                          </a14:m>
                          <a:r>
                            <a:rPr lang="ko-KR" altLang="en-US" sz="1000" b="1" dirty="0">
                              <a:solidFill>
                                <a:schemeClr val="tx2"/>
                              </a:solidFill>
                            </a:rPr>
                            <a:t>동범위중위수</a:t>
                          </a:r>
                          <a:endParaRPr lang="en-US" altLang="ko-KR" sz="1000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1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ko-KR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𝒕𝒐𝒕𝒂𝒍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100" b="1" dirty="0">
                              <a:solidFill>
                                <a:schemeClr val="tx1"/>
                              </a:solidFill>
                            </a:rPr>
                            <a:t>총 표준편차</a:t>
                          </a:r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000" b="1" i="1" kern="1200" smtClean="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ko-KR" altLang="ko-KR" sz="1000" b="1" i="1" kern="12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000" b="1" i="1" kern="12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000" b="1" i="1" kern="12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𝒕𝒐𝒕𝒂𝒍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dirty="0">
                              <a:solidFill>
                                <a:schemeClr val="tx2"/>
                              </a:solidFill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ko-KR" altLang="ko-KR" sz="1000" i="1" kern="1200" smtClean="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ko-KR" altLang="ko-KR" sz="1000" i="1" kern="12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ko-KR" altLang="ko-KR" sz="1000" i="1" kern="12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ko-KR" altLang="ko-KR" sz="1000" i="1" kern="12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000" i="1" kern="12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1000" i="1" kern="12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sz="1000" i="1" kern="12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000" i="1" kern="12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ko-KR" altLang="ko-KR" sz="1000" i="1" kern="12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ko-KR" altLang="ko-KR" sz="1000" i="1" kern="12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ko-KR" altLang="ko-KR" sz="1000" i="1" kern="12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000" i="1" kern="1200">
                                                  <a:solidFill>
                                                    <a:schemeClr val="tx2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1000" i="1" kern="1200">
                                              <a:solidFill>
                                                <a:schemeClr val="tx2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ko-KR" sz="1000" i="1" kern="120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519845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1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ko-KR" altLang="ko-KR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1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𝝈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1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𝒐𝒗𝒆𝒓𝒂𝒍𝒍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100" b="1" dirty="0" err="1">
                              <a:solidFill>
                                <a:schemeClr val="tx1"/>
                              </a:solidFill>
                            </a:rPr>
                            <a:t>전체표준편차</a:t>
                          </a:r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rgbClr val="FF0000"/>
                              </a:solidFill>
                            </a:rPr>
                            <a:t>Sd</a:t>
                          </a:r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()</a:t>
                          </a: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1" dirty="0">
                              <a:solidFill>
                                <a:sysClr val="windowText" lastClr="000000"/>
                              </a:solidFill>
                            </a:rPr>
                            <a:t>S =  </a:t>
                          </a:r>
                          <a:r>
                            <a:rPr lang="en-US" altLang="ko-KR" sz="1000" b="1" dirty="0" err="1">
                              <a:solidFill>
                                <a:sysClr val="windowText" lastClr="000000"/>
                              </a:solidFill>
                            </a:rPr>
                            <a:t>sd</a:t>
                          </a:r>
                          <a:r>
                            <a:rPr lang="en-US" altLang="ko-KR" sz="1000" b="1" dirty="0">
                              <a:solidFill>
                                <a:sysClr val="windowText" lastClr="000000"/>
                              </a:solidFill>
                            </a:rPr>
                            <a:t>()</a:t>
                          </a:r>
                          <a:endParaRPr lang="en-US" altLang="ko-KR" sz="1000" b="1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000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0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altLang="ko-KR" sz="10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𝟒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ko-KR" sz="1000" b="1" dirty="0">
                              <a:solidFill>
                                <a:schemeClr val="tx2"/>
                              </a:solidFill>
                            </a:rPr>
                            <a:t> =</a:t>
                          </a:r>
                          <a:r>
                            <a:rPr lang="en-US" altLang="ko-KR" sz="1000" b="1" baseline="0" dirty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:r>
                            <a:rPr lang="en-US" altLang="ko-KR" sz="1000" b="1" baseline="0" dirty="0" err="1">
                              <a:solidFill>
                                <a:schemeClr val="tx2"/>
                              </a:solidFill>
                            </a:rPr>
                            <a:t>sdOverall</a:t>
                          </a:r>
                          <a:r>
                            <a:rPr lang="en-US" altLang="ko-KR" sz="1000" b="1" baseline="0" dirty="0">
                              <a:solidFill>
                                <a:schemeClr val="tx2"/>
                              </a:solidFill>
                            </a:rPr>
                            <a:t>()</a:t>
                          </a:r>
                          <a:endParaRPr lang="ko-KR" altLang="en-US" sz="10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70475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b="1" dirty="0"/>
                            <a:t>결과값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5607676"/>
                  </p:ext>
                </p:extLst>
              </p:nvPr>
            </p:nvGraphicFramePr>
            <p:xfrm>
              <a:off x="395536" y="292036"/>
              <a:ext cx="8064895" cy="5387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3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02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25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876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4429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8769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공정능력분석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&lt;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군간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/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군내분포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&gt;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qcc</a:t>
                          </a:r>
                          <a:r>
                            <a:rPr lang="en-US" altLang="ko-KR" sz="1200" b="1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200" b="1" baseline="0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process.capability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SixSigma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ss.strudy.ca()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qualityTools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PCA </a:t>
                          </a:r>
                          <a:r>
                            <a:rPr lang="ko-KR" altLang="en-US" sz="1200" dirty="0">
                              <a:solidFill>
                                <a:srgbClr val="FF0000"/>
                              </a:solidFill>
                            </a:rPr>
                            <a:t>패키지</a:t>
                          </a:r>
                          <a:endParaRPr lang="en-US" altLang="ko-KR" sz="12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>
                              <a:solidFill>
                                <a:srgbClr val="FF0000"/>
                              </a:solidFill>
                            </a:rPr>
                            <a:t>pca.withBet</a:t>
                          </a:r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()</a:t>
                          </a: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Data type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</a:rPr>
                            <a:t>dataframe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dirty="0">
                              <a:solidFill>
                                <a:schemeClr val="tx1"/>
                              </a:solidFill>
                            </a:rPr>
                            <a:t>과정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qcc,groups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qcc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process.capability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ss.ca.study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i="0" dirty="0" err="1">
                              <a:solidFill>
                                <a:schemeClr val="tx1"/>
                              </a:solidFill>
                            </a:rPr>
                            <a:t>pcr</a:t>
                          </a:r>
                          <a:r>
                            <a:rPr lang="en-US" altLang="ko-KR" sz="1000" i="0" dirty="0">
                              <a:solidFill>
                                <a:schemeClr val="tx1"/>
                              </a:solidFill>
                            </a:rPr>
                            <a:t>()=</a:t>
                          </a:r>
                          <a:r>
                            <a:rPr lang="en-US" altLang="ko-KR" sz="1000" i="0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000" i="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00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ko-KR" altLang="en-US" sz="10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22960">
                    <a:tc row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9" t="-45833" r="-1357143" b="-22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100" b="1" dirty="0" err="1">
                              <a:solidFill>
                                <a:schemeClr val="tx1"/>
                              </a:solidFill>
                            </a:rPr>
                            <a:t>부분군</a:t>
                          </a:r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≥2)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qcc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sample_x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, type="</a:t>
                          </a:r>
                          <a:r>
                            <a:rPr lang="en-US" altLang="ko-KR" sz="1200" dirty="0" err="1">
                              <a:solidFill>
                                <a:srgbClr val="FF0000"/>
                              </a:solidFill>
                            </a:rPr>
                            <a:t>xbar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", </a:t>
                          </a:r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nsigmas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=3, plot=FALSE)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44550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917" t="-271223" r="-543229" b="-267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353" t="-271223" r="-268551" b="-267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033" t="-271223" r="-820" b="-267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00075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917" t="-521212" r="-543229" b="-2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033" t="-521212" r="-820" b="-2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917" t="-878571" r="-543229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033" t="-878571" r="-820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9845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917" t="-805882" r="-543229" b="-13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rgbClr val="FF0000"/>
                              </a:solidFill>
                            </a:rPr>
                            <a:t>Sd</a:t>
                          </a:r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()</a:t>
                          </a: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033" t="-805882" r="-820" b="-13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70475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b="1" dirty="0"/>
                            <a:t>결과값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37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684568" y="3310220"/>
          <a:ext cx="4940410" cy="31636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81333">
                  <a:extLst>
                    <a:ext uri="{9D8B030D-6E8A-4147-A177-3AD203B41FA5}">
                      <a16:colId xmlns:a16="http://schemas.microsoft.com/office/drawing/2014/main" xmlns="" val="3270623015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1986119880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1018915478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870611420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678810955"/>
                    </a:ext>
                  </a:extLst>
                </a:gridCol>
                <a:gridCol w="8587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797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 Plug in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 모듈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R </a:t>
                      </a:r>
                      <a:r>
                        <a:rPr lang="ko-KR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7942994"/>
                  </a:ext>
                </a:extLst>
              </a:tr>
              <a:tr h="544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qcc</a:t>
                      </a:r>
                      <a:endParaRPr lang="en-US" alt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err="1">
                          <a:solidFill>
                            <a:schemeClr val="bg1"/>
                          </a:solidFill>
                          <a:effectLst/>
                        </a:rPr>
                        <a:t>Sixsigma</a:t>
                      </a:r>
                      <a:r>
                        <a:rPr lang="en-US" altLang="ko-KR" sz="1000" b="1" kern="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alt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err="1">
                          <a:solidFill>
                            <a:schemeClr val="bg1"/>
                          </a:solidFill>
                          <a:effectLst/>
                        </a:rPr>
                        <a:t>qcr</a:t>
                      </a: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Quality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Tools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4573140"/>
                  </a:ext>
                </a:extLst>
              </a:tr>
              <a:tr h="590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>
                          <a:effectLst/>
                        </a:rPr>
                        <a:t>정규분포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/>
                        <a:t>process.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/>
                        <a:t>capability()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00" dirty="0">
                          <a:effectLst/>
                        </a:rPr>
                        <a:t>ss.study.ca)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qcs.cp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cp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dirty="0" err="1">
                          <a:solidFill>
                            <a:srgbClr val="FF0000"/>
                          </a:solidFill>
                          <a:effectLst/>
                        </a:rPr>
                        <a:t>pca.normdist</a:t>
                      </a:r>
                      <a:endParaRPr lang="en-US" sz="900" b="1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00753963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군간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군내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pca.withBet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59078582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>
                          <a:effectLst/>
                        </a:rPr>
                        <a:t>비정규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pcr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1353437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이항분포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</a:rPr>
                        <a:t>pca.bino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73931166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000" b="1" kern="100" dirty="0" err="1">
                          <a:solidFill>
                            <a:srgbClr val="FF0000"/>
                          </a:solidFill>
                          <a:effectLst/>
                        </a:rPr>
                        <a:t>포아송분포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pca.</a:t>
                      </a:r>
                      <a:r>
                        <a:rPr lang="en-US" altLang="ko-KR" sz="1000" b="1" kern="100" baseline="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pos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664433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04954"/>
              </p:ext>
            </p:extLst>
          </p:nvPr>
        </p:nvGraphicFramePr>
        <p:xfrm>
          <a:off x="539552" y="1287198"/>
          <a:ext cx="8064895" cy="404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02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25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76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5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618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공정능력분석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비정규분포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qcc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en-US" altLang="ko-KR" sz="12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process.capability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SixSigma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ss.strudy.ca()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qualityTools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PCA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패키지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pca.nonormal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err="1"/>
                        <a:t>dataframe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 err="1"/>
                        <a:t>dataframe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/>
                        <a:t>dataframe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75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qcc,groups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qcc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process.capability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ss.ca.study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 err="1">
                          <a:solidFill>
                            <a:schemeClr val="tx1"/>
                          </a:solidFill>
                        </a:rPr>
                        <a:t>adSim</a:t>
                      </a:r>
                      <a:r>
                        <a:rPr lang="en-US" altLang="ko-KR" sz="1000" i="0" dirty="0">
                          <a:solidFill>
                            <a:schemeClr val="tx1"/>
                          </a:solidFill>
                        </a:rPr>
                        <a:t>() = </a:t>
                      </a:r>
                      <a:r>
                        <a:rPr lang="ko-KR" altLang="en-US" sz="1000" i="0" dirty="0">
                          <a:solidFill>
                            <a:schemeClr val="tx1"/>
                          </a:solidFill>
                        </a:rPr>
                        <a:t>최적분포</a:t>
                      </a:r>
                      <a:endParaRPr lang="en-US" altLang="ko-KR" sz="1000" i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 err="1">
                          <a:solidFill>
                            <a:schemeClr val="tx1"/>
                          </a:solidFill>
                        </a:rPr>
                        <a:t>pcr</a:t>
                      </a:r>
                      <a:r>
                        <a:rPr lang="en-US" altLang="ko-KR" sz="1000" i="0" dirty="0">
                          <a:solidFill>
                            <a:schemeClr val="tx1"/>
                          </a:solidFill>
                        </a:rPr>
                        <a:t>() = </a:t>
                      </a:r>
                      <a:r>
                        <a:rPr lang="ko-KR" altLang="en-US" sz="1000" i="0" dirty="0">
                          <a:solidFill>
                            <a:schemeClr val="tx1"/>
                          </a:solidFill>
                        </a:rPr>
                        <a:t>최적분포의 </a:t>
                      </a:r>
                      <a:r>
                        <a:rPr lang="en-US" altLang="ko-KR" sz="1000" i="0" dirty="0" err="1">
                          <a:solidFill>
                            <a:schemeClr val="tx1"/>
                          </a:solidFill>
                        </a:rPr>
                        <a:t>Cp</a:t>
                      </a:r>
                      <a:endParaRPr lang="ko-KR" altLang="en-US" sz="1000" i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ko-KR" altLang="en-US" sz="10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i="0" dirty="0" err="1">
                          <a:solidFill>
                            <a:schemeClr val="tx1"/>
                          </a:solidFill>
                        </a:rPr>
                        <a:t>pca.sim</a:t>
                      </a:r>
                      <a:r>
                        <a:rPr lang="en-US" altLang="ko-KR" sz="1000" i="0" dirty="0">
                          <a:solidFill>
                            <a:schemeClr val="tx1"/>
                          </a:solidFill>
                        </a:rPr>
                        <a:t>() = </a:t>
                      </a:r>
                      <a:r>
                        <a:rPr lang="en-US" altLang="ko-KR" sz="1000" i="0" dirty="0" err="1">
                          <a:solidFill>
                            <a:schemeClr val="tx1"/>
                          </a:solidFill>
                        </a:rPr>
                        <a:t>adSim</a:t>
                      </a:r>
                      <a:r>
                        <a:rPr lang="en-US" altLang="ko-KR" sz="1000" i="0" dirty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ko-KR" altLang="en-US" sz="1000" i="0" dirty="0">
                          <a:solidFill>
                            <a:schemeClr val="tx1"/>
                          </a:solidFill>
                        </a:rPr>
                        <a:t>변형</a:t>
                      </a:r>
                      <a:endParaRPr lang="en-US" altLang="ko-KR" sz="1000" i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i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2352">
                <a:tc rowSpan="4">
                  <a:txBody>
                    <a:bodyPr/>
                    <a:lstStyle/>
                    <a:p>
                      <a:r>
                        <a:rPr lang="ko-KR" altLang="en-US" dirty="0"/>
                        <a:t>비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정</a:t>
                      </a:r>
                      <a:endParaRPr lang="en-US" altLang="ko-KR" dirty="0"/>
                    </a:p>
                    <a:p>
                      <a:r>
                        <a:rPr lang="ko-KR" altLang="en-US" dirty="0" err="1"/>
                        <a:t>규분포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>
                          <a:solidFill>
                            <a:sysClr val="windowText" lastClr="000000"/>
                          </a:solidFill>
                        </a:rPr>
                        <a:t>pca.sim</a:t>
                      </a:r>
                      <a:r>
                        <a:rPr lang="en-US" altLang="ko-KR" sz="1500" b="1" dirty="0">
                          <a:solidFill>
                            <a:sysClr val="windowText" lastClr="000000"/>
                          </a:solidFill>
                        </a:rPr>
                        <a:t>():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ysClr val="windowText" lastClr="000000"/>
                          </a:solidFill>
                        </a:rPr>
                        <a:t>최적 분포를 찾음</a:t>
                      </a:r>
                      <a:endParaRPr lang="en-US" altLang="ko-KR" sz="10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b="1" dirty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sz="1500" b="1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1500" b="1" dirty="0" err="1">
                          <a:solidFill>
                            <a:sysClr val="windowText" lastClr="000000"/>
                          </a:solidFill>
                        </a:rPr>
                        <a:t>pcr</a:t>
                      </a:r>
                      <a:r>
                        <a:rPr lang="en-US" altLang="ko-KR" sz="1500" b="1" dirty="0">
                          <a:solidFill>
                            <a:sysClr val="windowText" lastClr="000000"/>
                          </a:solidFill>
                        </a:rPr>
                        <a:t>():</a:t>
                      </a: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ysClr val="windowText" lastClr="000000"/>
                          </a:solidFill>
                        </a:rPr>
                        <a:t>비정규분포에 대한 </a:t>
                      </a:r>
                      <a:endParaRPr lang="en-US" altLang="ko-KR" sz="10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ysClr val="windowText" lastClr="000000"/>
                          </a:solidFill>
                        </a:rPr>
                        <a:t>공정능력분석</a:t>
                      </a:r>
                      <a:endParaRPr lang="en-US" altLang="ko-KR" sz="10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endParaRPr lang="ko-KR" alt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725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weibull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984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04757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결과값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33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684568" y="3310220"/>
          <a:ext cx="4940410" cy="31636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81333">
                  <a:extLst>
                    <a:ext uri="{9D8B030D-6E8A-4147-A177-3AD203B41FA5}">
                      <a16:colId xmlns:a16="http://schemas.microsoft.com/office/drawing/2014/main" xmlns="" val="3270623015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1986119880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1018915478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870611420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678810955"/>
                    </a:ext>
                  </a:extLst>
                </a:gridCol>
                <a:gridCol w="8587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797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 Plug in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 모듈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R </a:t>
                      </a:r>
                      <a:r>
                        <a:rPr lang="ko-KR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7942994"/>
                  </a:ext>
                </a:extLst>
              </a:tr>
              <a:tr h="544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qcc</a:t>
                      </a:r>
                      <a:endParaRPr lang="en-US" alt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err="1">
                          <a:solidFill>
                            <a:schemeClr val="bg1"/>
                          </a:solidFill>
                          <a:effectLst/>
                        </a:rPr>
                        <a:t>Sixsigma</a:t>
                      </a:r>
                      <a:r>
                        <a:rPr lang="en-US" altLang="ko-KR" sz="1000" b="1" kern="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alt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err="1">
                          <a:solidFill>
                            <a:schemeClr val="bg1"/>
                          </a:solidFill>
                          <a:effectLst/>
                        </a:rPr>
                        <a:t>qcr</a:t>
                      </a: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Quality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Tools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4573140"/>
                  </a:ext>
                </a:extLst>
              </a:tr>
              <a:tr h="590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>
                          <a:effectLst/>
                        </a:rPr>
                        <a:t>정규분포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/>
                        <a:t>process.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/>
                        <a:t>capability()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00" dirty="0">
                          <a:effectLst/>
                        </a:rPr>
                        <a:t>ss.study.ca)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qcs.cp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cp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dirty="0" err="1">
                          <a:solidFill>
                            <a:srgbClr val="FF0000"/>
                          </a:solidFill>
                          <a:effectLst/>
                        </a:rPr>
                        <a:t>pca.normdist</a:t>
                      </a:r>
                      <a:endParaRPr lang="en-US" sz="900" b="1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00753963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군간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군내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pca.withBet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59078582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>
                          <a:effectLst/>
                        </a:rPr>
                        <a:t>비정규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pcr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1353437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이항분포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</a:rPr>
                        <a:t>pca.bino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73931166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000" b="1" kern="100" dirty="0" err="1">
                          <a:solidFill>
                            <a:srgbClr val="FF0000"/>
                          </a:solidFill>
                          <a:effectLst/>
                        </a:rPr>
                        <a:t>포아송분포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pca.</a:t>
                      </a:r>
                      <a:r>
                        <a:rPr lang="en-US" altLang="ko-KR" sz="1000" b="1" kern="100" baseline="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pos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66443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0355224"/>
                  </p:ext>
                </p:extLst>
              </p:nvPr>
            </p:nvGraphicFramePr>
            <p:xfrm>
              <a:off x="575556" y="1611527"/>
              <a:ext cx="7992887" cy="3634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45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159762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70721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474416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629618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1474416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</a:tblGrid>
                  <a:tr h="379722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공정능력분석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&lt;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이항분포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&gt;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qcc</a:t>
                          </a:r>
                          <a:r>
                            <a:rPr lang="en-US" altLang="ko-KR" sz="1200" b="1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200" b="1" baseline="0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process.capability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SixSigma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ss.strudy.ca()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qualityTools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PCA </a:t>
                          </a:r>
                          <a:r>
                            <a:rPr lang="ko-KR" altLang="en-US" sz="1200" dirty="0">
                              <a:solidFill>
                                <a:srgbClr val="FF0000"/>
                              </a:solidFill>
                            </a:rPr>
                            <a:t>패키지</a:t>
                          </a:r>
                          <a:endParaRPr lang="en-US" altLang="ko-KR" sz="12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>
                              <a:solidFill>
                                <a:srgbClr val="FF0000"/>
                              </a:solidFill>
                            </a:rPr>
                            <a:t>pca.bino</a:t>
                          </a:r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()</a:t>
                          </a: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07997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Data type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</a:rPr>
                            <a:t>dataframe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31611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dirty="0">
                              <a:solidFill>
                                <a:schemeClr val="tx1"/>
                              </a:solidFill>
                            </a:rPr>
                            <a:t>과정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qcc,groups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qcc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process.capability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ss.ca.study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i="0" dirty="0" err="1">
                              <a:solidFill>
                                <a:schemeClr val="tx1"/>
                              </a:solidFill>
                            </a:rPr>
                            <a:t>pcr</a:t>
                          </a:r>
                          <a:r>
                            <a:rPr lang="en-US" altLang="ko-KR" sz="1000" i="0" dirty="0">
                              <a:solidFill>
                                <a:schemeClr val="tx1"/>
                              </a:solidFill>
                            </a:rPr>
                            <a:t>()=</a:t>
                          </a:r>
                          <a:r>
                            <a:rPr lang="en-US" altLang="ko-KR" sz="1000" i="0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000" i="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00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ko-KR" altLang="en-US" sz="10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29092">
                    <a:tc rowSpan="5">
                      <a:txBody>
                        <a:bodyPr/>
                        <a:lstStyle/>
                        <a:p>
                          <a:pPr algn="ctr"/>
                          <a:endParaRPr lang="en-US" altLang="ko-KR" b="1" dirty="0"/>
                        </a:p>
                        <a:p>
                          <a:pPr algn="ctr"/>
                          <a:r>
                            <a:rPr lang="ko-KR" altLang="en-US" b="1" dirty="0"/>
                            <a:t>결과값</a:t>
                          </a:r>
                          <a:endParaRPr lang="ko-KR" alt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𝒕𝒐𝒕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000" b="1" dirty="0">
                              <a:solidFill>
                                <a:schemeClr val="tx1"/>
                              </a:solidFill>
                            </a:rPr>
                            <a:t>총 검사개수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29092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𝒕𝒐𝒕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000" b="1" dirty="0">
                              <a:solidFill>
                                <a:schemeClr val="tx1"/>
                              </a:solidFill>
                            </a:rPr>
                            <a:t>총 </a:t>
                          </a:r>
                          <a:r>
                            <a:rPr lang="ko-KR" altLang="en-US" sz="1000" b="1" dirty="0" err="1">
                              <a:solidFill>
                                <a:schemeClr val="tx1"/>
                              </a:solidFill>
                            </a:rPr>
                            <a:t>부적함품수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432672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100" b="1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100" b="1" dirty="0"/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100" b="1" i="1" dirty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1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sub>
                                      <m:r>
                                        <a:rPr lang="en-US" altLang="ko-KR" sz="11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𝒕𝒐𝒕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11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1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b>
                                      <m:r>
                                        <a:rPr lang="en-US" altLang="ko-KR" sz="11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𝒕𝒐𝒕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en-US" altLang="ko-KR" sz="1100" b="1" dirty="0"/>
                        </a:p>
                        <a:p>
                          <a:pPr algn="ctr"/>
                          <a:r>
                            <a:rPr lang="en-US" altLang="ko-KR" sz="1100" b="1" dirty="0"/>
                            <a:t>(</a:t>
                          </a:r>
                          <a:r>
                            <a:rPr lang="ko-KR" altLang="en-US" sz="1100" b="1" dirty="0"/>
                            <a:t>불량률</a:t>
                          </a:r>
                          <a:r>
                            <a:rPr lang="en-US" altLang="ko-KR" sz="1100" b="1" dirty="0"/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54407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%</a:t>
                          </a:r>
                          <a:r>
                            <a:rPr lang="ko-KR" altLang="en-US" sz="1100" b="1" dirty="0">
                              <a:solidFill>
                                <a:schemeClr val="tx1"/>
                              </a:solidFill>
                            </a:rPr>
                            <a:t>불량품</a:t>
                          </a:r>
                          <a:endParaRPr lang="en-US" altLang="ko-KR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100" b="1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 x 100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431751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100" b="1" dirty="0">
                              <a:solidFill>
                                <a:schemeClr val="tx1"/>
                              </a:solidFill>
                            </a:rPr>
                            <a:t>불량품 </a:t>
                          </a:r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PPM</a:t>
                          </a:r>
                        </a:p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100" b="1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1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x1,000,000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0355224"/>
                  </p:ext>
                </p:extLst>
              </p:nvPr>
            </p:nvGraphicFramePr>
            <p:xfrm>
              <a:off x="575556" y="1611527"/>
              <a:ext cx="7992887" cy="3634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74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97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072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7441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2961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7441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공정능력분석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&lt;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이항분포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&gt;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qcc</a:t>
                          </a:r>
                          <a:r>
                            <a:rPr lang="en-US" altLang="ko-KR" sz="1200" b="1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200" b="1" baseline="0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process.capability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SixSigma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ss.strudy.ca()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qualityTools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PCA </a:t>
                          </a:r>
                          <a:r>
                            <a:rPr lang="ko-KR" altLang="en-US" sz="1200" dirty="0">
                              <a:solidFill>
                                <a:srgbClr val="FF0000"/>
                              </a:solidFill>
                            </a:rPr>
                            <a:t>패키지</a:t>
                          </a:r>
                          <a:endParaRPr lang="en-US" altLang="ko-KR" sz="12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>
                              <a:solidFill>
                                <a:srgbClr val="FF0000"/>
                              </a:solidFill>
                            </a:rPr>
                            <a:t>pca.bino</a:t>
                          </a:r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()</a:t>
                          </a: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Data type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</a:rPr>
                            <a:t>dataframe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dirty="0">
                              <a:solidFill>
                                <a:schemeClr val="tx1"/>
                              </a:solidFill>
                            </a:rPr>
                            <a:t>과정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qcc,groups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qcc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process.capability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ss.ca.study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i="0" dirty="0" err="1">
                              <a:solidFill>
                                <a:schemeClr val="tx1"/>
                              </a:solidFill>
                            </a:rPr>
                            <a:t>pcr</a:t>
                          </a:r>
                          <a:r>
                            <a:rPr lang="en-US" altLang="ko-KR" sz="1000" i="0" dirty="0">
                              <a:solidFill>
                                <a:schemeClr val="tx1"/>
                              </a:solidFill>
                            </a:rPr>
                            <a:t>()=</a:t>
                          </a:r>
                          <a:r>
                            <a:rPr lang="en-US" altLang="ko-KR" sz="1000" i="0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000" i="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00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ko-KR" altLang="en-US" sz="10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 rowSpan="5">
                      <a:txBody>
                        <a:bodyPr/>
                        <a:lstStyle/>
                        <a:p>
                          <a:pPr algn="ctr"/>
                          <a:endParaRPr lang="en-US" altLang="ko-KR" b="1" dirty="0"/>
                        </a:p>
                        <a:p>
                          <a:pPr algn="ctr"/>
                          <a:r>
                            <a:rPr lang="ko-KR" altLang="en-US" b="1" dirty="0"/>
                            <a:t>결과값</a:t>
                          </a:r>
                          <a:endParaRPr lang="ko-KR" alt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895" t="-370769" r="-544211" b="-4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895" t="-470769" r="-544211" b="-35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0954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895" t="-431395" r="-544211" b="-1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895" t="-652857" r="-544211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31751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895" t="-742254" r="-544211" b="-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529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684568" y="3310220"/>
          <a:ext cx="4940410" cy="31636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81333">
                  <a:extLst>
                    <a:ext uri="{9D8B030D-6E8A-4147-A177-3AD203B41FA5}">
                      <a16:colId xmlns:a16="http://schemas.microsoft.com/office/drawing/2014/main" xmlns="" val="3270623015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1986119880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1018915478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870611420"/>
                    </a:ext>
                  </a:extLst>
                </a:gridCol>
                <a:gridCol w="725081">
                  <a:extLst>
                    <a:ext uri="{9D8B030D-6E8A-4147-A177-3AD203B41FA5}">
                      <a16:colId xmlns:a16="http://schemas.microsoft.com/office/drawing/2014/main" xmlns="" val="678810955"/>
                    </a:ext>
                  </a:extLst>
                </a:gridCol>
                <a:gridCol w="8587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797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 Plug in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 모듈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R </a:t>
                      </a:r>
                      <a:r>
                        <a:rPr lang="ko-KR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7942994"/>
                  </a:ext>
                </a:extLst>
              </a:tr>
              <a:tr h="544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qcc</a:t>
                      </a:r>
                      <a:endParaRPr lang="en-US" alt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err="1">
                          <a:solidFill>
                            <a:schemeClr val="bg1"/>
                          </a:solidFill>
                          <a:effectLst/>
                        </a:rPr>
                        <a:t>Sixsigma</a:t>
                      </a:r>
                      <a:r>
                        <a:rPr lang="en-US" altLang="ko-KR" sz="1000" b="1" kern="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alt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 err="1">
                          <a:solidFill>
                            <a:schemeClr val="bg1"/>
                          </a:solidFill>
                          <a:effectLst/>
                        </a:rPr>
                        <a:t>qcr</a:t>
                      </a: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Quality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Tools 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chemeClr val="bg1"/>
                          </a:solidFill>
                          <a:effectLst/>
                        </a:rPr>
                        <a:t>패키지</a:t>
                      </a:r>
                      <a:endParaRPr lang="ko-KR" sz="10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패키지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4573140"/>
                  </a:ext>
                </a:extLst>
              </a:tr>
              <a:tr h="5909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>
                          <a:effectLst/>
                        </a:rPr>
                        <a:t>정규분포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/>
                        <a:t>process.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dirty="0"/>
                        <a:t>capability()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00" dirty="0">
                          <a:effectLst/>
                        </a:rPr>
                        <a:t>ss.study.ca)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qcs.cp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cp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dirty="0" err="1">
                          <a:solidFill>
                            <a:srgbClr val="FF0000"/>
                          </a:solidFill>
                          <a:effectLst/>
                        </a:rPr>
                        <a:t>pca.normdist</a:t>
                      </a:r>
                      <a:endParaRPr lang="en-US" sz="900" b="1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00753963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군간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군내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pca.withBet</a:t>
                      </a: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759078582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>
                          <a:effectLst/>
                        </a:rPr>
                        <a:t>비정규</a:t>
                      </a:r>
                      <a:r>
                        <a:rPr lang="en-US" sz="1000" kern="100" dirty="0">
                          <a:effectLst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pcr</a:t>
                      </a:r>
                      <a:r>
                        <a:rPr lang="en-US" sz="900" kern="100" dirty="0">
                          <a:effectLst/>
                        </a:rPr>
                        <a:t>()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9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1353437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이항분포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dirty="0" err="1">
                          <a:solidFill>
                            <a:srgbClr val="FF0000"/>
                          </a:solidFill>
                        </a:rPr>
                        <a:t>pca.bino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73931166"/>
                  </a:ext>
                </a:extLst>
              </a:tr>
              <a:tr h="4663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b="1" kern="100" dirty="0">
                          <a:solidFill>
                            <a:srgbClr val="FF0000"/>
                          </a:solidFill>
                          <a:effectLst/>
                        </a:rPr>
                        <a:t>공정능력분석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ko-KR" sz="1000" b="1" kern="100" dirty="0" err="1">
                          <a:solidFill>
                            <a:srgbClr val="FF0000"/>
                          </a:solidFill>
                          <a:effectLst/>
                        </a:rPr>
                        <a:t>포아송분포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pca.</a:t>
                      </a:r>
                      <a:r>
                        <a:rPr lang="en-US" altLang="ko-KR" sz="1000" b="1" kern="100" baseline="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pos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66443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2010952"/>
                  </p:ext>
                </p:extLst>
              </p:nvPr>
            </p:nvGraphicFramePr>
            <p:xfrm>
              <a:off x="863588" y="908720"/>
              <a:ext cx="7416824" cy="43185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0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07617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공정능력분석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&lt;</a:t>
                          </a:r>
                          <a:r>
                            <a:rPr lang="ko-KR" altLang="en-US" sz="1200" b="1" dirty="0" err="1">
                              <a:solidFill>
                                <a:schemeClr val="tx1"/>
                              </a:solidFill>
                            </a:rPr>
                            <a:t>포아송분포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&gt;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qcc</a:t>
                          </a:r>
                          <a:r>
                            <a:rPr lang="en-US" altLang="ko-KR" sz="1200" b="1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200" b="1" baseline="0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process.capability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SixSigma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ss.strudy.ca()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qualityTools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PCA </a:t>
                          </a:r>
                          <a:r>
                            <a:rPr lang="ko-KR" altLang="en-US" sz="1200" dirty="0">
                              <a:solidFill>
                                <a:srgbClr val="FF0000"/>
                              </a:solidFill>
                            </a:rPr>
                            <a:t>패키지</a:t>
                          </a:r>
                          <a:endParaRPr lang="en-US" altLang="ko-KR" sz="12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>
                              <a:solidFill>
                                <a:srgbClr val="FF0000"/>
                              </a:solidFill>
                            </a:rPr>
                            <a:t>pca.pos</a:t>
                          </a:r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()</a:t>
                          </a: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Data type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</a:rPr>
                            <a:t>dataframe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27516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dirty="0">
                              <a:solidFill>
                                <a:schemeClr val="tx1"/>
                              </a:solidFill>
                            </a:rPr>
                            <a:t>과정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qcc,groups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qcc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process.capability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ss.ca.study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i="0" dirty="0" err="1">
                              <a:solidFill>
                                <a:schemeClr val="tx1"/>
                              </a:solidFill>
                            </a:rPr>
                            <a:t>pcr</a:t>
                          </a:r>
                          <a:r>
                            <a:rPr lang="en-US" altLang="ko-KR" sz="1000" i="0" dirty="0">
                              <a:solidFill>
                                <a:schemeClr val="tx1"/>
                              </a:solidFill>
                            </a:rPr>
                            <a:t>()=</a:t>
                          </a:r>
                          <a:r>
                            <a:rPr lang="en-US" altLang="ko-KR" sz="1000" i="0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000" i="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00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ko-KR" altLang="en-US" sz="10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62352">
                    <a:tc rowSpan="5">
                      <a:txBody>
                        <a:bodyPr/>
                        <a:lstStyle/>
                        <a:p>
                          <a:pPr algn="ctr"/>
                          <a:endParaRPr lang="en-US" altLang="ko-KR" b="1" dirty="0"/>
                        </a:p>
                        <a:p>
                          <a:pPr algn="ctr"/>
                          <a:r>
                            <a:rPr lang="ko-KR" altLang="en-US" b="1" dirty="0"/>
                            <a:t>결과값</a:t>
                          </a:r>
                          <a:endParaRPr lang="ko-KR" alt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</a:p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000" b="1" dirty="0" err="1">
                              <a:solidFill>
                                <a:schemeClr val="tx1"/>
                              </a:solidFill>
                            </a:rPr>
                            <a:t>부분군</a:t>
                          </a:r>
                          <a:r>
                            <a:rPr lang="ko-KR" altLang="en-US" sz="1000" b="1" dirty="0">
                              <a:solidFill>
                                <a:schemeClr val="tx1"/>
                              </a:solidFill>
                            </a:rPr>
                            <a:t> 수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62352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𝒕𝒐𝒕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000" b="1" dirty="0">
                              <a:solidFill>
                                <a:schemeClr val="tx1"/>
                              </a:solidFill>
                            </a:rPr>
                            <a:t>총 검사 단위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437250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𝒕𝒐𝒕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000" b="1" dirty="0">
                              <a:solidFill>
                                <a:schemeClr val="tx1"/>
                              </a:solidFill>
                            </a:rPr>
                            <a:t>총 </a:t>
                          </a:r>
                          <a:r>
                            <a:rPr lang="ko-KR" altLang="en-US" sz="1000" b="1" dirty="0" err="1">
                              <a:solidFill>
                                <a:schemeClr val="tx1"/>
                              </a:solidFill>
                            </a:rPr>
                            <a:t>부적합수</a:t>
                          </a:r>
                          <a:endParaRPr lang="en-US" altLang="ko-KR" sz="1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=</a:t>
                          </a:r>
                          <a:r>
                            <a:rPr lang="ko-KR" altLang="en-US" sz="1000" b="1" dirty="0" err="1">
                              <a:solidFill>
                                <a:schemeClr val="tx1"/>
                              </a:solidFill>
                            </a:rPr>
                            <a:t>결점수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𝒕𝒐𝒕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ko-KR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100" b="1" dirty="0">
                              <a:solidFill>
                                <a:schemeClr val="tx1"/>
                              </a:solidFill>
                            </a:rPr>
                            <a:t>부분군당 </a:t>
                          </a:r>
                          <a:endParaRPr lang="en-US" altLang="ko-KR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100" b="1" dirty="0">
                              <a:solidFill>
                                <a:schemeClr val="tx1"/>
                              </a:solidFill>
                            </a:rPr>
                            <a:t>평균 </a:t>
                          </a:r>
                          <a:r>
                            <a:rPr lang="ko-KR" altLang="en-US" sz="1100" b="1" dirty="0" err="1">
                              <a:solidFill>
                                <a:schemeClr val="tx1"/>
                              </a:solidFill>
                            </a:rPr>
                            <a:t>부적합수</a:t>
                          </a:r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519845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𝒕𝒐𝒕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e>
                                      <m:sub>
                                        <m:r>
                                          <a:rPr lang="en-US" altLang="ko-KR" sz="11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𝒕𝒐𝒕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altLang="ko-KR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100" b="1" dirty="0">
                              <a:solidFill>
                                <a:schemeClr val="tx1"/>
                              </a:solidFill>
                            </a:rPr>
                            <a:t>단위당 평균 </a:t>
                          </a:r>
                          <a:r>
                            <a:rPr lang="ko-KR" altLang="en-US" sz="1100" b="1" dirty="0" err="1">
                              <a:solidFill>
                                <a:schemeClr val="tx1"/>
                              </a:solidFill>
                            </a:rPr>
                            <a:t>부적합수</a:t>
                          </a:r>
                          <a:r>
                            <a:rPr lang="en-US" altLang="ko-KR" sz="11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2010952"/>
                  </p:ext>
                </p:extLst>
              </p:nvPr>
            </p:nvGraphicFramePr>
            <p:xfrm>
              <a:off x="863588" y="908720"/>
              <a:ext cx="7416824" cy="43185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761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공정능력분석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&lt;</a:t>
                          </a:r>
                          <a:r>
                            <a:rPr lang="ko-KR" altLang="en-US" sz="1200" b="1" dirty="0" err="1">
                              <a:solidFill>
                                <a:schemeClr val="tx1"/>
                              </a:solidFill>
                            </a:rPr>
                            <a:t>포아송분포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&gt;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qcc</a:t>
                          </a:r>
                          <a:r>
                            <a:rPr lang="en-US" altLang="ko-KR" sz="1200" b="1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o-KR" altLang="en-US" sz="1200" b="1" baseline="0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process.capability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SixSigma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ss.strudy.ca()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qualityTools</a:t>
                          </a:r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패키지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altLang="ko-KR" sz="1200" b="1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PCA </a:t>
                          </a:r>
                          <a:r>
                            <a:rPr lang="ko-KR" altLang="en-US" sz="1200" dirty="0">
                              <a:solidFill>
                                <a:srgbClr val="FF0000"/>
                              </a:solidFill>
                            </a:rPr>
                            <a:t>패키지</a:t>
                          </a:r>
                          <a:endParaRPr lang="en-US" altLang="ko-KR" sz="12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 err="1">
                              <a:solidFill>
                                <a:srgbClr val="FF0000"/>
                              </a:solidFill>
                            </a:rPr>
                            <a:t>pca.pos</a:t>
                          </a:r>
                          <a:r>
                            <a:rPr lang="en-US" altLang="ko-KR" sz="1200" dirty="0">
                              <a:solidFill>
                                <a:srgbClr val="FF0000"/>
                              </a:solidFill>
                            </a:rPr>
                            <a:t>()</a:t>
                          </a:r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Data type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b="0" dirty="0" err="1">
                              <a:solidFill>
                                <a:schemeClr val="tx1"/>
                              </a:solidFill>
                            </a:rPr>
                            <a:t>dataframe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 err="1"/>
                            <a:t>dataframe</a:t>
                          </a:r>
                          <a:endParaRPr lang="ko-KR" altLang="en-US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1" dirty="0">
                              <a:solidFill>
                                <a:schemeClr val="tx1"/>
                              </a:solidFill>
                            </a:rPr>
                            <a:t>과정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qcc,groups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qcc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process.capability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err="1">
                              <a:solidFill>
                                <a:schemeClr val="tx1"/>
                              </a:solidFill>
                            </a:rPr>
                            <a:t>ss.ca.study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i="0" dirty="0" err="1">
                              <a:solidFill>
                                <a:schemeClr val="tx1"/>
                              </a:solidFill>
                            </a:rPr>
                            <a:t>pcr</a:t>
                          </a:r>
                          <a:r>
                            <a:rPr lang="en-US" altLang="ko-KR" sz="1000" i="0" dirty="0">
                              <a:solidFill>
                                <a:schemeClr val="tx1"/>
                              </a:solidFill>
                            </a:rPr>
                            <a:t>()=</a:t>
                          </a:r>
                          <a:r>
                            <a:rPr lang="en-US" altLang="ko-KR" sz="1000" i="0" dirty="0" err="1">
                              <a:solidFill>
                                <a:schemeClr val="tx1"/>
                              </a:solidFill>
                            </a:rPr>
                            <a:t>cp</a:t>
                          </a:r>
                          <a:r>
                            <a:rPr lang="en-US" altLang="ko-KR" sz="1000" i="0" dirty="0">
                              <a:solidFill>
                                <a:schemeClr val="tx1"/>
                              </a:solidFill>
                            </a:rPr>
                            <a:t>()</a:t>
                          </a:r>
                          <a:endParaRPr lang="ko-KR" altLang="en-US" sz="1000" i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ko-KR" altLang="en-US" sz="10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 rowSpan="5">
                      <a:txBody>
                        <a:bodyPr/>
                        <a:lstStyle/>
                        <a:p>
                          <a:pPr algn="ctr"/>
                          <a:endParaRPr lang="en-US" altLang="ko-KR" b="1" dirty="0"/>
                        </a:p>
                        <a:p>
                          <a:pPr algn="ctr"/>
                          <a:r>
                            <a:rPr lang="ko-KR" altLang="en-US" b="1" dirty="0"/>
                            <a:t>결과값</a:t>
                          </a:r>
                          <a:endParaRPr lang="ko-KR" altLang="en-US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</a:p>
                        <a:p>
                          <a:pPr algn="ctr" latinLnBrk="1"/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000" b="1" dirty="0" err="1">
                              <a:solidFill>
                                <a:schemeClr val="tx1"/>
                              </a:solidFill>
                            </a:rPr>
                            <a:t>부분군</a:t>
                          </a:r>
                          <a:r>
                            <a:rPr lang="ko-KR" altLang="en-US" sz="1000" b="1" dirty="0">
                              <a:solidFill>
                                <a:schemeClr val="tx1"/>
                              </a:solidFill>
                            </a:rPr>
                            <a:t> 수</a:t>
                          </a:r>
                          <a:r>
                            <a:rPr lang="en-US" altLang="ko-KR" sz="1000" b="1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458" t="-472308" r="-542373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8640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458" t="-413333" r="-542373" b="-28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sz="1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ko-KR" altLang="en-US" sz="1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40537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458" t="-378689" r="-542373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768795">
                    <a:tc vMerge="1"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458" t="-463492" r="-542373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1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096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1313</Words>
  <Application>Microsoft Office PowerPoint</Application>
  <PresentationFormat>화면 슬라이드 쇼(4:3)</PresentationFormat>
  <Paragraphs>503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SixSigma &gt; ss.study.ca()</vt:lpstr>
      <vt:lpstr>SixSigma &gt; ss.study.ca()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이해중</dc:creator>
  <cp:lastModifiedBy>IME</cp:lastModifiedBy>
  <cp:revision>60</cp:revision>
  <dcterms:created xsi:type="dcterms:W3CDTF">2017-04-30T16:47:53Z</dcterms:created>
  <dcterms:modified xsi:type="dcterms:W3CDTF">2017-05-10T10:26:43Z</dcterms:modified>
</cp:coreProperties>
</file>