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86" d="100"/>
          <a:sy n="86" d="100"/>
        </p:scale>
        <p:origin x="90" y="7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6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9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2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463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41F1-3C12-40AC-8937-CAE8A1FE07A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F2E1AC-6D1E-4F19-85BD-617872EB22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9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800"/>
              <a:t>Page-turn Machines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52314" y="3527480"/>
            <a:ext cx="4171479" cy="16106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900"/>
              <a:t>3</a:t>
            </a:r>
            <a:r>
              <a:rPr lang="ko-KR" altLang="en-US" sz="1900"/>
              <a:t>조 </a:t>
            </a:r>
            <a:endParaRPr lang="ko-KR" altLang="en-US" sz="1900"/>
          </a:p>
          <a:p>
            <a:pPr>
              <a:lnSpc>
                <a:spcPct val="110000"/>
              </a:lnSpc>
              <a:defRPr/>
            </a:pPr>
            <a:r>
              <a:rPr lang="ko-KR" altLang="en-US" sz="1500"/>
              <a:t>김상욱 박인성 강영민 김예린 </a:t>
            </a:r>
            <a:endParaRPr lang="ko-KR" altLang="en-US" sz="110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t="1540" b="-1540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설계 </a:t>
            </a:r>
            <a:r>
              <a:rPr lang="en-US" altLang="ko-KR"/>
              <a:t>-</a:t>
            </a:r>
            <a:r>
              <a:rPr lang="ko-KR" altLang="en-US"/>
              <a:t> 시스템 구축환경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15"/>
          <p:cNvSpPr/>
          <p:nvPr/>
        </p:nvSpPr>
        <p:spPr>
          <a:xfrm>
            <a:off x="2075432" y="2117685"/>
            <a:ext cx="7344816" cy="78578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Programing Language : Python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074185" y="3079255"/>
            <a:ext cx="7344816" cy="85005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OS: Raspbian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6" name="직사각형 16"/>
          <p:cNvSpPr/>
          <p:nvPr/>
        </p:nvSpPr>
        <p:spPr>
          <a:xfrm>
            <a:off x="2075253" y="4122287"/>
            <a:ext cx="7344816" cy="850050"/>
          </a:xfrm>
          <a:prstGeom prst="rect">
            <a:avLst/>
          </a:prstGeom>
          <a:solidFill>
            <a:schemeClr val="accent1">
              <a:lumMod val="3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Raspberry Pi3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7" name="직사각형 16"/>
          <p:cNvSpPr/>
          <p:nvPr/>
        </p:nvSpPr>
        <p:spPr>
          <a:xfrm>
            <a:off x="2076945" y="5173597"/>
            <a:ext cx="7344816" cy="850050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Parts： Breadboard +</a:t>
            </a:r>
            <a:r>
              <a:rPr lang="ko-KR" altLang="en-US">
                <a:latin typeface="나눔고딕"/>
                <a:ea typeface="나눔고딕"/>
              </a:rPr>
              <a:t> </a:t>
            </a:r>
            <a:r>
              <a:rPr lang="en-US" altLang="ko-KR">
                <a:latin typeface="나눔고딕"/>
                <a:ea typeface="나눔고딕"/>
              </a:rPr>
              <a:t>Servo motor(sg90) + FSR(FSR402) + ADC(MCP 3002)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역할 분담</a:t>
            </a:r>
            <a:endParaRPr lang="ko-KR" altLang="en-US" sz="3200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grpSp>
        <p:nvGrpSpPr>
          <p:cNvPr id="15" name=""/>
          <p:cNvGrpSpPr/>
          <p:nvPr/>
        </p:nvGrpSpPr>
        <p:grpSpPr>
          <a:xfrm rot="0">
            <a:off x="1450975" y="2331497"/>
            <a:ext cx="9604375" cy="3723227"/>
            <a:chOff x="1450975" y="2331497"/>
            <a:chExt cx="9604375" cy="3723227"/>
          </a:xfrm>
        </p:grpSpPr>
        <p:sp>
          <p:nvSpPr>
            <p:cNvPr id="16" name=""/>
            <p:cNvSpPr/>
            <p:nvPr/>
          </p:nvSpPr>
          <p:spPr>
            <a:xfrm>
              <a:off x="1450975" y="2333314"/>
              <a:ext cx="9604375" cy="0"/>
            </a:xfrm>
            <a:prstGeom prst="lin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"/>
            <p:cNvSpPr/>
            <p:nvPr/>
          </p:nvSpPr>
          <p:spPr>
            <a:xfrm>
              <a:off x="1450975" y="2333314"/>
              <a:ext cx="9604375" cy="6199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"/>
            <p:cNvSpPr txBox="1"/>
            <p:nvPr/>
          </p:nvSpPr>
          <p:spPr>
            <a:xfrm>
              <a:off x="1450975" y="2333314"/>
              <a:ext cx="9604375" cy="619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2390" tIns="72390" rIns="72390" bIns="7239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900" kern="1200"/>
                <a:t>역할은 제품의 기능을 중심으로 역할을 나눴다</a:t>
              </a:r>
              <a:r>
                <a:rPr lang="en-US" sz="1900" kern="1200"/>
                <a:t>. </a:t>
              </a:r>
              <a:endParaRPr lang="en-US" sz="1900" kern="1200"/>
            </a:p>
          </p:txBody>
        </p:sp>
        <p:sp>
          <p:nvSpPr>
            <p:cNvPr id="19" name=""/>
            <p:cNvSpPr/>
            <p:nvPr/>
          </p:nvSpPr>
          <p:spPr>
            <a:xfrm>
              <a:off x="1450975" y="2953246"/>
              <a:ext cx="9604375" cy="0"/>
            </a:xfrm>
            <a:prstGeom prst="line">
              <a:avLst/>
            </a:prstGeom>
            <a:solidFill>
              <a:schemeClr val="accent5">
                <a:hueOff val="-336926"/>
                <a:satOff val="-1590"/>
                <a:lumOff val="390"/>
                <a:alphaOff val="0"/>
              </a:schemeClr>
            </a:solidFill>
            <a:ln w="15875" cap="flat" cmpd="sng" algn="ctr">
              <a:solidFill>
                <a:schemeClr val="accent5">
                  <a:hueOff val="-336926"/>
                  <a:satOff val="-1590"/>
                  <a:lumOff val="39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"/>
            <p:cNvSpPr/>
            <p:nvPr/>
          </p:nvSpPr>
          <p:spPr>
            <a:xfrm>
              <a:off x="1450975" y="2953246"/>
              <a:ext cx="9604375" cy="6199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"/>
            <p:cNvSpPr txBox="1"/>
            <p:nvPr/>
          </p:nvSpPr>
          <p:spPr>
            <a:xfrm>
              <a:off x="1450975" y="2953246"/>
              <a:ext cx="9604375" cy="619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2390" tIns="72390" rIns="72390" bIns="7239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900" kern="1200"/>
                <a:t>제품의 기능은 크게 </a:t>
              </a:r>
              <a:r>
                <a:rPr lang="en-US" sz="1900" kern="1200"/>
                <a:t>4</a:t>
              </a:r>
              <a:r>
                <a:rPr lang="ko-KR" sz="1900" kern="1200"/>
                <a:t>가지로 나눴으며 이는 팀원 </a:t>
              </a:r>
              <a:r>
                <a:rPr lang="en-US" sz="1900" kern="1200"/>
                <a:t>4</a:t>
              </a:r>
              <a:r>
                <a:rPr lang="ko-KR" sz="1900" kern="1200"/>
                <a:t>명이서 하기에 가장 적합하다</a:t>
              </a:r>
              <a:r>
                <a:rPr lang="en-US" sz="1900" kern="1200"/>
                <a:t>.</a:t>
              </a:r>
              <a:endParaRPr lang="en-US" sz="1900" kern="1200"/>
            </a:p>
          </p:txBody>
        </p:sp>
        <p:sp>
          <p:nvSpPr>
            <p:cNvPr id="22" name=""/>
            <p:cNvSpPr/>
            <p:nvPr/>
          </p:nvSpPr>
          <p:spPr>
            <a:xfrm>
              <a:off x="1450975" y="3573178"/>
              <a:ext cx="9604375" cy="0"/>
            </a:xfrm>
            <a:prstGeom prst="line">
              <a:avLst/>
            </a:prstGeom>
            <a:solidFill>
              <a:schemeClr val="accent5">
                <a:hueOff val="-673852"/>
                <a:satOff val="-3180"/>
                <a:lumOff val="780"/>
                <a:alphaOff val="0"/>
              </a:schemeClr>
            </a:solidFill>
            <a:ln w="15875" cap="flat" cmpd="sng" algn="ctr">
              <a:solidFill>
                <a:schemeClr val="accent5">
                  <a:hueOff val="-673852"/>
                  <a:satOff val="-3180"/>
                  <a:lumOff val="78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"/>
            <p:cNvSpPr/>
            <p:nvPr/>
          </p:nvSpPr>
          <p:spPr>
            <a:xfrm>
              <a:off x="1450975" y="3573178"/>
              <a:ext cx="9604375" cy="6199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1450975" y="3573178"/>
              <a:ext cx="9604375" cy="619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2390" tIns="72390" rIns="72390" bIns="7239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900" kern="1200"/>
                <a:t>기능 ① </a:t>
              </a:r>
              <a:r>
                <a:rPr lang="en-US" altLang="ko-KR" sz="1900" kern="1200"/>
                <a:t>Control an arm</a:t>
              </a:r>
              <a:r>
                <a:rPr lang="ko-KR" sz="1900" kern="1200"/>
                <a:t> </a:t>
              </a:r>
              <a:r>
                <a:rPr lang="en-US" sz="1900" kern="1200"/>
                <a:t>– </a:t>
              </a:r>
              <a:r>
                <a:rPr lang="ko-KR" sz="1900" kern="1200"/>
                <a:t>김상욱 담당</a:t>
              </a:r>
              <a:endParaRPr lang="ko-KR" sz="1900" kern="1200"/>
            </a:p>
          </p:txBody>
        </p:sp>
        <p:sp>
          <p:nvSpPr>
            <p:cNvPr id="25" name=""/>
            <p:cNvSpPr/>
            <p:nvPr/>
          </p:nvSpPr>
          <p:spPr>
            <a:xfrm>
              <a:off x="1450975" y="4193110"/>
              <a:ext cx="9604375" cy="0"/>
            </a:xfrm>
            <a:prstGeom prst="line">
              <a:avLst/>
            </a:prstGeom>
            <a:solidFill>
              <a:schemeClr val="accent5">
                <a:hueOff val="-1010778"/>
                <a:satOff val="-4770"/>
                <a:lumOff val="1180"/>
                <a:alphaOff val="0"/>
              </a:schemeClr>
            </a:solidFill>
            <a:ln w="15875" cap="flat" cmpd="sng" algn="ctr">
              <a:solidFill>
                <a:schemeClr val="accent5">
                  <a:hueOff val="-1010778"/>
                  <a:satOff val="-4770"/>
                  <a:lumOff val="118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/>
            <p:nvPr/>
          </p:nvSpPr>
          <p:spPr>
            <a:xfrm>
              <a:off x="1450975" y="4193110"/>
              <a:ext cx="9604375" cy="6199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"/>
            <p:cNvSpPr txBox="1"/>
            <p:nvPr/>
          </p:nvSpPr>
          <p:spPr>
            <a:xfrm>
              <a:off x="1450975" y="4193110"/>
              <a:ext cx="9604375" cy="619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2390" tIns="72390" rIns="72390" bIns="7239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900" kern="1200"/>
                <a:t>기능 ② </a:t>
              </a:r>
              <a:r>
                <a:rPr lang="en-US" altLang="ko-KR" sz="1900" kern="1200"/>
                <a:t>Place an arm</a:t>
              </a:r>
              <a:r>
                <a:rPr lang="ko-KR" sz="1900" kern="1200"/>
                <a:t> </a:t>
              </a:r>
              <a:r>
                <a:rPr lang="en-US" sz="1900" kern="1200"/>
                <a:t>– </a:t>
              </a:r>
              <a:r>
                <a:rPr lang="ko-KR" sz="1900" kern="1200"/>
                <a:t>박인성 담당</a:t>
              </a:r>
              <a:endParaRPr lang="ko-KR" sz="1900" kern="1200"/>
            </a:p>
          </p:txBody>
        </p:sp>
        <p:sp>
          <p:nvSpPr>
            <p:cNvPr id="28" name=""/>
            <p:cNvSpPr/>
            <p:nvPr/>
          </p:nvSpPr>
          <p:spPr>
            <a:xfrm>
              <a:off x="1450975" y="4813042"/>
              <a:ext cx="9604375" cy="0"/>
            </a:xfrm>
            <a:prstGeom prst="line">
              <a:avLst/>
            </a:prstGeom>
            <a:solidFill>
              <a:schemeClr val="accent5">
                <a:hueOff val="-1347705"/>
                <a:satOff val="-6360"/>
                <a:lumOff val="1570"/>
                <a:alphaOff val="0"/>
              </a:schemeClr>
            </a:solidFill>
            <a:ln w="15875" cap="flat" cmpd="sng" algn="ctr">
              <a:solidFill>
                <a:schemeClr val="accent5">
                  <a:hueOff val="-1347705"/>
                  <a:satOff val="-6360"/>
                  <a:lumOff val="157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9" name=""/>
            <p:cNvSpPr/>
            <p:nvPr/>
          </p:nvSpPr>
          <p:spPr>
            <a:xfrm>
              <a:off x="1450975" y="4813042"/>
              <a:ext cx="9604375" cy="6199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"/>
            <p:cNvSpPr txBox="1"/>
            <p:nvPr/>
          </p:nvSpPr>
          <p:spPr>
            <a:xfrm>
              <a:off x="1450975" y="4813042"/>
              <a:ext cx="9604375" cy="619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2390" tIns="72390" rIns="72390" bIns="7239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900" kern="1200"/>
                <a:t>기능 ③ </a:t>
              </a:r>
              <a:r>
                <a:rPr lang="en-US" altLang="ko-KR" sz="1900" kern="1200"/>
                <a:t>Page turner</a:t>
              </a:r>
              <a:r>
                <a:rPr lang="ko-KR" sz="1900" kern="1200"/>
                <a:t> </a:t>
              </a:r>
              <a:r>
                <a:rPr lang="en-US" sz="1900" kern="1200"/>
                <a:t>– </a:t>
              </a:r>
              <a:r>
                <a:rPr lang="ko-KR" sz="1900" kern="1200"/>
                <a:t>강영민 담당</a:t>
              </a:r>
              <a:endParaRPr lang="ko-KR" sz="1900" kern="1200"/>
            </a:p>
          </p:txBody>
        </p:sp>
        <p:sp>
          <p:nvSpPr>
            <p:cNvPr id="31" name=""/>
            <p:cNvSpPr/>
            <p:nvPr/>
          </p:nvSpPr>
          <p:spPr>
            <a:xfrm>
              <a:off x="1450975" y="5432974"/>
              <a:ext cx="9604375" cy="0"/>
            </a:xfrm>
            <a:prstGeom prst="line">
              <a:avLst/>
            </a:prstGeom>
            <a:solidFill>
              <a:schemeClr val="accent5">
                <a:hueOff val="-1684631"/>
                <a:satOff val="-7940"/>
                <a:lumOff val="1960"/>
                <a:alphaOff val="0"/>
              </a:schemeClr>
            </a:solidFill>
            <a:ln w="15875" cap="flat" cmpd="sng" algn="ctr">
              <a:solidFill>
                <a:schemeClr val="accent5">
                  <a:hueOff val="-1684631"/>
                  <a:satOff val="-7940"/>
                  <a:lumOff val="196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"/>
            <p:cNvSpPr/>
            <p:nvPr/>
          </p:nvSpPr>
          <p:spPr>
            <a:xfrm>
              <a:off x="1450975" y="5432974"/>
              <a:ext cx="9604375" cy="6199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"/>
            <p:cNvSpPr txBox="1"/>
            <p:nvPr/>
          </p:nvSpPr>
          <p:spPr>
            <a:xfrm>
              <a:off x="1450975" y="5432974"/>
              <a:ext cx="9604375" cy="619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2390" tIns="72390" rIns="72390" bIns="7239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900" kern="1200"/>
                <a:t>기능 ④ </a:t>
              </a:r>
              <a:r>
                <a:rPr lang="en-US" altLang="ko-KR" sz="1900" kern="1200"/>
                <a:t>Page holder</a:t>
              </a:r>
              <a:r>
                <a:rPr lang="ko-KR" sz="1900" kern="1200"/>
                <a:t> </a:t>
              </a:r>
              <a:r>
                <a:rPr lang="en-US" sz="1900" kern="1200"/>
                <a:t>–</a:t>
              </a:r>
              <a:r>
                <a:rPr lang="ko-KR" sz="1900" kern="1200"/>
                <a:t>김예린 담당</a:t>
              </a:r>
              <a:endParaRPr lang="ko-KR" sz="19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 추진 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표 14"/>
          <p:cNvGraphicFramePr>
            <a:graphicFrameLocks noGrp="1"/>
          </p:cNvGraphicFramePr>
          <p:nvPr/>
        </p:nvGraphicFramePr>
        <p:xfrm>
          <a:off x="1757003" y="1997127"/>
          <a:ext cx="7982327" cy="37969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546"/>
                <a:gridCol w="1077556"/>
                <a:gridCol w="1077556"/>
                <a:gridCol w="1077556"/>
                <a:gridCol w="1077556"/>
                <a:gridCol w="1077556"/>
              </a:tblGrid>
              <a:tr h="591357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atinLnBrk="1">
                        <a:defRPr/>
                      </a:pPr>
                      <a:endParaRPr lang="ko-KR" altLang="en-US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(19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년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10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월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3~9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일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10~16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일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17~23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일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24~30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일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(19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년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11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월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1~4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일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4265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모형 제작 및 회로 구성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고딕"/>
                          <a:ea typeface="나눔고딕"/>
                        </a:rPr>
                        <a:t>추가 보완   기간</a:t>
                      </a:r>
                      <a:endParaRPr lang="ko-KR" altLang="en-US" sz="1050"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265"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buNone/>
                        <a:defRPr/>
                      </a:pPr>
                      <a:r>
                        <a:rPr lang="en-US" altLang="ko-KR" sz="1050" b="1">
                          <a:latin typeface="나눔고딕"/>
                          <a:ea typeface="나눔고딕"/>
                        </a:rPr>
                        <a:t>Place an arm</a:t>
                      </a: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 테스트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  <a:p>
                      <a:pPr marL="0" indent="0" algn="ctr" latinLnBrk="1">
                        <a:buNone/>
                        <a:defRPr/>
                      </a:pP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실패 원인분석 및 대안제시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265">
                <a:tc>
                  <a:txBody>
                    <a:bodyPr vert="horz" lIns="91440" tIns="45720" rIns="91440" bIns="45720" anchor="ctr" anchorCtr="0"/>
                    <a:p>
                      <a:pPr marL="228600" indent="-228600" algn="ctr" latinLnBrk="1">
                        <a:buNone/>
                        <a:defRPr/>
                      </a:pPr>
                      <a:r>
                        <a:rPr lang="en-US" altLang="ko-KR" sz="1050" b="1">
                          <a:latin typeface="나눔고딕"/>
                          <a:ea typeface="나눔고딕"/>
                        </a:rPr>
                        <a:t>Control an arm </a:t>
                      </a: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테스트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  <a:p>
                      <a:pPr marL="228600" indent="-228600" algn="ctr" latinLnBrk="1">
                        <a:buNone/>
                        <a:defRPr/>
                      </a:pP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실패 원인분석 및 대안제시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26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50" b="1">
                          <a:latin typeface="나눔고딕"/>
                          <a:ea typeface="나눔고딕"/>
                        </a:rPr>
                        <a:t>Page turner </a:t>
                      </a: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테스트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실패 원인분석 및 대안제시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26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50" b="1">
                          <a:latin typeface="나눔고딕"/>
                          <a:ea typeface="나눔고딕"/>
                        </a:rPr>
                        <a:t>Page holder </a:t>
                      </a: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테스트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실패 원인분석 및 대안제시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26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50" b="1">
                          <a:latin typeface="나눔고딕"/>
                          <a:ea typeface="나눔고딕"/>
                        </a:rPr>
                        <a:t>각 파트 통합 및 테스트</a:t>
                      </a:r>
                      <a:endParaRPr lang="ko-KR" altLang="en-US" sz="1050" b="1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 sz="3200"/>
              <a:t>목차</a:t>
            </a:r>
            <a:endParaRPr lang="ko-KR" altLang="en-US" sz="320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en-US"/>
          </a:p>
        </p:txBody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1540" b="-1540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"/>
          <p:cNvGrpSpPr/>
          <p:nvPr/>
        </p:nvGrpSpPr>
        <p:grpSpPr>
          <a:xfrm rot="0">
            <a:off x="5141913" y="803275"/>
            <a:ext cx="5913437" cy="4637088"/>
            <a:chOff x="5141913" y="803275"/>
            <a:chExt cx="5913437" cy="4637088"/>
          </a:xfrm>
        </p:grpSpPr>
        <p:sp>
          <p:nvSpPr>
            <p:cNvPr id="22" name=""/>
            <p:cNvSpPr/>
            <p:nvPr/>
          </p:nvSpPr>
          <p:spPr>
            <a:xfrm>
              <a:off x="5141913" y="1105278"/>
              <a:ext cx="5913437" cy="428400"/>
            </a:xfrm>
            <a:prstGeom prst="rect">
              <a:avLst/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"/>
            <p:cNvSpPr/>
            <p:nvPr/>
          </p:nvSpPr>
          <p:spPr>
            <a:xfrm>
              <a:off x="5437584" y="854358"/>
              <a:ext cx="4139405" cy="5018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8000"/>
                    <a:satMod val="110000"/>
                    <a:lumMod val="104000"/>
                  </a:schemeClr>
                </a:gs>
                <a:gs pos="69000">
                  <a:schemeClr val="dk2">
                    <a:hueOff val="0"/>
                    <a:satOff val="0"/>
                    <a:lumOff val="0"/>
                    <a:alphaOff val="0"/>
                    <a:shade val="88000"/>
                    <a:satMod val="130000"/>
                    <a:lumMod val="9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5462082" y="878856"/>
              <a:ext cx="4090409" cy="4528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56460" tIns="0" rIns="156460" bIns="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700" kern="1200"/>
                <a:t>과제 개요</a:t>
              </a:r>
              <a:endParaRPr lang="en-US" sz="1700" kern="1200"/>
            </a:p>
          </p:txBody>
        </p:sp>
        <p:sp>
          <p:nvSpPr>
            <p:cNvPr id="25" name=""/>
            <p:cNvSpPr/>
            <p:nvPr/>
          </p:nvSpPr>
          <p:spPr>
            <a:xfrm>
              <a:off x="5141913" y="1876398"/>
              <a:ext cx="5913437" cy="428400"/>
            </a:xfrm>
            <a:prstGeom prst="rect">
              <a:avLst/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"/>
            <p:cNvSpPr/>
            <p:nvPr/>
          </p:nvSpPr>
          <p:spPr>
            <a:xfrm>
              <a:off x="5437584" y="1625478"/>
              <a:ext cx="4139405" cy="5018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8000"/>
                    <a:satMod val="110000"/>
                    <a:lumMod val="104000"/>
                  </a:schemeClr>
                </a:gs>
                <a:gs pos="69000">
                  <a:schemeClr val="dk2">
                    <a:hueOff val="0"/>
                    <a:satOff val="0"/>
                    <a:lumOff val="0"/>
                    <a:alphaOff val="0"/>
                    <a:shade val="88000"/>
                    <a:satMod val="130000"/>
                    <a:lumMod val="9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"/>
            <p:cNvSpPr txBox="1"/>
            <p:nvPr/>
          </p:nvSpPr>
          <p:spPr>
            <a:xfrm>
              <a:off x="5462082" y="1649976"/>
              <a:ext cx="4090409" cy="4528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56460" tIns="0" rIns="156460" bIns="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700" kern="1200"/>
                <a:t>시장에 나와 있는 기존 제품</a:t>
              </a:r>
              <a:r>
                <a:rPr lang="ko-KR" altLang="en-US" sz="1700" kern="1200"/>
                <a:t>과 문제점</a:t>
              </a:r>
              <a:endParaRPr lang="en-US" sz="1700" kern="1200"/>
            </a:p>
          </p:txBody>
        </p:sp>
        <p:sp>
          <p:nvSpPr>
            <p:cNvPr id="28" name=""/>
            <p:cNvSpPr/>
            <p:nvPr/>
          </p:nvSpPr>
          <p:spPr>
            <a:xfrm>
              <a:off x="5141913" y="2647518"/>
              <a:ext cx="5913437" cy="428400"/>
            </a:xfrm>
            <a:prstGeom prst="rect">
              <a:avLst/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"/>
            <p:cNvSpPr/>
            <p:nvPr/>
          </p:nvSpPr>
          <p:spPr>
            <a:xfrm>
              <a:off x="5437584" y="2396598"/>
              <a:ext cx="4139405" cy="5018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8000"/>
                    <a:satMod val="110000"/>
                    <a:lumMod val="104000"/>
                  </a:schemeClr>
                </a:gs>
                <a:gs pos="69000">
                  <a:schemeClr val="dk2">
                    <a:hueOff val="0"/>
                    <a:satOff val="0"/>
                    <a:lumOff val="0"/>
                    <a:alphaOff val="0"/>
                    <a:shade val="88000"/>
                    <a:satMod val="130000"/>
                    <a:lumMod val="9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"/>
            <p:cNvSpPr txBox="1"/>
            <p:nvPr/>
          </p:nvSpPr>
          <p:spPr>
            <a:xfrm>
              <a:off x="5462082" y="2421096"/>
              <a:ext cx="4090409" cy="4528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56460" tIns="0" rIns="156460" bIns="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700" kern="1200"/>
                <a:t>구현할 시스템 </a:t>
              </a:r>
              <a:r>
                <a:rPr lang="en-US" altLang="ko-KR" sz="1700" kern="1200"/>
                <a:t>IMAGE	</a:t>
              </a:r>
              <a:endParaRPr lang="en-US" altLang="ko-KR" sz="1700" kern="1200"/>
            </a:p>
          </p:txBody>
        </p:sp>
        <p:sp>
          <p:nvSpPr>
            <p:cNvPr id="31" name=""/>
            <p:cNvSpPr/>
            <p:nvPr/>
          </p:nvSpPr>
          <p:spPr>
            <a:xfrm>
              <a:off x="5141913" y="3418639"/>
              <a:ext cx="5913437" cy="428400"/>
            </a:xfrm>
            <a:prstGeom prst="rect">
              <a:avLst/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"/>
            <p:cNvSpPr/>
            <p:nvPr/>
          </p:nvSpPr>
          <p:spPr>
            <a:xfrm>
              <a:off x="5437584" y="3167719"/>
              <a:ext cx="4139405" cy="5018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8000"/>
                    <a:satMod val="110000"/>
                    <a:lumMod val="104000"/>
                  </a:schemeClr>
                </a:gs>
                <a:gs pos="69000">
                  <a:schemeClr val="dk2">
                    <a:hueOff val="0"/>
                    <a:satOff val="0"/>
                    <a:lumOff val="0"/>
                    <a:alphaOff val="0"/>
                    <a:shade val="88000"/>
                    <a:satMod val="130000"/>
                    <a:lumMod val="9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3" name=""/>
            <p:cNvSpPr txBox="1"/>
            <p:nvPr/>
          </p:nvSpPr>
          <p:spPr>
            <a:xfrm>
              <a:off x="5462082" y="3192217"/>
              <a:ext cx="4090409" cy="4528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56460" tIns="0" rIns="156460" bIns="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700" kern="1200"/>
                <a:t>시스템 설계</a:t>
              </a:r>
              <a:endParaRPr lang="ko-KR" altLang="en-US" sz="1700" kern="1200"/>
            </a:p>
          </p:txBody>
        </p:sp>
        <p:sp>
          <p:nvSpPr>
            <p:cNvPr id="34" name=""/>
            <p:cNvSpPr/>
            <p:nvPr/>
          </p:nvSpPr>
          <p:spPr>
            <a:xfrm>
              <a:off x="5141913" y="4189758"/>
              <a:ext cx="5913437" cy="428400"/>
            </a:xfrm>
            <a:prstGeom prst="rect">
              <a:avLst/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"/>
            <p:cNvSpPr/>
            <p:nvPr/>
          </p:nvSpPr>
          <p:spPr>
            <a:xfrm>
              <a:off x="5437584" y="3938838"/>
              <a:ext cx="4139405" cy="5018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8000"/>
                    <a:satMod val="110000"/>
                    <a:lumMod val="104000"/>
                  </a:schemeClr>
                </a:gs>
                <a:gs pos="69000">
                  <a:schemeClr val="dk2">
                    <a:hueOff val="0"/>
                    <a:satOff val="0"/>
                    <a:lumOff val="0"/>
                    <a:alphaOff val="0"/>
                    <a:shade val="88000"/>
                    <a:satMod val="130000"/>
                    <a:lumMod val="9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6" name=""/>
            <p:cNvSpPr txBox="1"/>
            <p:nvPr/>
          </p:nvSpPr>
          <p:spPr>
            <a:xfrm>
              <a:off x="5462082" y="3963336"/>
              <a:ext cx="4090409" cy="4528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56460" tIns="0" rIns="156460" bIns="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700" kern="1200"/>
                <a:t>역할분담</a:t>
              </a:r>
              <a:endParaRPr lang="ko-KR" altLang="en-US" sz="1700" kern="1200"/>
            </a:p>
          </p:txBody>
        </p:sp>
        <p:sp>
          <p:nvSpPr>
            <p:cNvPr id="37" name=""/>
            <p:cNvSpPr/>
            <p:nvPr/>
          </p:nvSpPr>
          <p:spPr>
            <a:xfrm>
              <a:off x="5141913" y="4960879"/>
              <a:ext cx="5913437" cy="428400"/>
            </a:xfrm>
            <a:prstGeom prst="rect">
              <a:avLst/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8" name=""/>
            <p:cNvSpPr/>
            <p:nvPr/>
          </p:nvSpPr>
          <p:spPr>
            <a:xfrm>
              <a:off x="5437584" y="4709959"/>
              <a:ext cx="4139405" cy="5018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8000"/>
                    <a:satMod val="110000"/>
                    <a:lumMod val="104000"/>
                  </a:schemeClr>
                </a:gs>
                <a:gs pos="69000">
                  <a:schemeClr val="dk2">
                    <a:hueOff val="0"/>
                    <a:satOff val="0"/>
                    <a:lumOff val="0"/>
                    <a:alphaOff val="0"/>
                    <a:shade val="88000"/>
                    <a:satMod val="130000"/>
                    <a:lumMod val="9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9" name=""/>
            <p:cNvSpPr txBox="1"/>
            <p:nvPr/>
          </p:nvSpPr>
          <p:spPr>
            <a:xfrm>
              <a:off x="5462082" y="4734457"/>
              <a:ext cx="4090409" cy="4528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56460" tIns="0" rIns="156460" bIns="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700" kern="1200"/>
                <a:t>향후 추진 일정</a:t>
              </a:r>
              <a:endParaRPr lang="ko-KR" altLang="en-US" sz="17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과제 개요</a:t>
            </a:r>
            <a:endParaRPr lang="ko-KR" altLang="en-US" sz="3200"/>
          </a:p>
        </p:txBody>
      </p:sp>
      <p:grpSp>
        <p:nvGrpSpPr>
          <p:cNvPr id="24" name=""/>
          <p:cNvGrpSpPr/>
          <p:nvPr/>
        </p:nvGrpSpPr>
        <p:grpSpPr>
          <a:xfrm rot="0">
            <a:off x="1450975" y="2340435"/>
            <a:ext cx="9604375" cy="3324494"/>
            <a:chOff x="1450975" y="2340435"/>
            <a:chExt cx="9604375" cy="3324494"/>
          </a:xfrm>
        </p:grpSpPr>
        <p:sp>
          <p:nvSpPr>
            <p:cNvPr id="25" name=""/>
            <p:cNvSpPr/>
            <p:nvPr/>
          </p:nvSpPr>
          <p:spPr>
            <a:xfrm>
              <a:off x="2367396" y="2751749"/>
              <a:ext cx="1248996" cy="1248996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/>
            <p:nvPr/>
          </p:nvSpPr>
          <p:spPr>
            <a:xfrm>
              <a:off x="1604121" y="4376114"/>
              <a:ext cx="2775546" cy="877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"/>
            <p:cNvSpPr txBox="1"/>
            <p:nvPr/>
          </p:nvSpPr>
          <p:spPr>
            <a:xfrm>
              <a:off x="1604121" y="4376114"/>
              <a:ext cx="2775546" cy="8775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0" tIns="0" rIns="0" bIns="0" anchor="t" anchorCtr="0">
              <a:noAutofit/>
            </a:bodyPr>
            <a:lstStyle/>
            <a:p>
              <a:pPr marL="0" lvl="0" indent="0" algn="ctr" defTabSz="48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100" kern="1200"/>
                <a:t>이 프로젝트에서는 팀원들과 협력하여 실제로 시장에서 사용 가능한 제품을 만들어 거시적인 측면에서의 프로젝트를 대비할 수 있다</a:t>
              </a:r>
              <a:r>
                <a:rPr lang="en-US" sz="1100" kern="1200"/>
                <a:t>.  </a:t>
              </a:r>
              <a:endParaRPr lang="en-US" sz="1100" kern="1200"/>
            </a:p>
          </p:txBody>
        </p:sp>
        <p:sp>
          <p:nvSpPr>
            <p:cNvPr id="28" name=""/>
            <p:cNvSpPr/>
            <p:nvPr/>
          </p:nvSpPr>
          <p:spPr>
            <a:xfrm>
              <a:off x="5628664" y="2751749"/>
              <a:ext cx="1248996" cy="1248996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9" name=""/>
            <p:cNvSpPr/>
            <p:nvPr/>
          </p:nvSpPr>
          <p:spPr>
            <a:xfrm>
              <a:off x="4865389" y="4376114"/>
              <a:ext cx="2775546" cy="877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"/>
            <p:cNvSpPr txBox="1"/>
            <p:nvPr/>
          </p:nvSpPr>
          <p:spPr>
            <a:xfrm>
              <a:off x="4865389" y="4376114"/>
              <a:ext cx="2775546" cy="8775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0" tIns="0" rIns="0" bIns="0" anchor="t" anchorCtr="0">
              <a:noAutofit/>
            </a:bodyPr>
            <a:lstStyle/>
            <a:p>
              <a:pPr marL="0" lvl="0" indent="0" algn="ctr" defTabSz="48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100" kern="1200"/>
                <a:t>3</a:t>
              </a:r>
              <a:r>
                <a:rPr lang="ko-KR" sz="1100" kern="1200"/>
                <a:t>팀의 프로젝트는 </a:t>
              </a:r>
              <a:r>
                <a:rPr lang="en-US" sz="1100" kern="1200"/>
                <a:t>FSR402</a:t>
              </a:r>
              <a:r>
                <a:rPr lang="ko-KR" sz="1100" kern="1200"/>
                <a:t>압력센서와 </a:t>
              </a:r>
              <a:r>
                <a:rPr lang="en-US" sz="1100" kern="1200"/>
                <a:t>SG-90</a:t>
              </a:r>
              <a:r>
                <a:rPr lang="ko-KR" sz="1100" kern="1200"/>
                <a:t>서브모터를 주로 사용한 책을 넘겨주는 기계를 제작할 예정이다</a:t>
              </a:r>
              <a:r>
                <a:rPr lang="en-US" sz="1100" kern="1200"/>
                <a:t>. </a:t>
              </a:r>
              <a:endParaRPr lang="en-US" sz="1100" kern="1200"/>
            </a:p>
          </p:txBody>
        </p:sp>
        <p:sp>
          <p:nvSpPr>
            <p:cNvPr id="31" name=""/>
            <p:cNvSpPr/>
            <p:nvPr/>
          </p:nvSpPr>
          <p:spPr>
            <a:xfrm>
              <a:off x="8889932" y="2751749"/>
              <a:ext cx="1248996" cy="1248996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"/>
            <p:cNvSpPr/>
            <p:nvPr/>
          </p:nvSpPr>
          <p:spPr>
            <a:xfrm>
              <a:off x="8126656" y="4376114"/>
              <a:ext cx="2775546" cy="877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"/>
            <p:cNvSpPr txBox="1"/>
            <p:nvPr/>
          </p:nvSpPr>
          <p:spPr>
            <a:xfrm>
              <a:off x="8126656" y="4376114"/>
              <a:ext cx="2775546" cy="8775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0" tIns="0" rIns="0" bIns="0" anchor="t" anchorCtr="0">
              <a:noAutofit/>
            </a:bodyPr>
            <a:lstStyle/>
            <a:p>
              <a:pPr marL="0" lvl="0" indent="0" algn="ctr" defTabSz="48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100" kern="1200"/>
                <a:t>주 고객층으로는 팔을 제대로 사용할 수 없는 장애인들</a:t>
              </a:r>
              <a:r>
                <a:rPr lang="en-US" sz="1100" kern="1200"/>
                <a:t>, </a:t>
              </a:r>
              <a:r>
                <a:rPr lang="ko-KR" sz="1100" kern="1200"/>
                <a:t>두 손으로 악기를 다뤄 책을 넘기기 힘든 악기 연주자들</a:t>
              </a:r>
              <a:r>
                <a:rPr lang="en-US" sz="1100" kern="1200"/>
                <a:t>, </a:t>
              </a:r>
              <a:r>
                <a:rPr lang="ko-KR" sz="1100" kern="1200"/>
                <a:t>책을 넘기는 것조차 귀찮은 사람들을 대상으로 한다</a:t>
              </a:r>
              <a:r>
                <a:rPr lang="en-US" sz="1100" kern="1200"/>
                <a:t>. </a:t>
              </a:r>
              <a:endParaRPr lang="en-US" sz="11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anchor="t">
            <a:normAutofit/>
          </a:bodyPr>
          <a:lstStyle/>
          <a:p>
            <a:pPr latinLnBrk="0">
              <a:defRPr/>
            </a:pPr>
            <a:r>
              <a:rPr lang="ko-KR" altLang="en-US"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기존제품 ⑴</a:t>
            </a:r>
            <a:endParaRPr lang="ko-KR" altLang="en-US" sz="32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grpSp>
        <p:nvGrpSpPr>
          <p:cNvPr id="18" name="Group 17"/>
          <p:cNvGrpSpPr>
            <a:grpSpLocks noGrp="1" noSelect="1" noChangeAspect="1" noMove="1" noResize="1"/>
          </p:cNvGrpSpPr>
          <p:nvPr/>
        </p:nvGrpSpPr>
        <p:grpSpPr>
          <a:xfrm rot="0"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9" name="Rectangle 18"/>
            <p:cNvSpPr/>
            <p:nvPr/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30" r="2390"/>
          <a:stretch>
            <a:fillRect/>
          </a:stretch>
        </p:blipFill>
        <p:spPr>
          <a:xfrm>
            <a:off x="1271223" y="1116345"/>
            <a:ext cx="4825148" cy="386617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 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Nishizawa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전자가 개발한 ‘북타임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(Book Time)’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로봇은 책을 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모니터와 같은 내부 거치대에 꽂아두면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 설정된 시간에 맞춰 자동으로 책장을 넘겨준다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문제점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누르고 책장을 넘기는데 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정도로 너무 오랜 시간이 걸린다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책을 넘길 때 책에 손상을 줄 정도로 너무 구기는 모습을 보여준다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t="1540" b="-1540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3921" y="2120128"/>
            <a:ext cx="3791823" cy="2541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anchor="t">
            <a:normAutofit/>
          </a:bodyPr>
          <a:lstStyle/>
          <a:p>
            <a:pPr latinLnBrk="0">
              <a:defRPr/>
            </a:pPr>
            <a:r>
              <a:rPr lang="ko-KR" altLang="en-US"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기존제품 ⑵</a:t>
            </a:r>
            <a:endParaRPr lang="ko-KR" altLang="en-US" sz="32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화인퓨쳐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 정경범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보면대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악보를 한 장씩 정확히 넘겨주는 자동악보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넘김장치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제품명 뮤직터너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내놓았다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유ㆍ무선스위치를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연주자가 발로 누르면 악보가 한 장씩 자동으로 넘</a:t>
            </a:r>
            <a:b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어가기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연주의 맥이 끊기지 않는다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가격이 약 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~15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정도로 매우 비쌌으며 악보가 아닌 책에서는 제대로 된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작동이 되지 않았다</a:t>
            </a:r>
            <a:r>
              <a:rPr lang="en-US" altLang="ko-KR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5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>
            <a:grpSpLocks noGrp="1" noSelect="1" noChangeAspect="1" noMove="1" noResize="1"/>
          </p:cNvGrpSpPr>
          <p:nvPr/>
        </p:nvGrpSpPr>
        <p:grpSpPr>
          <a:xfrm rot="0"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/>
            <p:cNvSpPr/>
            <p:nvPr/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10" r="6820"/>
          <a:stretch>
            <a:fillRect/>
          </a:stretch>
        </p:blipFill>
        <p:spPr>
          <a:xfrm>
            <a:off x="6093926" y="1116345"/>
            <a:ext cx="4821551" cy="386617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t="1540" b="-1540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9EB52-D61F-4F40-911B-7A0D95CE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작품의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953143-8531-48BA-A81E-3233D5A19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00" t="16525" r="37963" b="13379"/>
          <a:stretch/>
        </p:blipFill>
        <p:spPr>
          <a:xfrm>
            <a:off x="1451579" y="2121584"/>
            <a:ext cx="5040000" cy="331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77B96-A37B-4B79-A061-4BEF523225B5}"/>
              </a:ext>
            </a:extLst>
          </p:cNvPr>
          <p:cNvSpPr txBox="1"/>
          <p:nvPr/>
        </p:nvSpPr>
        <p:spPr>
          <a:xfrm>
            <a:off x="7015914" y="2121584"/>
            <a:ext cx="37245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색깔 별 구분 </a:t>
            </a:r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파란색</a:t>
            </a:r>
            <a:r>
              <a:rPr lang="en-US" altLang="ko-KR" dirty="0"/>
              <a:t>- </a:t>
            </a:r>
            <a:r>
              <a:rPr lang="ko-KR" altLang="en-US" dirty="0"/>
              <a:t>책장을 밀어 틈을 만드는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en-US" altLang="ko-KR" dirty="0"/>
              <a:t>- </a:t>
            </a:r>
            <a:r>
              <a:rPr lang="ko-KR" altLang="en-US" dirty="0"/>
              <a:t>파란색이 </a:t>
            </a:r>
            <a:r>
              <a:rPr lang="ko-KR" altLang="en-US" dirty="0" err="1"/>
              <a:t>만듬</a:t>
            </a:r>
            <a:r>
              <a:rPr lang="ko-KR" altLang="en-US" dirty="0"/>
              <a:t> 틈에 막대를 집어넣어 </a:t>
            </a:r>
            <a:r>
              <a:rPr lang="en-US" altLang="ko-KR" dirty="0"/>
              <a:t>180</a:t>
            </a:r>
            <a:r>
              <a:rPr lang="ko-KR" altLang="en-US" dirty="0"/>
              <a:t>˚ 회전시켜 책을 넘기는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주황색</a:t>
            </a:r>
            <a:r>
              <a:rPr lang="en-US" altLang="ko-KR" dirty="0"/>
              <a:t>- </a:t>
            </a:r>
            <a:r>
              <a:rPr lang="ko-KR" altLang="en-US" dirty="0"/>
              <a:t>압력센서로 파란색의 높낮이를 조정하는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분홍색</a:t>
            </a:r>
            <a:r>
              <a:rPr lang="en-US" altLang="ko-KR" dirty="0"/>
              <a:t>- </a:t>
            </a:r>
            <a:r>
              <a:rPr lang="ko-KR" altLang="en-US" dirty="0"/>
              <a:t>책이 넘어가지 않도록 고정해주는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18383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설계 </a:t>
            </a:r>
            <a:r>
              <a:rPr lang="en-US" altLang="ko-KR"/>
              <a:t>-</a:t>
            </a:r>
            <a:r>
              <a:rPr lang="ko-KR" altLang="en-US"/>
              <a:t> 주요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9661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1469210" y="2030866"/>
          <a:ext cx="9561582" cy="292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49"/>
                <a:gridCol w="2078432"/>
                <a:gridCol w="5387000"/>
              </a:tblGrid>
              <a:tr h="38959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항목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주요 기능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4962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Raise up page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Place an arm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FSR</a:t>
                      </a:r>
                      <a:r>
                        <a:rPr lang="ko-KR" altLang="en-US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을 이용하여 팔이 한 장의 페이지만 밀어올릴 수 있는 적정 높이에 위치</a:t>
                      </a:r>
                      <a:endParaRPr lang="ko-KR" altLang="en-US" sz="130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514962">
                <a:tc vMerge="1"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Control an arm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페이지를 들어올리기 위한 팔의 동작 제어</a:t>
                      </a:r>
                      <a:endParaRPr lang="ko-KR" altLang="en-US" sz="130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73616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Page turner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Control an Turner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들어올려진 페이지를 넘기기 위한 동작 제어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7094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Page holder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Control an Holder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책이 덮여지지 않게끔 붙잡는 팔의 동작 제어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설계 </a:t>
            </a:r>
            <a:r>
              <a:rPr lang="en-US" altLang="ko-KR"/>
              <a:t>-</a:t>
            </a:r>
            <a:r>
              <a:rPr lang="ko-KR" altLang="en-US"/>
              <a:t> 기능 상세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69211" y="2041636"/>
          <a:ext cx="9579386" cy="321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343"/>
                <a:gridCol w="2029011"/>
                <a:gridCol w="5397031"/>
              </a:tblGrid>
              <a:tr h="316813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세부 항목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세부 기능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705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Place an Arm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Force sensing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팔이 한 페이지만 밀어올릴 수 있는 적정한 높이에 이를 수 있게끔 팔과 페이지 사이의 접촉 압력을 측정 및 전달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68811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Set an arm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FSR</a:t>
                      </a:r>
                      <a:r>
                        <a:rPr lang="ko-KR" altLang="en-US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로부터 전달받은 데이터로 팔을 적정 높이에 위치시킴</a:t>
                      </a:r>
                      <a:endParaRPr lang="ko-KR" altLang="en-US" sz="130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729941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Control an Arm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Raise up page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페이지에 맞닿은 팔을 뻗음으로서 페이지를 들어올림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729941">
                <a:tc vMerge="1"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Set an arm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반대쪽 팔이 넘겨진 페이지 아래에 깔리지 않고 정 위치할 수 있게끔 제어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설계 </a:t>
            </a:r>
            <a:r>
              <a:rPr lang="en-US" altLang="ko-KR"/>
              <a:t>-</a:t>
            </a:r>
            <a:r>
              <a:rPr lang="ko-KR" altLang="en-US"/>
              <a:t> 기능 상세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60309" y="2033980"/>
          <a:ext cx="9555753" cy="250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030"/>
                <a:gridCol w="2024005"/>
                <a:gridCol w="5383717"/>
              </a:tblGrid>
              <a:tr h="492530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세부 항목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세부 기능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0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Control an Turner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Turn up page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들어올려진 페이지 사이의 틈으로 팔을 집어넣어 넘김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  <a:tr h="10080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Control an Holder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Hold page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페이지가 넘겨질 때 마다 넘겨진 페이지 위로 위치하여 책이 넘어지지 않게 고정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495</ep:Words>
  <ep:PresentationFormat>와이드스크린</ep:PresentationFormat>
  <ep:Paragraphs>29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갤러리</vt:lpstr>
      <vt:lpstr>Page-turn Machines</vt:lpstr>
      <vt:lpstr>목차</vt:lpstr>
      <vt:lpstr>과제 개요</vt:lpstr>
      <vt:lpstr>기존제품 ⑴</vt:lpstr>
      <vt:lpstr>기존제품 ⑵</vt:lpstr>
      <vt:lpstr>구현할 작품의 IMAGE</vt:lpstr>
      <vt:lpstr>시스템 설계 - 주요 기능</vt:lpstr>
      <vt:lpstr>시스템 설계 - 기능 상세 설계</vt:lpstr>
      <vt:lpstr>시스템 설계 - 기능 상세 설계</vt:lpstr>
      <vt:lpstr>시스템 설계 - 시스템 구축환경</vt:lpstr>
      <vt:lpstr>역할 분담</vt:lpstr>
      <vt:lpstr>향후 추진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2019-11-03T16:23:15.000</dcterms:created>
  <dc:creator> </dc:creator>
  <cp:lastModifiedBy>pkani</cp:lastModifiedBy>
  <dcterms:modified xsi:type="dcterms:W3CDTF">2019-11-03T19:04:40.863</dcterms:modified>
  <cp:revision>13</cp:revision>
  <dc:title>Page-turn Machines</dc:title>
  <cp:version>0906.0100.01</cp:version>
</cp:coreProperties>
</file>