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3" r:id="rId3"/>
    <p:sldId id="281" r:id="rId4"/>
    <p:sldId id="420" r:id="rId5"/>
    <p:sldId id="424" r:id="rId6"/>
    <p:sldId id="417" r:id="rId7"/>
    <p:sldId id="421" r:id="rId8"/>
    <p:sldId id="419" r:id="rId9"/>
    <p:sldId id="425" r:id="rId10"/>
    <p:sldId id="428" r:id="rId11"/>
    <p:sldId id="431" r:id="rId12"/>
    <p:sldId id="422" r:id="rId13"/>
    <p:sldId id="437" r:id="rId14"/>
    <p:sldId id="426" r:id="rId15"/>
    <p:sldId id="432" r:id="rId16"/>
    <p:sldId id="438" r:id="rId17"/>
    <p:sldId id="433" r:id="rId18"/>
    <p:sldId id="434" r:id="rId19"/>
    <p:sldId id="439" r:id="rId20"/>
    <p:sldId id="436" r:id="rId21"/>
    <p:sldId id="435" r:id="rId22"/>
    <p:sldId id="427" r:id="rId23"/>
    <p:sldId id="430" r:id="rId24"/>
    <p:sldId id="440" r:id="rId25"/>
    <p:sldId id="441" r:id="rId26"/>
    <p:sldId id="423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01659A4D-CC14-4571-9434-A63BA630D1F2}">
          <p14:sldIdLst>
            <p14:sldId id="256"/>
          </p14:sldIdLst>
        </p14:section>
        <p14:section name="목차" id="{AFB7C68C-EDA3-4E86-9E7B-148112B87D9C}">
          <p14:sldIdLst/>
        </p14:section>
        <p14:section name="본장표" id="{89A49845-EB5C-4C15-8494-14BD02DF474F}">
          <p14:sldIdLst>
            <p14:sldId id="273"/>
            <p14:sldId id="281"/>
            <p14:sldId id="420"/>
            <p14:sldId id="424"/>
            <p14:sldId id="417"/>
            <p14:sldId id="421"/>
            <p14:sldId id="419"/>
            <p14:sldId id="425"/>
            <p14:sldId id="428"/>
            <p14:sldId id="431"/>
            <p14:sldId id="422"/>
            <p14:sldId id="437"/>
            <p14:sldId id="426"/>
            <p14:sldId id="432"/>
            <p14:sldId id="438"/>
            <p14:sldId id="433"/>
            <p14:sldId id="434"/>
            <p14:sldId id="439"/>
            <p14:sldId id="436"/>
            <p14:sldId id="435"/>
            <p14:sldId id="427"/>
            <p14:sldId id="430"/>
            <p14:sldId id="440"/>
            <p14:sldId id="441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6" pos="194" userDrawn="1">
          <p15:clr>
            <a:srgbClr val="A4A3A4"/>
          </p15:clr>
        </p15:guide>
        <p15:guide id="7" pos="6046" userDrawn="1">
          <p15:clr>
            <a:srgbClr val="A4A3A4"/>
          </p15:clr>
        </p15:guide>
        <p15:guide id="8" pos="3143" userDrawn="1">
          <p15:clr>
            <a:srgbClr val="A4A3A4"/>
          </p15:clr>
        </p15:guide>
        <p15:guide id="9" pos="3097" userDrawn="1">
          <p15:clr>
            <a:srgbClr val="A4A3A4"/>
          </p15:clr>
        </p15:guide>
        <p15:guide id="10" pos="398" userDrawn="1">
          <p15:clr>
            <a:srgbClr val="A4A3A4"/>
          </p15:clr>
        </p15:guide>
        <p15:guide id="11" pos="5842" userDrawn="1">
          <p15:clr>
            <a:srgbClr val="A4A3A4"/>
          </p15:clr>
        </p15:guide>
        <p15:guide id="12" orient="horz" pos="3113" userDrawn="1">
          <p15:clr>
            <a:srgbClr val="A4A3A4"/>
          </p15:clr>
        </p15:guide>
        <p15:guide id="13" orient="horz" pos="1933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1480" userDrawn="1">
          <p15:clr>
            <a:srgbClr val="A4A3A4"/>
          </p15:clr>
        </p15:guide>
        <p15:guide id="18" orient="horz" pos="3045" userDrawn="1">
          <p15:clr>
            <a:srgbClr val="A4A3A4"/>
          </p15:clr>
        </p15:guide>
        <p15:guide id="19" pos="625" userDrawn="1">
          <p15:clr>
            <a:srgbClr val="A4A3A4"/>
          </p15:clr>
        </p15:guide>
        <p15:guide id="20" pos="5615" userDrawn="1">
          <p15:clr>
            <a:srgbClr val="A4A3A4"/>
          </p15:clr>
        </p15:guide>
        <p15:guide id="21" orient="horz" pos="1706" userDrawn="1">
          <p15:clr>
            <a:srgbClr val="A4A3A4"/>
          </p15:clr>
        </p15:guide>
        <p15:guide id="22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898"/>
    <a:srgbClr val="F7FAFD"/>
    <a:srgbClr val="A6C7DA"/>
    <a:srgbClr val="565453"/>
    <a:srgbClr val="7A9AA3"/>
    <a:srgbClr val="A39F9B"/>
    <a:srgbClr val="635C5A"/>
    <a:srgbClr val="A6A6A6"/>
    <a:srgbClr val="FFFFFF"/>
    <a:srgbClr val="64A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1952" y="176"/>
      </p:cViewPr>
      <p:guideLst>
        <p:guide orient="horz" pos="1003"/>
        <p:guide orient="horz" pos="4156"/>
        <p:guide orient="horz" pos="686"/>
        <p:guide orient="horz" pos="1117"/>
        <p:guide pos="194"/>
        <p:guide pos="6046"/>
        <p:guide pos="3143"/>
        <p:guide pos="3097"/>
        <p:guide pos="398"/>
        <p:guide pos="5842"/>
        <p:guide orient="horz" pos="3113"/>
        <p:guide orient="horz" pos="1933"/>
        <p:guide orient="horz" pos="2160"/>
        <p:guide orient="horz" pos="1253"/>
        <p:guide orient="horz" pos="1480"/>
        <p:guide orient="horz" pos="3045"/>
        <p:guide pos="625"/>
        <p:guide pos="5615"/>
        <p:guide orient="horz" pos="1706"/>
        <p:guide orient="horz" pos="23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038F8-27D3-4C55-B0EC-5B34B8F8F5FB}" type="datetimeFigureOut">
              <a:rPr lang="ko-KR" altLang="en-US" smtClean="0"/>
              <a:t>2023. 6. 26.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3687-D568-4886-BE15-F46A0C825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43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5F04-A971-4B8D-857D-3F19E4604CDC}" type="datetimeFigureOut">
              <a:rPr lang="ko-KR" altLang="en-US" smtClean="0"/>
              <a:t>2023. 6. 26.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CC219-A10A-49F8-80CE-D6CDC9C7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CC219-A10A-49F8-80CE-D6CDC9C7C6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9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20160420_SK라이브_콘텐츠이미지3_규디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33" b="6517"/>
          <a:stretch/>
        </p:blipFill>
        <p:spPr bwMode="auto">
          <a:xfrm>
            <a:off x="0" y="0"/>
            <a:ext cx="99968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3596640" y="0"/>
            <a:ext cx="6309360" cy="68580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013200" y="3652520"/>
            <a:ext cx="5486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3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20160420_SK라이브_콘텐츠이미지3_규디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33" b="6517"/>
          <a:stretch/>
        </p:blipFill>
        <p:spPr bwMode="auto">
          <a:xfrm>
            <a:off x="0" y="0"/>
            <a:ext cx="99968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 userDrawn="1"/>
        </p:nvSpPr>
        <p:spPr>
          <a:xfrm>
            <a:off x="603873" y="0"/>
            <a:ext cx="8698255" cy="6858000"/>
          </a:xfrm>
          <a:custGeom>
            <a:avLst/>
            <a:gdLst>
              <a:gd name="connsiteX0" fmla="*/ 2290921 w 8698255"/>
              <a:gd name="connsiteY0" fmla="*/ 0 h 6858000"/>
              <a:gd name="connsiteX1" fmla="*/ 8698255 w 8698255"/>
              <a:gd name="connsiteY1" fmla="*/ 0 h 6858000"/>
              <a:gd name="connsiteX2" fmla="*/ 6407335 w 8698255"/>
              <a:gd name="connsiteY2" fmla="*/ 6858000 h 6858000"/>
              <a:gd name="connsiteX3" fmla="*/ 0 w 8698255"/>
              <a:gd name="connsiteY3" fmla="*/ 6858000 h 6858000"/>
              <a:gd name="connsiteX4" fmla="*/ 2290921 w 869825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8255" h="6858000">
                <a:moveTo>
                  <a:pt x="2290921" y="0"/>
                </a:moveTo>
                <a:lnTo>
                  <a:pt x="8698255" y="0"/>
                </a:lnTo>
                <a:lnTo>
                  <a:pt x="6407335" y="6858000"/>
                </a:lnTo>
                <a:lnTo>
                  <a:pt x="0" y="6858000"/>
                </a:lnTo>
                <a:lnTo>
                  <a:pt x="2290921" y="0"/>
                </a:lnTo>
                <a:close/>
              </a:path>
            </a:pathLst>
          </a:cu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245360" y="3429000"/>
            <a:ext cx="5486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20160420_SK라이브_콘텐츠이미지3_규디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33" b="6517"/>
          <a:stretch/>
        </p:blipFill>
        <p:spPr bwMode="auto">
          <a:xfrm>
            <a:off x="0" y="0"/>
            <a:ext cx="99968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965200" y="671984"/>
            <a:ext cx="5892800" cy="643736"/>
            <a:chOff x="4013200" y="3008784"/>
            <a:chExt cx="5892800" cy="643736"/>
          </a:xfrm>
        </p:grpSpPr>
        <p:sp>
          <p:nvSpPr>
            <p:cNvPr id="12" name="TextBox 11"/>
            <p:cNvSpPr txBox="1"/>
            <p:nvPr/>
          </p:nvSpPr>
          <p:spPr>
            <a:xfrm>
              <a:off x="4297680" y="3008784"/>
              <a:ext cx="166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목차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013200" y="3652520"/>
              <a:ext cx="58928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382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20160420_SK라이브_콘텐츠이미지3_규디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33" b="6517"/>
          <a:stretch/>
        </p:blipFill>
        <p:spPr bwMode="auto">
          <a:xfrm>
            <a:off x="0" y="0"/>
            <a:ext cx="99968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873760"/>
            <a:ext cx="9906000" cy="598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5689600" y="416560"/>
            <a:ext cx="4216400" cy="457200"/>
          </a:xfrm>
          <a:custGeom>
            <a:avLst/>
            <a:gdLst>
              <a:gd name="connsiteX0" fmla="*/ 475634 w 4216400"/>
              <a:gd name="connsiteY0" fmla="*/ 0 h 457200"/>
              <a:gd name="connsiteX1" fmla="*/ 4216400 w 4216400"/>
              <a:gd name="connsiteY1" fmla="*/ 0 h 457200"/>
              <a:gd name="connsiteX2" fmla="*/ 4216400 w 4216400"/>
              <a:gd name="connsiteY2" fmla="*/ 457200 h 457200"/>
              <a:gd name="connsiteX3" fmla="*/ 0 w 4216400"/>
              <a:gd name="connsiteY3" fmla="*/ 457200 h 457200"/>
              <a:gd name="connsiteX4" fmla="*/ 475634 w 42164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400" h="457200">
                <a:moveTo>
                  <a:pt x="475634" y="0"/>
                </a:moveTo>
                <a:lnTo>
                  <a:pt x="4216400" y="0"/>
                </a:lnTo>
                <a:lnTo>
                  <a:pt x="4216400" y="457200"/>
                </a:lnTo>
                <a:lnTo>
                  <a:pt x="0" y="457200"/>
                </a:lnTo>
                <a:lnTo>
                  <a:pt x="475634" y="0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612903"/>
            <a:ext cx="2228850" cy="198757"/>
          </a:xfrm>
        </p:spPr>
        <p:txBody>
          <a:bodyPr/>
          <a:lstStyle>
            <a:lvl1pPr algn="ct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defRPr>
            </a:lvl1pPr>
          </a:lstStyle>
          <a:p>
            <a:fld id="{33E5F4FE-2B95-46DA-927B-EA136BF6B5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3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C15C-EE6D-40A6-9FE4-C3346753AE42}" type="datetimeFigureOut">
              <a:rPr lang="ko-KR" altLang="en-US" smtClean="0"/>
              <a:t>2023. 6. 26.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F4FE-2B95-46DA-927B-EA136BF6B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7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uncrush/563421152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526874" y="1965722"/>
            <a:ext cx="529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소유권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26874" y="3813476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문용준</a:t>
            </a:r>
            <a:endParaRPr lang="ko-KR" altLang="en-US" sz="2400" dirty="0">
              <a:solidFill>
                <a:schemeClr val="bg1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30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FC00C7F-8916-B031-D735-28DDAB50758A}"/>
              </a:ext>
            </a:extLst>
          </p:cNvPr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082D0A-6DFD-5CB2-F85C-A59A255F5822}"/>
                </a:ext>
              </a:extLst>
            </p:cNvPr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변수 </a:t>
              </a:r>
              <a:r>
                <a:rPr lang="ko-KR" alt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스코프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8EE7A2A-3AAE-26B3-04A6-5EEF85529B63}"/>
                </a:ext>
              </a:extLst>
            </p:cNvPr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6" name="평행 사변형 28">
                <a:extLst>
                  <a:ext uri="{FF2B5EF4-FFF2-40B4-BE49-F238E27FC236}">
                    <a16:creationId xmlns:a16="http://schemas.microsoft.com/office/drawing/2014/main" id="{A0C198E8-67EC-FE9C-8175-AAC81BD43A5C}"/>
                  </a:ext>
                </a:extLst>
              </p:cNvPr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1">
                <a:extLst>
                  <a:ext uri="{FF2B5EF4-FFF2-40B4-BE49-F238E27FC236}">
                    <a16:creationId xmlns:a16="http://schemas.microsoft.com/office/drawing/2014/main" id="{A3B4F259-2B5D-F111-3B2F-A471461A3542}"/>
                  </a:ext>
                </a:extLst>
              </p:cNvPr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D88518-25F2-91E1-2E2D-174EB3A9EA8F}"/>
              </a:ext>
            </a:extLst>
          </p:cNvPr>
          <p:cNvSpPr/>
          <p:nvPr/>
        </p:nvSpPr>
        <p:spPr>
          <a:xfrm>
            <a:off x="309458" y="1839266"/>
            <a:ext cx="9288567" cy="461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변수는 특정 영역에서만 사용이 가능하면 그 범위를 벗어나면 사용할 수 없다</a:t>
            </a:r>
            <a:r>
              <a:rPr lang="en-US" altLang="ko-KR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 이를 변수 </a:t>
            </a:r>
            <a:r>
              <a:rPr lang="ko-KR" altLang="en-US" sz="1600" i="0" dirty="0" err="1">
                <a:solidFill>
                  <a:srgbClr val="212529"/>
                </a:solidFill>
                <a:effectLst/>
                <a:latin typeface="-apple-system"/>
              </a:rPr>
              <a:t>스프코로</a:t>
            </a:r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 관리한다</a:t>
            </a:r>
            <a:r>
              <a:rPr lang="en-US" altLang="ko-KR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0644AD-85A2-DD36-CA7A-2BB72A96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687585"/>
            <a:ext cx="7442200" cy="375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7D7621-708B-4392-3EE5-939A5DFF1C89}"/>
              </a:ext>
            </a:extLst>
          </p:cNvPr>
          <p:cNvSpPr txBox="1"/>
          <p:nvPr/>
        </p:nvSpPr>
        <p:spPr>
          <a:xfrm>
            <a:off x="7036904" y="6446785"/>
            <a:ext cx="21419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출처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:</a:t>
            </a:r>
            <a:r>
              <a:rPr kumimoji="1" lang="ko-KR" altLang="en-US" sz="900" dirty="0"/>
              <a:t>  </a:t>
            </a:r>
            <a:r>
              <a:rPr kumimoji="1" lang="en" altLang="ko-KR" sz="900" dirty="0"/>
              <a:t>https://</a:t>
            </a:r>
            <a:r>
              <a:rPr kumimoji="1" lang="en" altLang="ko-KR" sz="900" dirty="0" err="1"/>
              <a:t>www.programiz.com</a:t>
            </a:r>
            <a:r>
              <a:rPr kumimoji="1" lang="en" altLang="ko-KR" sz="900" dirty="0"/>
              <a:t>/rust/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642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FC00C7F-8916-B031-D735-28DDAB50758A}"/>
              </a:ext>
            </a:extLst>
          </p:cNvPr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082D0A-6DFD-5CB2-F85C-A59A255F5822}"/>
                </a:ext>
              </a:extLst>
            </p:cNvPr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함수 인자 전달 방식 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8EE7A2A-3AAE-26B3-04A6-5EEF85529B63}"/>
                </a:ext>
              </a:extLst>
            </p:cNvPr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6" name="평행 사변형 28">
                <a:extLst>
                  <a:ext uri="{FF2B5EF4-FFF2-40B4-BE49-F238E27FC236}">
                    <a16:creationId xmlns:a16="http://schemas.microsoft.com/office/drawing/2014/main" id="{A0C198E8-67EC-FE9C-8175-AAC81BD43A5C}"/>
                  </a:ext>
                </a:extLst>
              </p:cNvPr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1">
                <a:extLst>
                  <a:ext uri="{FF2B5EF4-FFF2-40B4-BE49-F238E27FC236}">
                    <a16:creationId xmlns:a16="http://schemas.microsoft.com/office/drawing/2014/main" id="{A3B4F259-2B5D-F111-3B2F-A471461A3542}"/>
                  </a:ext>
                </a:extLst>
              </p:cNvPr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D88518-25F2-91E1-2E2D-174EB3A9EA8F}"/>
              </a:ext>
            </a:extLst>
          </p:cNvPr>
          <p:cNvSpPr/>
          <p:nvPr/>
        </p:nvSpPr>
        <p:spPr>
          <a:xfrm>
            <a:off x="309458" y="1839266"/>
            <a:ext cx="9288567" cy="461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변수는 특정 영역에서만 사용이 가능하면 그 범위를 벗어나면 사용할 수 없다</a:t>
            </a:r>
            <a:r>
              <a:rPr lang="en-US" altLang="ko-KR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 이를 변수 </a:t>
            </a:r>
            <a:r>
              <a:rPr lang="ko-KR" altLang="en-US" sz="1600" i="0" dirty="0" err="1">
                <a:solidFill>
                  <a:srgbClr val="212529"/>
                </a:solidFill>
                <a:effectLst/>
                <a:latin typeface="-apple-system"/>
              </a:rPr>
              <a:t>스프코로</a:t>
            </a:r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 관리한다</a:t>
            </a:r>
            <a:r>
              <a:rPr lang="en-US" altLang="ko-KR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BAB2D3-F077-B3F8-0B6A-7199CBD4D61E}"/>
              </a:ext>
            </a:extLst>
          </p:cNvPr>
          <p:cNvSpPr txBox="1"/>
          <p:nvPr/>
        </p:nvSpPr>
        <p:spPr>
          <a:xfrm>
            <a:off x="636106" y="2554527"/>
            <a:ext cx="3747052" cy="38065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함수에 인자를 전달하는 방법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ore-KR" sz="1400" b="0" i="0" dirty="0">
                <a:solidFill>
                  <a:srgbClr val="1F1F1F"/>
                </a:solidFill>
                <a:effectLst/>
                <a:latin typeface="Google Sans"/>
              </a:rPr>
              <a:t>call by value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는 함수에 인자의 값을 복사하여 전달하는 방법입니다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함수 내부에서 인자의 값을 변경해도 원본 값은 변경되지 않습니다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ore-KR" sz="1400" b="0" i="0" dirty="0">
                <a:solidFill>
                  <a:srgbClr val="1F1F1F"/>
                </a:solidFill>
                <a:effectLst/>
                <a:latin typeface="Google Sans"/>
              </a:rPr>
              <a:t>call by reference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는 함수에 인자의 참조를 전달하는 방법입니다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함수 내부에서 인자의 값을 변경하면 원본 값도 변경됩니다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3EE5C3-FB29-CA50-8A3E-5F8644BA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312" y="2798973"/>
            <a:ext cx="3932581" cy="3244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786BA6-4532-F1BE-258F-C78E6E54689E}"/>
              </a:ext>
            </a:extLst>
          </p:cNvPr>
          <p:cNvSpPr txBox="1"/>
          <p:nvPr/>
        </p:nvSpPr>
        <p:spPr>
          <a:xfrm>
            <a:off x="7036904" y="6446785"/>
            <a:ext cx="21419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출처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:</a:t>
            </a:r>
            <a:r>
              <a:rPr kumimoji="1" lang="ko-KR" altLang="en-US" sz="900" dirty="0"/>
              <a:t>  </a:t>
            </a:r>
            <a:r>
              <a:rPr kumimoji="1" lang="en" altLang="ko-KR" sz="900" dirty="0"/>
              <a:t>https://</a:t>
            </a:r>
            <a:r>
              <a:rPr kumimoji="1" lang="en" altLang="ko-KR" sz="900" dirty="0" err="1"/>
              <a:t>www.programiz.com</a:t>
            </a:r>
            <a:r>
              <a:rPr kumimoji="1" lang="en" altLang="ko-KR" sz="900" dirty="0"/>
              <a:t>/rust/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9722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81802" y="2709450"/>
            <a:ext cx="555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4.</a:t>
            </a:r>
            <a:r>
              <a:rPr lang="ko-KR" altLang="en-US" sz="32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소유권 알아보기</a:t>
            </a:r>
          </a:p>
        </p:txBody>
      </p:sp>
    </p:spTree>
    <p:extLst>
      <p:ext uri="{BB962C8B-B14F-4D97-AF65-F5344CB8AC3E}">
        <p14:creationId xmlns:p14="http://schemas.microsoft.com/office/powerpoint/2010/main" val="342783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소유권의 규칙 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A2618-01F7-1A4E-ABBA-9FD6543710A2}"/>
              </a:ext>
            </a:extLst>
          </p:cNvPr>
          <p:cNvSpPr/>
          <p:nvPr/>
        </p:nvSpPr>
        <p:spPr>
          <a:xfrm>
            <a:off x="309458" y="1912086"/>
            <a:ext cx="9288567" cy="38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소유권은 항상 아래의 규칙에 따라 발생하고 소멸된다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35C020-EB1F-A8A4-5942-9C26D4F4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42" y="3243573"/>
            <a:ext cx="7497419" cy="183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7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변수 선언과 초기화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A2618-01F7-1A4E-ABBA-9FD6543710A2}"/>
              </a:ext>
            </a:extLst>
          </p:cNvPr>
          <p:cNvSpPr/>
          <p:nvPr/>
        </p:nvSpPr>
        <p:spPr>
          <a:xfrm>
            <a:off x="309458" y="1902147"/>
            <a:ext cx="9288567" cy="52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변수를 선언하고 값을 할당하면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해당 변수는 그 값의 소유권을 획득합니다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소유권을 가진 변수는 해당 값을 사용하고 변경할 수 있습니다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81C94F-F601-AAB1-BA67-A1DDD04B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12" y="3538330"/>
            <a:ext cx="4525341" cy="28609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0D4963-C4E3-1306-746E-43291800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59" y="2871793"/>
            <a:ext cx="4136141" cy="3619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F25256-CB58-F96D-48B7-E3B095A48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653" y="2760404"/>
            <a:ext cx="4394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7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소유권 이전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(</a:t>
              </a:r>
              <a:r>
                <a:rPr lang="en" altLang="ko-KR" sz="2400" i="0" dirty="0">
                  <a:solidFill>
                    <a:srgbClr val="212529"/>
                  </a:solidFill>
                  <a:effectLst/>
                  <a:latin typeface="-apple-system"/>
                </a:rPr>
                <a:t>Ownership Transfer</a:t>
              </a:r>
              <a:r>
                <a:rPr lang="en-US" altLang="ko-KR" sz="2400" i="0" dirty="0">
                  <a:solidFill>
                    <a:srgbClr val="212529"/>
                  </a:solidFill>
                  <a:effectLst/>
                  <a:latin typeface="-apple-system"/>
                </a:rPr>
                <a:t>) : </a:t>
              </a:r>
              <a:r>
                <a:rPr lang="ko-KR" altLang="en-US" sz="2400" i="0" dirty="0">
                  <a:solidFill>
                    <a:srgbClr val="212529"/>
                  </a:solidFill>
                  <a:effectLst/>
                  <a:latin typeface="-apple-system"/>
                </a:rPr>
                <a:t>변수 재할당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 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A2618-01F7-1A4E-ABBA-9FD6543710A2}"/>
              </a:ext>
            </a:extLst>
          </p:cNvPr>
          <p:cNvSpPr/>
          <p:nvPr/>
        </p:nvSpPr>
        <p:spPr>
          <a:xfrm>
            <a:off x="309458" y="1795791"/>
            <a:ext cx="9288567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소유권을 가진 변수의 값을 다른 변수로 이동시킬 수 있습니다</a:t>
            </a:r>
            <a:r>
              <a:rPr lang="en-US" altLang="ko-KR" sz="160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이렇게 하면 이전 변수는 해당 값을 사용할 수 없게 됩니다</a:t>
            </a:r>
            <a:r>
              <a:rPr lang="en-US" altLang="ko-KR" sz="160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075D35-F545-FF01-31FE-7A6D6528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65" y="3429000"/>
            <a:ext cx="4335808" cy="2888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158BD7-0EFF-2DF0-0C66-A73925E40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7" y="3429000"/>
            <a:ext cx="3964608" cy="2853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CED09E-C7DD-36A7-CB42-D50D9D3F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2627347"/>
            <a:ext cx="4343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소유권 이전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(</a:t>
              </a:r>
              <a:r>
                <a:rPr lang="en" altLang="ko-KR" sz="2400" i="0" dirty="0">
                  <a:solidFill>
                    <a:srgbClr val="212529"/>
                  </a:solidFill>
                  <a:effectLst/>
                  <a:latin typeface="-apple-system"/>
                </a:rPr>
                <a:t>Ownership Transfer</a:t>
              </a:r>
              <a:r>
                <a:rPr lang="en-US" altLang="ko-KR" sz="2400" i="0" dirty="0">
                  <a:solidFill>
                    <a:srgbClr val="212529"/>
                  </a:solidFill>
                  <a:effectLst/>
                  <a:latin typeface="-apple-system"/>
                </a:rPr>
                <a:t>) : </a:t>
              </a:r>
              <a:r>
                <a:rPr lang="ko-KR" altLang="en-US" sz="2400" b="0" i="0" dirty="0">
                  <a:solidFill>
                    <a:srgbClr val="374151"/>
                  </a:solidFill>
                  <a:effectLst/>
                  <a:latin typeface="Söhne"/>
                </a:rPr>
                <a:t>함수 호출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A2618-01F7-1A4E-ABBA-9FD6543710A2}"/>
              </a:ext>
            </a:extLst>
          </p:cNvPr>
          <p:cNvSpPr/>
          <p:nvPr/>
        </p:nvSpPr>
        <p:spPr>
          <a:xfrm>
            <a:off x="309458" y="1795791"/>
            <a:ext cx="9288567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함수에 인자로 값을 전달하거나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함수에서 값을 반환할 때도 소유권 이전이 발생합니다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인자로 전달된 값은 함수 내에서 소유권을 가지며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반환된 값은 호출한 쪽으로 소유권이 이전됩니다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6EA690-D1E1-465D-E326-F7D14B2C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65" y="3639256"/>
            <a:ext cx="4335808" cy="2816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F7B355-8B45-2697-0C3E-F85260AE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7" y="3520416"/>
            <a:ext cx="3964608" cy="28534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B6ABDB-C8D1-3ACE-7FB1-E9DE7570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00" y="2565400"/>
            <a:ext cx="4241800" cy="86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6A0771-0507-8194-C5E5-C7BF6CA825EA}"/>
              </a:ext>
            </a:extLst>
          </p:cNvPr>
          <p:cNvSpPr txBox="1"/>
          <p:nvPr/>
        </p:nvSpPr>
        <p:spPr>
          <a:xfrm>
            <a:off x="5983357" y="6456229"/>
            <a:ext cx="3344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출처</a:t>
            </a:r>
            <a:r>
              <a:rPr kumimoji="1" lang="en-US" altLang="ko-Kore-KR" sz="900" dirty="0"/>
              <a:t>:</a:t>
            </a:r>
            <a:r>
              <a:rPr kumimoji="1" lang="ko-KR" altLang="en-US" sz="900" dirty="0"/>
              <a:t> </a:t>
            </a:r>
            <a:r>
              <a:rPr kumimoji="1" lang="en" altLang="ko-KR" sz="900" dirty="0"/>
              <a:t>https://</a:t>
            </a:r>
            <a:r>
              <a:rPr kumimoji="1" lang="en" altLang="ko-KR" sz="900" dirty="0" err="1"/>
              <a:t>hashrust.com</a:t>
            </a:r>
            <a:r>
              <a:rPr kumimoji="1" lang="en" altLang="ko-KR" sz="900" dirty="0"/>
              <a:t>/blog/moves-copies-and-clones-in-rust/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423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소유권 복제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A2618-01F7-1A4E-ABBA-9FD6543710A2}"/>
              </a:ext>
            </a:extLst>
          </p:cNvPr>
          <p:cNvSpPr/>
          <p:nvPr/>
        </p:nvSpPr>
        <p:spPr>
          <a:xfrm>
            <a:off x="309458" y="1912086"/>
            <a:ext cx="9288567" cy="38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처리하는 값에 대한  소유권을 유지하려면 두 개의 값이 소유자를 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2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개 만들어야 한다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 그래서 복제한다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296AD0-B437-9A1C-D34C-5E71AE60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2" y="3382703"/>
            <a:ext cx="5028735" cy="3310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D854A0-6F56-3D29-1831-34CF22BF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04" y="3429000"/>
            <a:ext cx="3463668" cy="31308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779DBA-A059-2B90-CBA7-F498221BD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115" y="2667442"/>
            <a:ext cx="4432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1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원시 값에 대한 소유권 복사  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A2618-01F7-1A4E-ABBA-9FD6543710A2}"/>
              </a:ext>
            </a:extLst>
          </p:cNvPr>
          <p:cNvSpPr/>
          <p:nvPr/>
        </p:nvSpPr>
        <p:spPr>
          <a:xfrm>
            <a:off x="309458" y="1912086"/>
            <a:ext cx="9288567" cy="38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원시 자료형의 값은 이동을 하지 않고 소유권을 다시 만든다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  즉 값을 복사해서 새로운 값을 만든다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A46DDF-5FBB-3042-6142-1F817C40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9" y="4028161"/>
            <a:ext cx="3577622" cy="20047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49E3C4-62AA-1793-B6AA-98FFCB33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" y="2902818"/>
            <a:ext cx="3206485" cy="388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0CF4F-EE6A-3989-131B-FDE64FBE6E66}"/>
              </a:ext>
            </a:extLst>
          </p:cNvPr>
          <p:cNvSpPr txBox="1"/>
          <p:nvPr/>
        </p:nvSpPr>
        <p:spPr>
          <a:xfrm>
            <a:off x="5143839" y="3112155"/>
            <a:ext cx="374705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ore-KR" sz="1400" dirty="0"/>
              <a:t>u32</a:t>
            </a:r>
            <a:r>
              <a:rPr kumimoji="1" lang="ko-KR" altLang="en-US" sz="1400" dirty="0"/>
              <a:t>와 같은 모든 정수형 타입들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ore-KR" sz="1400" dirty="0"/>
              <a:t>true</a:t>
            </a:r>
            <a:r>
              <a:rPr kumimoji="1" lang="ko-KR" altLang="en-US" sz="1400" dirty="0"/>
              <a:t>와 </a:t>
            </a:r>
            <a:r>
              <a:rPr kumimoji="1" lang="en" altLang="ko-Kore-KR" sz="1400" dirty="0"/>
              <a:t>false</a:t>
            </a:r>
            <a:r>
              <a:rPr kumimoji="1" lang="ko-KR" altLang="en-US" sz="1400" dirty="0"/>
              <a:t>값을 갖는 </a:t>
            </a:r>
            <a:r>
              <a:rPr kumimoji="1" lang="ko-KR" altLang="en-US" sz="1400" dirty="0" err="1"/>
              <a:t>부울린</a:t>
            </a:r>
            <a:r>
              <a:rPr kumimoji="1" lang="ko-KR" altLang="en-US" sz="1400" dirty="0"/>
              <a:t> 타입 </a:t>
            </a:r>
            <a:r>
              <a:rPr kumimoji="1" lang="en" altLang="ko-Kore-KR" sz="1400" dirty="0"/>
              <a:t>bool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ore-KR" sz="1400" dirty="0"/>
              <a:t>f64</a:t>
            </a:r>
            <a:r>
              <a:rPr kumimoji="1" lang="ko-KR" altLang="en-US" sz="1400" dirty="0"/>
              <a:t>와 같은 모든 부동 소수점 타입들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ore-KR" sz="1400" dirty="0"/>
              <a:t>Copy</a:t>
            </a:r>
            <a:r>
              <a:rPr kumimoji="1" lang="ko-KR" altLang="en-US" sz="1400" dirty="0"/>
              <a:t>가 가능한 타입만으로 구성된 </a:t>
            </a:r>
            <a:r>
              <a:rPr kumimoji="1" lang="ko-KR" altLang="en-US" sz="1400" dirty="0" err="1"/>
              <a:t>튜플들</a:t>
            </a:r>
            <a:r>
              <a:rPr kumimoji="1" lang="en-US" altLang="ko-KR" sz="1400" dirty="0"/>
              <a:t>. 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</a:t>
            </a:r>
            <a:r>
              <a:rPr kumimoji="1" lang="en-US" altLang="ko-KR" sz="1200" dirty="0"/>
              <a:t>(</a:t>
            </a:r>
            <a:r>
              <a:rPr kumimoji="1" lang="en" altLang="ko-Kore-KR" sz="1200" dirty="0"/>
              <a:t>i32, i32)</a:t>
            </a:r>
            <a:r>
              <a:rPr kumimoji="1" lang="ko-KR" altLang="en-US" sz="1200" dirty="0"/>
              <a:t>는 </a:t>
            </a:r>
            <a:r>
              <a:rPr kumimoji="1" lang="en" altLang="ko-Kore-KR" sz="1200" dirty="0"/>
              <a:t>Copy</a:t>
            </a:r>
            <a:r>
              <a:rPr kumimoji="1" lang="ko-KR" altLang="en-US" sz="1200" dirty="0"/>
              <a:t>가 되지만</a:t>
            </a:r>
            <a:r>
              <a:rPr kumimoji="1" lang="en-US" altLang="ko-KR" sz="1200" dirty="0"/>
              <a:t>, (</a:t>
            </a:r>
            <a:r>
              <a:rPr kumimoji="1" lang="en" altLang="ko-Kore-KR" sz="1200" dirty="0"/>
              <a:t>i32, String)</a:t>
            </a:r>
            <a:r>
              <a:rPr kumimoji="1" lang="ko-KR" altLang="en-US" sz="1200" dirty="0"/>
              <a:t> 안됨</a:t>
            </a:r>
            <a:endParaRPr kumimoji="1" lang="en-US" altLang="ko-KR" sz="1200" dirty="0"/>
          </a:p>
          <a:p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722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원시 값에 대한 소유권 복사 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: 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 함수  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A2618-01F7-1A4E-ABBA-9FD6543710A2}"/>
              </a:ext>
            </a:extLst>
          </p:cNvPr>
          <p:cNvSpPr/>
          <p:nvPr/>
        </p:nvSpPr>
        <p:spPr>
          <a:xfrm>
            <a:off x="309458" y="1912086"/>
            <a:ext cx="9288567" cy="38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원시 자료형의 값은 이동을 하지 않고 소유권을 다시 만든다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  즉 값을 복사해서 새로운 값을 만든다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FAB07D-69EC-744A-E129-80EC4CC0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01" y="2871793"/>
            <a:ext cx="7271597" cy="33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1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62532" y="2659755"/>
            <a:ext cx="555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소유권 이해하기</a:t>
            </a:r>
          </a:p>
        </p:txBody>
      </p:sp>
    </p:spTree>
    <p:extLst>
      <p:ext uri="{BB962C8B-B14F-4D97-AF65-F5344CB8AC3E}">
        <p14:creationId xmlns:p14="http://schemas.microsoft.com/office/powerpoint/2010/main" val="1329235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F29D0D-9E6E-CF0D-4C30-892CE619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2422909"/>
            <a:ext cx="7391401" cy="389838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F7FD1D1-02DB-E397-C1EE-CADCC18D7266}"/>
              </a:ext>
            </a:extLst>
          </p:cNvPr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DD53D6-EDDC-6005-AFF7-70A2F978F57E}"/>
                </a:ext>
              </a:extLst>
            </p:cNvPr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소유권 트리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29A5E38-D703-B505-5516-C84D497F99D3}"/>
                </a:ext>
              </a:extLst>
            </p:cNvPr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6" name="평행 사변형 28">
                <a:extLst>
                  <a:ext uri="{FF2B5EF4-FFF2-40B4-BE49-F238E27FC236}">
                    <a16:creationId xmlns:a16="http://schemas.microsoft.com/office/drawing/2014/main" id="{26524EA3-98F0-2C33-C976-F1B1AD071244}"/>
                  </a:ext>
                </a:extLst>
              </p:cNvPr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1">
                <a:extLst>
                  <a:ext uri="{FF2B5EF4-FFF2-40B4-BE49-F238E27FC236}">
                    <a16:creationId xmlns:a16="http://schemas.microsoft.com/office/drawing/2014/main" id="{A1D6E278-2286-6278-1087-B94649663239}"/>
                  </a:ext>
                </a:extLst>
              </p:cNvPr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73AFA0-D0C1-E711-DAFE-0B946DABE110}"/>
              </a:ext>
            </a:extLst>
          </p:cNvPr>
          <p:cNvSpPr/>
          <p:nvPr/>
        </p:nvSpPr>
        <p:spPr>
          <a:xfrm>
            <a:off x="309458" y="1912086"/>
            <a:ext cx="9288567" cy="38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복잡한 자료구조를 가지면 소유권에 대한 트리가 루트는 스택에 나머지는 </a:t>
            </a:r>
            <a:r>
              <a:rPr lang="ko-KR" altLang="en-US" sz="1600" dirty="0" err="1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힙에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 구성한다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  <a:ea typeface="서울남산체 B" panose="02020503020101020101" pitchFamily="18" charset="-127"/>
              </a:rPr>
              <a:t>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E5518-673D-26B6-CB48-A46911308061}"/>
              </a:ext>
            </a:extLst>
          </p:cNvPr>
          <p:cNvSpPr txBox="1"/>
          <p:nvPr/>
        </p:nvSpPr>
        <p:spPr>
          <a:xfrm>
            <a:off x="5307496" y="6520069"/>
            <a:ext cx="4488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출처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:</a:t>
            </a:r>
            <a:r>
              <a:rPr kumimoji="1" lang="ko-KR" altLang="en-US" sz="900" dirty="0"/>
              <a:t> </a:t>
            </a:r>
            <a:r>
              <a:rPr kumimoji="1" lang="en" altLang="ko-KR" sz="900" dirty="0"/>
              <a:t>https://</a:t>
            </a:r>
            <a:r>
              <a:rPr kumimoji="1" lang="en" altLang="ko-KR" sz="900" dirty="0" err="1"/>
              <a:t>www.oreilly.com</a:t>
            </a:r>
            <a:r>
              <a:rPr kumimoji="1" lang="en" altLang="ko-KR" sz="900" dirty="0"/>
              <a:t>/library/view/programming-rust/9781491927274/ch04.html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75123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81802" y="2709450"/>
            <a:ext cx="555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5.</a:t>
            </a:r>
            <a:r>
              <a:rPr lang="ko-KR" altLang="en-US" sz="32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대여 알아보기</a:t>
            </a:r>
          </a:p>
        </p:txBody>
      </p:sp>
    </p:spTree>
    <p:extLst>
      <p:ext uri="{BB962C8B-B14F-4D97-AF65-F5344CB8AC3E}">
        <p14:creationId xmlns:p14="http://schemas.microsoft.com/office/powerpoint/2010/main" val="10664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대여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/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빌림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(Borrow)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A2618-01F7-1A4E-ABBA-9FD6543710A2}"/>
              </a:ext>
            </a:extLst>
          </p:cNvPr>
          <p:cNvSpPr/>
          <p:nvPr/>
        </p:nvSpPr>
        <p:spPr>
          <a:xfrm>
            <a:off x="309458" y="1912086"/>
            <a:ext cx="9288567" cy="38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빌림은 참조를 사용한다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 소유권이 이동되는 것이 아니라 사용할 수 있는 방법만 얻는 것이다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A312BF-8DED-EFBE-3C92-F034FB7E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04251"/>
            <a:ext cx="7772400" cy="24816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BFFBD0-46F9-FD46-5CD6-FDD041DFF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65" y="2595319"/>
            <a:ext cx="4546600" cy="7727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084D8D-2126-C988-16D6-999CF7AAFA5F}"/>
              </a:ext>
            </a:extLst>
          </p:cNvPr>
          <p:cNvSpPr/>
          <p:nvPr/>
        </p:nvSpPr>
        <p:spPr>
          <a:xfrm>
            <a:off x="1066800" y="4025348"/>
            <a:ext cx="4996070" cy="219654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C45B-7537-A24E-E970-8310A7D1D088}"/>
              </a:ext>
            </a:extLst>
          </p:cNvPr>
          <p:cNvSpPr txBox="1"/>
          <p:nvPr/>
        </p:nvSpPr>
        <p:spPr>
          <a:xfrm>
            <a:off x="3101009" y="364299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58DCB-B2BB-B334-3386-B415279CBD66}"/>
              </a:ext>
            </a:extLst>
          </p:cNvPr>
          <p:cNvSpPr txBox="1"/>
          <p:nvPr/>
        </p:nvSpPr>
        <p:spPr>
          <a:xfrm>
            <a:off x="7347565" y="364236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Heap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576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대여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/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빌림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(Borrow)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 규칙 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83E250A-15C5-E756-0A53-AFAA75C3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03436"/>
            <a:ext cx="7772400" cy="28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1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30B589-999C-7DD8-0E3B-BFE2EC52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48" y="3012719"/>
            <a:ext cx="5638800" cy="308870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9D87258-BBEA-8A4C-46CA-9A514B74DB8C}"/>
              </a:ext>
            </a:extLst>
          </p:cNvPr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74A36-8562-517B-3175-72BB2CA55EAF}"/>
                </a:ext>
              </a:extLst>
            </p:cNvPr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참조 값의 메모리 저장 방식 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D3F0894-DD6C-9DAE-1AC9-322119B322BE}"/>
                </a:ext>
              </a:extLst>
            </p:cNvPr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6" name="평행 사변형 28">
                <a:extLst>
                  <a:ext uri="{FF2B5EF4-FFF2-40B4-BE49-F238E27FC236}">
                    <a16:creationId xmlns:a16="http://schemas.microsoft.com/office/drawing/2014/main" id="{1FEE9B41-9C3E-7DE5-0A59-685E7F6A9B28}"/>
                  </a:ext>
                </a:extLst>
              </p:cNvPr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1">
                <a:extLst>
                  <a:ext uri="{FF2B5EF4-FFF2-40B4-BE49-F238E27FC236}">
                    <a16:creationId xmlns:a16="http://schemas.microsoft.com/office/drawing/2014/main" id="{79DD8518-2C6C-0A20-2FD1-FE0226337119}"/>
                  </a:ext>
                </a:extLst>
              </p:cNvPr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B97F5-CA9A-3F17-1902-458B457621F2}"/>
              </a:ext>
            </a:extLst>
          </p:cNvPr>
          <p:cNvSpPr/>
          <p:nvPr/>
        </p:nvSpPr>
        <p:spPr>
          <a:xfrm>
            <a:off x="309458" y="1912086"/>
            <a:ext cx="9288567" cy="38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실제 변수에는 메모리에 값이 저장된다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  참조를 변수에 저장하면 메모리에 주소가 저장된다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10C183-6D4F-68F3-C24D-5BD5098CF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76" y="3859420"/>
            <a:ext cx="2857500" cy="1663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91DDF9-ABF2-EB95-E69E-05DB7078F644}"/>
              </a:ext>
            </a:extLst>
          </p:cNvPr>
          <p:cNvSpPr txBox="1"/>
          <p:nvPr/>
        </p:nvSpPr>
        <p:spPr>
          <a:xfrm>
            <a:off x="3021496" y="6450496"/>
            <a:ext cx="6797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출처 </a:t>
            </a:r>
            <a:r>
              <a:rPr kumimoji="1" lang="en-US" altLang="ko-KR" sz="900" dirty="0"/>
              <a:t>:</a:t>
            </a:r>
            <a:r>
              <a:rPr kumimoji="1" lang="ko-KR" altLang="en-US" sz="900" dirty="0"/>
              <a:t> </a:t>
            </a:r>
            <a:r>
              <a:rPr kumimoji="1" lang="en" altLang="ko-Kore-KR" sz="900" dirty="0"/>
              <a:t>https://</a:t>
            </a:r>
            <a:r>
              <a:rPr kumimoji="1" lang="en" altLang="ko-Kore-KR" sz="900" dirty="0" err="1"/>
              <a:t>stackoverflow.com</a:t>
            </a:r>
            <a:r>
              <a:rPr kumimoji="1" lang="en" altLang="ko-Kore-KR" sz="900" dirty="0"/>
              <a:t>/questions/59897489/what-is-the-difference-between-how-references-and-boxt-are-represented-in-memo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2422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9D87258-BBEA-8A4C-46CA-9A514B74DB8C}"/>
              </a:ext>
            </a:extLst>
          </p:cNvPr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74A36-8562-517B-3175-72BB2CA55EAF}"/>
                </a:ext>
              </a:extLst>
            </p:cNvPr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스마트 포인터와 참조의 차이점 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D3F0894-DD6C-9DAE-1AC9-322119B322BE}"/>
                </a:ext>
              </a:extLst>
            </p:cNvPr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6" name="평행 사변형 28">
                <a:extLst>
                  <a:ext uri="{FF2B5EF4-FFF2-40B4-BE49-F238E27FC236}">
                    <a16:creationId xmlns:a16="http://schemas.microsoft.com/office/drawing/2014/main" id="{1FEE9B41-9C3E-7DE5-0A59-685E7F6A9B28}"/>
                  </a:ext>
                </a:extLst>
              </p:cNvPr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1">
                <a:extLst>
                  <a:ext uri="{FF2B5EF4-FFF2-40B4-BE49-F238E27FC236}">
                    <a16:creationId xmlns:a16="http://schemas.microsoft.com/office/drawing/2014/main" id="{79DD8518-2C6C-0A20-2FD1-FE0226337119}"/>
                  </a:ext>
                </a:extLst>
              </p:cNvPr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B97F5-CA9A-3F17-1902-458B457621F2}"/>
              </a:ext>
            </a:extLst>
          </p:cNvPr>
          <p:cNvSpPr/>
          <p:nvPr/>
        </p:nvSpPr>
        <p:spPr>
          <a:xfrm>
            <a:off x="309458" y="1912086"/>
            <a:ext cx="9288567" cy="38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스마트 포인터는 소유권을 가지는 포인터이다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 그래서 참조와 달리 새롭게 값을 소유하므로 원시 자료형의 값이라도 </a:t>
            </a:r>
            <a:r>
              <a:rPr lang="ko-KR" altLang="en-US" sz="1600" dirty="0" err="1">
                <a:solidFill>
                  <a:srgbClr val="212529"/>
                </a:solidFill>
                <a:latin typeface="-apple-system"/>
              </a:rPr>
              <a:t>힙에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 저장한다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C497EA-8CA3-5EDD-0C72-7ED2E308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02" y="3731572"/>
            <a:ext cx="2908300" cy="1651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36684C-8A3C-D4C9-F65D-3FDFFE11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65" y="2871793"/>
            <a:ext cx="4241800" cy="38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03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00703" y="2201111"/>
            <a:ext cx="2888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Q &amp; A</a:t>
            </a:r>
            <a:endParaRPr lang="ko-KR" altLang="en-US" sz="6600" dirty="0">
              <a:solidFill>
                <a:schemeClr val="bg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08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부동산의 소유자와 대여 관계 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A2618-01F7-1A4E-ABBA-9FD6543710A2}"/>
              </a:ext>
            </a:extLst>
          </p:cNvPr>
          <p:cNvSpPr/>
          <p:nvPr/>
        </p:nvSpPr>
        <p:spPr>
          <a:xfrm>
            <a:off x="309458" y="1912086"/>
            <a:ext cx="9288567" cy="38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부동산등은 실제 소유자를 인정하고 소유자가 다른 사람에게 대여할 수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이때도 소유권에는 아무런 영향을 미치지 않는다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 실제 부동산은 소유권이 변동되어도 임차권은 변동되지 않을 수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</a:p>
        </p:txBody>
      </p:sp>
      <p:pic>
        <p:nvPicPr>
          <p:cNvPr id="7" name="그림 6" descr="야외, 건물, 집, 부지이(가) 표시된 사진&#10;&#10;자동 생성된 설명">
            <a:extLst>
              <a:ext uri="{FF2B5EF4-FFF2-40B4-BE49-F238E27FC236}">
                <a16:creationId xmlns:a16="http://schemas.microsoft.com/office/drawing/2014/main" id="{C62A0C2B-EA29-ED91-C3A3-B96B607E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08514" y="3056460"/>
            <a:ext cx="2892286" cy="27225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779B25-19D3-1F6D-7609-8B32CF58EA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85" y="3038585"/>
            <a:ext cx="720000" cy="7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CE324C-A385-F81E-A4CA-6D7B74EA0E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85" y="3017094"/>
            <a:ext cx="720000" cy="7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792070-776B-3FF5-5DD4-395A1EBC87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85" y="4874328"/>
            <a:ext cx="720000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CAA735-C254-97A8-4254-7F52411E8548}"/>
              </a:ext>
            </a:extLst>
          </p:cNvPr>
          <p:cNvSpPr txBox="1"/>
          <p:nvPr/>
        </p:nvSpPr>
        <p:spPr>
          <a:xfrm>
            <a:off x="1191223" y="5791695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소유자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공동 가능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E9344-B6BF-7E2A-A574-B7B7A0AF0B6D}"/>
              </a:ext>
            </a:extLst>
          </p:cNvPr>
          <p:cNvSpPr txBox="1"/>
          <p:nvPr/>
        </p:nvSpPr>
        <p:spPr>
          <a:xfrm>
            <a:off x="7083357" y="5791695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임차인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복수 가능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6" name="십자형[C] 15">
            <a:extLst>
              <a:ext uri="{FF2B5EF4-FFF2-40B4-BE49-F238E27FC236}">
                <a16:creationId xmlns:a16="http://schemas.microsoft.com/office/drawing/2014/main" id="{D31968B2-F6AC-5946-D96B-0D5F0518A665}"/>
              </a:ext>
            </a:extLst>
          </p:cNvPr>
          <p:cNvSpPr/>
          <p:nvPr/>
        </p:nvSpPr>
        <p:spPr>
          <a:xfrm>
            <a:off x="1348386" y="3974039"/>
            <a:ext cx="720000" cy="720000"/>
          </a:xfrm>
          <a:prstGeom prst="plus">
            <a:avLst>
              <a:gd name="adj" fmla="val 32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D9B435-D57D-36B3-D550-B5D603287FD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81485" y="3398585"/>
            <a:ext cx="1427028" cy="917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186235-7825-3593-768F-E3685FC4074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68386" y="4417728"/>
            <a:ext cx="1440128" cy="834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23F63F0E-6823-CA9A-5A77-0D4F12077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66" y="4801345"/>
            <a:ext cx="720000" cy="720000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21750D0-8EDC-6ED3-C05F-ED15E4FF461D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6400800" y="3377094"/>
            <a:ext cx="1202685" cy="1040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477EC02-52B6-34CE-3AB0-F90A231ADFF4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 flipV="1">
            <a:off x="6400800" y="4417728"/>
            <a:ext cx="1214866" cy="743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81802" y="2709450"/>
            <a:ext cx="555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메모리 관리 알아보기</a:t>
            </a:r>
          </a:p>
        </p:txBody>
      </p:sp>
    </p:spTree>
    <p:extLst>
      <p:ext uri="{BB962C8B-B14F-4D97-AF65-F5344CB8AC3E}">
        <p14:creationId xmlns:p14="http://schemas.microsoft.com/office/powerpoint/2010/main" val="10379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0DCF64-15F8-121E-106B-45E10153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48678"/>
            <a:ext cx="7772400" cy="449248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17837A9-2371-C2AE-166F-A9A8D7D4DE25}"/>
              </a:ext>
            </a:extLst>
          </p:cNvPr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E8FD88-AFC2-EBD4-3103-0073D8BA6EDD}"/>
                </a:ext>
              </a:extLst>
            </p:cNvPr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컴퓨터에서 메모리 처리 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5776D4D-5074-EA81-3969-57FDF46B8C12}"/>
                </a:ext>
              </a:extLst>
            </p:cNvPr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6" name="평행 사변형 28">
                <a:extLst>
                  <a:ext uri="{FF2B5EF4-FFF2-40B4-BE49-F238E27FC236}">
                    <a16:creationId xmlns:a16="http://schemas.microsoft.com/office/drawing/2014/main" id="{4EE54908-792D-A118-2A17-92959BC462B7}"/>
                  </a:ext>
                </a:extLst>
              </p:cNvPr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1">
                <a:extLst>
                  <a:ext uri="{FF2B5EF4-FFF2-40B4-BE49-F238E27FC236}">
                    <a16:creationId xmlns:a16="http://schemas.microsoft.com/office/drawing/2014/main" id="{AE672386-9D82-3A3B-C762-D3D294689DAA}"/>
                  </a:ext>
                </a:extLst>
              </p:cNvPr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CF92A4-B267-0141-A3AD-C3D8C8EE375D}"/>
              </a:ext>
            </a:extLst>
          </p:cNvPr>
          <p:cNvSpPr txBox="1"/>
          <p:nvPr/>
        </p:nvSpPr>
        <p:spPr>
          <a:xfrm>
            <a:off x="6957391" y="6202665"/>
            <a:ext cx="2224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출처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" altLang="ko-KR" sz="1200" dirty="0"/>
              <a:t>https://</a:t>
            </a:r>
            <a:r>
              <a:rPr kumimoji="1" lang="en" altLang="ko-KR" sz="1200" dirty="0" err="1"/>
              <a:t>jinshine.github.io</a:t>
            </a:r>
            <a:r>
              <a:rPr kumimoji="1" lang="en" altLang="ko-KR" sz="1200" dirty="0"/>
              <a:t>/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919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프로그램에서 메모리 처리 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B45A19-34B9-7548-2F82-5C643A9E13EA}"/>
              </a:ext>
            </a:extLst>
          </p:cNvPr>
          <p:cNvSpPr txBox="1"/>
          <p:nvPr/>
        </p:nvSpPr>
        <p:spPr>
          <a:xfrm>
            <a:off x="281609" y="1905152"/>
            <a:ext cx="923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33333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프로그램이 실행될 때 가상 메모리를 기준으로 처리  처리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B6E1-C544-CCC7-13AF-B22E4E5197ED}"/>
              </a:ext>
            </a:extLst>
          </p:cNvPr>
          <p:cNvSpPr txBox="1"/>
          <p:nvPr/>
        </p:nvSpPr>
        <p:spPr>
          <a:xfrm>
            <a:off x="4850296" y="2807636"/>
            <a:ext cx="4661453" cy="3752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400" b="1" dirty="0"/>
              <a:t>데이터 영역</a:t>
            </a:r>
          </a:p>
          <a:p>
            <a:r>
              <a:rPr kumimoji="1" lang="ko-KR" altLang="en-US" sz="1200" dirty="0"/>
              <a:t>데이터 영역은 전역변수</a:t>
            </a:r>
            <a:r>
              <a:rPr kumimoji="1" lang="en-US" altLang="ko-KR" sz="1200" dirty="0"/>
              <a:t>, </a:t>
            </a:r>
            <a:r>
              <a:rPr kumimoji="1" lang="en" altLang="ko-Kore-KR" sz="1200" dirty="0"/>
              <a:t>static </a:t>
            </a:r>
            <a:r>
              <a:rPr kumimoji="1" lang="ko-KR" altLang="en-US" sz="1200" dirty="0"/>
              <a:t>변수를 위한 메모리 공간입니다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이 둘의 공통점은 시작과 동시에 메모리에 올라가서 프로그램이 종료될 때 까지 남아있다는 것입니다</a:t>
            </a:r>
            <a:r>
              <a:rPr kumimoji="1" lang="en-US" altLang="ko-KR" sz="1200" dirty="0"/>
              <a:t>.</a:t>
            </a:r>
          </a:p>
          <a:p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400" b="1" dirty="0" err="1"/>
              <a:t>힙</a:t>
            </a:r>
            <a:r>
              <a:rPr kumimoji="1" lang="ko-KR" altLang="en-US" sz="1400" b="1" dirty="0"/>
              <a:t> 영역</a:t>
            </a:r>
          </a:p>
          <a:p>
            <a:r>
              <a:rPr kumimoji="1" lang="ko-KR" altLang="en-US" sz="1200" dirty="0" err="1"/>
              <a:t>힙</a:t>
            </a:r>
            <a:r>
              <a:rPr kumimoji="1" lang="ko-KR" altLang="en-US" sz="1200" dirty="0"/>
              <a:t> 영역은 필요할 때 동적으로 메모리를 할당하기 위한 영역으로 </a:t>
            </a:r>
            <a:r>
              <a:rPr kumimoji="1" lang="en" altLang="ko-Kore-KR" sz="1200" dirty="0"/>
              <a:t>malloc </a:t>
            </a:r>
            <a:r>
              <a:rPr kumimoji="1" lang="ko-KR" altLang="en-US" sz="1200" dirty="0"/>
              <a:t>등으로 동적으로 선언된 변수들이 메모리 공간의 </a:t>
            </a:r>
            <a:r>
              <a:rPr kumimoji="1" lang="ko-KR" altLang="en-US" sz="1200" dirty="0" err="1"/>
              <a:t>힙</a:t>
            </a:r>
            <a:r>
              <a:rPr kumimoji="1" lang="ko-KR" altLang="en-US" sz="1200" dirty="0"/>
              <a:t> 영역에 저장됩니다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즉</a:t>
            </a:r>
            <a:r>
              <a:rPr kumimoji="1" lang="en-US" altLang="ko-KR" sz="1200" dirty="0"/>
              <a:t>, </a:t>
            </a:r>
            <a:r>
              <a:rPr kumimoji="1" lang="ko-KR" altLang="en-US" sz="1200" dirty="0"/>
              <a:t>할당되어야 할 메모리의 크기를 실행 시간 도중에 결정해야 할 경우가 이에 속하게 됩니다</a:t>
            </a:r>
            <a:r>
              <a:rPr kumimoji="1"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400" b="1" dirty="0"/>
              <a:t>스택 영역</a:t>
            </a:r>
          </a:p>
          <a:p>
            <a:r>
              <a:rPr kumimoji="1" lang="ko-KR" altLang="en-US" sz="1200" dirty="0"/>
              <a:t>스택 영역은 함수 호출 시 생성되는 지역 변수와 매개 변수가 저장되는 메모리 공간입니다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이 스택 영역은 함수 호출이 시작되는 시점에 사용되는 지역 변수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매개 변수들이 메모리의 스택 영역에 지정되고 함수 호출이 끝나는 시점에 소멸됩니다</a:t>
            </a:r>
            <a:r>
              <a:rPr kumimoji="1" lang="en-US" altLang="ko-KR" sz="1200" dirty="0"/>
              <a:t>.</a:t>
            </a:r>
          </a:p>
          <a:p>
            <a:endParaRPr kumimoji="1"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475CC9-FE74-C7ED-5B25-86C10D34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" y="2563189"/>
            <a:ext cx="4579492" cy="41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2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81802" y="2709450"/>
            <a:ext cx="555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변수 이해하기</a:t>
            </a:r>
          </a:p>
        </p:txBody>
      </p:sp>
    </p:spTree>
    <p:extLst>
      <p:ext uri="{BB962C8B-B14F-4D97-AF65-F5344CB8AC3E}">
        <p14:creationId xmlns:p14="http://schemas.microsoft.com/office/powerpoint/2010/main" val="402583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변수란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29" name="평행 사변형 28"/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평행 사변형 1"/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A2618-01F7-1A4E-ABBA-9FD6543710A2}"/>
              </a:ext>
            </a:extLst>
          </p:cNvPr>
          <p:cNvSpPr/>
          <p:nvPr/>
        </p:nvSpPr>
        <p:spPr>
          <a:xfrm>
            <a:off x="309458" y="1912086"/>
            <a:ext cx="9288567" cy="38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메모리 공간에 저장된 값을 식별할 수 있는 고유한 이름을 변수 이름</a:t>
            </a:r>
            <a:r>
              <a:rPr lang="en-US" altLang="ko-KR" sz="160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1600" i="0" dirty="0" err="1">
                <a:solidFill>
                  <a:srgbClr val="212529"/>
                </a:solidFill>
                <a:effectLst/>
                <a:latin typeface="-apple-system"/>
              </a:rPr>
              <a:t>변수명</a:t>
            </a:r>
            <a:r>
              <a:rPr lang="en-US" altLang="ko-KR" sz="160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이라 한다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85EC66-3298-D4D0-0063-301AA1D9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446"/>
            <a:ext cx="7772400" cy="3739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C58BDF-4E07-7050-15D0-58E13A64111B}"/>
              </a:ext>
            </a:extLst>
          </p:cNvPr>
          <p:cNvSpPr txBox="1"/>
          <p:nvPr/>
        </p:nvSpPr>
        <p:spPr>
          <a:xfrm>
            <a:off x="6957391" y="6202665"/>
            <a:ext cx="2528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출처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" altLang="ko-KR" sz="1200" dirty="0"/>
              <a:t>https://</a:t>
            </a:r>
            <a:r>
              <a:rPr kumimoji="1" lang="en" altLang="ko-KR" sz="1200" dirty="0" err="1"/>
              <a:t>velog.io</a:t>
            </a:r>
            <a:r>
              <a:rPr kumimoji="1" lang="en" altLang="ko-KR" sz="1200" dirty="0"/>
              <a:t>/@southbig89/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54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E1C7BA-55C4-004F-A1F1-925B86CF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87585"/>
            <a:ext cx="7772400" cy="389718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FC00C7F-8916-B031-D735-28DDAB50758A}"/>
              </a:ext>
            </a:extLst>
          </p:cNvPr>
          <p:cNvGrpSpPr/>
          <p:nvPr/>
        </p:nvGrpSpPr>
        <p:grpSpPr>
          <a:xfrm>
            <a:off x="398030" y="1124003"/>
            <a:ext cx="9199995" cy="461665"/>
            <a:chOff x="316259" y="1124003"/>
            <a:chExt cx="926576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082D0A-6DFD-5CB2-F85C-A59A255F5822}"/>
                </a:ext>
              </a:extLst>
            </p:cNvPr>
            <p:cNvSpPr txBox="1"/>
            <p:nvPr/>
          </p:nvSpPr>
          <p:spPr>
            <a:xfrm>
              <a:off x="469825" y="1124003"/>
              <a:ext cx="9112203" cy="461665"/>
            </a:xfrm>
            <a:prstGeom prst="rect">
              <a:avLst/>
            </a:prstGeom>
            <a:noFill/>
          </p:spPr>
          <p:txBody>
            <a:bodyPr wrap="square" lIns="126000" rIns="126000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이름없는 변수란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8EE7A2A-3AAE-26B3-04A6-5EEF85529B63}"/>
                </a:ext>
              </a:extLst>
            </p:cNvPr>
            <p:cNvGrpSpPr/>
            <p:nvPr/>
          </p:nvGrpSpPr>
          <p:grpSpPr>
            <a:xfrm>
              <a:off x="316259" y="1199261"/>
              <a:ext cx="76200" cy="253351"/>
              <a:chOff x="155573" y="1183843"/>
              <a:chExt cx="76200" cy="253351"/>
            </a:xfrm>
          </p:grpSpPr>
          <p:sp>
            <p:nvSpPr>
              <p:cNvPr id="6" name="평행 사변형 28">
                <a:extLst>
                  <a:ext uri="{FF2B5EF4-FFF2-40B4-BE49-F238E27FC236}">
                    <a16:creationId xmlns:a16="http://schemas.microsoft.com/office/drawing/2014/main" id="{A0C198E8-67EC-FE9C-8175-AAC81BD43A5C}"/>
                  </a:ext>
                </a:extLst>
              </p:cNvPr>
              <p:cNvSpPr/>
              <p:nvPr/>
            </p:nvSpPr>
            <p:spPr>
              <a:xfrm rot="5400000">
                <a:off x="122693" y="1328114"/>
                <a:ext cx="141960" cy="76199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1">
                <a:extLst>
                  <a:ext uri="{FF2B5EF4-FFF2-40B4-BE49-F238E27FC236}">
                    <a16:creationId xmlns:a16="http://schemas.microsoft.com/office/drawing/2014/main" id="{A3B4F259-2B5D-F111-3B2F-A471461A3542}"/>
                  </a:ext>
                </a:extLst>
              </p:cNvPr>
              <p:cNvSpPr/>
              <p:nvPr/>
            </p:nvSpPr>
            <p:spPr>
              <a:xfrm rot="5400000">
                <a:off x="122693" y="1216724"/>
                <a:ext cx="141961" cy="76199"/>
              </a:xfrm>
              <a:prstGeom prst="parallelogram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D88518-25F2-91E1-2E2D-174EB3A9EA8F}"/>
              </a:ext>
            </a:extLst>
          </p:cNvPr>
          <p:cNvSpPr/>
          <p:nvPr/>
        </p:nvSpPr>
        <p:spPr>
          <a:xfrm>
            <a:off x="309458" y="1839266"/>
            <a:ext cx="9288567" cy="461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배열 등은 배열의 이름을 가지지면 실제 저장하는 곳의 별도의 이름이 없지만 값을 저장할 수 있는 구조이다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62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4653</TotalTime>
  <Words>693</Words>
  <Application>Microsoft Macintosh PowerPoint</Application>
  <PresentationFormat>A4 용지(210x297mm)</PresentationFormat>
  <Paragraphs>76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-apple-system</vt:lpstr>
      <vt:lpstr>서울남산체 B</vt:lpstr>
      <vt:lpstr>서울남산체 EB</vt:lpstr>
      <vt:lpstr>서울남산체 L</vt:lpstr>
      <vt:lpstr>Google Sans</vt:lpstr>
      <vt:lpstr>맑은 고딕</vt:lpstr>
      <vt:lpstr>NanumGothic</vt:lpstr>
      <vt:lpstr>Söhne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문 용준</cp:lastModifiedBy>
  <cp:revision>206</cp:revision>
  <dcterms:created xsi:type="dcterms:W3CDTF">2020-10-20T00:42:54Z</dcterms:created>
  <dcterms:modified xsi:type="dcterms:W3CDTF">2023-06-26T03:19:26Z</dcterms:modified>
</cp:coreProperties>
</file>