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583" r:id="rId2"/>
    <p:sldId id="584" r:id="rId3"/>
    <p:sldId id="593" r:id="rId4"/>
    <p:sldId id="606" r:id="rId5"/>
    <p:sldId id="607" r:id="rId6"/>
    <p:sldId id="585" r:id="rId7"/>
    <p:sldId id="586" r:id="rId8"/>
    <p:sldId id="587" r:id="rId9"/>
    <p:sldId id="588" r:id="rId10"/>
    <p:sldId id="590" r:id="rId11"/>
    <p:sldId id="600" r:id="rId12"/>
    <p:sldId id="589" r:id="rId13"/>
    <p:sldId id="591" r:id="rId14"/>
    <p:sldId id="599" r:id="rId15"/>
    <p:sldId id="601" r:id="rId16"/>
    <p:sldId id="602" r:id="rId17"/>
    <p:sldId id="603" r:id="rId18"/>
    <p:sldId id="604" r:id="rId19"/>
    <p:sldId id="605" r:id="rId20"/>
    <p:sldId id="592" r:id="rId21"/>
  </p:sldIdLst>
  <p:sldSz cx="6858000" cy="5143500"/>
  <p:notesSz cx="6858000" cy="9144000"/>
  <p:embeddedFontLst>
    <p:embeddedFont>
      <p:font typeface="Gothic A1" panose="020B0600000101010101" charset="-127"/>
      <p:regular r:id="rId23"/>
      <p:bold r:id="rId24"/>
    </p:embeddedFont>
    <p:embeddedFont>
      <p:font typeface="Gothic A1 ExtraBold" panose="020B0600000101010101" charset="-127"/>
      <p:bold r:id="rId25"/>
    </p:embeddedFont>
    <p:embeddedFont>
      <p:font typeface="NanumSquare Extra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-hoon Kim" initials="" lastIdx="16" clrIdx="0"/>
  <p:cmAuthor id="1" name="kim jihoon" initials="kj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190B4C-8A35-4BBF-87FF-41651694F63D}">
  <a:tblStyle styleId="{81190B4C-8A35-4BBF-87FF-41651694F6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42" autoAdjust="0"/>
  </p:normalViewPr>
  <p:slideViewPr>
    <p:cSldViewPr snapToGrid="0">
      <p:cViewPr>
        <p:scale>
          <a:sx n="84" d="100"/>
          <a:sy n="84" d="100"/>
        </p:scale>
        <p:origin x="588" y="60"/>
      </p:cViewPr>
      <p:guideLst>
        <p:guide orient="horz" pos="157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68141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1E186-ABC2-48B2-9EA7-E83B5DD5B3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82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1E186-ABC2-48B2-9EA7-E83B5DD5B3E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6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Gothic A1 ExtraBold"/>
              <a:buNone/>
              <a:defRPr sz="2700">
                <a:latin typeface="Gothic A1 ExtraBold"/>
                <a:ea typeface="Gothic A1 ExtraBold"/>
                <a:cs typeface="Gothic A1 ExtraBold"/>
                <a:sym typeface="Gothic A1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983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4017" y="1"/>
            <a:ext cx="6267518" cy="897731"/>
          </a:xfrm>
        </p:spPr>
        <p:txBody>
          <a:bodyPr/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96466" y="897733"/>
            <a:ext cx="6265069" cy="3672241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575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04491" indent="-151805">
              <a:buFont typeface="Arial" panose="020B0604020202020204" pitchFamily="34" charset="0"/>
              <a:buChar char="ͦ"/>
              <a:defRPr sz="1350">
                <a:ea typeface="나눔스퀘어 Bold" panose="020B0600000101010101" pitchFamily="50" charset="-127"/>
              </a:defRPr>
            </a:lvl2pPr>
            <a:lvl3pPr marL="418802" indent="-214313">
              <a:buFont typeface="Arial" panose="020B0604020202020204" pitchFamily="34" charset="0"/>
              <a:buChar char="•"/>
              <a:defRPr sz="135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36997" indent="-238125">
              <a:buFont typeface="Arial" panose="020B0604020202020204" pitchFamily="34" charset="0"/>
              <a:buChar char="•"/>
              <a:defRPr sz="1125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2"/>
            <a:r>
              <a:rPr lang="ko-KR" altLang="en-US" dirty="0"/>
              <a:t>둘째 수준</a:t>
            </a:r>
            <a:endParaRPr lang="en-US" altLang="ko-KR" dirty="0"/>
          </a:p>
          <a:p>
            <a:pPr lvl="3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2271-B0B8-4281-AA72-B663E0478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9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6465" y="2155710"/>
            <a:ext cx="6265070" cy="1353550"/>
          </a:xfrm>
        </p:spPr>
        <p:txBody>
          <a:bodyPr>
            <a:normAutofit/>
          </a:bodyPr>
          <a:lstStyle>
            <a:lvl1pPr>
              <a:defRPr sz="27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2271-B0B8-4281-AA72-B663E0478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1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647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8471" y="263068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Gothic A1"/>
              <a:buNone/>
              <a:defRPr b="1">
                <a:latin typeface="NanumSquare ExtraBold" panose="020B0600000101010101" pitchFamily="50" charset="-127"/>
                <a:ea typeface="NanumSquare ExtraBold" panose="020B0600000101010101" pitchFamily="50" charset="-127"/>
                <a:cs typeface="Gothic A1"/>
                <a:sym typeface="Gothic A1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835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407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presso-basic">
  <p:cSld name="codepresso-basic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Gothic A1"/>
              <a:buNone/>
              <a:defRPr sz="3600" b="1">
                <a:latin typeface="NanumSquare ExtraBold" panose="020B0600000101010101" pitchFamily="50" charset="-127"/>
                <a:ea typeface="NanumSquare ExtraBold" panose="020B0600000101010101" pitchFamily="50" charset="-127"/>
                <a:cs typeface="Gothic A1"/>
                <a:sym typeface="Gothic A1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359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732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92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756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405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53361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0" y="1491630"/>
            <a:ext cx="6857999" cy="135355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500" b="1" dirty="0"/>
              <a:t>Chatbot </a:t>
            </a:r>
            <a:r>
              <a:rPr lang="ko-KR" altLang="en-US" sz="4500" b="1" dirty="0"/>
              <a:t>개발 프로젝트</a:t>
            </a:r>
          </a:p>
        </p:txBody>
      </p:sp>
    </p:spTree>
    <p:extLst>
      <p:ext uri="{BB962C8B-B14F-4D97-AF65-F5344CB8AC3E}">
        <p14:creationId xmlns:p14="http://schemas.microsoft.com/office/powerpoint/2010/main" val="283377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2D7C1-6A85-4445-AE1D-7C9ECF60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조별 </a:t>
            </a:r>
            <a:r>
              <a:rPr lang="en-US" altLang="ko-KR" sz="2800" dirty="0"/>
              <a:t>Chatbot </a:t>
            </a:r>
            <a:r>
              <a:rPr lang="ko-KR" altLang="en-US" sz="2800" dirty="0"/>
              <a:t>아이디어</a:t>
            </a:r>
            <a:r>
              <a:rPr lang="en-US" altLang="ko-KR" sz="2800" dirty="0"/>
              <a:t>/</a:t>
            </a:r>
            <a:r>
              <a:rPr lang="ko-KR" altLang="en-US" sz="2800" dirty="0"/>
              <a:t>기능 발표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1F81A-FDC9-4648-9E74-1BA861E2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아이디어 및 작성한 기능 요구사항 발표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 당 </a:t>
            </a:r>
            <a:r>
              <a:rPr lang="en-US" altLang="ko-KR" dirty="0"/>
              <a:t>PPT 1 ~ 2 </a:t>
            </a:r>
            <a:r>
              <a:rPr lang="ko-KR" altLang="en-US" dirty="0"/>
              <a:t>슬라이드</a:t>
            </a:r>
          </a:p>
        </p:txBody>
      </p:sp>
    </p:spTree>
    <p:extLst>
      <p:ext uri="{BB962C8B-B14F-4D97-AF65-F5344CB8AC3E}">
        <p14:creationId xmlns:p14="http://schemas.microsoft.com/office/powerpoint/2010/main" val="290296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5AD87-5D03-4AC0-897C-A39A9E75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대화 흐름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DA2F2-A5DD-4D2E-ACA1-4E991B9C6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흐름과 예외 흐름을 설계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흐름은 대화가 끝까지 성공적으로 이루어져 고객이 목표를 달성 한 상태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예외 흐름은 특정한 이유로 고객이 목적을 달성하지 못한 상태에서 대화가 종료 된 상태</a:t>
            </a:r>
          </a:p>
        </p:txBody>
      </p:sp>
    </p:spTree>
    <p:extLst>
      <p:ext uri="{BB962C8B-B14F-4D97-AF65-F5344CB8AC3E}">
        <p14:creationId xmlns:p14="http://schemas.microsoft.com/office/powerpoint/2010/main" val="120713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27C8A-4F76-4F83-B1CD-47727C43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대화 흐름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272FB-2A4C-4694-8B1F-E864FB707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49" y="897731"/>
            <a:ext cx="3465783" cy="414210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주요 성공 흐름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피자 주문 </a:t>
            </a:r>
            <a:r>
              <a:rPr lang="ko-KR" altLang="en-US" dirty="0" err="1"/>
              <a:t>할께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어떤 피자를 주문하시겠습니까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  <a:p>
            <a:pPr lvl="2">
              <a:spcBef>
                <a:spcPts val="600"/>
              </a:spcBef>
            </a:pPr>
            <a:r>
              <a:rPr lang="ko-KR" altLang="en-US" dirty="0"/>
              <a:t>불고기 피자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사이즈를 선택해주세요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spcBef>
                <a:spcPts val="600"/>
              </a:spcBef>
            </a:pPr>
            <a:r>
              <a:rPr lang="ko-KR" altLang="en-US" dirty="0" err="1"/>
              <a:t>라지</a:t>
            </a:r>
            <a:r>
              <a:rPr lang="ko-KR" altLang="en-US" dirty="0"/>
              <a:t> 사이즈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수량을 선택해주세요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spcBef>
                <a:spcPts val="600"/>
              </a:spcBef>
            </a:pPr>
            <a:r>
              <a:rPr lang="ko-KR" altLang="en-US" dirty="0"/>
              <a:t>한판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불고기피자 </a:t>
            </a:r>
            <a:r>
              <a:rPr lang="ko-KR" altLang="en-US" dirty="0" err="1">
                <a:solidFill>
                  <a:srgbClr val="0070C0"/>
                </a:solidFill>
              </a:rPr>
              <a:t>라지</a:t>
            </a:r>
            <a:r>
              <a:rPr lang="ko-KR" altLang="en-US" dirty="0">
                <a:solidFill>
                  <a:srgbClr val="0070C0"/>
                </a:solidFill>
              </a:rPr>
              <a:t> 사이즈 한판 주문하시는 것 맞나요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  <a:p>
            <a:pPr lvl="2">
              <a:spcBef>
                <a:spcPts val="600"/>
              </a:spcBef>
            </a:pPr>
            <a:r>
              <a:rPr lang="ko-KR" altLang="en-US" dirty="0"/>
              <a:t>응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사이드 메뉴도 추가 하시겠습니까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E9D3CF6-8662-45B4-BEA1-2564EDF84551}"/>
              </a:ext>
            </a:extLst>
          </p:cNvPr>
          <p:cNvSpPr txBox="1">
            <a:spLocks/>
          </p:cNvSpPr>
          <p:nvPr/>
        </p:nvSpPr>
        <p:spPr>
          <a:xfrm>
            <a:off x="3716607" y="897731"/>
            <a:ext cx="3017346" cy="414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  <a:defRPr sz="1575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L="204491" marR="0" lvl="1" indent="-15180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ͦ"/>
              <a:defRPr sz="1350" b="0" i="0" u="none" strike="noStrike" cap="none">
                <a:solidFill>
                  <a:schemeClr val="dk2"/>
                </a:solidFill>
                <a:latin typeface="Arial"/>
                <a:ea typeface="나눔스퀘어 Bold" panose="020B0600000101010101" pitchFamily="50" charset="-127"/>
                <a:cs typeface="Arial"/>
                <a:sym typeface="Arial"/>
              </a:defRPr>
            </a:lvl2pPr>
            <a:lvl3pPr marL="418802" marR="0" lvl="2" indent="-21431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350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3pPr>
            <a:lvl4pPr marL="736997" marR="0" lvl="3" indent="-23812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125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</a:pPr>
            <a:r>
              <a:rPr lang="ko-KR" altLang="en-US" dirty="0"/>
              <a:t>콜라 하나 추가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콜라를 추가했습니다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어디로 배달해드릴 까요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  <a:p>
            <a:pPr lvl="2">
              <a:spcBef>
                <a:spcPts val="600"/>
              </a:spcBef>
            </a:pPr>
            <a:r>
              <a:rPr lang="ko-KR" altLang="en-US" dirty="0"/>
              <a:t>서울시 마포구로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네 서울시 마포구로 불고기 피자 </a:t>
            </a:r>
            <a:r>
              <a:rPr lang="ko-KR" altLang="en-US" dirty="0" err="1">
                <a:solidFill>
                  <a:srgbClr val="0070C0"/>
                </a:solidFill>
              </a:rPr>
              <a:t>라지</a:t>
            </a:r>
            <a:r>
              <a:rPr lang="ko-KR" altLang="en-US" dirty="0">
                <a:solidFill>
                  <a:srgbClr val="0070C0"/>
                </a:solidFill>
              </a:rPr>
              <a:t> 한판을 콜라와 함께 배달하겠습니다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21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E8E1E-0CD0-49E5-BB17-3BDEF990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대화 흐름 설계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546E66A-E8C9-487B-B8C8-43E0EEA04B4F}"/>
              </a:ext>
            </a:extLst>
          </p:cNvPr>
          <p:cNvSpPr txBox="1">
            <a:spLocks/>
          </p:cNvSpPr>
          <p:nvPr/>
        </p:nvSpPr>
        <p:spPr>
          <a:xfrm>
            <a:off x="150649" y="897731"/>
            <a:ext cx="3465783" cy="414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  <a:defRPr sz="1575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L="204491" marR="0" lvl="1" indent="-15180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ͦ"/>
              <a:defRPr sz="1350" b="0" i="0" u="none" strike="noStrike" cap="none">
                <a:solidFill>
                  <a:schemeClr val="dk2"/>
                </a:solidFill>
                <a:latin typeface="Arial"/>
                <a:ea typeface="나눔스퀘어 Bold" panose="020B0600000101010101" pitchFamily="50" charset="-127"/>
                <a:cs typeface="Arial"/>
                <a:sym typeface="Arial"/>
              </a:defRPr>
            </a:lvl2pPr>
            <a:lvl3pPr marL="418802" marR="0" lvl="2" indent="-21431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350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3pPr>
            <a:lvl4pPr marL="736997" marR="0" lvl="3" indent="-23812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125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주요 성공 흐름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피자 주문 </a:t>
            </a:r>
            <a:r>
              <a:rPr lang="ko-KR" altLang="en-US" dirty="0" err="1"/>
              <a:t>할께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어떤 피자를 주문하시겠습니까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  <a:p>
            <a:pPr lvl="2">
              <a:spcBef>
                <a:spcPts val="600"/>
              </a:spcBef>
            </a:pPr>
            <a:r>
              <a:rPr lang="ko-KR" altLang="en-US" dirty="0"/>
              <a:t>불고기 피자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사이즈를 선택해주세요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spcBef>
                <a:spcPts val="600"/>
              </a:spcBef>
            </a:pPr>
            <a:r>
              <a:rPr lang="ko-KR" altLang="en-US" dirty="0" err="1"/>
              <a:t>라지</a:t>
            </a:r>
            <a:r>
              <a:rPr lang="ko-KR" altLang="en-US" dirty="0"/>
              <a:t> 사이즈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수량을 선택해주세요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spcBef>
                <a:spcPts val="600"/>
              </a:spcBef>
            </a:pPr>
            <a:r>
              <a:rPr lang="ko-KR" altLang="en-US" dirty="0"/>
              <a:t>한판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불고기피자 </a:t>
            </a:r>
            <a:r>
              <a:rPr lang="ko-KR" altLang="en-US" dirty="0" err="1">
                <a:solidFill>
                  <a:srgbClr val="0070C0"/>
                </a:solidFill>
              </a:rPr>
              <a:t>라지</a:t>
            </a:r>
            <a:r>
              <a:rPr lang="ko-KR" altLang="en-US" dirty="0">
                <a:solidFill>
                  <a:srgbClr val="0070C0"/>
                </a:solidFill>
              </a:rPr>
              <a:t> 사이즈 한판 주문하시는 것 맞나요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  <a:p>
            <a:pPr lvl="2">
              <a:spcBef>
                <a:spcPts val="600"/>
              </a:spcBef>
            </a:pPr>
            <a:r>
              <a:rPr lang="ko-KR" altLang="en-US" dirty="0"/>
              <a:t>응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사이드 메뉴도 추가 하시겠습니까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4BA431F-CACB-464A-BC61-7D1D5DA97F2E}"/>
              </a:ext>
            </a:extLst>
          </p:cNvPr>
          <p:cNvSpPr txBox="1">
            <a:spLocks/>
          </p:cNvSpPr>
          <p:nvPr/>
        </p:nvSpPr>
        <p:spPr>
          <a:xfrm>
            <a:off x="3716607" y="905351"/>
            <a:ext cx="3017346" cy="414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  <a:defRPr sz="1575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L="204491" marR="0" lvl="1" indent="-15180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ͦ"/>
              <a:defRPr sz="1350" b="0" i="0" u="none" strike="noStrike" cap="none">
                <a:solidFill>
                  <a:schemeClr val="dk2"/>
                </a:solidFill>
                <a:latin typeface="Arial"/>
                <a:ea typeface="나눔스퀘어 Bold" panose="020B0600000101010101" pitchFamily="50" charset="-127"/>
                <a:cs typeface="Arial"/>
                <a:sym typeface="Arial"/>
              </a:defRPr>
            </a:lvl2pPr>
            <a:lvl3pPr marL="418802" marR="0" lvl="2" indent="-21431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350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3pPr>
            <a:lvl4pPr marL="736997" marR="0" lvl="3" indent="-23812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125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</a:pPr>
            <a:r>
              <a:rPr lang="ko-KR" altLang="en-US" b="1" dirty="0">
                <a:solidFill>
                  <a:srgbClr val="FF0000"/>
                </a:solidFill>
              </a:rPr>
              <a:t>아니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어디로 배달해드릴 까요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  <a:p>
            <a:pPr lvl="2">
              <a:spcBef>
                <a:spcPts val="600"/>
              </a:spcBef>
            </a:pPr>
            <a:r>
              <a:rPr lang="ko-KR" altLang="en-US" dirty="0"/>
              <a:t>서울시 마포구로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네 서울시 마포구로 불고기 피자 </a:t>
            </a:r>
            <a:r>
              <a:rPr lang="ko-KR" altLang="en-US" dirty="0" err="1">
                <a:solidFill>
                  <a:srgbClr val="0070C0"/>
                </a:solidFill>
              </a:rPr>
              <a:t>라지</a:t>
            </a:r>
            <a:r>
              <a:rPr lang="ko-KR" altLang="en-US" dirty="0">
                <a:solidFill>
                  <a:srgbClr val="0070C0"/>
                </a:solidFill>
              </a:rPr>
              <a:t> 한판을 배달하겠습니다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9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0E518-5E7A-45CB-8FB3-5BE9BA91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대화 흐름 설계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F8DF1ED-8F3D-4378-910A-8E03C38A8D1A}"/>
              </a:ext>
            </a:extLst>
          </p:cNvPr>
          <p:cNvSpPr txBox="1">
            <a:spLocks/>
          </p:cNvSpPr>
          <p:nvPr/>
        </p:nvSpPr>
        <p:spPr>
          <a:xfrm>
            <a:off x="150649" y="897731"/>
            <a:ext cx="3465783" cy="414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  <a:defRPr sz="1575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L="204491" marR="0" lvl="1" indent="-15180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ͦ"/>
              <a:defRPr sz="1350" b="0" i="0" u="none" strike="noStrike" cap="none">
                <a:solidFill>
                  <a:schemeClr val="dk2"/>
                </a:solidFill>
                <a:latin typeface="Arial"/>
                <a:ea typeface="나눔스퀘어 Bold" panose="020B0600000101010101" pitchFamily="50" charset="-127"/>
                <a:cs typeface="Arial"/>
                <a:sym typeface="Arial"/>
              </a:defRPr>
            </a:lvl2pPr>
            <a:lvl3pPr marL="418802" marR="0" lvl="2" indent="-21431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350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3pPr>
            <a:lvl4pPr marL="736997" marR="0" lvl="3" indent="-23812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125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예외 흐름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피자 주문 </a:t>
            </a:r>
            <a:r>
              <a:rPr lang="ko-KR" altLang="en-US" dirty="0" err="1"/>
              <a:t>할께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어떤 피자를 주문하시겠습니까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  <a:p>
            <a:pPr lvl="2">
              <a:spcBef>
                <a:spcPts val="600"/>
              </a:spcBef>
            </a:pPr>
            <a:r>
              <a:rPr lang="ko-KR" altLang="en-US" dirty="0"/>
              <a:t>불고기 피자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사이즈를 선택해주세요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spcBef>
                <a:spcPts val="600"/>
              </a:spcBef>
            </a:pPr>
            <a:r>
              <a:rPr lang="ko-KR" altLang="en-US" dirty="0" err="1"/>
              <a:t>라지</a:t>
            </a:r>
            <a:r>
              <a:rPr lang="ko-KR" altLang="en-US" dirty="0"/>
              <a:t> 사이즈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수량을 선택해주세요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spcBef>
                <a:spcPts val="600"/>
              </a:spcBef>
            </a:pPr>
            <a:r>
              <a:rPr lang="ko-KR" altLang="en-US" dirty="0"/>
              <a:t>한판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불고기피자 </a:t>
            </a:r>
            <a:r>
              <a:rPr lang="ko-KR" altLang="en-US" dirty="0" err="1">
                <a:solidFill>
                  <a:srgbClr val="0070C0"/>
                </a:solidFill>
              </a:rPr>
              <a:t>라지</a:t>
            </a:r>
            <a:r>
              <a:rPr lang="ko-KR" altLang="en-US" dirty="0">
                <a:solidFill>
                  <a:srgbClr val="0070C0"/>
                </a:solidFill>
              </a:rPr>
              <a:t> 사이즈 한판 주문하시는 것 맞나요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  <a:p>
            <a:pPr lvl="2">
              <a:spcBef>
                <a:spcPts val="600"/>
              </a:spcBef>
            </a:pPr>
            <a:r>
              <a:rPr lang="ko-KR" altLang="en-US" b="1" dirty="0">
                <a:solidFill>
                  <a:srgbClr val="FF0000"/>
                </a:solidFill>
              </a:rPr>
              <a:t>아니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주문을 다시 시작해주세요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39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F63C1-F0E1-4587-A015-9FD5988D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대화 흐름 설계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E475368-A1FC-403E-83FE-18E91E0E1EC4}"/>
              </a:ext>
            </a:extLst>
          </p:cNvPr>
          <p:cNvSpPr txBox="1">
            <a:spLocks/>
          </p:cNvSpPr>
          <p:nvPr/>
        </p:nvSpPr>
        <p:spPr>
          <a:xfrm>
            <a:off x="150649" y="897731"/>
            <a:ext cx="3465783" cy="414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  <a:defRPr sz="1575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L="204491" marR="0" lvl="1" indent="-15180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ͦ"/>
              <a:defRPr sz="1350" b="0" i="0" u="none" strike="noStrike" cap="none">
                <a:solidFill>
                  <a:schemeClr val="dk2"/>
                </a:solidFill>
                <a:latin typeface="Arial"/>
                <a:ea typeface="나눔스퀘어 Bold" panose="020B0600000101010101" pitchFamily="50" charset="-127"/>
                <a:cs typeface="Arial"/>
                <a:sym typeface="Arial"/>
              </a:defRPr>
            </a:lvl2pPr>
            <a:lvl3pPr marL="418802" marR="0" lvl="2" indent="-21431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350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3pPr>
            <a:lvl4pPr marL="736997" marR="0" lvl="3" indent="-23812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125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예외 흐름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피자 주문 </a:t>
            </a:r>
            <a:r>
              <a:rPr lang="ko-KR" altLang="en-US" dirty="0" err="1"/>
              <a:t>할께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어떤 피자를 주문하시겠습니까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  <a:p>
            <a:pPr lvl="2">
              <a:spcBef>
                <a:spcPts val="600"/>
              </a:spcBef>
            </a:pPr>
            <a:r>
              <a:rPr lang="ko-KR" altLang="en-US" dirty="0"/>
              <a:t>불고기 피자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사이즈를 선택해주세요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spcBef>
                <a:spcPts val="600"/>
              </a:spcBef>
            </a:pPr>
            <a:r>
              <a:rPr lang="ko-KR" altLang="en-US" dirty="0" err="1"/>
              <a:t>라지</a:t>
            </a:r>
            <a:r>
              <a:rPr lang="ko-KR" altLang="en-US" dirty="0"/>
              <a:t> 사이즈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수량을 선택해주세요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spcBef>
                <a:spcPts val="600"/>
              </a:spcBef>
            </a:pPr>
            <a:r>
              <a:rPr lang="ko-KR" altLang="en-US" dirty="0"/>
              <a:t>한판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불고기피자 </a:t>
            </a:r>
            <a:r>
              <a:rPr lang="ko-KR" altLang="en-US" dirty="0" err="1">
                <a:solidFill>
                  <a:srgbClr val="0070C0"/>
                </a:solidFill>
              </a:rPr>
              <a:t>라지</a:t>
            </a:r>
            <a:r>
              <a:rPr lang="ko-KR" altLang="en-US" dirty="0">
                <a:solidFill>
                  <a:srgbClr val="0070C0"/>
                </a:solidFill>
              </a:rPr>
              <a:t> 사이즈 한판 주문하시는 것 맞나요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  <a:p>
            <a:pPr lvl="2">
              <a:spcBef>
                <a:spcPts val="600"/>
              </a:spcBef>
            </a:pPr>
            <a:r>
              <a:rPr lang="ko-KR" altLang="en-US" dirty="0"/>
              <a:t>응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사이드 메뉴도 추가 하시겠습니까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B2C7C9-DD2B-4368-A06A-F18CFDFB1B6E}"/>
              </a:ext>
            </a:extLst>
          </p:cNvPr>
          <p:cNvSpPr txBox="1">
            <a:spLocks/>
          </p:cNvSpPr>
          <p:nvPr/>
        </p:nvSpPr>
        <p:spPr>
          <a:xfrm>
            <a:off x="3716607" y="897731"/>
            <a:ext cx="3017346" cy="414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  <a:defRPr sz="1575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L="204491" marR="0" lvl="1" indent="-15180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ͦ"/>
              <a:defRPr sz="1350" b="0" i="0" u="none" strike="noStrike" cap="none">
                <a:solidFill>
                  <a:schemeClr val="dk2"/>
                </a:solidFill>
                <a:latin typeface="Arial"/>
                <a:ea typeface="나눔스퀘어 Bold" panose="020B0600000101010101" pitchFamily="50" charset="-127"/>
                <a:cs typeface="Arial"/>
                <a:sym typeface="Arial"/>
              </a:defRPr>
            </a:lvl2pPr>
            <a:lvl3pPr marL="418802" marR="0" lvl="2" indent="-21431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350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3pPr>
            <a:lvl4pPr marL="736997" marR="0" lvl="3" indent="-23812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125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</a:pPr>
            <a:r>
              <a:rPr lang="ko-KR" altLang="en-US" b="1" dirty="0">
                <a:solidFill>
                  <a:srgbClr val="FF0000"/>
                </a:solidFill>
              </a:rPr>
              <a:t>주문 취소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>
              <a:spcBef>
                <a:spcPts val="600"/>
              </a:spcBef>
            </a:pPr>
            <a:r>
              <a:rPr lang="ko-KR" altLang="en-US" dirty="0">
                <a:solidFill>
                  <a:srgbClr val="0070C0"/>
                </a:solidFill>
              </a:rPr>
              <a:t>주문을 다시 시작해주세요</a:t>
            </a:r>
          </a:p>
        </p:txBody>
      </p:sp>
    </p:spTree>
    <p:extLst>
      <p:ext uri="{BB962C8B-B14F-4D97-AF65-F5344CB8AC3E}">
        <p14:creationId xmlns:p14="http://schemas.microsoft.com/office/powerpoint/2010/main" val="7663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21689-586C-429F-808C-BD27FA9A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Intent </a:t>
            </a:r>
            <a:r>
              <a:rPr lang="ko-KR" altLang="en-US" dirty="0"/>
              <a:t>추출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7C0677A-B682-41DC-87A7-E81ABA060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98160"/>
              </p:ext>
            </p:extLst>
          </p:nvPr>
        </p:nvGraphicFramePr>
        <p:xfrm>
          <a:off x="571500" y="1047750"/>
          <a:ext cx="5730774" cy="2707640"/>
        </p:xfrm>
        <a:graphic>
          <a:graphicData uri="http://schemas.openxmlformats.org/drawingml/2006/table">
            <a:tbl>
              <a:tblPr firstRow="1" bandRow="1">
                <a:tableStyleId>{81190B4C-8A35-4BBF-87FF-41651694F63D}</a:tableStyleId>
              </a:tblPr>
              <a:tblGrid>
                <a:gridCol w="783431">
                  <a:extLst>
                    <a:ext uri="{9D8B030D-6E8A-4147-A177-3AD203B41FA5}">
                      <a16:colId xmlns:a16="http://schemas.microsoft.com/office/drawing/2014/main" val="3831034863"/>
                    </a:ext>
                  </a:extLst>
                </a:gridCol>
                <a:gridCol w="2081956">
                  <a:extLst>
                    <a:ext uri="{9D8B030D-6E8A-4147-A177-3AD203B41FA5}">
                      <a16:colId xmlns:a16="http://schemas.microsoft.com/office/drawing/2014/main" val="3417790458"/>
                    </a:ext>
                  </a:extLst>
                </a:gridCol>
                <a:gridCol w="1829034">
                  <a:extLst>
                    <a:ext uri="{9D8B030D-6E8A-4147-A177-3AD203B41FA5}">
                      <a16:colId xmlns:a16="http://schemas.microsoft.com/office/drawing/2014/main" val="1225803607"/>
                    </a:ext>
                  </a:extLst>
                </a:gridCol>
                <a:gridCol w="1036353">
                  <a:extLst>
                    <a:ext uri="{9D8B030D-6E8A-4147-A177-3AD203B41FA5}">
                      <a16:colId xmlns:a16="http://schemas.microsoft.com/office/drawing/2014/main" val="222696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Intent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질의 예시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응답 예시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파라미터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56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불고기피자 </a:t>
                      </a:r>
                      <a:r>
                        <a:rPr lang="ko-KR" altLang="en-US" dirty="0" err="1"/>
                        <a:t>라지</a:t>
                      </a:r>
                      <a:r>
                        <a:rPr lang="ko-KR" altLang="en-US" dirty="0"/>
                        <a:t> 한판 주문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불고기피자 </a:t>
                      </a:r>
                      <a:r>
                        <a:rPr lang="ko-KR" altLang="en-US" dirty="0" err="1"/>
                        <a:t>라지</a:t>
                      </a:r>
                      <a:r>
                        <a:rPr lang="ko-KR" altLang="en-US" dirty="0"/>
                        <a:t> 한판 </a:t>
                      </a:r>
                      <a:r>
                        <a:rPr lang="ko-KR" altLang="en-US" dirty="0" err="1"/>
                        <a:t>주문하시는게</a:t>
                      </a:r>
                      <a:r>
                        <a:rPr lang="ko-KR" altLang="en-US" dirty="0"/>
                        <a:t> 맞나요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불고기피자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라지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7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컨펌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맞아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58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사이드메뉴 주문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콜라 하나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콜라 하나를 추가하겠습니다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콜라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하나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8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서울시 마포구로 배달해줘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서울시 마포구로 배달해드릴까요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서울시 마포구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8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주소입력확인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맞아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서울시 마포구로 배달을 시작합니다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929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75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75DA8-A991-44AD-A945-0EB8CB45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</a:t>
            </a:r>
            <a:r>
              <a:rPr lang="ko-KR" altLang="en-US" dirty="0"/>
              <a:t>추출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D3A71D3-13FB-4383-8E0F-7EA10E01F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264888"/>
              </p:ext>
            </p:extLst>
          </p:nvPr>
        </p:nvGraphicFramePr>
        <p:xfrm>
          <a:off x="594043" y="1058545"/>
          <a:ext cx="5646738" cy="1513840"/>
        </p:xfrm>
        <a:graphic>
          <a:graphicData uri="http://schemas.openxmlformats.org/drawingml/2006/table">
            <a:tbl>
              <a:tblPr firstRow="1" bandRow="1">
                <a:tableStyleId>{81190B4C-8A35-4BBF-87FF-41651694F63D}</a:tableStyleId>
              </a:tblPr>
              <a:tblGrid>
                <a:gridCol w="1882246">
                  <a:extLst>
                    <a:ext uri="{9D8B030D-6E8A-4147-A177-3AD203B41FA5}">
                      <a16:colId xmlns:a16="http://schemas.microsoft.com/office/drawing/2014/main" val="1921671105"/>
                    </a:ext>
                  </a:extLst>
                </a:gridCol>
                <a:gridCol w="1882246">
                  <a:extLst>
                    <a:ext uri="{9D8B030D-6E8A-4147-A177-3AD203B41FA5}">
                      <a16:colId xmlns:a16="http://schemas.microsoft.com/office/drawing/2014/main" val="4256859395"/>
                    </a:ext>
                  </a:extLst>
                </a:gridCol>
                <a:gridCol w="1882246">
                  <a:extLst>
                    <a:ext uri="{9D8B030D-6E8A-4147-A177-3AD203B41FA5}">
                      <a16:colId xmlns:a16="http://schemas.microsoft.com/office/drawing/2014/main" val="197493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Entity Name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Entity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Synonyms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3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Pizza Menu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불고기피자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불고기 피자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불고기 </a:t>
                      </a:r>
                      <a:r>
                        <a:rPr lang="en-US" altLang="ko-KR" dirty="0"/>
                        <a:t>Pizza</a:t>
                      </a:r>
                    </a:p>
                    <a:p>
                      <a:pPr latinLnBrk="1"/>
                      <a:r>
                        <a:rPr lang="ko-KR" altLang="en-US" dirty="0"/>
                        <a:t>불고기</a:t>
                      </a:r>
                      <a:r>
                        <a:rPr lang="en-US" altLang="ko-KR" dirty="0"/>
                        <a:t>pizza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00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Pizza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라지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라아지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Large</a:t>
                      </a:r>
                    </a:p>
                    <a:p>
                      <a:pPr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4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856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121A9-FE55-4706-955E-FA7B621C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Dialogflow </a:t>
            </a:r>
            <a:r>
              <a:rPr lang="ko-KR" altLang="en-US" dirty="0"/>
              <a:t>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618CA-605A-4D32-A32C-E5CEB93A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앞에서 작성한 산출물에 맞게 </a:t>
            </a:r>
            <a:r>
              <a:rPr lang="en-US" altLang="ko-KR" dirty="0"/>
              <a:t>Dialogflow</a:t>
            </a:r>
            <a:r>
              <a:rPr lang="ko-KR" altLang="en-US" dirty="0"/>
              <a:t>에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Intent </a:t>
            </a:r>
            <a:r>
              <a:rPr lang="en-US" altLang="ko-KR" dirty="0">
                <a:sym typeface="Wingdings" panose="05000000000000000000" pitchFamily="2" charset="2"/>
              </a:rPr>
              <a:t> Entity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Context </a:t>
            </a:r>
            <a:r>
              <a:rPr lang="ko-KR" altLang="en-US" dirty="0">
                <a:sym typeface="Wingdings" panose="05000000000000000000" pitchFamily="2" charset="2"/>
              </a:rPr>
              <a:t>순서로 적용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라인 메신저 통합 후 테스트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480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211C9-1FA3-4A70-914F-16F9FE50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Fulfillment </a:t>
            </a:r>
            <a:r>
              <a:rPr lang="ko-KR" altLang="en-US" dirty="0"/>
              <a:t>및 오픈 </a:t>
            </a:r>
            <a:r>
              <a:rPr lang="en-US" altLang="ko-KR" dirty="0"/>
              <a:t>API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67554-5208-41B2-B83E-0C1F9785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개발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Fulfillment </a:t>
            </a:r>
            <a:r>
              <a:rPr lang="ko-KR" altLang="en-US" dirty="0"/>
              <a:t>연동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 오픈</a:t>
            </a:r>
            <a:r>
              <a:rPr lang="en-US" altLang="ko-KR" dirty="0"/>
              <a:t> API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12981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56BC1-4AB2-994A-9E7B-DDE7CBF9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 </a:t>
            </a:r>
            <a:r>
              <a:rPr lang="ko-KR" altLang="en-US" dirty="0"/>
              <a:t>개발 프로젝트</a:t>
            </a:r>
            <a:endParaRPr kumimoji="1" lang="ko-KR" altLang="en-US" sz="3000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F8FEF09-1E45-4AF7-A9D9-29FDB6582F92}"/>
              </a:ext>
            </a:extLst>
          </p:cNvPr>
          <p:cNvSpPr txBox="1">
            <a:spLocks/>
          </p:cNvSpPr>
          <p:nvPr/>
        </p:nvSpPr>
        <p:spPr>
          <a:xfrm>
            <a:off x="294017" y="985839"/>
            <a:ext cx="6265069" cy="367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92881" marR="0" lvl="0" indent="-1928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  <a:defRPr sz="1575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L="204491" marR="0" lvl="1" indent="-15180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ͦ"/>
              <a:defRPr sz="1350" b="0" i="0" u="none" strike="noStrike" cap="none">
                <a:solidFill>
                  <a:schemeClr val="dk2"/>
                </a:solidFill>
                <a:latin typeface="Arial"/>
                <a:ea typeface="나눔스퀘어 Bold" panose="020B0600000101010101" pitchFamily="50" charset="-127"/>
                <a:cs typeface="Arial"/>
                <a:sym typeface="Arial"/>
              </a:defRPr>
            </a:lvl2pPr>
            <a:lvl3pPr marL="418802" marR="0" lvl="2" indent="-21431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350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3pPr>
            <a:lvl4pPr marL="736997" marR="0" lvl="3" indent="-23812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125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580" dirty="0">
                <a:latin typeface="+mj-ea"/>
              </a:rPr>
              <a:t>Chatbot </a:t>
            </a:r>
            <a:r>
              <a:rPr lang="ko-KR" altLang="en-US" sz="1580" dirty="0">
                <a:latin typeface="+mj-ea"/>
              </a:rPr>
              <a:t>개발 시 </a:t>
            </a:r>
            <a:r>
              <a:rPr lang="en-US" altLang="ko-KR" sz="1600" dirty="0"/>
              <a:t>Check Point</a:t>
            </a:r>
            <a:endParaRPr lang="en-US" altLang="ko-KR" sz="1580" dirty="0">
              <a:latin typeface="+mj-ea"/>
            </a:endParaRPr>
          </a:p>
          <a:p>
            <a:r>
              <a:rPr lang="en-US" altLang="ko-KR" sz="1580" dirty="0">
                <a:latin typeface="+mj-ea"/>
              </a:rPr>
              <a:t>Chatbot </a:t>
            </a:r>
            <a:r>
              <a:rPr lang="ko-KR" altLang="en-US" sz="1580" dirty="0">
                <a:latin typeface="+mj-ea"/>
              </a:rPr>
              <a:t>조 구성</a:t>
            </a:r>
            <a:endParaRPr lang="en-US" altLang="ko-KR" sz="1580" dirty="0">
              <a:latin typeface="+mj-ea"/>
            </a:endParaRPr>
          </a:p>
          <a:p>
            <a:r>
              <a:rPr lang="en-US" altLang="ko-KR" sz="1580" dirty="0">
                <a:latin typeface="+mj-ea"/>
              </a:rPr>
              <a:t>Chatbot </a:t>
            </a:r>
            <a:r>
              <a:rPr lang="ko-KR" altLang="en-US" sz="1580" dirty="0">
                <a:latin typeface="+mj-ea"/>
              </a:rPr>
              <a:t>조별 아이디어 브레인스토밍 및 요구사항서 작성</a:t>
            </a:r>
            <a:endParaRPr lang="en-US" altLang="ko-KR" sz="1580" dirty="0">
              <a:latin typeface="+mj-ea"/>
            </a:endParaRPr>
          </a:p>
          <a:p>
            <a:r>
              <a:rPr lang="ko-KR" altLang="en-US" sz="1580" dirty="0">
                <a:latin typeface="+mj-ea"/>
              </a:rPr>
              <a:t>대화 흐름 설계</a:t>
            </a:r>
            <a:r>
              <a:rPr lang="en-US" altLang="ko-KR" sz="1580" dirty="0">
                <a:latin typeface="+mj-ea"/>
              </a:rPr>
              <a:t>, Intent</a:t>
            </a:r>
            <a:r>
              <a:rPr lang="ko-KR" altLang="en-US" sz="1580" dirty="0">
                <a:latin typeface="+mj-ea"/>
              </a:rPr>
              <a:t> 설계</a:t>
            </a:r>
            <a:r>
              <a:rPr lang="en-US" altLang="ko-KR" sz="1580" dirty="0">
                <a:latin typeface="+mj-ea"/>
              </a:rPr>
              <a:t>, Entity</a:t>
            </a:r>
            <a:r>
              <a:rPr lang="ko-KR" altLang="en-US" sz="1580" dirty="0">
                <a:latin typeface="+mj-ea"/>
              </a:rPr>
              <a:t> 설계</a:t>
            </a:r>
            <a:endParaRPr lang="en-US" altLang="ko-KR" sz="1580" dirty="0">
              <a:latin typeface="+mj-ea"/>
            </a:endParaRPr>
          </a:p>
          <a:p>
            <a:r>
              <a:rPr lang="en-US" altLang="ko-KR" sz="1580" dirty="0">
                <a:latin typeface="+mj-ea"/>
              </a:rPr>
              <a:t>Dialogflow </a:t>
            </a:r>
            <a:r>
              <a:rPr lang="ko-KR" altLang="en-US" sz="1580" dirty="0">
                <a:latin typeface="+mj-ea"/>
              </a:rPr>
              <a:t>적용</a:t>
            </a:r>
            <a:endParaRPr lang="en-US" altLang="ko-KR" sz="1580" dirty="0">
              <a:latin typeface="+mj-ea"/>
            </a:endParaRPr>
          </a:p>
          <a:p>
            <a:r>
              <a:rPr lang="en-US" altLang="ko-KR" sz="1580" dirty="0">
                <a:latin typeface="+mj-ea"/>
              </a:rPr>
              <a:t>Fulfillment </a:t>
            </a:r>
            <a:r>
              <a:rPr lang="ko-KR" altLang="en-US" sz="1580" dirty="0">
                <a:latin typeface="+mj-ea"/>
              </a:rPr>
              <a:t>연동 개발</a:t>
            </a:r>
            <a:endParaRPr lang="en-US" altLang="ko-KR" sz="1580" dirty="0">
              <a:latin typeface="+mj-ea"/>
            </a:endParaRPr>
          </a:p>
          <a:p>
            <a:r>
              <a:rPr lang="ko-KR" altLang="en-US" sz="1580" dirty="0">
                <a:latin typeface="+mj-ea"/>
              </a:rPr>
              <a:t>외부</a:t>
            </a:r>
            <a:r>
              <a:rPr lang="en-US" altLang="ko-KR" sz="1580" dirty="0">
                <a:latin typeface="+mj-ea"/>
              </a:rPr>
              <a:t> Open API</a:t>
            </a:r>
            <a:r>
              <a:rPr lang="ko-KR" altLang="en-US" sz="1580" dirty="0">
                <a:latin typeface="+mj-ea"/>
              </a:rPr>
              <a:t> 연동 개발</a:t>
            </a:r>
            <a:endParaRPr lang="en-US" altLang="ko-KR" sz="1580" dirty="0">
              <a:latin typeface="+mj-ea"/>
            </a:endParaRPr>
          </a:p>
          <a:p>
            <a:r>
              <a:rPr lang="ko-KR" altLang="en-US" sz="1580" dirty="0">
                <a:latin typeface="+mj-ea"/>
              </a:rPr>
              <a:t>조 별 </a:t>
            </a:r>
            <a:r>
              <a:rPr lang="en-US" altLang="ko-KR" sz="1580" dirty="0">
                <a:latin typeface="+mj-ea"/>
              </a:rPr>
              <a:t>Chatbot </a:t>
            </a:r>
            <a:r>
              <a:rPr lang="ko-KR" altLang="en-US" sz="1580" dirty="0">
                <a:latin typeface="+mj-ea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438601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FDC5F-781E-4FB3-8FF0-11A467C9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조별 </a:t>
            </a:r>
            <a:r>
              <a:rPr lang="en-US" altLang="ko-KR" dirty="0"/>
              <a:t>Chatbot </a:t>
            </a:r>
            <a:r>
              <a:rPr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08B9F-6089-4C86-B4E4-423B7516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Chatbot </a:t>
            </a:r>
            <a:r>
              <a:rPr lang="ko-KR" altLang="en-US" dirty="0"/>
              <a:t>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대화 흐름 및 </a:t>
            </a:r>
            <a:r>
              <a:rPr lang="en-US" altLang="ko-KR" dirty="0"/>
              <a:t>Intent, Entity </a:t>
            </a:r>
            <a:r>
              <a:rPr lang="ko-KR" altLang="en-US" dirty="0"/>
              <a:t>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Smart Phone</a:t>
            </a:r>
            <a:r>
              <a:rPr lang="ko-KR" altLang="en-US" dirty="0"/>
              <a:t> 및 </a:t>
            </a:r>
            <a:r>
              <a:rPr lang="en-US" altLang="ko-KR" dirty="0"/>
              <a:t>PC Version </a:t>
            </a:r>
            <a:r>
              <a:rPr lang="ko-KR" altLang="en-US" dirty="0"/>
              <a:t>메신저를 사용하여 </a:t>
            </a:r>
            <a:r>
              <a:rPr lang="en-US" altLang="ko-KR" dirty="0"/>
              <a:t>Chatbot </a:t>
            </a:r>
            <a:r>
              <a:rPr lang="ko-KR" altLang="en-US" dirty="0"/>
              <a:t>대화 시연</a:t>
            </a:r>
          </a:p>
        </p:txBody>
      </p:sp>
    </p:spTree>
    <p:extLst>
      <p:ext uri="{BB962C8B-B14F-4D97-AF65-F5344CB8AC3E}">
        <p14:creationId xmlns:p14="http://schemas.microsoft.com/office/powerpoint/2010/main" val="33532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B3357-F53E-4DAB-B3F6-AB1CD5BC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 </a:t>
            </a:r>
            <a:r>
              <a:rPr lang="ko-KR" altLang="en-US" dirty="0"/>
              <a:t>개발 </a:t>
            </a:r>
            <a:r>
              <a:rPr lang="en-US" altLang="ko-KR" dirty="0"/>
              <a:t>Check Point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DBEE3-9C3B-457C-AD4E-C3DBF9217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Chatbot</a:t>
            </a:r>
            <a:r>
              <a:rPr lang="ko-KR" altLang="en-US" dirty="0"/>
              <a:t>이 무엇을 할 수 있는지 가이드 하라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처음 고객이 </a:t>
            </a:r>
            <a:r>
              <a:rPr lang="en-US" altLang="ko-KR" dirty="0"/>
              <a:t>Chatbot</a:t>
            </a:r>
            <a:r>
              <a:rPr lang="ko-KR" altLang="en-US" dirty="0"/>
              <a:t>을 만나면 무엇을 할 수 있는지 모름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en-US" altLang="ko-KR" dirty="0"/>
              <a:t>Chatbot</a:t>
            </a:r>
            <a:r>
              <a:rPr lang="ko-KR" altLang="en-US" dirty="0"/>
              <a:t>이 어떠한 기능을 할 수 있는지 </a:t>
            </a:r>
            <a:r>
              <a:rPr lang="en-US" altLang="ko-KR" dirty="0"/>
              <a:t>Welcome </a:t>
            </a:r>
            <a:r>
              <a:rPr lang="ko-KR" altLang="en-US" dirty="0"/>
              <a:t>메세지와 함께 정보 제공해야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고객이 최종 목표를 달성할 수 있게 유도 하라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대화 중간에 흐름이 끊기거나 이상한 질문을 하는 경우 존재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en-US" altLang="ko-KR" dirty="0"/>
              <a:t>Chatbot</a:t>
            </a:r>
            <a:r>
              <a:rPr lang="ko-KR" altLang="en-US" dirty="0"/>
              <a:t>이 현재 어떤 단계에 있고 무엇을 진행 해야 하는지 상기시켜 줘야 함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오늘 날씨 좋다</a:t>
            </a:r>
            <a:r>
              <a:rPr lang="en-US" altLang="ko-KR" dirty="0"/>
              <a:t>!!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날씨가 좋은 날에는 피자가 딱 이죠</a:t>
            </a:r>
            <a:r>
              <a:rPr lang="en-US" altLang="ko-KR" dirty="0">
                <a:sym typeface="Wingdings" panose="05000000000000000000" pitchFamily="2" charset="2"/>
              </a:rPr>
              <a:t>! </a:t>
            </a:r>
            <a:r>
              <a:rPr lang="ko-KR" altLang="en-US" dirty="0">
                <a:sym typeface="Wingdings" panose="05000000000000000000" pitchFamily="2" charset="2"/>
              </a:rPr>
              <a:t>주문을 시작 </a:t>
            </a:r>
            <a:r>
              <a:rPr lang="ko-KR" altLang="en-US" dirty="0" err="1">
                <a:sym typeface="Wingdings" panose="05000000000000000000" pitchFamily="2" charset="2"/>
              </a:rPr>
              <a:t>하실래요</a:t>
            </a:r>
            <a:r>
              <a:rPr lang="en-US" altLang="ko-KR" dirty="0">
                <a:sym typeface="Wingdings" panose="05000000000000000000" pitchFamily="2" charset="2"/>
              </a:rPr>
              <a:t>??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659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EF651-B416-48C7-B0CD-B0F0240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 </a:t>
            </a:r>
            <a:r>
              <a:rPr lang="ko-KR" altLang="en-US" dirty="0"/>
              <a:t>개발 </a:t>
            </a:r>
            <a:r>
              <a:rPr lang="en-US" altLang="ko-KR" dirty="0"/>
              <a:t>Check Point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A3759-45B3-4009-AF03-CB33CEFEF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Fallback Message</a:t>
            </a:r>
            <a:r>
              <a:rPr lang="ko-KR" altLang="en-US" dirty="0"/>
              <a:t>를 주의 깊게 설계 하라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이상한 답변을 하는 것 보다는 잘 못 들었음을 시인하는 것이 나음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잘 못 알아 들었어요</a:t>
            </a:r>
            <a:r>
              <a:rPr lang="en-US" altLang="ko-KR" dirty="0"/>
              <a:t>, </a:t>
            </a:r>
            <a:r>
              <a:rPr lang="ko-KR" altLang="en-US" dirty="0"/>
              <a:t>죄송하지만 준비 된 답변이 없습니다</a:t>
            </a:r>
            <a:r>
              <a:rPr lang="en-US" altLang="ko-KR" dirty="0"/>
              <a:t>.</a:t>
            </a:r>
          </a:p>
          <a:p>
            <a:pPr lvl="2">
              <a:spcBef>
                <a:spcPts val="600"/>
              </a:spcBef>
            </a:pPr>
            <a:r>
              <a:rPr lang="ko-KR" altLang="en-US" dirty="0"/>
              <a:t>해결할 수 있는 </a:t>
            </a:r>
            <a:r>
              <a:rPr lang="en-US" altLang="ko-KR" dirty="0"/>
              <a:t>URL </a:t>
            </a:r>
            <a:r>
              <a:rPr lang="ko-KR" altLang="en-US" dirty="0"/>
              <a:t>등을 제공해 주는 것도 좋은 전략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Chatbot</a:t>
            </a:r>
            <a:r>
              <a:rPr lang="ko-KR" altLang="en-US" dirty="0"/>
              <a:t>에 </a:t>
            </a:r>
            <a:r>
              <a:rPr lang="en-US" altLang="ko-KR" dirty="0"/>
              <a:t>Persona</a:t>
            </a:r>
            <a:r>
              <a:rPr lang="ko-KR" altLang="en-US" dirty="0"/>
              <a:t>를 적용 하라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en-US" altLang="ko-KR" dirty="0"/>
              <a:t>Chatbot</a:t>
            </a:r>
            <a:r>
              <a:rPr lang="ko-KR" altLang="en-US" dirty="0"/>
              <a:t>의 말투가 기업이나 서비스의 가치를 나타냄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통일적인 말투 어감으로 설계 해야 함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en-US" altLang="ko-KR" dirty="0"/>
              <a:t>KT </a:t>
            </a:r>
            <a:r>
              <a:rPr lang="ko-KR" altLang="en-US" dirty="0" err="1"/>
              <a:t>챗봇</a:t>
            </a:r>
            <a:r>
              <a:rPr lang="en-US" altLang="ko-KR" dirty="0"/>
              <a:t>:</a:t>
            </a:r>
            <a:r>
              <a:rPr lang="ko-KR" altLang="en-US" dirty="0"/>
              <a:t> 진지하고 정중함</a:t>
            </a:r>
            <a:r>
              <a:rPr lang="en-US" altLang="ko-KR" dirty="0"/>
              <a:t>(</a:t>
            </a:r>
            <a:r>
              <a:rPr lang="ko-KR" altLang="en-US" dirty="0"/>
              <a:t>다시 한번 말씀해 주시겠습니까</a:t>
            </a:r>
            <a:r>
              <a:rPr lang="en-US" altLang="ko-KR" dirty="0"/>
              <a:t>?)</a:t>
            </a:r>
          </a:p>
          <a:p>
            <a:pPr lvl="2">
              <a:spcBef>
                <a:spcPts val="600"/>
              </a:spcBef>
            </a:pPr>
            <a:r>
              <a:rPr lang="ko-KR" altLang="en-US" dirty="0"/>
              <a:t>네이버 </a:t>
            </a:r>
            <a:r>
              <a:rPr lang="ko-KR" altLang="en-US" dirty="0" err="1"/>
              <a:t>챗봇</a:t>
            </a:r>
            <a:r>
              <a:rPr lang="en-US" altLang="ko-KR" dirty="0"/>
              <a:t>: </a:t>
            </a:r>
            <a:r>
              <a:rPr lang="ko-KR" altLang="en-US" dirty="0"/>
              <a:t>가볍고 친근함</a:t>
            </a:r>
            <a:r>
              <a:rPr lang="en-US" altLang="ko-KR" dirty="0"/>
              <a:t>(</a:t>
            </a:r>
            <a:r>
              <a:rPr lang="ko-KR" altLang="en-US" dirty="0"/>
              <a:t>잘 </a:t>
            </a:r>
            <a:r>
              <a:rPr lang="ko-KR" altLang="en-US" dirty="0" err="1"/>
              <a:t>모르겠어요</a:t>
            </a:r>
            <a:r>
              <a:rPr lang="en-US" altLang="ko-KR" dirty="0"/>
              <a:t>, </a:t>
            </a:r>
            <a:r>
              <a:rPr lang="ko-KR" altLang="en-US" dirty="0"/>
              <a:t>다시 한번 말해 </a:t>
            </a:r>
            <a:r>
              <a:rPr lang="ko-KR" altLang="en-US" dirty="0" err="1"/>
              <a:t>주실래요</a:t>
            </a:r>
            <a:r>
              <a:rPr lang="en-US" altLang="ko-KR" dirty="0"/>
              <a:t>?)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71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3C43-0D5F-49D0-9CE4-40D85B54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 </a:t>
            </a:r>
            <a:r>
              <a:rPr lang="ko-KR" altLang="en-US" dirty="0"/>
              <a:t>개발 </a:t>
            </a:r>
            <a:r>
              <a:rPr lang="en-US" altLang="ko-KR" dirty="0"/>
              <a:t>Check Point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79F8A-BE03-4D6E-80B8-E6656D15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적절한 </a:t>
            </a:r>
            <a:r>
              <a:rPr lang="en-US" altLang="ko-KR" dirty="0"/>
              <a:t>Rich Message</a:t>
            </a:r>
            <a:r>
              <a:rPr lang="ko-KR" altLang="en-US" dirty="0"/>
              <a:t>를 이용하라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en-US" altLang="ko-KR" dirty="0"/>
              <a:t>Text</a:t>
            </a:r>
            <a:r>
              <a:rPr lang="ko-KR" altLang="en-US" dirty="0"/>
              <a:t> 응답만 반복 된다면 대화가 무미건조 할 수 있음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en-US" altLang="ko-KR" dirty="0"/>
              <a:t>Image,</a:t>
            </a:r>
            <a:r>
              <a:rPr lang="ko-KR" altLang="en-US" dirty="0"/>
              <a:t> </a:t>
            </a:r>
            <a:r>
              <a:rPr lang="en-US" altLang="ko-KR" dirty="0"/>
              <a:t>List, Quick Reply </a:t>
            </a:r>
            <a:r>
              <a:rPr lang="ko-KR" altLang="en-US" dirty="0"/>
              <a:t>등 </a:t>
            </a:r>
            <a:r>
              <a:rPr lang="en-US" altLang="ko-KR" dirty="0"/>
              <a:t>Rich</a:t>
            </a:r>
            <a:r>
              <a:rPr lang="ko-KR" altLang="en-US" dirty="0"/>
              <a:t> </a:t>
            </a:r>
            <a:r>
              <a:rPr lang="en-US" altLang="ko-KR" dirty="0"/>
              <a:t>Message</a:t>
            </a:r>
            <a:r>
              <a:rPr lang="ko-KR" altLang="en-US" dirty="0"/>
              <a:t>를 적절하게 활용해야 함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특정한 대화 상황에 맞는 </a:t>
            </a:r>
            <a:r>
              <a:rPr lang="en-US" altLang="ko-KR" dirty="0"/>
              <a:t>Rich</a:t>
            </a:r>
            <a:r>
              <a:rPr lang="ko-KR" altLang="en-US" dirty="0"/>
              <a:t> </a:t>
            </a:r>
            <a:r>
              <a:rPr lang="en-US" altLang="ko-KR" dirty="0"/>
              <a:t>Message</a:t>
            </a:r>
            <a:r>
              <a:rPr lang="ko-KR" altLang="en-US" dirty="0"/>
              <a:t>를 선택하는 것이 중요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과도한 </a:t>
            </a:r>
            <a:r>
              <a:rPr lang="en-US" altLang="ko-KR" dirty="0"/>
              <a:t>Rich</a:t>
            </a:r>
            <a:r>
              <a:rPr lang="ko-KR" altLang="en-US" dirty="0"/>
              <a:t> </a:t>
            </a:r>
            <a:r>
              <a:rPr lang="en-US" altLang="ko-KR" dirty="0"/>
              <a:t>Message</a:t>
            </a:r>
            <a:r>
              <a:rPr lang="ko-KR" altLang="en-US" dirty="0"/>
              <a:t>는 고객의 피로를 쌓을 수도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07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5B179-0285-4138-BCF1-259862BE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Chatbot </a:t>
            </a:r>
            <a:r>
              <a:rPr lang="ko-KR" altLang="en-US" dirty="0">
                <a:latin typeface="+mj-ea"/>
              </a:rPr>
              <a:t>조 구성</a:t>
            </a:r>
            <a:br>
              <a:rPr lang="en-US" altLang="ko-KR" dirty="0">
                <a:latin typeface="+mj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4B03B-7971-4283-A82C-F10E76303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 별 </a:t>
            </a:r>
            <a:r>
              <a:rPr lang="en-US" altLang="ko-KR" dirty="0"/>
              <a:t>2 ~ 4</a:t>
            </a:r>
            <a:r>
              <a:rPr lang="ko-KR" altLang="en-US" dirty="0"/>
              <a:t>인으로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Flask </a:t>
            </a:r>
            <a:r>
              <a:rPr lang="ko-KR" altLang="en-US" dirty="0"/>
              <a:t>익숙한 인원 </a:t>
            </a:r>
            <a:r>
              <a:rPr lang="en-US" altLang="ko-KR" dirty="0"/>
              <a:t>1</a:t>
            </a:r>
            <a:r>
              <a:rPr lang="ko-KR" altLang="en-US" dirty="0"/>
              <a:t>인 이상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20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453DD-5B64-4BAB-9E74-F408BF82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 </a:t>
            </a:r>
            <a:r>
              <a:rPr lang="ko-KR" altLang="en-US" dirty="0"/>
              <a:t>개발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03D42-50D6-48A8-9CF3-810F1D87A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주제는 자유롭게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FAQ </a:t>
            </a:r>
            <a:r>
              <a:rPr lang="ko-KR" altLang="en-US" dirty="0"/>
              <a:t>같이 </a:t>
            </a:r>
            <a:r>
              <a:rPr lang="en-US" altLang="ko-KR" dirty="0"/>
              <a:t>1</a:t>
            </a:r>
            <a:r>
              <a:rPr lang="ko-KR" altLang="en-US" dirty="0"/>
              <a:t>회성 질의 응답 보다는 대화 흐름이 있는 </a:t>
            </a:r>
            <a:r>
              <a:rPr lang="en-US" altLang="ko-KR" dirty="0"/>
              <a:t>Chatbot</a:t>
            </a:r>
            <a:r>
              <a:rPr lang="ko-KR" altLang="en-US" dirty="0"/>
              <a:t>을 권장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Flask</a:t>
            </a:r>
            <a:r>
              <a:rPr lang="ko-KR" altLang="en-US" dirty="0"/>
              <a:t>를 활용한 </a:t>
            </a:r>
            <a:r>
              <a:rPr lang="en-US" altLang="ko-KR" dirty="0"/>
              <a:t>Fulfillment </a:t>
            </a:r>
            <a:r>
              <a:rPr lang="ko-KR" altLang="en-US" dirty="0"/>
              <a:t>및 외부</a:t>
            </a:r>
            <a:r>
              <a:rPr lang="en-US" altLang="ko-KR" dirty="0"/>
              <a:t> API </a:t>
            </a:r>
            <a:r>
              <a:rPr lang="ko-KR" altLang="en-US" dirty="0"/>
              <a:t>연동 필수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옵션 </a:t>
            </a:r>
            <a:r>
              <a:rPr lang="en-US" altLang="ko-KR" dirty="0"/>
              <a:t>- RDBMS </a:t>
            </a:r>
            <a:r>
              <a:rPr lang="ko-KR" altLang="en-US" dirty="0"/>
              <a:t>연동 가능</a:t>
            </a:r>
            <a:r>
              <a:rPr lang="en-US" altLang="ko-KR" dirty="0"/>
              <a:t>(</a:t>
            </a:r>
            <a:r>
              <a:rPr lang="ko-KR" altLang="en-US" dirty="0"/>
              <a:t>최종 데이터 </a:t>
            </a:r>
            <a:r>
              <a:rPr lang="en-US" altLang="ko-KR" dirty="0"/>
              <a:t>Insert </a:t>
            </a:r>
            <a:r>
              <a:rPr lang="ko-KR" altLang="en-US" dirty="0"/>
              <a:t>등의 목적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98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9C856-AE96-4E07-BA26-ABC6E9B1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Chatbot </a:t>
            </a:r>
            <a:r>
              <a:rPr lang="ko-KR" altLang="en-US" sz="2800" dirty="0">
                <a:latin typeface="+mj-ea"/>
              </a:rPr>
              <a:t>조별 아이디어 브레인스토밍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03815-7F7C-42C9-9D58-9ECFB689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30</a:t>
            </a:r>
            <a:r>
              <a:rPr lang="ko-KR" altLang="en-US" dirty="0"/>
              <a:t>분 간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Chatbot </a:t>
            </a:r>
            <a:r>
              <a:rPr lang="ko-KR" altLang="en-US" dirty="0"/>
              <a:t>예시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기업 별 지수 별 금융 정보 조회 봇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미세먼지</a:t>
            </a:r>
            <a:r>
              <a:rPr lang="en-US" altLang="ko-KR" dirty="0"/>
              <a:t>, </a:t>
            </a:r>
            <a:r>
              <a:rPr lang="ko-KR" altLang="en-US" dirty="0"/>
              <a:t>날씨 조회 봇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삼성 서비스 센터 상담 예약 봇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온라인 쇼핑몰 상담 봇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연애 채팅 봇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온라인 쇼핑몰 제품 주문 봇</a:t>
            </a:r>
            <a:endParaRPr lang="en-US" altLang="ko-KR" dirty="0"/>
          </a:p>
          <a:p>
            <a:pPr lvl="2">
              <a:spcBef>
                <a:spcPts val="600"/>
              </a:spcBef>
            </a:pPr>
            <a:r>
              <a:rPr lang="ko-KR" altLang="en-US" dirty="0"/>
              <a:t>피자 주문 봇 </a:t>
            </a:r>
            <a:r>
              <a:rPr lang="en-US" altLang="ko-KR" dirty="0"/>
              <a:t>- </a:t>
            </a:r>
            <a:r>
              <a:rPr lang="ko-KR" altLang="en-US" dirty="0"/>
              <a:t>메뉴 조회</a:t>
            </a:r>
            <a:r>
              <a:rPr lang="en-US" altLang="ko-KR" dirty="0"/>
              <a:t>, </a:t>
            </a:r>
            <a:r>
              <a:rPr lang="ko-KR" altLang="en-US" dirty="0" err="1"/>
              <a:t>토핑</a:t>
            </a:r>
            <a:r>
              <a:rPr lang="ko-KR" altLang="en-US" dirty="0"/>
              <a:t> 조회</a:t>
            </a:r>
            <a:r>
              <a:rPr lang="en-US" altLang="ko-KR" dirty="0"/>
              <a:t>, </a:t>
            </a:r>
            <a:r>
              <a:rPr lang="ko-KR" altLang="en-US" dirty="0"/>
              <a:t>주문 내역 확인</a:t>
            </a:r>
            <a:r>
              <a:rPr lang="en-US" altLang="ko-KR" dirty="0"/>
              <a:t>, </a:t>
            </a:r>
            <a:r>
              <a:rPr lang="ko-KR" altLang="en-US" dirty="0"/>
              <a:t>배송 상황 확인</a:t>
            </a:r>
            <a:r>
              <a:rPr lang="en-US" altLang="ko-KR" dirty="0"/>
              <a:t>, </a:t>
            </a:r>
            <a:r>
              <a:rPr lang="ko-KR" altLang="en-US" dirty="0"/>
              <a:t>가게 정보 조회 등의 </a:t>
            </a:r>
            <a:r>
              <a:rPr lang="en-US" altLang="ko-KR" dirty="0"/>
              <a:t>intent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7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13C8E-D2E5-4E2B-822E-B596F56D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Chatbot </a:t>
            </a:r>
            <a:r>
              <a:rPr lang="ko-KR" altLang="en-US" sz="2800" dirty="0">
                <a:latin typeface="+mj-ea"/>
              </a:rPr>
              <a:t>기능 요구사항 상세 명세</a:t>
            </a:r>
            <a:endParaRPr lang="ko-KR" altLang="en-US" sz="28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55B52F-B04D-4DCC-93BA-DD1DE074A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643012"/>
              </p:ext>
            </p:extLst>
          </p:nvPr>
        </p:nvGraphicFramePr>
        <p:xfrm>
          <a:off x="982980" y="1926333"/>
          <a:ext cx="4998904" cy="2931160"/>
        </p:xfrm>
        <a:graphic>
          <a:graphicData uri="http://schemas.openxmlformats.org/drawingml/2006/table">
            <a:tbl>
              <a:tblPr firstRow="1" bandRow="1">
                <a:tableStyleId>{81190B4C-8A35-4BBF-87FF-41651694F63D}</a:tableStyleId>
              </a:tblPr>
              <a:tblGrid>
                <a:gridCol w="950657">
                  <a:extLst>
                    <a:ext uri="{9D8B030D-6E8A-4147-A177-3AD203B41FA5}">
                      <a16:colId xmlns:a16="http://schemas.microsoft.com/office/drawing/2014/main" val="2128790801"/>
                    </a:ext>
                  </a:extLst>
                </a:gridCol>
                <a:gridCol w="1487669">
                  <a:extLst>
                    <a:ext uri="{9D8B030D-6E8A-4147-A177-3AD203B41FA5}">
                      <a16:colId xmlns:a16="http://schemas.microsoft.com/office/drawing/2014/main" val="2292404955"/>
                    </a:ext>
                  </a:extLst>
                </a:gridCol>
                <a:gridCol w="2560578">
                  <a:extLst>
                    <a:ext uri="{9D8B030D-6E8A-4147-A177-3AD203B41FA5}">
                      <a16:colId xmlns:a16="http://schemas.microsoft.com/office/drawing/2014/main" val="327784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카테고리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 명세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예제 질문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94002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피자 메뉴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피자 메뉴 보여줘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5198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사이드 메뉴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사이드는 뭐 있어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28632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피자 메뉴 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피자 주문합니다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불고기 피자 한 판 주문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05346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사이드 메뉴 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콜라도 추가해줘요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803671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내역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내역 확인 하고 싶어요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주문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58830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배송 현황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배송 언제 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배송 현황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20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가게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가게 주소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전화 번호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가게는 어디 있나요</a:t>
                      </a:r>
                      <a:r>
                        <a:rPr lang="en-US" altLang="ko-KR" dirty="0"/>
                        <a:t>?</a:t>
                      </a:r>
                    </a:p>
                    <a:p>
                      <a:pPr latinLnBrk="1"/>
                      <a:r>
                        <a:rPr lang="ko-KR" altLang="en-US" dirty="0"/>
                        <a:t>주소 알려줘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가게 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232595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04AF7E1-7E37-466C-9E11-D12CC0157EE2}"/>
              </a:ext>
            </a:extLst>
          </p:cNvPr>
          <p:cNvSpPr txBox="1">
            <a:spLocks/>
          </p:cNvSpPr>
          <p:nvPr/>
        </p:nvSpPr>
        <p:spPr>
          <a:xfrm>
            <a:off x="296466" y="897733"/>
            <a:ext cx="6265069" cy="78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  <a:defRPr sz="1575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L="204491" marR="0" lvl="1" indent="-15180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ͦ"/>
              <a:defRPr sz="1350" b="0" i="0" u="none" strike="noStrike" cap="none">
                <a:solidFill>
                  <a:schemeClr val="dk2"/>
                </a:solidFill>
                <a:latin typeface="Arial"/>
                <a:ea typeface="나눔스퀘어 Bold" panose="020B0600000101010101" pitchFamily="50" charset="-127"/>
                <a:cs typeface="Arial"/>
                <a:sym typeface="Arial"/>
              </a:defRPr>
            </a:lvl2pPr>
            <a:lvl3pPr marL="418802" marR="0" lvl="2" indent="-21431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350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3pPr>
            <a:lvl4pPr marL="736997" marR="0" lvl="3" indent="-23812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125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30</a:t>
            </a:r>
            <a:r>
              <a:rPr lang="ko-KR" altLang="en-US" dirty="0"/>
              <a:t>분 간 진행</a:t>
            </a:r>
            <a:endParaRPr lang="en-US" altLang="ko-KR" dirty="0"/>
          </a:p>
          <a:p>
            <a:r>
              <a:rPr lang="en-US" altLang="ko-KR" dirty="0"/>
              <a:t>5~10</a:t>
            </a:r>
            <a:r>
              <a:rPr lang="ko-KR" altLang="en-US" dirty="0"/>
              <a:t>개 사이의 카테고리로 나누어 기능 명세</a:t>
            </a:r>
            <a:endParaRPr lang="en-US" altLang="ko-KR" dirty="0"/>
          </a:p>
          <a:p>
            <a:r>
              <a:rPr lang="ko-KR" altLang="en-US" dirty="0"/>
              <a:t>피자 주문 봇의 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127511"/>
      </p:ext>
    </p:extLst>
  </p:cSld>
  <p:clrMapOvr>
    <a:masterClrMapping/>
  </p:clrMapOvr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852</Words>
  <Application>Microsoft Office PowerPoint</Application>
  <PresentationFormat>사용자 지정</PresentationFormat>
  <Paragraphs>220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Wingdings</vt:lpstr>
      <vt:lpstr>Arial</vt:lpstr>
      <vt:lpstr>Gothic A1</vt:lpstr>
      <vt:lpstr>Gothic A1 ExtraBold</vt:lpstr>
      <vt:lpstr>NanumSquare ExtraBold</vt:lpstr>
      <vt:lpstr>1_Simple Light</vt:lpstr>
      <vt:lpstr>Chatbot 개발 프로젝트</vt:lpstr>
      <vt:lpstr>Chatbot 개발 프로젝트</vt:lpstr>
      <vt:lpstr>Chatbot 개발 Check Point</vt:lpstr>
      <vt:lpstr>Chatbot 개발 Check Point</vt:lpstr>
      <vt:lpstr>Chatbot 개발 Check Point</vt:lpstr>
      <vt:lpstr>Chatbot 조 구성 </vt:lpstr>
      <vt:lpstr>Chatbot 개발 프로젝트</vt:lpstr>
      <vt:lpstr>Chatbot 조별 아이디어 브레인스토밍</vt:lpstr>
      <vt:lpstr>Chatbot 기능 요구사항 상세 명세</vt:lpstr>
      <vt:lpstr>조별 Chatbot 아이디어/기능 발표</vt:lpstr>
      <vt:lpstr>대화 흐름 설계</vt:lpstr>
      <vt:lpstr>대화 흐름 설계</vt:lpstr>
      <vt:lpstr>대화 흐름 설계</vt:lpstr>
      <vt:lpstr>대화 흐름 설계</vt:lpstr>
      <vt:lpstr>대화 흐름 설계</vt:lpstr>
      <vt:lpstr>Intent 추출</vt:lpstr>
      <vt:lpstr>Entity 추출</vt:lpstr>
      <vt:lpstr>Dialogflow 적용</vt:lpstr>
      <vt:lpstr>Fulfillment 및 오픈 API 연동</vt:lpstr>
      <vt:lpstr>조별 Chatbot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파이썬을 활용한 챗봇 서비스 개발</dc:title>
  <dc:creator>jihoon kim</dc:creator>
  <cp:lastModifiedBy>kim jihoon</cp:lastModifiedBy>
  <cp:revision>991</cp:revision>
  <dcterms:modified xsi:type="dcterms:W3CDTF">2020-01-15T14:54:11Z</dcterms:modified>
</cp:coreProperties>
</file>