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</p:sldMasterIdLst>
  <p:notesMasterIdLst>
    <p:notesMasterId r:id="rId28"/>
  </p:notesMasterIdLst>
  <p:handoutMasterIdLst>
    <p:handoutMasterId r:id="rId29"/>
  </p:handoutMasterIdLst>
  <p:sldIdLst>
    <p:sldId id="355" r:id="rId4"/>
    <p:sldId id="518" r:id="rId5"/>
    <p:sldId id="537" r:id="rId6"/>
    <p:sldId id="519" r:id="rId7"/>
    <p:sldId id="521" r:id="rId8"/>
    <p:sldId id="522" r:id="rId9"/>
    <p:sldId id="523" r:id="rId10"/>
    <p:sldId id="535" r:id="rId11"/>
    <p:sldId id="524" r:id="rId12"/>
    <p:sldId id="525" r:id="rId13"/>
    <p:sldId id="526" r:id="rId14"/>
    <p:sldId id="527" r:id="rId15"/>
    <p:sldId id="528" r:id="rId16"/>
    <p:sldId id="530" r:id="rId17"/>
    <p:sldId id="536" r:id="rId18"/>
    <p:sldId id="532" r:id="rId19"/>
    <p:sldId id="534" r:id="rId20"/>
    <p:sldId id="403" r:id="rId21"/>
    <p:sldId id="404" r:id="rId22"/>
    <p:sldId id="405" r:id="rId23"/>
    <p:sldId id="406" r:id="rId24"/>
    <p:sldId id="356" r:id="rId25"/>
    <p:sldId id="407" r:id="rId26"/>
    <p:sldId id="408" r:id="rId27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  <a:srgbClr val="1065E7"/>
    <a:srgbClr val="0432FF"/>
    <a:srgbClr val="7A81FF"/>
    <a:srgbClr val="A28E6A"/>
    <a:srgbClr val="EEAF97"/>
    <a:srgbClr val="0096FF"/>
    <a:srgbClr val="9E3510"/>
    <a:srgbClr val="F08C6A"/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78" autoAdjust="0"/>
    <p:restoredTop sz="76276" autoAdjust="0"/>
  </p:normalViewPr>
  <p:slideViewPr>
    <p:cSldViewPr snapToGrid="0">
      <p:cViewPr varScale="1">
        <p:scale>
          <a:sx n="73" d="100"/>
          <a:sy n="73" d="100"/>
        </p:scale>
        <p:origin x="452" y="40"/>
      </p:cViewPr>
      <p:guideLst/>
    </p:cSldViewPr>
  </p:slideViewPr>
  <p:outlineViewPr>
    <p:cViewPr>
      <p:scale>
        <a:sx n="33" d="100"/>
        <a:sy n="33" d="100"/>
      </p:scale>
      <p:origin x="0" y="-1297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현구" userId="d161eb6a10c3303b" providerId="LiveId" clId="{922EC537-FA19-44DE-AFC4-25681A45651D}"/>
    <pc:docChg chg="custSel addSld modSld modMainMaster">
      <pc:chgData name="강 현구" userId="d161eb6a10c3303b" providerId="LiveId" clId="{922EC537-FA19-44DE-AFC4-25681A45651D}" dt="2018-08-21T08:49:23.891" v="196" actId="14100"/>
      <pc:docMkLst>
        <pc:docMk/>
      </pc:docMkLst>
      <pc:sldChg chg="addSp delSp modSp">
        <pc:chgData name="강 현구" userId="d161eb6a10c3303b" providerId="LiveId" clId="{922EC537-FA19-44DE-AFC4-25681A45651D}" dt="2018-08-21T08:48:38.378" v="182" actId="478"/>
        <pc:sldMkLst>
          <pc:docMk/>
          <pc:sldMk cId="2205372825" sldId="256"/>
        </pc:sldMkLst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2" creationId="{2E0897D3-89CF-4089-A908-21830DCAE693}"/>
          </ac:spMkLst>
        </pc:spChg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3" creationId="{35DCE703-E311-4797-9937-EDBE6929A579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4" creationId="{2BAEA096-526D-45B2-9427-57A85D0E47C0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5" creationId="{E5767481-BEE1-4290-B094-EAC86C690EBC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6" creationId="{3C8360DB-5AE6-4E11-8AB2-4C131D61128B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7" creationId="{7F135248-9156-429D-9534-21C1A1DC2351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8" creationId="{1BED4EFD-67E4-4515-9BD3-2CD78052F0B6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9" creationId="{3C73DCD3-5819-4BB5-BC1F-6BB86D9AD913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0" creationId="{5CDB159B-F0D8-4CFC-AD6B-7D8E2F62BCBA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1" creationId="{6C03F0CA-2473-4385-9A5B-A1D613F2F9A6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3" creationId="{6A4E8904-BCB0-41E2-B55F-C295FA0A8398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5" creationId="{F7241FA6-388D-44F1-BD1A-D64E9A5B901D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7" creationId="{D608E96E-C53B-47CA-AD0E-38AEC6152A15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9" creationId="{E5DEFA06-58A7-4F42-97BC-C7B779BC2125}"/>
          </ac:spMkLst>
        </pc:spChg>
      </pc:sldChg>
      <pc:sldChg chg="add">
        <pc:chgData name="강 현구" userId="d161eb6a10c3303b" providerId="LiveId" clId="{922EC537-FA19-44DE-AFC4-25681A45651D}" dt="2018-08-21T08:43:00.483" v="11"/>
        <pc:sldMkLst>
          <pc:docMk/>
          <pc:sldMk cId="2227067192" sldId="257"/>
        </pc:sldMkLst>
      </pc:sldChg>
      <pc:sldMasterChg chg="modSldLayout">
        <pc:chgData name="강 현구" userId="d161eb6a10c3303b" providerId="LiveId" clId="{922EC537-FA19-44DE-AFC4-25681A45651D}" dt="2018-08-21T08:49:23.891" v="196" actId="14100"/>
        <pc:sldMasterMkLst>
          <pc:docMk/>
          <pc:sldMasterMk cId="1982700925" sldId="2147483648"/>
        </pc:sldMasterMkLst>
        <pc:sldLayoutChg chg="addSp delSp modSp">
          <pc:chgData name="강 현구" userId="d161eb6a10c3303b" providerId="LiveId" clId="{922EC537-FA19-44DE-AFC4-25681A45651D}" dt="2018-08-21T08:48:20.176" v="180" actId="403"/>
          <pc:sldLayoutMkLst>
            <pc:docMk/>
            <pc:sldMasterMk cId="1982700925" sldId="2147483648"/>
            <pc:sldLayoutMk cId="1524681758" sldId="2147483649"/>
          </pc:sldLayoutMkLst>
          <pc:spChg chg="add del">
            <ac:chgData name="강 현구" userId="d161eb6a10c3303b" providerId="LiveId" clId="{922EC537-FA19-44DE-AFC4-25681A45651D}" dt="2018-08-21T08:45:08.841" v="34" actId="11529"/>
            <ac:spMkLst>
              <pc:docMk/>
              <pc:sldMasterMk cId="1982700925" sldId="2147483648"/>
              <pc:sldLayoutMk cId="1524681758" sldId="2147483649"/>
              <ac:spMk id="7" creationId="{2D9D1364-604A-4607-AA76-345F9A6DE2BA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8" creationId="{A6D8A5A5-1C76-4950-8063-9600DB64DAB0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9" creationId="{E4B29DF9-1BA3-4536-862C-6B340690D6E8}"/>
            </ac:spMkLst>
          </pc:spChg>
          <pc:spChg chg="add mod">
            <ac:chgData name="강 현구" userId="d161eb6a10c3303b" providerId="LiveId" clId="{922EC537-FA19-44DE-AFC4-25681A45651D}" dt="2018-08-21T08:48:20.176" v="180" actId="403"/>
            <ac:spMkLst>
              <pc:docMk/>
              <pc:sldMasterMk cId="1982700925" sldId="2147483648"/>
              <pc:sldLayoutMk cId="1524681758" sldId="2147483649"/>
              <ac:spMk id="10" creationId="{3D57D16C-126B-417B-9B5B-DC84F04B11D2}"/>
            </ac:spMkLst>
          </pc:spChg>
          <pc:spChg chg="add mod">
            <ac:chgData name="강 현구" userId="d161eb6a10c3303b" providerId="LiveId" clId="{922EC537-FA19-44DE-AFC4-25681A45651D}" dt="2018-08-21T08:47:49.461" v="145" actId="1076"/>
            <ac:spMkLst>
              <pc:docMk/>
              <pc:sldMasterMk cId="1982700925" sldId="2147483648"/>
              <pc:sldLayoutMk cId="1524681758" sldId="2147483649"/>
              <ac:spMk id="11" creationId="{B57FA5EB-BE34-4A3F-8DDE-B4B12061C145}"/>
            </ac:spMkLst>
          </pc:spChg>
        </pc:sldLayoutChg>
        <pc:sldLayoutChg chg="addSp delSp modSp">
          <pc:chgData name="강 현구" userId="d161eb6a10c3303b" providerId="LiveId" clId="{922EC537-FA19-44DE-AFC4-25681A45651D}" dt="2018-08-21T08:49:23.891" v="196" actId="14100"/>
          <pc:sldLayoutMkLst>
            <pc:docMk/>
            <pc:sldMasterMk cId="1982700925" sldId="2147483648"/>
            <pc:sldLayoutMk cId="1620026944" sldId="2147483650"/>
          </pc:sldLayoutMkLst>
          <pc:spChg chg="add del mod">
            <ac:chgData name="강 현구" userId="d161eb6a10c3303b" providerId="LiveId" clId="{922EC537-FA19-44DE-AFC4-25681A45651D}" dt="2018-08-21T08:43:46.463" v="33" actId="478"/>
            <ac:spMkLst>
              <pc:docMk/>
              <pc:sldMasterMk cId="1982700925" sldId="2147483648"/>
              <pc:sldLayoutMk cId="1620026944" sldId="2147483650"/>
              <ac:spMk id="7" creationId="{1C1667B9-1AD0-4617-B555-7B4495AA2A8E}"/>
            </ac:spMkLst>
          </pc:spChg>
          <pc:spChg chg="add del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8" creationId="{8E3ACC32-DB83-4DFF-95FD-5C1B5A453CF8}"/>
            </ac:spMkLst>
          </pc:spChg>
          <pc:spChg chg="add del mod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9" creationId="{959F1AEA-F690-4B4F-9A33-FC228D858939}"/>
            </ac:spMkLst>
          </pc:spChg>
          <pc:spChg chg="add mod">
            <ac:chgData name="강 현구" userId="d161eb6a10c3303b" providerId="LiveId" clId="{922EC537-FA19-44DE-AFC4-25681A45651D}" dt="2018-08-21T08:43:44.825" v="32" actId="1036"/>
            <ac:spMkLst>
              <pc:docMk/>
              <pc:sldMasterMk cId="1982700925" sldId="2147483648"/>
              <pc:sldLayoutMk cId="1620026944" sldId="2147483650"/>
              <ac:spMk id="10" creationId="{F868F174-6DF0-4C89-A642-73B71EFAB0B8}"/>
            </ac:spMkLst>
          </pc:spChg>
          <pc:spChg chg="add del">
            <ac:chgData name="강 현구" userId="d161eb6a10c3303b" providerId="LiveId" clId="{922EC537-FA19-44DE-AFC4-25681A45651D}" dt="2018-08-21T08:49:00.504" v="183" actId="11529"/>
            <ac:spMkLst>
              <pc:docMk/>
              <pc:sldMasterMk cId="1982700925" sldId="2147483648"/>
              <pc:sldLayoutMk cId="1620026944" sldId="2147483650"/>
              <ac:spMk id="11" creationId="{45E3E761-5BB0-4CA7-AB55-1BAC451E030A}"/>
            </ac:spMkLst>
          </pc:spChg>
          <pc:spChg chg="add mod">
            <ac:chgData name="강 현구" userId="d161eb6a10c3303b" providerId="LiveId" clId="{922EC537-FA19-44DE-AFC4-25681A45651D}" dt="2018-08-21T08:49:23.891" v="196" actId="14100"/>
            <ac:spMkLst>
              <pc:docMk/>
              <pc:sldMasterMk cId="1982700925" sldId="2147483648"/>
              <pc:sldLayoutMk cId="1620026944" sldId="2147483650"/>
              <ac:spMk id="12" creationId="{B74E490C-3937-4F49-B671-4BEB56CAC886}"/>
            </ac:spMkLst>
          </pc:spChg>
        </pc:sldLayoutChg>
      </pc:sldMasterChg>
    </pc:docChg>
  </pc:docChgLst>
  <pc:docChgLst>
    <pc:chgData name="윤상현" userId="83c8ee9e-ec54-435c-8631-c350831f5183" providerId="ADAL" clId="{0010CC92-2A46-4A98-8FFD-64D988FFC83F}"/>
    <pc:docChg chg="undo custSel modSld">
      <pc:chgData name="윤상현" userId="83c8ee9e-ec54-435c-8631-c350831f5183" providerId="ADAL" clId="{0010CC92-2A46-4A98-8FFD-64D988FFC83F}" dt="2022-12-04T08:46:29.268" v="2" actId="1076"/>
      <pc:docMkLst>
        <pc:docMk/>
      </pc:docMkLst>
      <pc:sldChg chg="modSp mod">
        <pc:chgData name="윤상현" userId="83c8ee9e-ec54-435c-8631-c350831f5183" providerId="ADAL" clId="{0010CC92-2A46-4A98-8FFD-64D988FFC83F}" dt="2022-12-01T06:07:35.761" v="1" actId="1076"/>
        <pc:sldMkLst>
          <pc:docMk/>
          <pc:sldMk cId="1577267955" sldId="535"/>
        </pc:sldMkLst>
        <pc:grpChg chg="mod">
          <ac:chgData name="윤상현" userId="83c8ee9e-ec54-435c-8631-c350831f5183" providerId="ADAL" clId="{0010CC92-2A46-4A98-8FFD-64D988FFC83F}" dt="2022-12-01T06:07:35.761" v="1" actId="1076"/>
          <ac:grpSpMkLst>
            <pc:docMk/>
            <pc:sldMk cId="1577267955" sldId="535"/>
            <ac:grpSpMk id="28" creationId="{7F871330-A94C-4373-BB9A-9E2AE2D62F07}"/>
          </ac:grpSpMkLst>
        </pc:grpChg>
      </pc:sldChg>
      <pc:sldChg chg="modSp mod">
        <pc:chgData name="윤상현" userId="83c8ee9e-ec54-435c-8631-c350831f5183" providerId="ADAL" clId="{0010CC92-2A46-4A98-8FFD-64D988FFC83F}" dt="2022-12-04T08:46:29.268" v="2" actId="1076"/>
        <pc:sldMkLst>
          <pc:docMk/>
          <pc:sldMk cId="2968556936" sldId="536"/>
        </pc:sldMkLst>
        <pc:spChg chg="mod">
          <ac:chgData name="윤상현" userId="83c8ee9e-ec54-435c-8631-c350831f5183" providerId="ADAL" clId="{0010CC92-2A46-4A98-8FFD-64D988FFC83F}" dt="2022-12-04T08:46:29.268" v="2" actId="1076"/>
          <ac:spMkLst>
            <pc:docMk/>
            <pc:sldMk cId="2968556936" sldId="536"/>
            <ac:spMk id="7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5" y="2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581E-683C-4D45-B4A3-B2BADCA6341C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4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5" y="9430094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1943-B560-4317-B5CC-C1D9C3581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94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6C406-99C8-4ABD-9E1A-DCB391F0FBA5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7552"/>
            <a:ext cx="5438775" cy="3909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258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31258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CEB74-7A4F-484D-B2A9-B3D5231A8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8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835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446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370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070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891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81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9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45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637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64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148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000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571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316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69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A475AE-90BE-4717-9A07-08D20891D2D6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D4ED610-F180-4D11-A694-5684117823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0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>
            <a:extLst>
              <a:ext uri="{FF2B5EF4-FFF2-40B4-BE49-F238E27FC236}">
                <a16:creationId xmlns:a16="http://schemas.microsoft.com/office/drawing/2014/main" id="{C3872EE5-7D72-5945-8D0C-856D97CCA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815" y="2223202"/>
            <a:ext cx="5148370" cy="1448147"/>
          </a:xfrm>
        </p:spPr>
        <p:txBody>
          <a:bodyPr>
            <a:normAutofit/>
          </a:bodyPr>
          <a:lstStyle/>
          <a:p>
            <a:r>
              <a:rPr lang="en-US" altLang="ko-KR" dirty="0"/>
              <a:t>Operating</a:t>
            </a:r>
            <a:r>
              <a:rPr lang="ko-KR" altLang="en-US" dirty="0"/>
              <a:t> </a:t>
            </a:r>
            <a:r>
              <a:rPr lang="en-US" altLang="ko-KR" dirty="0"/>
              <a:t>Systems</a:t>
            </a:r>
            <a:r>
              <a:rPr lang="ko-KR" altLang="en-US" dirty="0"/>
              <a:t> </a:t>
            </a:r>
            <a:r>
              <a:rPr lang="en-US" altLang="ko-KR"/>
              <a:t>(</a:t>
            </a:r>
            <a:r>
              <a:rPr lang="en-US"/>
              <a:t>CSE4070-01) </a:t>
            </a:r>
            <a:r>
              <a:rPr lang="en-US" altLang="ko-KR" dirty="0"/>
              <a:t>Project </a:t>
            </a:r>
          </a:p>
          <a:p>
            <a:endParaRPr lang="en-US" dirty="0"/>
          </a:p>
          <a:p>
            <a:r>
              <a:rPr lang="en-US" dirty="0"/>
              <a:t>Fall 2022 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4582DBF4-EC0C-7F46-8353-7AB29448E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265" y="1551727"/>
            <a:ext cx="8539471" cy="514954"/>
          </a:xfrm>
        </p:spPr>
        <p:txBody>
          <a:bodyPr/>
          <a:lstStyle/>
          <a:p>
            <a:r>
              <a:rPr lang="en-US" altLang="ko-KR" sz="3600" dirty="0"/>
              <a:t>Project #4: Virtual Memory</a:t>
            </a:r>
            <a:endParaRPr lang="en-US" sz="3600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F90EBD8-294F-9649-B9ED-E35655784D2A}"/>
              </a:ext>
            </a:extLst>
          </p:cNvPr>
          <p:cNvSpPr txBox="1">
            <a:spLocks/>
          </p:cNvSpPr>
          <p:nvPr/>
        </p:nvSpPr>
        <p:spPr>
          <a:xfrm>
            <a:off x="2360177" y="3671349"/>
            <a:ext cx="7607415" cy="202130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Prof. </a:t>
            </a:r>
            <a:r>
              <a:rPr lang="en-US" dirty="0" err="1"/>
              <a:t>Sungyong</a:t>
            </a:r>
            <a:r>
              <a:rPr lang="en-US" dirty="0"/>
              <a:t> Park</a:t>
            </a:r>
          </a:p>
          <a:p>
            <a:endParaRPr lang="en-US" altLang="ko-KR" dirty="0"/>
          </a:p>
          <a:p>
            <a:r>
              <a:rPr lang="en-US" altLang="ko-KR" dirty="0"/>
              <a:t>TA: </a:t>
            </a:r>
            <a:r>
              <a:rPr lang="en-US" altLang="ko-KR" dirty="0" err="1"/>
              <a:t>Kihyun</a:t>
            </a:r>
            <a:r>
              <a:rPr lang="en-US" altLang="ko-KR" dirty="0"/>
              <a:t> Kim,  </a:t>
            </a:r>
          </a:p>
          <a:p>
            <a:r>
              <a:rPr lang="en-US" altLang="ko-KR" dirty="0" err="1"/>
              <a:t>Hamin</a:t>
            </a:r>
            <a:r>
              <a:rPr lang="en-US" altLang="ko-KR" dirty="0"/>
              <a:t> </a:t>
            </a:r>
            <a:r>
              <a:rPr lang="en-US" altLang="ko-KR" dirty="0" err="1"/>
              <a:t>Hwangbo</a:t>
            </a:r>
            <a:r>
              <a:rPr lang="en-US" altLang="ko-KR" dirty="0"/>
              <a:t>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18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 Fault Handler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200" dirty="0"/>
              <a:t>Page Fault handling procedures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Processor </a:t>
            </a:r>
            <a:r>
              <a:rPr lang="en-US" altLang="ko-KR" sz="1800" dirty="0"/>
              <a:t>(CPU) triggers page fault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Control </a:t>
            </a:r>
            <a:r>
              <a:rPr lang="en-US" altLang="ko-KR" sz="1800" dirty="0"/>
              <a:t>is passed to the kernel, which calls the page fault handler (</a:t>
            </a:r>
            <a:r>
              <a:rPr lang="en-US" altLang="ko-KR" sz="1800" dirty="0" err="1"/>
              <a:t>userprog</a:t>
            </a:r>
            <a:r>
              <a:rPr lang="en-US" altLang="ko-KR" sz="1800" dirty="0"/>
              <a:t>/</a:t>
            </a:r>
            <a:r>
              <a:rPr lang="en-US" altLang="ko-KR" sz="1800" dirty="0" err="1"/>
              <a:t>exception.c:page_fault</a:t>
            </a:r>
            <a:r>
              <a:rPr lang="en-US" altLang="ko-KR" sz="1800" dirty="0"/>
              <a:t>())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Get </a:t>
            </a:r>
            <a:r>
              <a:rPr lang="en-US" altLang="ko-KR" sz="1800" dirty="0"/>
              <a:t>the faulted address from CR2 register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If </a:t>
            </a:r>
            <a:r>
              <a:rPr lang="en-US" altLang="ko-KR" sz="1800" dirty="0"/>
              <a:t>the memory reference is valid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Obtain a frame to store the page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Fetch the data into the frame, by reading it from the file system or swap, zeroing it, etc.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Point the page table entry for the faulting virtual address to the physical page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If </a:t>
            </a:r>
            <a:r>
              <a:rPr lang="en-US" altLang="ko-KR" sz="1800" dirty="0"/>
              <a:t>the access is invalid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Any invalid access terminates the process and thereby frees all of its </a:t>
            </a:r>
            <a:r>
              <a:rPr lang="en-US" altLang="ko-KR" sz="1400"/>
              <a:t>resources 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33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 Fault Handler: </a:t>
            </a:r>
            <a:r>
              <a:rPr lang="en-US" altLang="ko-KR" sz="2000">
                <a:solidFill>
                  <a:prstClr val="black"/>
                </a:solidFill>
              </a:rPr>
              <a:t>page_fault()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4" name="Oval 3"/>
          <p:cNvSpPr>
            <a:spLocks noChangeArrowheads="1"/>
          </p:cNvSpPr>
          <p:nvPr/>
        </p:nvSpPr>
        <p:spPr bwMode="auto">
          <a:xfrm>
            <a:off x="3957151" y="1461935"/>
            <a:ext cx="2103438" cy="576263"/>
          </a:xfrm>
          <a:prstGeom prst="ellipse">
            <a:avLst/>
          </a:prstGeom>
          <a:solidFill>
            <a:srgbClr val="99CCFF"/>
          </a:solidFill>
          <a:ln w="38100" algn="ctr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prstClr val="black"/>
                </a:solidFill>
                <a:ea typeface="맑은 고딕" panose="020B0503020000020004" pitchFamily="50" charset="-127"/>
              </a:rPr>
              <a:t>page_fault()</a:t>
            </a:r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4008041" y="3212109"/>
            <a:ext cx="2006600" cy="720725"/>
          </a:xfrm>
          <a:prstGeom prst="flowChartDecision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Is valid</a:t>
            </a:r>
          </a:p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reference?</a:t>
            </a:r>
            <a:endParaRPr lang="en-US" altLang="ko-KR" sz="1600" kern="0" dirty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6384528" y="3212109"/>
            <a:ext cx="2089150" cy="720725"/>
          </a:xfrm>
          <a:prstGeom prst="flowChartDecision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Growable</a:t>
            </a:r>
            <a:endParaRPr lang="en-US" altLang="ko-KR" sz="14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region</a:t>
            </a:r>
            <a:r>
              <a:rPr lang="en-US" altLang="ko-KR" sz="14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?</a:t>
            </a:r>
            <a:r>
              <a:rPr lang="en-US" altLang="ko-KR" sz="1600" kern="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2639617" y="4940897"/>
            <a:ext cx="2376487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Call handle_mm_fault</a:t>
            </a:r>
          </a:p>
        </p:txBody>
      </p:sp>
      <p:sp>
        <p:nvSpPr>
          <p:cNvPr id="48" name="AutoShape 7"/>
          <p:cNvSpPr>
            <a:spLocks noChangeArrowheads="1"/>
          </p:cNvSpPr>
          <p:nvPr/>
        </p:nvSpPr>
        <p:spPr bwMode="auto">
          <a:xfrm>
            <a:off x="6341667" y="4940897"/>
            <a:ext cx="2160587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Expand </a:t>
            </a:r>
            <a:r>
              <a:rPr lang="en-US" altLang="ko-KR" sz="1400" kern="0" dirty="0" err="1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Userstack</a:t>
            </a:r>
            <a:endParaRPr lang="en-US" altLang="ko-KR" sz="14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49" name="AutoShape 8"/>
          <p:cNvSpPr>
            <a:spLocks noChangeArrowheads="1"/>
          </p:cNvSpPr>
          <p:nvPr/>
        </p:nvSpPr>
        <p:spPr bwMode="auto">
          <a:xfrm>
            <a:off x="8473678" y="4148734"/>
            <a:ext cx="1511301" cy="536774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Kill process and </a:t>
            </a:r>
          </a:p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free resources</a:t>
            </a:r>
            <a:endParaRPr lang="en-US" altLang="ko-KR" sz="14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3784203" y="2407247"/>
            <a:ext cx="2457450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Obtain fault_addr</a:t>
            </a:r>
          </a:p>
        </p:txBody>
      </p:sp>
      <p:cxnSp>
        <p:nvCxnSpPr>
          <p:cNvPr id="51" name="AutoShape 10"/>
          <p:cNvCxnSpPr>
            <a:cxnSpLocks noChangeShapeType="1"/>
            <a:stCxn id="44" idx="4"/>
            <a:endCxn id="50" idx="0"/>
          </p:cNvCxnSpPr>
          <p:nvPr/>
        </p:nvCxnSpPr>
        <p:spPr bwMode="auto">
          <a:xfrm>
            <a:off x="5008870" y="2038198"/>
            <a:ext cx="4058" cy="369049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/>
          </a:ln>
        </p:spPr>
      </p:cxnSp>
      <p:cxnSp>
        <p:nvCxnSpPr>
          <p:cNvPr id="52" name="AutoShape 11"/>
          <p:cNvCxnSpPr>
            <a:cxnSpLocks noChangeShapeType="1"/>
            <a:stCxn id="50" idx="2"/>
            <a:endCxn id="45" idx="0"/>
          </p:cNvCxnSpPr>
          <p:nvPr/>
        </p:nvCxnSpPr>
        <p:spPr bwMode="auto">
          <a:xfrm flipH="1">
            <a:off x="5011341" y="2696172"/>
            <a:ext cx="1587" cy="515937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/>
          </a:ln>
        </p:spPr>
      </p:cxnSp>
      <p:cxnSp>
        <p:nvCxnSpPr>
          <p:cNvPr id="53" name="AutoShape 12"/>
          <p:cNvCxnSpPr>
            <a:cxnSpLocks noChangeShapeType="1"/>
            <a:stCxn id="45" idx="3"/>
            <a:endCxn id="46" idx="1"/>
          </p:cNvCxnSpPr>
          <p:nvPr/>
        </p:nvCxnSpPr>
        <p:spPr bwMode="auto">
          <a:xfrm>
            <a:off x="6030517" y="3572471"/>
            <a:ext cx="338137" cy="0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54" name="AutoShape 13"/>
          <p:cNvCxnSpPr>
            <a:cxnSpLocks noChangeShapeType="1"/>
            <a:stCxn id="46" idx="3"/>
            <a:endCxn id="49" idx="0"/>
          </p:cNvCxnSpPr>
          <p:nvPr/>
        </p:nvCxnSpPr>
        <p:spPr bwMode="auto">
          <a:xfrm>
            <a:off x="8473678" y="3572472"/>
            <a:ext cx="755651" cy="576262"/>
          </a:xfrm>
          <a:prstGeom prst="bentConnector2">
            <a:avLst/>
          </a:prstGeom>
          <a:noFill/>
          <a:ln w="19050">
            <a:solidFill>
              <a:srgbClr val="3F3E00"/>
            </a:solidFill>
            <a:miter lim="800000"/>
            <a:headEnd/>
            <a:tailEnd type="triangle" w="med" len="med"/>
          </a:ln>
        </p:spPr>
      </p:cxnSp>
      <p:cxnSp>
        <p:nvCxnSpPr>
          <p:cNvPr id="55" name="AutoShape 14"/>
          <p:cNvCxnSpPr>
            <a:cxnSpLocks noChangeShapeType="1"/>
            <a:stCxn id="45" idx="1"/>
            <a:endCxn id="47" idx="0"/>
          </p:cNvCxnSpPr>
          <p:nvPr/>
        </p:nvCxnSpPr>
        <p:spPr bwMode="auto">
          <a:xfrm rot="10800000" flipV="1">
            <a:off x="3828654" y="3572471"/>
            <a:ext cx="163513" cy="1352550"/>
          </a:xfrm>
          <a:prstGeom prst="bentConnector2">
            <a:avLst/>
          </a:prstGeom>
          <a:noFill/>
          <a:ln w="19050">
            <a:solidFill>
              <a:srgbClr val="3F3E00"/>
            </a:solidFill>
            <a:miter lim="800000"/>
            <a:headEnd/>
            <a:tailEnd type="triangle" w="med" len="med"/>
          </a:ln>
        </p:spPr>
      </p:cxnSp>
      <p:cxnSp>
        <p:nvCxnSpPr>
          <p:cNvPr id="56" name="AutoShape 15"/>
          <p:cNvCxnSpPr>
            <a:cxnSpLocks noChangeShapeType="1"/>
            <a:stCxn id="46" idx="2"/>
            <a:endCxn id="48" idx="0"/>
          </p:cNvCxnSpPr>
          <p:nvPr/>
        </p:nvCxnSpPr>
        <p:spPr bwMode="auto">
          <a:xfrm flipH="1">
            <a:off x="7422753" y="3948709"/>
            <a:ext cx="6350" cy="976313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sp>
        <p:nvSpPr>
          <p:cNvPr id="57" name="AutoShape 16"/>
          <p:cNvSpPr>
            <a:spLocks noChangeArrowheads="1"/>
          </p:cNvSpPr>
          <p:nvPr/>
        </p:nvSpPr>
        <p:spPr bwMode="auto">
          <a:xfrm>
            <a:off x="6341667" y="5661622"/>
            <a:ext cx="2160587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Restart process</a:t>
            </a:r>
          </a:p>
        </p:txBody>
      </p:sp>
      <p:cxnSp>
        <p:nvCxnSpPr>
          <p:cNvPr id="58" name="AutoShape 17"/>
          <p:cNvCxnSpPr>
            <a:cxnSpLocks noChangeShapeType="1"/>
            <a:stCxn id="48" idx="2"/>
            <a:endCxn id="57" idx="0"/>
          </p:cNvCxnSpPr>
          <p:nvPr/>
        </p:nvCxnSpPr>
        <p:spPr bwMode="auto">
          <a:xfrm>
            <a:off x="7422753" y="5245696"/>
            <a:ext cx="0" cy="400050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sp>
        <p:nvSpPr>
          <p:cNvPr id="59" name="Text Box 18"/>
          <p:cNvSpPr txBox="1">
            <a:spLocks noChangeArrowheads="1"/>
          </p:cNvSpPr>
          <p:nvPr/>
        </p:nvSpPr>
        <p:spPr bwMode="auto">
          <a:xfrm>
            <a:off x="3504803" y="3289896"/>
            <a:ext cx="64928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 i="1">
                <a:solidFill>
                  <a:prstClr val="black"/>
                </a:solidFill>
                <a:ea typeface="맑은 고딕" panose="020B0503020000020004" pitchFamily="50" charset="-127"/>
              </a:rPr>
              <a:t>YES</a:t>
            </a:r>
          </a:p>
        </p:txBody>
      </p:sp>
      <p:sp>
        <p:nvSpPr>
          <p:cNvPr id="60" name="Text Box 19"/>
          <p:cNvSpPr txBox="1">
            <a:spLocks noChangeArrowheads="1"/>
          </p:cNvSpPr>
          <p:nvPr/>
        </p:nvSpPr>
        <p:spPr bwMode="auto">
          <a:xfrm>
            <a:off x="5808267" y="3289896"/>
            <a:ext cx="6492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 i="1">
                <a:solidFill>
                  <a:prstClr val="black"/>
                </a:solidFill>
                <a:ea typeface="맑은 고딕" panose="020B0503020000020004" pitchFamily="50" charset="-127"/>
              </a:rPr>
              <a:t>NO</a:t>
            </a:r>
          </a:p>
        </p:txBody>
      </p:sp>
      <p:sp>
        <p:nvSpPr>
          <p:cNvPr id="61" name="Text Box 20"/>
          <p:cNvSpPr txBox="1">
            <a:spLocks noChangeArrowheads="1"/>
          </p:cNvSpPr>
          <p:nvPr/>
        </p:nvSpPr>
        <p:spPr bwMode="auto">
          <a:xfrm>
            <a:off x="8319692" y="3289896"/>
            <a:ext cx="6492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 i="1">
                <a:solidFill>
                  <a:prstClr val="black"/>
                </a:solidFill>
                <a:ea typeface="맑은 고딕" panose="020B0503020000020004" pitchFamily="50" charset="-127"/>
              </a:rPr>
              <a:t>NO</a:t>
            </a:r>
          </a:p>
        </p:txBody>
      </p: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6868717" y="3880446"/>
            <a:ext cx="6492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 i="1">
                <a:solidFill>
                  <a:prstClr val="black"/>
                </a:solidFill>
                <a:ea typeface="맑은 고딕" panose="020B0503020000020004" pitchFamily="50" charset="-127"/>
              </a:rPr>
              <a:t>YES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DBDB7B-C2BF-4CBA-AEA0-CA06B39B59F8}"/>
              </a:ext>
            </a:extLst>
          </p:cNvPr>
          <p:cNvSpPr/>
          <p:nvPr/>
        </p:nvSpPr>
        <p:spPr>
          <a:xfrm>
            <a:off x="3556173" y="1291976"/>
            <a:ext cx="2876551" cy="15481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853D6CA-D2E6-4471-93DF-F5EFEB273C2E}"/>
              </a:ext>
            </a:extLst>
          </p:cNvPr>
          <p:cNvCxnSpPr/>
          <p:nvPr/>
        </p:nvCxnSpPr>
        <p:spPr>
          <a:xfrm flipH="1">
            <a:off x="6457554" y="1982912"/>
            <a:ext cx="847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6FAAF5-341E-4337-9450-A36925CF67B5}"/>
              </a:ext>
            </a:extLst>
          </p:cNvPr>
          <p:cNvSpPr txBox="1"/>
          <p:nvPr/>
        </p:nvSpPr>
        <p:spPr>
          <a:xfrm>
            <a:off x="7329756" y="1786635"/>
            <a:ext cx="2955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given in userprog/exception.c</a:t>
            </a:r>
            <a:endParaRPr lang="ko-KR" altLang="en-US" sz="16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305325-6878-4823-B478-C8C16A944AFB}"/>
              </a:ext>
            </a:extLst>
          </p:cNvPr>
          <p:cNvSpPr/>
          <p:nvPr/>
        </p:nvSpPr>
        <p:spPr>
          <a:xfrm>
            <a:off x="2366480" y="3158745"/>
            <a:ext cx="7779536" cy="29851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C41847-6296-4547-96DC-C2C464B8AAB0}"/>
              </a:ext>
            </a:extLst>
          </p:cNvPr>
          <p:cNvSpPr txBox="1"/>
          <p:nvPr/>
        </p:nvSpPr>
        <p:spPr>
          <a:xfrm>
            <a:off x="7392825" y="2412165"/>
            <a:ext cx="2521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need to be implemented</a:t>
            </a:r>
            <a:endParaRPr lang="ko-KR" altLang="en-US" sz="1600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E0CF8A8-F84F-4E02-BF8C-60777322B0F5}"/>
              </a:ext>
            </a:extLst>
          </p:cNvPr>
          <p:cNvCxnSpPr>
            <a:cxnSpLocks/>
            <a:stCxn id="36" idx="2"/>
            <a:endCxn id="34" idx="0"/>
          </p:cNvCxnSpPr>
          <p:nvPr/>
        </p:nvCxnSpPr>
        <p:spPr>
          <a:xfrm rot="5400000">
            <a:off x="7250921" y="1756047"/>
            <a:ext cx="408026" cy="23973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C6661EE-5A0E-4607-892A-68292DF0D7CC}"/>
              </a:ext>
            </a:extLst>
          </p:cNvPr>
          <p:cNvSpPr/>
          <p:nvPr/>
        </p:nvSpPr>
        <p:spPr>
          <a:xfrm>
            <a:off x="7160610" y="3129519"/>
            <a:ext cx="464431" cy="236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79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 Fault Handler: </a:t>
            </a:r>
            <a:r>
              <a:rPr lang="en-US" altLang="ko-KR" sz="2000">
                <a:solidFill>
                  <a:prstClr val="black"/>
                </a:solidFill>
              </a:rPr>
              <a:t>handle_mm_fault()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8" name="Oval 3"/>
          <p:cNvSpPr>
            <a:spLocks noChangeArrowheads="1"/>
          </p:cNvSpPr>
          <p:nvPr/>
        </p:nvSpPr>
        <p:spPr bwMode="auto">
          <a:xfrm>
            <a:off x="4765020" y="1429365"/>
            <a:ext cx="1892634" cy="576263"/>
          </a:xfrm>
          <a:prstGeom prst="ellipse">
            <a:avLst/>
          </a:prstGeom>
          <a:solidFill>
            <a:srgbClr val="99CCFF"/>
          </a:solidFill>
          <a:ln w="38100" algn="ctr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 err="1">
                <a:solidFill>
                  <a:prstClr val="black"/>
                </a:solidFill>
                <a:ea typeface="맑은 고딕" panose="020B0503020000020004" pitchFamily="50" charset="-127"/>
              </a:rPr>
              <a:t>handle_mm</a:t>
            </a:r>
            <a:r>
              <a:rPr lang="en-US" altLang="ko-KR" sz="1400" err="1">
                <a:solidFill>
                  <a:prstClr val="black"/>
                </a:solidFill>
                <a:ea typeface="맑은 고딕" panose="020B0503020000020004" pitchFamily="50" charset="-127"/>
              </a:rPr>
              <a:t>_</a:t>
            </a:r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fault()</a:t>
            </a:r>
            <a:endParaRPr lang="en-US" altLang="ko-KR" sz="1400" dirty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39" name="AutoShape 4"/>
          <p:cNvSpPr>
            <a:spLocks noChangeArrowheads="1"/>
          </p:cNvSpPr>
          <p:nvPr/>
        </p:nvSpPr>
        <p:spPr bwMode="auto">
          <a:xfrm>
            <a:off x="4286200" y="2940665"/>
            <a:ext cx="2870200" cy="720725"/>
          </a:xfrm>
          <a:prstGeom prst="flowChartDecision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Is there remaining frame?</a:t>
            </a:r>
            <a:endParaRPr lang="en-US" altLang="ko-KR" kern="0" dirty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7679828" y="3047028"/>
            <a:ext cx="2160588" cy="5048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Page replacement </a:t>
            </a:r>
          </a:p>
          <a:p>
            <a:pPr algn="ctr"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algorithm</a:t>
            </a: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auto">
          <a:xfrm>
            <a:off x="4276675" y="2364403"/>
            <a:ext cx="2881312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Get empty frame</a:t>
            </a:r>
          </a:p>
        </p:txBody>
      </p:sp>
      <p:cxnSp>
        <p:nvCxnSpPr>
          <p:cNvPr id="42" name="AutoShape 7"/>
          <p:cNvCxnSpPr>
            <a:cxnSpLocks noChangeShapeType="1"/>
            <a:stCxn id="39" idx="3"/>
            <a:endCxn id="40" idx="1"/>
          </p:cNvCxnSpPr>
          <p:nvPr/>
        </p:nvCxnSpPr>
        <p:spPr bwMode="auto">
          <a:xfrm flipV="1">
            <a:off x="7156400" y="3299441"/>
            <a:ext cx="523428" cy="1587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sp>
        <p:nvSpPr>
          <p:cNvPr id="43" name="AutoShape 8"/>
          <p:cNvSpPr>
            <a:spLocks noChangeArrowheads="1"/>
          </p:cNvSpPr>
          <p:nvPr/>
        </p:nvSpPr>
        <p:spPr bwMode="auto">
          <a:xfrm>
            <a:off x="4101267" y="4309090"/>
            <a:ext cx="3255031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Swap page into frame from disk</a:t>
            </a: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3885511" y="4956790"/>
            <a:ext cx="3686546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Modify page and swap manage tables</a:t>
            </a:r>
          </a:p>
        </p:txBody>
      </p:sp>
      <p:sp>
        <p:nvSpPr>
          <p:cNvPr id="45" name="AutoShape 10"/>
          <p:cNvSpPr>
            <a:spLocks noChangeArrowheads="1"/>
          </p:cNvSpPr>
          <p:nvPr/>
        </p:nvSpPr>
        <p:spPr bwMode="auto">
          <a:xfrm>
            <a:off x="4286949" y="5604490"/>
            <a:ext cx="2881312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Restart process</a:t>
            </a:r>
          </a:p>
        </p:txBody>
      </p:sp>
      <p:cxnSp>
        <p:nvCxnSpPr>
          <p:cNvPr id="46" name="AutoShape 11"/>
          <p:cNvCxnSpPr>
            <a:cxnSpLocks noChangeShapeType="1"/>
            <a:stCxn id="39" idx="2"/>
            <a:endCxn id="43" idx="0"/>
          </p:cNvCxnSpPr>
          <p:nvPr/>
        </p:nvCxnSpPr>
        <p:spPr bwMode="auto">
          <a:xfrm>
            <a:off x="5721300" y="3661390"/>
            <a:ext cx="7483" cy="647700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47" name="AutoShape 12"/>
          <p:cNvCxnSpPr>
            <a:cxnSpLocks noChangeShapeType="1"/>
            <a:stCxn id="43" idx="2"/>
            <a:endCxn id="44" idx="0"/>
          </p:cNvCxnSpPr>
          <p:nvPr/>
        </p:nvCxnSpPr>
        <p:spPr bwMode="auto">
          <a:xfrm>
            <a:off x="5728783" y="4598015"/>
            <a:ext cx="1" cy="358775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48" name="AutoShape 13"/>
          <p:cNvCxnSpPr>
            <a:cxnSpLocks noChangeShapeType="1"/>
            <a:stCxn id="44" idx="2"/>
            <a:endCxn id="45" idx="0"/>
          </p:cNvCxnSpPr>
          <p:nvPr/>
        </p:nvCxnSpPr>
        <p:spPr bwMode="auto">
          <a:xfrm flipH="1">
            <a:off x="5727605" y="5245715"/>
            <a:ext cx="1179" cy="358775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49" name="AutoShape 14"/>
          <p:cNvCxnSpPr>
            <a:cxnSpLocks noChangeShapeType="1"/>
            <a:stCxn id="38" idx="4"/>
            <a:endCxn id="41" idx="0"/>
          </p:cNvCxnSpPr>
          <p:nvPr/>
        </p:nvCxnSpPr>
        <p:spPr bwMode="auto">
          <a:xfrm>
            <a:off x="5711337" y="2005628"/>
            <a:ext cx="5994" cy="358775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50" name="AutoShape 15"/>
          <p:cNvCxnSpPr>
            <a:cxnSpLocks noChangeShapeType="1"/>
            <a:stCxn id="41" idx="2"/>
            <a:endCxn id="39" idx="0"/>
          </p:cNvCxnSpPr>
          <p:nvPr/>
        </p:nvCxnSpPr>
        <p:spPr bwMode="auto">
          <a:xfrm>
            <a:off x="5717332" y="2653328"/>
            <a:ext cx="3969" cy="287337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7102898" y="3027977"/>
            <a:ext cx="6492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 i="1">
                <a:solidFill>
                  <a:prstClr val="black"/>
                </a:solidFill>
                <a:ea typeface="맑은 고딕" panose="020B0503020000020004" pitchFamily="50" charset="-127"/>
              </a:rPr>
              <a:t>NO</a:t>
            </a:r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>
            <a:off x="5202187" y="3612177"/>
            <a:ext cx="6492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 i="1">
                <a:solidFill>
                  <a:prstClr val="black"/>
                </a:solidFill>
                <a:ea typeface="맑은 고딕" panose="020B0503020000020004" pitchFamily="50" charset="-127"/>
              </a:rPr>
              <a:t>YES</a:t>
            </a:r>
          </a:p>
        </p:txBody>
      </p:sp>
      <p:cxnSp>
        <p:nvCxnSpPr>
          <p:cNvPr id="53" name="AutoShape 18"/>
          <p:cNvCxnSpPr>
            <a:cxnSpLocks noChangeShapeType="1"/>
            <a:stCxn id="40" idx="2"/>
          </p:cNvCxnSpPr>
          <p:nvPr/>
        </p:nvCxnSpPr>
        <p:spPr bwMode="auto">
          <a:xfrm rot="5400000">
            <a:off x="7040291" y="2228895"/>
            <a:ext cx="396875" cy="3042791"/>
          </a:xfrm>
          <a:prstGeom prst="bentConnector2">
            <a:avLst/>
          </a:prstGeom>
          <a:noFill/>
          <a:ln w="19050">
            <a:solidFill>
              <a:srgbClr val="3F3E00"/>
            </a:solidFill>
            <a:miter lim="800000"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64473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 to and from (swap) disk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Swap disk 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Process</a:t>
            </a:r>
            <a:r>
              <a:rPr lang="ko-KR" altLang="en-US" sz="1600" dirty="0"/>
              <a:t>에 할당해 줄 </a:t>
            </a:r>
            <a:r>
              <a:rPr lang="en-US" altLang="ko-KR" sz="1600" dirty="0"/>
              <a:t>Physical memory</a:t>
            </a:r>
            <a:r>
              <a:rPr lang="ko-KR" altLang="en-US" sz="1600" dirty="0"/>
              <a:t>가 부족할 때</a:t>
            </a:r>
            <a:r>
              <a:rPr lang="en-US" altLang="ko-KR" sz="1600" dirty="0"/>
              <a:t>(User page pool</a:t>
            </a:r>
            <a:r>
              <a:rPr lang="ko-KR" altLang="en-US" sz="1600" dirty="0"/>
              <a:t>에 </a:t>
            </a:r>
            <a:r>
              <a:rPr lang="en-US" altLang="ko-KR" sz="1600" dirty="0"/>
              <a:t>free page</a:t>
            </a:r>
            <a:r>
              <a:rPr lang="ko-KR" altLang="en-US" sz="1600" dirty="0"/>
              <a:t>가 없을 때</a:t>
            </a:r>
            <a:r>
              <a:rPr lang="en-US" altLang="ko-KR" sz="1600" dirty="0"/>
              <a:t>) disk</a:t>
            </a:r>
            <a:r>
              <a:rPr lang="ko-KR" altLang="en-US" sz="1600" dirty="0"/>
              <a:t>로 </a:t>
            </a:r>
            <a:r>
              <a:rPr lang="en-US" altLang="ko-KR" sz="1600" dirty="0"/>
              <a:t>swap-out</a:t>
            </a:r>
            <a:r>
              <a:rPr lang="ko-KR" altLang="en-US" sz="1600" dirty="0"/>
              <a:t>이 일어남 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Swap </a:t>
            </a:r>
            <a:r>
              <a:rPr lang="ko-KR" altLang="en-US" sz="1600" dirty="0"/>
              <a:t>할 </a:t>
            </a:r>
            <a:r>
              <a:rPr lang="en-US" altLang="ko-KR" sz="1600" dirty="0"/>
              <a:t>page</a:t>
            </a:r>
            <a:r>
              <a:rPr lang="ko-KR" altLang="en-US" sz="1600" dirty="0"/>
              <a:t>의 결정은 </a:t>
            </a:r>
            <a:r>
              <a:rPr lang="en-US" altLang="ko-KR" sz="1600" dirty="0"/>
              <a:t>page replacement algorithm </a:t>
            </a:r>
            <a:r>
              <a:rPr lang="ko-KR" altLang="en-US" sz="1600" dirty="0"/>
              <a:t>사용</a:t>
            </a:r>
            <a:r>
              <a:rPr lang="en-US" altLang="ko-KR" sz="1600" dirty="0"/>
              <a:t>(LRU, LFU </a:t>
            </a:r>
            <a:r>
              <a:rPr lang="en-US" altLang="ko-KR" sz="1600" dirty="0">
                <a:latin typeface="Arial" charset="0"/>
              </a:rPr>
              <a:t>…</a:t>
            </a:r>
            <a:r>
              <a:rPr lang="en-US" altLang="ko-KR" sz="1600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Swap table </a:t>
            </a:r>
            <a:r>
              <a:rPr lang="ko-KR" altLang="en-US" sz="1600" dirty="0"/>
              <a:t>작성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swap disk</a:t>
            </a:r>
            <a:r>
              <a:rPr lang="ko-KR" altLang="en-US" sz="1600" dirty="0"/>
              <a:t>가 현재 사용하고 있는 슬롯과 빈 슬롯 관리 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devices/</a:t>
            </a:r>
            <a:r>
              <a:rPr lang="en-US" altLang="ko-KR" sz="1600" dirty="0" err="1"/>
              <a:t>block.c</a:t>
            </a:r>
            <a:r>
              <a:rPr lang="en-US" altLang="ko-KR" sz="1600" dirty="0"/>
              <a:t> 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block_read</a:t>
            </a:r>
            <a:r>
              <a:rPr lang="en-US" altLang="ko-KR" sz="1600" dirty="0"/>
              <a:t>() / </a:t>
            </a:r>
            <a:r>
              <a:rPr lang="en-US" altLang="ko-KR" sz="1600" dirty="0" err="1"/>
              <a:t>block_write</a:t>
            </a:r>
            <a:r>
              <a:rPr lang="en-US" altLang="ko-KR" sz="1600" dirty="0"/>
              <a:t>() </a:t>
            </a:r>
            <a:r>
              <a:rPr lang="ko-KR" altLang="en-US" sz="1600" dirty="0"/>
              <a:t>활용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en-US" altLang="ko-KR" sz="1600" dirty="0"/>
              <a:t>You may use the </a:t>
            </a:r>
            <a:r>
              <a:rPr lang="en-US" altLang="ko-KR" sz="1600" b="1" dirty="0"/>
              <a:t>BLOCK_SWAP block device</a:t>
            </a:r>
            <a:r>
              <a:rPr lang="en-US" altLang="ko-KR" sz="1600" dirty="0"/>
              <a:t> for swapping, obtaining the </a:t>
            </a:r>
            <a:r>
              <a:rPr lang="en-US" altLang="ko-KR" sz="1600" b="1" dirty="0"/>
              <a:t>struct block</a:t>
            </a:r>
            <a:r>
              <a:rPr lang="en-US" altLang="ko-KR" sz="1600" dirty="0"/>
              <a:t> that represents it by calling </a:t>
            </a:r>
            <a:r>
              <a:rPr lang="en-US" altLang="ko-KR" sz="1600" b="1" dirty="0" err="1"/>
              <a:t>block_get_role</a:t>
            </a:r>
            <a:r>
              <a:rPr lang="en-US" altLang="ko-KR" sz="1600" b="1" dirty="0"/>
              <a:t>() 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BLOCK_SWAP</a:t>
            </a:r>
            <a:r>
              <a:rPr lang="ko-KR" altLang="en-US" sz="1600" dirty="0"/>
              <a:t>에 대해서는 </a:t>
            </a:r>
            <a:r>
              <a:rPr lang="en-US" altLang="ko-KR" sz="1600" dirty="0"/>
              <a:t>devices/</a:t>
            </a:r>
            <a:r>
              <a:rPr lang="en-US" altLang="ko-KR" sz="1600" dirty="0" err="1"/>
              <a:t>partition.c</a:t>
            </a:r>
            <a:r>
              <a:rPr lang="en-US" altLang="ko-KR" sz="1600" dirty="0"/>
              <a:t>, thread/</a:t>
            </a:r>
            <a:r>
              <a:rPr lang="en-US" altLang="ko-KR" sz="1600" dirty="0" err="1"/>
              <a:t>init.c</a:t>
            </a:r>
            <a:r>
              <a:rPr lang="en-US" altLang="ko-KR" sz="1600" dirty="0"/>
              <a:t> </a:t>
            </a:r>
            <a:r>
              <a:rPr lang="ko-KR" altLang="en-US" sz="1600" dirty="0"/>
              <a:t>참조</a:t>
            </a:r>
            <a:endParaRPr lang="en-US" altLang="ko-KR" sz="1600" b="1" dirty="0"/>
          </a:p>
          <a:p>
            <a:pPr>
              <a:lnSpc>
                <a:spcPct val="100000"/>
              </a:lnSpc>
            </a:pPr>
            <a:r>
              <a:rPr lang="en-US" altLang="ko-KR" sz="1600" dirty="0"/>
              <a:t>swap disk </a:t>
            </a:r>
            <a:r>
              <a:rPr lang="ko-KR" altLang="en-US" sz="1600" dirty="0"/>
              <a:t>생성 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 err="1"/>
              <a:t>vm</a:t>
            </a:r>
            <a:r>
              <a:rPr lang="en-US" altLang="ko-KR" sz="1600" dirty="0"/>
              <a:t>/build</a:t>
            </a:r>
            <a:r>
              <a:rPr lang="ko-KR" altLang="en-US" sz="1600" dirty="0"/>
              <a:t>에서 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pintos-</a:t>
            </a:r>
            <a:r>
              <a:rPr lang="en-US" altLang="ko-KR" dirty="0" err="1"/>
              <a:t>mkdisk</a:t>
            </a:r>
            <a:r>
              <a:rPr lang="en-US" altLang="ko-KR" dirty="0"/>
              <a:t> </a:t>
            </a:r>
            <a:r>
              <a:rPr lang="en-US" altLang="ko-KR" dirty="0" err="1"/>
              <a:t>swap.dsk</a:t>
            </a:r>
            <a:r>
              <a:rPr lang="en-US" altLang="ko-KR" dirty="0"/>
              <a:t> --swap-size=</a:t>
            </a:r>
            <a:r>
              <a:rPr lang="en-US" altLang="ko-KR" i="1" dirty="0"/>
              <a:t>n</a:t>
            </a:r>
            <a:r>
              <a:rPr lang="en-US" altLang="ko-KR" dirty="0"/>
              <a:t>  --&gt; </a:t>
            </a:r>
            <a:r>
              <a:rPr lang="en-US" altLang="ko-KR" dirty="0" err="1"/>
              <a:t>swap.dsk</a:t>
            </a:r>
            <a:r>
              <a:rPr lang="en-US" altLang="ko-KR" dirty="0"/>
              <a:t> </a:t>
            </a:r>
            <a:r>
              <a:rPr lang="ko-KR" altLang="en-US" dirty="0"/>
              <a:t>라는 이름으로 </a:t>
            </a:r>
            <a:r>
              <a:rPr lang="en-US" altLang="ko-KR" i="1" dirty="0"/>
              <a:t>n</a:t>
            </a:r>
            <a:r>
              <a:rPr lang="en-US" altLang="ko-KR" dirty="0"/>
              <a:t> MB swap disk </a:t>
            </a:r>
            <a:r>
              <a:rPr lang="ko-KR" altLang="en-US" dirty="0"/>
              <a:t>생성 </a:t>
            </a:r>
          </a:p>
          <a:p>
            <a:pPr lvl="2">
              <a:lnSpc>
                <a:spcPct val="100000"/>
              </a:lnSpc>
            </a:pPr>
            <a:r>
              <a:rPr lang="en-US" altLang="ko-KR" dirty="0" err="1"/>
              <a:t>swap.dsk</a:t>
            </a:r>
            <a:r>
              <a:rPr lang="ko-KR" altLang="en-US" dirty="0"/>
              <a:t>는 </a:t>
            </a:r>
            <a:r>
              <a:rPr lang="en-US" altLang="ko-KR" dirty="0"/>
              <a:t>pintos</a:t>
            </a:r>
            <a:r>
              <a:rPr lang="ko-KR" altLang="en-US" dirty="0"/>
              <a:t>의 실행 시 자동으로 </a:t>
            </a:r>
            <a:r>
              <a:rPr lang="en-US" altLang="ko-KR" dirty="0"/>
              <a:t>hdb1</a:t>
            </a:r>
            <a:r>
              <a:rPr lang="ko-KR" altLang="en-US" dirty="0"/>
              <a:t>에 </a:t>
            </a:r>
            <a:r>
              <a:rPr lang="en-US" altLang="ko-KR" dirty="0"/>
              <a:t>attach</a:t>
            </a:r>
            <a:r>
              <a:rPr lang="ko-KR" altLang="en-US" dirty="0"/>
              <a:t>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Pintos </a:t>
            </a:r>
            <a:r>
              <a:rPr lang="ko-KR" altLang="en-US" sz="1600" dirty="0"/>
              <a:t>실행 시 </a:t>
            </a:r>
            <a:r>
              <a:rPr lang="en-US" altLang="ko-KR" sz="1600" dirty="0"/>
              <a:t>argument</a:t>
            </a:r>
            <a:r>
              <a:rPr lang="ko-KR" altLang="en-US" sz="1600" dirty="0"/>
              <a:t>로 </a:t>
            </a:r>
            <a:r>
              <a:rPr lang="en-US" altLang="ko-KR" sz="1600" dirty="0"/>
              <a:t>'--swap-size=</a:t>
            </a:r>
            <a:r>
              <a:rPr lang="en-US" altLang="ko-KR" sz="1600" i="1" dirty="0"/>
              <a:t>n</a:t>
            </a:r>
            <a:r>
              <a:rPr lang="en-US" altLang="ko-KR" sz="1600" i="1" dirty="0">
                <a:latin typeface="Arial" charset="0"/>
              </a:rPr>
              <a:t> ' </a:t>
            </a:r>
            <a:r>
              <a:rPr lang="ko-KR" altLang="en-US" sz="1600" dirty="0"/>
              <a:t>을 추가해도 </a:t>
            </a:r>
            <a:r>
              <a:rPr lang="en-US" altLang="ko-KR" sz="1600" i="1" dirty="0"/>
              <a:t>n </a:t>
            </a:r>
            <a:r>
              <a:rPr lang="en-US" altLang="ko-KR" sz="1600" dirty="0"/>
              <a:t>MB swap disk</a:t>
            </a:r>
            <a:r>
              <a:rPr lang="ko-KR" altLang="en-US" sz="1600" dirty="0"/>
              <a:t>가 생성됨</a:t>
            </a:r>
            <a:endParaRPr lang="en-US" altLang="ko-KR" sz="1600" dirty="0"/>
          </a:p>
          <a:p>
            <a:pPr lvl="2">
              <a:lnSpc>
                <a:spcPct val="100000"/>
              </a:lnSpc>
            </a:pPr>
            <a:r>
              <a:rPr lang="en-US" altLang="ko-KR" dirty="0" err="1"/>
              <a:t>swap.dsk</a:t>
            </a:r>
            <a:r>
              <a:rPr lang="ko-KR" altLang="en-US" dirty="0"/>
              <a:t>는 </a:t>
            </a:r>
            <a:r>
              <a:rPr lang="en-US" altLang="ko-KR" dirty="0"/>
              <a:t>pintos</a:t>
            </a:r>
            <a:r>
              <a:rPr lang="ko-KR" altLang="en-US" dirty="0"/>
              <a:t>의 실행 시 자동으로 </a:t>
            </a:r>
            <a:r>
              <a:rPr lang="en-US" altLang="ko-KR" dirty="0"/>
              <a:t>hda4</a:t>
            </a:r>
            <a:r>
              <a:rPr lang="ko-KR" altLang="en-US" dirty="0"/>
              <a:t>에 </a:t>
            </a:r>
            <a:r>
              <a:rPr lang="en-US" altLang="ko-KR" dirty="0"/>
              <a:t>attach</a:t>
            </a:r>
            <a:r>
              <a:rPr lang="ko-KR" altLang="en-US" dirty="0"/>
              <a:t>됨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97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Growth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page faults on an address that "appears" to be a stack access, allocate another stack page</a:t>
            </a:r>
          </a:p>
          <a:p>
            <a:endParaRPr lang="en-US" altLang="ko-KR" dirty="0"/>
          </a:p>
          <a:p>
            <a:r>
              <a:rPr lang="en-US" altLang="ko-KR" dirty="0"/>
              <a:t>You should impose some absolute limit on stack size, as do most OSes.</a:t>
            </a:r>
            <a:br>
              <a:rPr lang="en-US" altLang="ko-KR" dirty="0"/>
            </a:br>
            <a:r>
              <a:rPr lang="en-US" altLang="ko-KR" dirty="0"/>
              <a:t>On many GNU/Linux systems, the default limit is 8 MB.</a:t>
            </a:r>
          </a:p>
          <a:p>
            <a:endParaRPr lang="en-US" altLang="ko-KR" dirty="0"/>
          </a:p>
          <a:p>
            <a:r>
              <a:rPr lang="en-US" altLang="ko-KR" dirty="0"/>
              <a:t>First stack page can still be loaded at process load time (in order to get arguments, etc.)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413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Growth </a:t>
            </a:r>
            <a:r>
              <a:rPr lang="en-US" altLang="ko-KR"/>
              <a:t>(Example 1)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2495550" y="1270000"/>
            <a:ext cx="10810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3000375" y="1557338"/>
            <a:ext cx="4822825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             User </a:t>
            </a: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Stack Growth</a:t>
            </a: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→                 .........</a:t>
            </a:r>
            <a:endParaRPr lang="en-US" altLang="ko-KR" sz="16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7606830" y="1270000"/>
            <a:ext cx="433387" cy="28575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7896374" y="1557338"/>
            <a:ext cx="1223963" cy="6477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User Pages</a:t>
            </a:r>
          </a:p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(per thread)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3001963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6744196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3" name="AutoShape 11"/>
          <p:cNvSpPr>
            <a:spLocks noChangeArrowheads="1"/>
          </p:cNvSpPr>
          <p:nvPr/>
        </p:nvSpPr>
        <p:spPr bwMode="auto">
          <a:xfrm>
            <a:off x="1919289" y="2636838"/>
            <a:ext cx="2447925" cy="609600"/>
          </a:xfrm>
          <a:prstGeom prst="wedgeRoundRectCallout">
            <a:avLst>
              <a:gd name="adj1" fmla="val -2528"/>
              <a:gd name="adj2" fmla="val -136981"/>
              <a:gd name="adj3" fmla="val 16667"/>
            </a:avLst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anchor="ctr"/>
          <a:lstStyle/>
          <a:p>
            <a:pPr latinLnBrk="0">
              <a:defRPr/>
            </a:pPr>
            <a:r>
              <a:rPr lang="en-US" altLang="ko-KR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Initial stack page</a:t>
            </a:r>
          </a:p>
          <a:p>
            <a:pPr latinLnBrk="0">
              <a:defRPr/>
            </a:pPr>
            <a:r>
              <a:rPr lang="en-US" altLang="ko-KR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(argument passing)</a:t>
            </a:r>
          </a:p>
        </p:txBody>
      </p:sp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6528296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5" name="Rectangle 13"/>
          <p:cNvSpPr>
            <a:spLocks noChangeArrowheads="1"/>
          </p:cNvSpPr>
          <p:nvPr/>
        </p:nvSpPr>
        <p:spPr bwMode="auto">
          <a:xfrm>
            <a:off x="6312396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6" name="Rectangle 14"/>
          <p:cNvSpPr>
            <a:spLocks noChangeArrowheads="1"/>
          </p:cNvSpPr>
          <p:nvPr/>
        </p:nvSpPr>
        <p:spPr bwMode="auto">
          <a:xfrm>
            <a:off x="6096496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7" name="Rectangle 15"/>
          <p:cNvSpPr>
            <a:spLocks noChangeArrowheads="1"/>
          </p:cNvSpPr>
          <p:nvPr/>
        </p:nvSpPr>
        <p:spPr bwMode="auto">
          <a:xfrm>
            <a:off x="3216275" y="1557338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8" name="Rectangle 16"/>
          <p:cNvSpPr>
            <a:spLocks noChangeArrowheads="1"/>
          </p:cNvSpPr>
          <p:nvPr/>
        </p:nvSpPr>
        <p:spPr bwMode="auto">
          <a:xfrm>
            <a:off x="3432175" y="1557338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9" name="Rectangle 17"/>
          <p:cNvSpPr>
            <a:spLocks noChangeArrowheads="1"/>
          </p:cNvSpPr>
          <p:nvPr/>
        </p:nvSpPr>
        <p:spPr bwMode="auto">
          <a:xfrm>
            <a:off x="3648075" y="1557338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0" name="Rectangle 18"/>
          <p:cNvSpPr>
            <a:spLocks noChangeArrowheads="1"/>
          </p:cNvSpPr>
          <p:nvPr/>
        </p:nvSpPr>
        <p:spPr bwMode="auto">
          <a:xfrm>
            <a:off x="7464426" y="2636838"/>
            <a:ext cx="1800225" cy="647700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0x08048000</a:t>
            </a:r>
          </a:p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(base boundary)</a:t>
            </a:r>
          </a:p>
        </p:txBody>
      </p:sp>
      <p:sp>
        <p:nvSpPr>
          <p:cNvPr id="61" name="Freeform 20"/>
          <p:cNvSpPr>
            <a:spLocks/>
          </p:cNvSpPr>
          <p:nvPr/>
        </p:nvSpPr>
        <p:spPr bwMode="auto">
          <a:xfrm>
            <a:off x="6096496" y="2276475"/>
            <a:ext cx="863600" cy="215900"/>
          </a:xfrm>
          <a:custGeom>
            <a:avLst/>
            <a:gdLst>
              <a:gd name="T0" fmla="*/ 0 w 544"/>
              <a:gd name="T1" fmla="*/ 0 h 136"/>
              <a:gd name="T2" fmla="*/ 431800 w 544"/>
              <a:gd name="T3" fmla="*/ 215900 h 136"/>
              <a:gd name="T4" fmla="*/ 863600 w 544"/>
              <a:gd name="T5" fmla="*/ 0 h 136"/>
              <a:gd name="T6" fmla="*/ 0 60000 65536"/>
              <a:gd name="T7" fmla="*/ 0 60000 65536"/>
              <a:gd name="T8" fmla="*/ 0 60000 65536"/>
              <a:gd name="T9" fmla="*/ 0 w 544"/>
              <a:gd name="T10" fmla="*/ 0 h 136"/>
              <a:gd name="T11" fmla="*/ 544 w 544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136">
                <a:moveTo>
                  <a:pt x="0" y="0"/>
                </a:moveTo>
                <a:cubicBezTo>
                  <a:pt x="90" y="68"/>
                  <a:pt x="181" y="136"/>
                  <a:pt x="272" y="136"/>
                </a:cubicBezTo>
                <a:cubicBezTo>
                  <a:pt x="363" y="136"/>
                  <a:pt x="453" y="68"/>
                  <a:pt x="544" y="0"/>
                </a:cubicBezTo>
              </a:path>
            </a:pathLst>
          </a:custGeom>
          <a:noFill/>
          <a:ln w="31750">
            <a:solidFill>
              <a:srgbClr val="3F3E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2" name="Rectangle 21"/>
          <p:cNvSpPr>
            <a:spLocks noChangeArrowheads="1"/>
          </p:cNvSpPr>
          <p:nvPr/>
        </p:nvSpPr>
        <p:spPr bwMode="auto">
          <a:xfrm>
            <a:off x="5951539" y="2636838"/>
            <a:ext cx="1296987" cy="647700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Code, Data</a:t>
            </a:r>
          </a:p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Segments</a:t>
            </a:r>
          </a:p>
        </p:txBody>
      </p:sp>
      <p:sp>
        <p:nvSpPr>
          <p:cNvPr id="63" name="Line 22"/>
          <p:cNvSpPr>
            <a:spLocks noChangeShapeType="1"/>
          </p:cNvSpPr>
          <p:nvPr/>
        </p:nvSpPr>
        <p:spPr bwMode="auto">
          <a:xfrm flipH="1" flipV="1">
            <a:off x="6990855" y="2230438"/>
            <a:ext cx="976808" cy="406400"/>
          </a:xfrm>
          <a:prstGeom prst="line">
            <a:avLst/>
          </a:prstGeom>
          <a:noFill/>
          <a:ln w="25400">
            <a:solidFill>
              <a:srgbClr val="3F3E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4" name="Line 23"/>
          <p:cNvSpPr>
            <a:spLocks noChangeShapeType="1"/>
          </p:cNvSpPr>
          <p:nvPr/>
        </p:nvSpPr>
        <p:spPr bwMode="auto">
          <a:xfrm flipV="1">
            <a:off x="3216275" y="1341438"/>
            <a:ext cx="719138" cy="215900"/>
          </a:xfrm>
          <a:prstGeom prst="line">
            <a:avLst/>
          </a:prstGeom>
          <a:noFill/>
          <a:ln w="9525">
            <a:solidFill>
              <a:srgbClr val="3F3E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5" name="Text Box 24"/>
          <p:cNvSpPr txBox="1">
            <a:spLocks noChangeArrowheads="1"/>
          </p:cNvSpPr>
          <p:nvPr/>
        </p:nvSpPr>
        <p:spPr bwMode="auto">
          <a:xfrm>
            <a:off x="3935413" y="1125538"/>
            <a:ext cx="1820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PHYS_BASE-PGSIZE</a:t>
            </a:r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3935414" y="2276475"/>
            <a:ext cx="19954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PHYS_BASE-PGSIZE*2</a:t>
            </a:r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>
            <a:off x="3432175" y="2205038"/>
            <a:ext cx="503238" cy="215900"/>
          </a:xfrm>
          <a:prstGeom prst="line">
            <a:avLst/>
          </a:prstGeom>
          <a:noFill/>
          <a:ln w="9525">
            <a:solidFill>
              <a:srgbClr val="3F3E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4" name="Rectangle 36"/>
          <p:cNvSpPr>
            <a:spLocks noChangeArrowheads="1"/>
          </p:cNvSpPr>
          <p:nvPr/>
        </p:nvSpPr>
        <p:spPr bwMode="auto">
          <a:xfrm>
            <a:off x="7530443" y="4599955"/>
            <a:ext cx="504827" cy="249411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pic>
        <p:nvPicPr>
          <p:cNvPr id="69" name="Picture 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9651" y="3429000"/>
            <a:ext cx="29622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5246440" y="3429000"/>
            <a:ext cx="4465638" cy="647700"/>
          </a:xfrm>
          <a:prstGeom prst="rect">
            <a:avLst/>
          </a:prstGeom>
          <a:solidFill>
            <a:srgbClr val="CC99FF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 = esp-4096 ;allocate stack memory</a:t>
            </a:r>
          </a:p>
        </p:txBody>
      </p:sp>
      <p:sp>
        <p:nvSpPr>
          <p:cNvPr id="71" name="Text Box 33"/>
          <p:cNvSpPr txBox="1">
            <a:spLocks noChangeArrowheads="1"/>
          </p:cNvSpPr>
          <p:nvPr/>
        </p:nvSpPr>
        <p:spPr bwMode="auto">
          <a:xfrm>
            <a:off x="1992314" y="4111625"/>
            <a:ext cx="60152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  <a:ea typeface="맑은 고딕" panose="020B0503020000020004" pitchFamily="50" charset="-127"/>
              </a:rPr>
              <a:t>but the new </a:t>
            </a:r>
            <a:r>
              <a:rPr lang="en-US" altLang="ko-KR" sz="2000" dirty="0" err="1">
                <a:solidFill>
                  <a:prstClr val="black"/>
                </a:solidFill>
                <a:ea typeface="맑은 고딕" panose="020B0503020000020004" pitchFamily="50" charset="-127"/>
              </a:rPr>
              <a:t>esp</a:t>
            </a:r>
            <a:r>
              <a:rPr lang="en-US" altLang="ko-KR" sz="2000" dirty="0">
                <a:solidFill>
                  <a:prstClr val="black"/>
                </a:solidFill>
                <a:ea typeface="맑은 고딕" panose="020B0503020000020004" pitchFamily="50" charset="-127"/>
              </a:rPr>
              <a:t>, “esp-4096”, will cause page fault</a:t>
            </a:r>
          </a:p>
        </p:txBody>
      </p:sp>
      <p:sp>
        <p:nvSpPr>
          <p:cNvPr id="72" name="Rectangle 34"/>
          <p:cNvSpPr>
            <a:spLocks noChangeArrowheads="1"/>
          </p:cNvSpPr>
          <p:nvPr/>
        </p:nvSpPr>
        <p:spPr bwMode="auto">
          <a:xfrm>
            <a:off x="2135189" y="4581525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2640014" y="4868863"/>
            <a:ext cx="5183186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    </a:t>
            </a:r>
          </a:p>
        </p:txBody>
      </p:sp>
      <p:sp>
        <p:nvSpPr>
          <p:cNvPr id="75" name="Rectangle 38"/>
          <p:cNvSpPr>
            <a:spLocks noChangeArrowheads="1"/>
          </p:cNvSpPr>
          <p:nvPr/>
        </p:nvSpPr>
        <p:spPr bwMode="auto">
          <a:xfrm>
            <a:off x="2640014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6" name="Rectangle 39"/>
          <p:cNvSpPr>
            <a:spLocks noChangeArrowheads="1"/>
          </p:cNvSpPr>
          <p:nvPr/>
        </p:nvSpPr>
        <p:spPr bwMode="auto">
          <a:xfrm>
            <a:off x="6751643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7" name="Rectangle 40"/>
          <p:cNvSpPr>
            <a:spLocks noChangeArrowheads="1"/>
          </p:cNvSpPr>
          <p:nvPr/>
        </p:nvSpPr>
        <p:spPr bwMode="auto">
          <a:xfrm>
            <a:off x="6535743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8" name="Rectangle 41"/>
          <p:cNvSpPr>
            <a:spLocks noChangeArrowheads="1"/>
          </p:cNvSpPr>
          <p:nvPr/>
        </p:nvSpPr>
        <p:spPr bwMode="auto">
          <a:xfrm>
            <a:off x="6319843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9" name="Rectangle 42"/>
          <p:cNvSpPr>
            <a:spLocks noChangeArrowheads="1"/>
          </p:cNvSpPr>
          <p:nvPr/>
        </p:nvSpPr>
        <p:spPr bwMode="auto">
          <a:xfrm>
            <a:off x="6103943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0" name="Rectangle 43"/>
          <p:cNvSpPr>
            <a:spLocks noChangeArrowheads="1"/>
          </p:cNvSpPr>
          <p:nvPr/>
        </p:nvSpPr>
        <p:spPr bwMode="auto">
          <a:xfrm>
            <a:off x="2855914" y="4868863"/>
            <a:ext cx="215900" cy="6477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1" name="Rectangle 44"/>
          <p:cNvSpPr>
            <a:spLocks noChangeArrowheads="1"/>
          </p:cNvSpPr>
          <p:nvPr/>
        </p:nvSpPr>
        <p:spPr bwMode="auto">
          <a:xfrm>
            <a:off x="3071814" y="4868863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2" name="Rectangle 45"/>
          <p:cNvSpPr>
            <a:spLocks noChangeArrowheads="1"/>
          </p:cNvSpPr>
          <p:nvPr/>
        </p:nvSpPr>
        <p:spPr bwMode="auto">
          <a:xfrm>
            <a:off x="3287714" y="4868863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3" name="Rectangle 47"/>
          <p:cNvSpPr>
            <a:spLocks noChangeArrowheads="1"/>
          </p:cNvSpPr>
          <p:nvPr/>
        </p:nvSpPr>
        <p:spPr bwMode="auto">
          <a:xfrm>
            <a:off x="2793933" y="5876925"/>
            <a:ext cx="1152526" cy="360362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esp-4096</a:t>
            </a:r>
          </a:p>
        </p:txBody>
      </p:sp>
      <p:sp>
        <p:nvSpPr>
          <p:cNvPr id="85" name="Rectangle 49"/>
          <p:cNvSpPr>
            <a:spLocks noChangeArrowheads="1"/>
          </p:cNvSpPr>
          <p:nvPr/>
        </p:nvSpPr>
        <p:spPr bwMode="auto">
          <a:xfrm>
            <a:off x="1729627" y="5876925"/>
            <a:ext cx="914400" cy="333375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DE18529-B2EE-42C6-B8C9-EA09AEF4B451}"/>
              </a:ext>
            </a:extLst>
          </p:cNvPr>
          <p:cNvGrpSpPr/>
          <p:nvPr/>
        </p:nvGrpSpPr>
        <p:grpSpPr>
          <a:xfrm>
            <a:off x="9562458" y="1557164"/>
            <a:ext cx="1154558" cy="647700"/>
            <a:chOff x="7667625" y="1268413"/>
            <a:chExt cx="1154558" cy="647700"/>
          </a:xfrm>
        </p:grpSpPr>
        <p:sp>
          <p:nvSpPr>
            <p:cNvPr id="68" name="Rectangle 27"/>
            <p:cNvSpPr>
              <a:spLocks noChangeArrowheads="1"/>
            </p:cNvSpPr>
            <p:nvPr/>
          </p:nvSpPr>
          <p:spPr bwMode="auto">
            <a:xfrm>
              <a:off x="7667625" y="1268413"/>
              <a:ext cx="215900" cy="647700"/>
            </a:xfrm>
            <a:prstGeom prst="rect">
              <a:avLst/>
            </a:prstGeom>
            <a:solidFill>
              <a:srgbClr val="99CCFF"/>
            </a:solidFill>
            <a:ln w="12700" algn="ctr">
              <a:solidFill>
                <a:srgbClr val="3F3E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88" name="Text Box 28"/>
            <p:cNvSpPr txBox="1">
              <a:spLocks noChangeArrowheads="1"/>
            </p:cNvSpPr>
            <p:nvPr/>
          </p:nvSpPr>
          <p:spPr bwMode="auto">
            <a:xfrm>
              <a:off x="7911356" y="1296413"/>
              <a:ext cx="91082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prstClr val="black"/>
                  </a:solidFill>
                  <a:ea typeface="맑은 고딕" panose="020B0503020000020004" pitchFamily="50" charset="-127"/>
                </a:rPr>
                <a:t>1 Page</a:t>
              </a:r>
            </a:p>
            <a:p>
              <a:r>
                <a:rPr lang="en-US" altLang="ko-KR" sz="1600">
                  <a:solidFill>
                    <a:prstClr val="black"/>
                  </a:solidFill>
                  <a:ea typeface="맑은 고딕" panose="020B0503020000020004" pitchFamily="50" charset="-127"/>
                </a:rPr>
                <a:t>(</a:t>
              </a:r>
              <a:r>
                <a:rPr lang="en-US" altLang="ko-KR" sz="1600" dirty="0">
                  <a:solidFill>
                    <a:prstClr val="black"/>
                  </a:solidFill>
                  <a:ea typeface="맑은 고딕" panose="020B0503020000020004" pitchFamily="50" charset="-127"/>
                </a:rPr>
                <a:t>4096B)</a:t>
              </a:r>
            </a:p>
          </p:txBody>
        </p:sp>
      </p:grpSp>
      <p:sp>
        <p:nvSpPr>
          <p:cNvPr id="89" name="Rectangle 13">
            <a:extLst>
              <a:ext uri="{FF2B5EF4-FFF2-40B4-BE49-F238E27FC236}">
                <a16:creationId xmlns:a16="http://schemas.microsoft.com/office/drawing/2014/main" id="{60D1873C-788E-4450-9427-9F7331A7E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7395" y="5876925"/>
            <a:ext cx="2808288" cy="333375"/>
          </a:xfrm>
          <a:prstGeom prst="rect">
            <a:avLst/>
          </a:prstGeom>
          <a:solidFill>
            <a:srgbClr val="FF9900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Newly allocated stack page</a:t>
            </a:r>
          </a:p>
        </p:txBody>
      </p:sp>
      <p:cxnSp>
        <p:nvCxnSpPr>
          <p:cNvPr id="90" name="AutoShape 25">
            <a:extLst>
              <a:ext uri="{FF2B5EF4-FFF2-40B4-BE49-F238E27FC236}">
                <a16:creationId xmlns:a16="http://schemas.microsoft.com/office/drawing/2014/main" id="{71668CDF-392F-43AB-8D3A-DEFBC3E25C6F}"/>
              </a:ext>
            </a:extLst>
          </p:cNvPr>
          <p:cNvCxnSpPr>
            <a:cxnSpLocks noChangeShapeType="1"/>
            <a:stCxn id="89" idx="1"/>
          </p:cNvCxnSpPr>
          <p:nvPr/>
        </p:nvCxnSpPr>
        <p:spPr bwMode="auto">
          <a:xfrm flipH="1" flipV="1">
            <a:off x="3107533" y="5192711"/>
            <a:ext cx="1439862" cy="85090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73B6285-378E-428E-9712-281AD2496186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2186827" y="5516562"/>
            <a:ext cx="453187" cy="36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DE31AC-6B91-4B60-A588-BEF4472BB0E9}"/>
              </a:ext>
            </a:extLst>
          </p:cNvPr>
          <p:cNvCxnSpPr>
            <a:cxnSpLocks/>
            <a:stCxn id="83" idx="0"/>
          </p:cNvCxnSpPr>
          <p:nvPr/>
        </p:nvCxnSpPr>
        <p:spPr>
          <a:xfrm flipH="1" flipV="1">
            <a:off x="2855914" y="5516562"/>
            <a:ext cx="514282" cy="36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556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Growth (Example 2)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8239" y="1844675"/>
            <a:ext cx="34004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2351088" y="1268413"/>
            <a:ext cx="82159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  <a:ea typeface="맑은 고딕" panose="020B0503020000020004" pitchFamily="50" charset="-127"/>
              </a:rPr>
              <a:t>What if user program tries to allocate more than a single PAGE size?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5591175" y="1844675"/>
            <a:ext cx="4465638" cy="647700"/>
          </a:xfrm>
          <a:prstGeom prst="rect">
            <a:avLst/>
          </a:prstGeom>
          <a:solidFill>
            <a:srgbClr val="CC99FF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kern="0" dirty="0" err="1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</a:t>
            </a:r>
            <a:r>
              <a:rPr lang="en-US" altLang="ko-KR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 = esp-4096*3 ;allocate 3 stack pages</a:t>
            </a: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3244396" y="2709863"/>
            <a:ext cx="576263" cy="287336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4078288" y="4005264"/>
            <a:ext cx="1370012" cy="333375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esp-4096*3</a:t>
            </a:r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2674938" y="4005264"/>
            <a:ext cx="914400" cy="333375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5880100" y="4005264"/>
            <a:ext cx="2808288" cy="333375"/>
          </a:xfrm>
          <a:prstGeom prst="rect">
            <a:avLst/>
          </a:prstGeom>
          <a:solidFill>
            <a:srgbClr val="FF9900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Newly allocated stack pages</a:t>
            </a:r>
          </a:p>
        </p:txBody>
      </p:sp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3576639" y="2997200"/>
            <a:ext cx="5414958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    </a:t>
            </a:r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3576638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6871833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6655933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6440033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6224133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3792538" y="2997200"/>
            <a:ext cx="215900" cy="6477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4008438" y="2997200"/>
            <a:ext cx="215900" cy="6477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7" name="Rectangle 23"/>
          <p:cNvSpPr>
            <a:spLocks noChangeArrowheads="1"/>
          </p:cNvSpPr>
          <p:nvPr/>
        </p:nvSpPr>
        <p:spPr bwMode="auto">
          <a:xfrm>
            <a:off x="4224338" y="2997200"/>
            <a:ext cx="215900" cy="6477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8" name="AutoShape 25"/>
          <p:cNvCxnSpPr>
            <a:cxnSpLocks noChangeShapeType="1"/>
            <a:stCxn id="38" idx="1"/>
            <a:endCxn id="47" idx="3"/>
          </p:cNvCxnSpPr>
          <p:nvPr/>
        </p:nvCxnSpPr>
        <p:spPr bwMode="auto">
          <a:xfrm flipH="1" flipV="1">
            <a:off x="4440238" y="3321050"/>
            <a:ext cx="1439862" cy="85090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50" name="Text Box 28"/>
          <p:cNvSpPr txBox="1">
            <a:spLocks noChangeArrowheads="1"/>
          </p:cNvSpPr>
          <p:nvPr/>
        </p:nvSpPr>
        <p:spPr bwMode="auto">
          <a:xfrm>
            <a:off x="2495550" y="5119688"/>
            <a:ext cx="3499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prstClr val="black"/>
                </a:solidFill>
                <a:ea typeface="맑은 고딕" panose="020B0503020000020004" pitchFamily="50" charset="-127"/>
              </a:rPr>
              <a:t>What about page shrinking?</a:t>
            </a:r>
          </a:p>
        </p:txBody>
      </p:sp>
      <p:sp>
        <p:nvSpPr>
          <p:cNvPr id="52" name="Text Box 30"/>
          <p:cNvSpPr txBox="1">
            <a:spLocks noChangeArrowheads="1"/>
          </p:cNvSpPr>
          <p:nvPr/>
        </p:nvSpPr>
        <p:spPr bwMode="auto">
          <a:xfrm>
            <a:off x="5951538" y="5119688"/>
            <a:ext cx="39901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990000"/>
                </a:solidFill>
                <a:ea typeface="맑은 고딕" panose="020B0503020000020004" pitchFamily="50" charset="-127"/>
              </a:rPr>
              <a:t>Do not consider about shrinking</a:t>
            </a:r>
          </a:p>
          <a:p>
            <a:r>
              <a:rPr lang="en-US" altLang="ko-KR" sz="2000">
                <a:solidFill>
                  <a:srgbClr val="990000"/>
                </a:solidFill>
                <a:ea typeface="맑은 고딕" panose="020B0503020000020004" pitchFamily="50" charset="-127"/>
              </a:rPr>
              <a:t>Consider</a:t>
            </a:r>
            <a:r>
              <a:rPr lang="ko-KR" altLang="en-US" sz="2000">
                <a:solidFill>
                  <a:srgbClr val="99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2000">
                <a:solidFill>
                  <a:srgbClr val="990000"/>
                </a:solidFill>
                <a:ea typeface="맑은 고딕" panose="020B0503020000020004" pitchFamily="50" charset="-127"/>
              </a:rPr>
              <a:t>only expanding!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908DE898-CCB4-4230-AC45-4699C345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465" y="2690814"/>
            <a:ext cx="576263" cy="28733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528D1-576F-454F-96FC-C396F9519C34}"/>
              </a:ext>
            </a:extLst>
          </p:cNvPr>
          <p:cNvSpPr txBox="1"/>
          <p:nvPr/>
        </p:nvSpPr>
        <p:spPr>
          <a:xfrm>
            <a:off x="6459071" y="263235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0x08048000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E5A2ADA-815E-4C4C-AED6-DB769024C91B}"/>
              </a:ext>
            </a:extLst>
          </p:cNvPr>
          <p:cNvCxnSpPr>
            <a:stCxn id="36" idx="0"/>
          </p:cNvCxnSpPr>
          <p:nvPr/>
        </p:nvCxnSpPr>
        <p:spPr>
          <a:xfrm flipV="1">
            <a:off x="3132138" y="3644900"/>
            <a:ext cx="444500" cy="36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9667580-F0B4-4C64-82D3-07ABA057EDDD}"/>
              </a:ext>
            </a:extLst>
          </p:cNvPr>
          <p:cNvCxnSpPr>
            <a:stCxn id="34" idx="0"/>
          </p:cNvCxnSpPr>
          <p:nvPr/>
        </p:nvCxnSpPr>
        <p:spPr>
          <a:xfrm flipH="1" flipV="1">
            <a:off x="4224338" y="3644900"/>
            <a:ext cx="538956" cy="36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52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200" dirty="0"/>
              <a:t>You can add new files to</a:t>
            </a:r>
            <a:r>
              <a:rPr lang="ko-KR" altLang="en-US" sz="2200" dirty="0"/>
              <a:t> </a:t>
            </a:r>
            <a:r>
              <a:rPr lang="en-US" altLang="ko-KR" sz="2200" dirty="0" err="1"/>
              <a:t>src</a:t>
            </a:r>
            <a:r>
              <a:rPr lang="en-US" altLang="ko-KR" sz="2200" dirty="0"/>
              <a:t>/</a:t>
            </a:r>
            <a:r>
              <a:rPr lang="en-US" altLang="ko-KR" sz="2200" dirty="0" err="1"/>
              <a:t>vm</a:t>
            </a:r>
            <a:r>
              <a:rPr lang="en-US" altLang="ko-KR" sz="2200" dirty="0"/>
              <a:t>/ if it is required.</a:t>
            </a:r>
            <a:r>
              <a:rPr lang="ko-KR" altLang="en-US" sz="22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ko-KR" sz="1800" b="1" dirty="0"/>
              <a:t>Newl</a:t>
            </a:r>
            <a:r>
              <a:rPr lang="en-US" altLang="ko-KR" b="1" dirty="0"/>
              <a:t>y added files should be written to </a:t>
            </a:r>
            <a:r>
              <a:rPr lang="en-US" altLang="ko-KR" sz="1800" b="1" dirty="0" err="1"/>
              <a:t>src</a:t>
            </a:r>
            <a:r>
              <a:rPr lang="en-US" altLang="ko-KR" sz="1800" b="1" dirty="0"/>
              <a:t>/</a:t>
            </a:r>
            <a:r>
              <a:rPr lang="en-US" altLang="ko-KR" sz="1800" b="1" dirty="0" err="1"/>
              <a:t>Makefile.build</a:t>
            </a:r>
            <a:endParaRPr lang="ko-KR" altLang="en-US" sz="1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4FE22D6-3667-4BA3-9C6D-FCA180A5C783}"/>
              </a:ext>
            </a:extLst>
          </p:cNvPr>
          <p:cNvGrpSpPr/>
          <p:nvPr/>
        </p:nvGrpSpPr>
        <p:grpSpPr>
          <a:xfrm>
            <a:off x="499240" y="2074282"/>
            <a:ext cx="8098774" cy="3509554"/>
            <a:chOff x="499240" y="2372232"/>
            <a:chExt cx="8098774" cy="350955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08C646C-EF8F-4AB9-B70C-DA78D0CBC005}"/>
                </a:ext>
              </a:extLst>
            </p:cNvPr>
            <p:cNvGrpSpPr/>
            <p:nvPr/>
          </p:nvGrpSpPr>
          <p:grpSpPr>
            <a:xfrm>
              <a:off x="3593987" y="2372232"/>
              <a:ext cx="5004027" cy="3509554"/>
              <a:chOff x="3225573" y="2317803"/>
              <a:chExt cx="5004027" cy="3509554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467E730E-0323-42D7-94A6-08A6E56F38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5573" y="2317803"/>
                <a:ext cx="5004027" cy="3150907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77DFBDC4-4C75-46CD-93BA-C3836C53B3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0889" y="5390948"/>
                <a:ext cx="4459740" cy="436409"/>
              </a:xfrm>
              <a:prstGeom prst="rect">
                <a:avLst/>
              </a:prstGeom>
            </p:spPr>
          </p:pic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7998388-2B7B-4DA5-9DB9-82B3DFAC6772}"/>
                </a:ext>
              </a:extLst>
            </p:cNvPr>
            <p:cNvSpPr/>
            <p:nvPr/>
          </p:nvSpPr>
          <p:spPr>
            <a:xfrm>
              <a:off x="3593987" y="4517571"/>
              <a:ext cx="1152184" cy="11321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94DE09-DAC3-4F8A-A35C-FB2632240A05}"/>
                </a:ext>
              </a:extLst>
            </p:cNvPr>
            <p:cNvSpPr txBox="1"/>
            <p:nvPr/>
          </p:nvSpPr>
          <p:spPr>
            <a:xfrm>
              <a:off x="499240" y="4760462"/>
              <a:ext cx="2417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You can follow this </a:t>
              </a:r>
            </a:p>
            <a:p>
              <a:r>
                <a:rPr lang="en-US" altLang="ko-KR"/>
                <a:t>approach if you want</a:t>
              </a:r>
              <a:endParaRPr lang="ko-KR" altLang="en-US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7C2EB85-8FB7-4B17-A17C-A42ABA115453}"/>
                </a:ext>
              </a:extLst>
            </p:cNvPr>
            <p:cNvCxnSpPr>
              <a:stCxn id="10" idx="3"/>
              <a:endCxn id="9" idx="1"/>
            </p:cNvCxnSpPr>
            <p:nvPr/>
          </p:nvCxnSpPr>
          <p:spPr>
            <a:xfrm>
              <a:off x="2917146" y="5083628"/>
              <a:ext cx="676841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374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EE906-C159-4B36-B24E-46FC32A1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16 tests will be graded.</a:t>
            </a:r>
            <a:br>
              <a:rPr lang="en-US" altLang="ko-KR" dirty="0"/>
            </a:br>
            <a:r>
              <a:rPr lang="en-US" altLang="ko-KR" dirty="0"/>
              <a:t>(Refer to the test case list in the next slide)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Total score is 100 which consists of 80 for test cases and 20 for documentation.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Refer to 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vm</a:t>
            </a:r>
            <a:r>
              <a:rPr lang="en-US" altLang="ko-KR" dirty="0"/>
              <a:t>/Grading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vm</a:t>
            </a:r>
            <a:r>
              <a:rPr lang="en-US" altLang="ko-KR" dirty="0"/>
              <a:t>/</a:t>
            </a:r>
            <a:r>
              <a:rPr lang="en-US" altLang="ko-KR" dirty="0" err="1"/>
              <a:t>Rubric.functionality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vm</a:t>
            </a:r>
            <a:r>
              <a:rPr lang="en-US" altLang="ko-KR" dirty="0"/>
              <a:t>/</a:t>
            </a:r>
            <a:r>
              <a:rPr lang="en-US" altLang="ko-KR" dirty="0" err="1"/>
              <a:t>Rubric.robustness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to check the points of each test.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85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1479E9-CACF-5F46-82BF-17A94C146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62498"/>
              </p:ext>
            </p:extLst>
          </p:nvPr>
        </p:nvGraphicFramePr>
        <p:xfrm>
          <a:off x="1046210" y="1297218"/>
          <a:ext cx="4898235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130">
                  <a:extLst>
                    <a:ext uri="{9D8B030D-6E8A-4147-A177-3AD203B41FA5}">
                      <a16:colId xmlns:a16="http://schemas.microsoft.com/office/drawing/2014/main" val="2632562049"/>
                    </a:ext>
                  </a:extLst>
                </a:gridCol>
                <a:gridCol w="2523360">
                  <a:extLst>
                    <a:ext uri="{9D8B030D-6E8A-4147-A177-3AD203B41FA5}">
                      <a16:colId xmlns:a16="http://schemas.microsoft.com/office/drawing/2014/main" val="3454609721"/>
                    </a:ext>
                  </a:extLst>
                </a:gridCol>
                <a:gridCol w="1632745">
                  <a:extLst>
                    <a:ext uri="{9D8B030D-6E8A-4147-A177-3AD203B41FA5}">
                      <a16:colId xmlns:a16="http://schemas.microsoft.com/office/drawing/2014/main" val="1063512556"/>
                    </a:ext>
                  </a:extLst>
                </a:gridCol>
              </a:tblGrid>
              <a:tr h="21569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Functionality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0047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4950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-grow-stack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8187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-grow-</a:t>
                      </a:r>
                      <a:r>
                        <a:rPr lang="en-US" altLang="ko-KR" sz="1600" dirty="0" err="1"/>
                        <a:t>stk</a:t>
                      </a:r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sc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5178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-big-</a:t>
                      </a:r>
                      <a:r>
                        <a:rPr lang="en-US" altLang="ko-KR" sz="1600" dirty="0" err="1"/>
                        <a:t>stk</a:t>
                      </a:r>
                      <a:r>
                        <a:rPr lang="en-US" altLang="ko-KR" sz="1600" dirty="0"/>
                        <a:t>-obj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54248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-grow-</a:t>
                      </a:r>
                      <a:r>
                        <a:rPr lang="en-US" altLang="ko-KR" sz="1600" dirty="0" err="1"/>
                        <a:t>pusha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83960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page-linear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414383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page-parallel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5509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page-shuffle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840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page-merge-seq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91440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page-merge-par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579455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page-merge-mm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21966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page-merge-</a:t>
                      </a:r>
                      <a:r>
                        <a:rPr lang="en-US" altLang="ko-KR" sz="1600" dirty="0" err="1"/>
                        <a:t>stk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495272"/>
                  </a:ext>
                </a:extLst>
              </a:tr>
              <a:tr h="2156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820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240C02-D0E9-524E-B702-F391B4DF8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09527"/>
              </p:ext>
            </p:extLst>
          </p:nvPr>
        </p:nvGraphicFramePr>
        <p:xfrm>
          <a:off x="6175211" y="1297218"/>
          <a:ext cx="4898235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019">
                  <a:extLst>
                    <a:ext uri="{9D8B030D-6E8A-4147-A177-3AD203B41FA5}">
                      <a16:colId xmlns:a16="http://schemas.microsoft.com/office/drawing/2014/main" val="3467803651"/>
                    </a:ext>
                  </a:extLst>
                </a:gridCol>
                <a:gridCol w="2562471">
                  <a:extLst>
                    <a:ext uri="{9D8B030D-6E8A-4147-A177-3AD203B41FA5}">
                      <a16:colId xmlns:a16="http://schemas.microsoft.com/office/drawing/2014/main" val="3454609721"/>
                    </a:ext>
                  </a:extLst>
                </a:gridCol>
                <a:gridCol w="1632745">
                  <a:extLst>
                    <a:ext uri="{9D8B030D-6E8A-4147-A177-3AD203B41FA5}">
                      <a16:colId xmlns:a16="http://schemas.microsoft.com/office/drawing/2014/main" val="1063512556"/>
                    </a:ext>
                  </a:extLst>
                </a:gridCol>
              </a:tblGrid>
              <a:tr h="21569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Robustness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701060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Point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4950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-bad-</a:t>
                      </a:r>
                      <a:r>
                        <a:rPr lang="en-US" altLang="ko-KR" sz="1600" dirty="0" err="1"/>
                        <a:t>addr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52954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-bad-read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99396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-write-code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03774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pt-write-code2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093027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-grow-bad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64704"/>
                  </a:ext>
                </a:extLst>
              </a:tr>
              <a:tr h="2156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82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77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/>
            <a:r>
              <a:rPr lang="en-US" altLang="ko-KR" b="1" dirty="0">
                <a:solidFill>
                  <a:srgbClr val="FF0000"/>
                </a:solidFill>
              </a:rPr>
              <a:t>Reading pintos document is highly recommended especially for this project (pp. 39-49)</a:t>
            </a:r>
          </a:p>
          <a:p>
            <a:pPr marL="0" indent="0">
              <a:buNone/>
            </a:pPr>
            <a:endParaRPr lang="en-US" altLang="ko-KR" b="0" dirty="0"/>
          </a:p>
          <a:p>
            <a:pPr marL="381000" indent="-381000"/>
            <a:r>
              <a:rPr lang="en-US" altLang="ko-KR" dirty="0"/>
              <a:t>Basically, the '</a:t>
            </a:r>
            <a:r>
              <a:rPr lang="en-US" altLang="ko-KR" dirty="0" err="1"/>
              <a:t>vm</a:t>
            </a:r>
            <a:r>
              <a:rPr lang="en-US" altLang="ko-KR" dirty="0"/>
              <a:t>' directory contains only '</a:t>
            </a:r>
            <a:r>
              <a:rPr lang="en-US" altLang="ko-KR" dirty="0" err="1"/>
              <a:t>Makefile's</a:t>
            </a:r>
            <a:endParaRPr lang="en-US" altLang="ko-KR" dirty="0"/>
          </a:p>
          <a:p>
            <a:pPr marL="0" indent="0">
              <a:buNone/>
            </a:pPr>
            <a:endParaRPr lang="en-US" altLang="ko-KR" b="0" dirty="0"/>
          </a:p>
          <a:p>
            <a:pPr marL="381000" indent="-381000"/>
            <a:r>
              <a:rPr lang="en-US" altLang="ko-KR" dirty="0"/>
              <a:t>In project 1, 2 and 3, a program was terminated when a page fault occurs</a:t>
            </a:r>
          </a:p>
          <a:p>
            <a:pPr marL="0" indent="0">
              <a:buNone/>
            </a:pPr>
            <a:endParaRPr lang="en-US" altLang="ko-KR" b="0" dirty="0"/>
          </a:p>
          <a:p>
            <a:pPr marL="381000" indent="-381000"/>
            <a:r>
              <a:rPr lang="en-US" altLang="ko-KR" b="0" dirty="0"/>
              <a:t>In this project, you will </a:t>
            </a:r>
            <a:r>
              <a:rPr lang="en-US" altLang="ko-KR" dirty="0"/>
              <a:t>make the pintos to be more reliable from page faults and to run the programs properly</a:t>
            </a:r>
            <a:endParaRPr lang="en-US" altLang="ko-KR" b="0" dirty="0"/>
          </a:p>
          <a:p>
            <a:pPr marL="0" indent="0">
              <a:buNone/>
            </a:pPr>
            <a:endParaRPr lang="en-US" altLang="ko-KR" dirty="0"/>
          </a:p>
          <a:p>
            <a:pPr marL="381000" indent="-381000"/>
            <a:r>
              <a:rPr lang="en-US" altLang="ko-KR" dirty="0"/>
              <a:t>All code you write will be in new files or in files introduced in earlier projects</a:t>
            </a:r>
          </a:p>
          <a:p>
            <a:pPr marL="381000" indent="-381000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316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BBE19-35E0-478F-A027-5DD6AC52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DF86A-5A8E-45A6-9F8F-FD057DB6F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Use the document file uploaded on e-class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Documentation accounts for</a:t>
            </a:r>
            <a:r>
              <a:rPr lang="ko-KR" altLang="en-US" dirty="0"/>
              <a:t> </a:t>
            </a:r>
            <a:r>
              <a:rPr lang="en-US" altLang="ko-KR" dirty="0"/>
              <a:t>20% of total score.</a:t>
            </a:r>
            <a:br>
              <a:rPr lang="en-US" altLang="ko-KR" dirty="0"/>
            </a:br>
            <a:r>
              <a:rPr lang="en-US" altLang="ko-KR" dirty="0"/>
              <a:t>(Development 80%, Documentation 20%)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7374D4-0FDE-49DA-86F7-FB560F599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64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D8863-BFF4-40C5-A288-9E75F918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FD767-FE12-4888-A2A3-DE5BD39C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Make 'ID' directory and copy </a:t>
            </a:r>
            <a:r>
              <a:rPr lang="en-US" altLang="ko-KR" b="1" u="sng" dirty="0">
                <a:solidFill>
                  <a:srgbClr val="FF0000"/>
                </a:solidFill>
              </a:rPr>
              <a:t>'</a:t>
            </a:r>
            <a:r>
              <a:rPr lang="en-US" altLang="ko-KR" b="1" u="sng" dirty="0" err="1">
                <a:solidFill>
                  <a:srgbClr val="FF0000"/>
                </a:solidFill>
              </a:rPr>
              <a:t>src</a:t>
            </a:r>
            <a:r>
              <a:rPr lang="en-US" altLang="ko-KR" b="1" u="sng" dirty="0">
                <a:solidFill>
                  <a:srgbClr val="FF0000"/>
                </a:solidFill>
              </a:rPr>
              <a:t>' directory </a:t>
            </a:r>
            <a:r>
              <a:rPr lang="en-US" altLang="ko-KR" dirty="0"/>
              <a:t>in the pintos directory and the document file (</a:t>
            </a:r>
            <a:r>
              <a:rPr lang="en-US" altLang="ko-KR" b="1" u="sng" dirty="0">
                <a:solidFill>
                  <a:srgbClr val="FF0000"/>
                </a:solidFill>
              </a:rPr>
              <a:t>[ID].docx</a:t>
            </a:r>
            <a:r>
              <a:rPr lang="en-US" altLang="ko-KR" dirty="0"/>
              <a:t>).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Compress 'ID' directory to '</a:t>
            </a:r>
            <a:r>
              <a:rPr lang="en-US" b="1" dirty="0">
                <a:solidFill>
                  <a:srgbClr val="FF0000"/>
                </a:solidFill>
              </a:rPr>
              <a:t>os_prj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b="1" dirty="0">
                <a:solidFill>
                  <a:srgbClr val="FF0000"/>
                </a:solidFill>
              </a:rPr>
              <a:t>_[ID].</a:t>
            </a:r>
            <a:r>
              <a:rPr lang="en-US" b="1" dirty="0" err="1">
                <a:solidFill>
                  <a:srgbClr val="FF0000"/>
                </a:solidFill>
              </a:rPr>
              <a:t>tar.gz</a:t>
            </a:r>
            <a:r>
              <a:rPr lang="en-US" dirty="0"/>
              <a:t>'.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We provide the script '</a:t>
            </a:r>
            <a:r>
              <a:rPr lang="en-US" altLang="ko-KR" dirty="0" err="1"/>
              <a:t>submit.sh</a:t>
            </a:r>
            <a:r>
              <a:rPr lang="en-US" altLang="ko-KR" dirty="0"/>
              <a:t>' to make </a:t>
            </a:r>
            <a:r>
              <a:rPr lang="en-US" altLang="ko-KR" dirty="0" err="1"/>
              <a:t>tar.gz</a:t>
            </a:r>
            <a:r>
              <a:rPr lang="en-US" altLang="ko-KR" dirty="0"/>
              <a:t> file which contains '</a:t>
            </a:r>
            <a:r>
              <a:rPr lang="en-US" altLang="ko-KR" dirty="0" err="1"/>
              <a:t>src</a:t>
            </a:r>
            <a:r>
              <a:rPr lang="en-US" altLang="ko-KR" dirty="0"/>
              <a:t>' directory and document file.</a:t>
            </a:r>
            <a:br>
              <a:rPr lang="en-US" altLang="ko-KR" dirty="0"/>
            </a:br>
            <a:r>
              <a:rPr lang="ko-KR" altLang="en-US" dirty="0"/>
              <a:t>학생들의 편의를 위해 </a:t>
            </a:r>
            <a:r>
              <a:rPr lang="en-US" altLang="ko-KR" dirty="0"/>
              <a:t>pintos </a:t>
            </a:r>
            <a:r>
              <a:rPr lang="ko-KR" altLang="en-US" dirty="0"/>
              <a:t>디렉토리 내 </a:t>
            </a:r>
            <a:r>
              <a:rPr lang="en-US" altLang="ko-KR" dirty="0" err="1"/>
              <a:t>submit.sh</a:t>
            </a:r>
            <a:r>
              <a:rPr lang="ko-KR" altLang="en-US" dirty="0"/>
              <a:t> 스크립트를 제공합니다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스크립트는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ko-KR" altLang="en-US" dirty="0"/>
              <a:t> 디렉토리와 </a:t>
            </a:r>
            <a:r>
              <a:rPr lang="en-US" altLang="ko-KR" dirty="0"/>
              <a:t>document file</a:t>
            </a:r>
            <a:r>
              <a:rPr lang="ko-KR" altLang="en-US" dirty="0"/>
              <a:t>을 포함한 </a:t>
            </a:r>
            <a:r>
              <a:rPr lang="en-US" altLang="ko-KR" dirty="0" err="1"/>
              <a:t>tar.gz</a:t>
            </a:r>
            <a:r>
              <a:rPr lang="ko-KR" altLang="en-US" dirty="0"/>
              <a:t> 파일을 생성합니다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Disclaimer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>
              <a:lnSpc>
                <a:spcPct val="120000"/>
              </a:lnSpc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A3943-2326-45B3-8EA8-179D611C4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28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‘ID’ folder should not be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’ </a:t>
            </a:r>
            <a:r>
              <a:rPr lang="ko-KR" altLang="en-US" dirty="0"/>
              <a:t>폴더가 없어야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만일의 경우를 대비해 반드시 코드를 백업하여 주세요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D8863-BFF4-40C5-A288-9E75F918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FD767-FE12-4888-A2A3-DE5BD39C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personal project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Due date :</a:t>
            </a:r>
            <a:r>
              <a:rPr lang="ko-KR" altLang="en-US" b="1" dirty="0"/>
              <a:t> </a:t>
            </a:r>
            <a:r>
              <a:rPr lang="en-US" altLang="ko-KR" b="1" dirty="0"/>
              <a:t>2021.</a:t>
            </a:r>
            <a:r>
              <a:rPr lang="ko-KR" altLang="en-US" b="1" dirty="0"/>
              <a:t> </a:t>
            </a:r>
            <a:r>
              <a:rPr lang="en-US" altLang="ko-KR" b="1" dirty="0"/>
              <a:t>11. 27  23:59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No hardcopy.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A3943-2326-45B3-8EA8-179D611C4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F3B8D50-4985-4940-B37F-34256AD1A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468806"/>
              </p:ext>
            </p:extLst>
          </p:nvPr>
        </p:nvGraphicFramePr>
        <p:xfrm>
          <a:off x="1749365" y="2986799"/>
          <a:ext cx="6985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30">
                  <a:extLst>
                    <a:ext uri="{9D8B030D-6E8A-4147-A177-3AD203B41FA5}">
                      <a16:colId xmlns:a16="http://schemas.microsoft.com/office/drawing/2014/main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(ID: 20191111)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5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os_prj4_[ID].</a:t>
                      </a:r>
                      <a:r>
                        <a:rPr lang="en-US" dirty="0" err="1"/>
                        <a:t>tar.gz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os_prj4_20191111.tar.gz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0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253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E7872-3F26-41C7-B3E6-5D41894C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E6685-2C0B-418C-A0B9-6ABF15B0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b="1" dirty="0"/>
              <a:t>Contents</a:t>
            </a:r>
            <a:endParaRPr lang="ko-KR" altLang="en-US" sz="1600" b="1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Pintos source codes (Only </a:t>
            </a:r>
            <a:r>
              <a:rPr lang="en-US" altLang="ko-KR" sz="1400" b="1" dirty="0"/>
              <a:t>'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' directory </a:t>
            </a:r>
            <a:r>
              <a:rPr lang="en-US" altLang="ko-KR" sz="1400" dirty="0"/>
              <a:t>in pintos directory)</a:t>
            </a:r>
            <a:br>
              <a:rPr lang="en-US" altLang="ko-KR" sz="1400" dirty="0"/>
            </a:br>
            <a:r>
              <a:rPr lang="ko-KR" altLang="en-US" sz="1400" dirty="0"/>
              <a:t>최소한의 용량을 위해 </a:t>
            </a:r>
            <a:r>
              <a:rPr lang="en-US" altLang="ko-KR" sz="1400" b="1" dirty="0" err="1"/>
              <a:t>src</a:t>
            </a:r>
            <a:r>
              <a:rPr lang="ko-KR" altLang="en-US" sz="1400" b="1" dirty="0"/>
              <a:t> 디렉토리만 </a:t>
            </a:r>
            <a:r>
              <a:rPr lang="ko-KR" altLang="en-US" sz="1400" dirty="0" err="1"/>
              <a:t>압축파일에</a:t>
            </a:r>
            <a:r>
              <a:rPr lang="ko-KR" altLang="en-US" sz="1400" dirty="0"/>
              <a:t> 포함합니다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Document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en-US" altLang="ko-KR" sz="1200" b="1" dirty="0"/>
              <a:t>ID].docx</a:t>
            </a:r>
            <a:r>
              <a:rPr lang="ko-KR" altLang="en-US" sz="1200" b="1" dirty="0"/>
              <a:t> </a:t>
            </a:r>
            <a:r>
              <a:rPr lang="en-US" altLang="ko-KR" sz="1200" dirty="0"/>
              <a:t>(e.g. 20191111.docx; Other format is not allowed such as .</a:t>
            </a:r>
            <a:r>
              <a:rPr lang="en-US" altLang="ko-KR" sz="1200" dirty="0" err="1"/>
              <a:t>hwp</a:t>
            </a:r>
            <a:r>
              <a:rPr lang="en-US" altLang="ko-KR" sz="1200" dirty="0"/>
              <a:t>)</a:t>
            </a:r>
          </a:p>
          <a:p>
            <a:r>
              <a:rPr lang="en-US" altLang="ko-KR" sz="1600" b="1" dirty="0"/>
              <a:t>How to submit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Make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Copy the document file ([ID].docx) to pintos directory.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Execute </a:t>
            </a:r>
            <a:r>
              <a:rPr lang="en-US" altLang="ko-KR" sz="1200" b="1" dirty="0" err="1"/>
              <a:t>submit.sh</a:t>
            </a:r>
            <a:r>
              <a:rPr lang="en-US" altLang="ko-KR" sz="1200" b="1" dirty="0"/>
              <a:t> script in the pintos directory and follow the instructions of the script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b="1" dirty="0"/>
              <a:t>pintos</a:t>
            </a:r>
            <a:r>
              <a:rPr lang="ko-KR" altLang="en-US" sz="1200" b="1" dirty="0"/>
              <a:t> 디렉토리 내의 </a:t>
            </a:r>
            <a:r>
              <a:rPr lang="en-US" altLang="ko-KR" sz="1200" b="1" dirty="0" err="1"/>
              <a:t>submit.sh</a:t>
            </a:r>
            <a:r>
              <a:rPr lang="ko-KR" altLang="en-US" sz="1200" b="1" dirty="0"/>
              <a:t> 스크립트를 실행하고 스크립트의 지시를 따르십시오</a:t>
            </a:r>
            <a:r>
              <a:rPr lang="en-US" altLang="ko-KR" sz="1200" b="1" dirty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Check that </a:t>
            </a:r>
            <a:r>
              <a:rPr lang="en-US" altLang="ko-KR" sz="1200" b="1" dirty="0">
                <a:solidFill>
                  <a:srgbClr val="C00000"/>
                </a:solidFill>
              </a:rPr>
              <a:t>os_prj4_[ID].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Decompress </a:t>
            </a:r>
            <a:r>
              <a:rPr lang="en-US" altLang="ko-KR" sz="1200" b="1" dirty="0">
                <a:solidFill>
                  <a:srgbClr val="C00000"/>
                </a:solidFill>
              </a:rPr>
              <a:t>os_prj4_[ID].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dirty="0"/>
              <a:t>and check the contents in it. ($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os_prj4_[ID].</a:t>
            </a:r>
            <a:r>
              <a:rPr lang="en-US" altLang="ko-KR" sz="1200" b="1" dirty="0" err="1">
                <a:solidFill>
                  <a:srgbClr val="1065E7"/>
                </a:solidFill>
              </a:rPr>
              <a:t>tar.gz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(Only </a:t>
            </a:r>
            <a:r>
              <a:rPr lang="en-US" altLang="ko-KR" sz="1200" b="1" dirty="0"/>
              <a:t>[ID].docx</a:t>
            </a:r>
            <a:r>
              <a:rPr lang="en-US" altLang="ko-KR" sz="1200" dirty="0"/>
              <a:t> and </a:t>
            </a:r>
            <a:r>
              <a:rPr lang="en-US" altLang="ko-KR" sz="1200" b="1" dirty="0" err="1"/>
              <a:t>src</a:t>
            </a:r>
            <a:r>
              <a:rPr lang="en-US" altLang="ko-KR" sz="1200" dirty="0"/>
              <a:t> directory should be contained in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For example, if your ID is 20191111, os_prj4_20191111.tar.gz should be created.</a:t>
            </a:r>
            <a:br>
              <a:rPr lang="en-US" altLang="ko-KR" sz="1200" dirty="0"/>
            </a:br>
            <a:r>
              <a:rPr lang="en-US" altLang="ko-KR" sz="1200" dirty="0"/>
              <a:t>To decompress the tar.gz file, execute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os_prj4_20191111.tar.gz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sz="1200" b="1" dirty="0" err="1">
                <a:solidFill>
                  <a:srgbClr val="FF0000"/>
                </a:solidFill>
              </a:rPr>
              <a:t>tar.gz</a:t>
            </a:r>
            <a:r>
              <a:rPr lang="en-US" altLang="ko-KR" sz="1200" b="1" dirty="0">
                <a:solidFill>
                  <a:srgbClr val="FF0000"/>
                </a:solidFill>
              </a:rPr>
              <a:t> file after creating it.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Upload the </a:t>
            </a:r>
            <a:r>
              <a:rPr lang="en-US" altLang="ko-KR" sz="1400" b="1" dirty="0">
                <a:solidFill>
                  <a:srgbClr val="C00000"/>
                </a:solidFill>
              </a:rPr>
              <a:t>os_prj4_[ID].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dirty="0"/>
              <a:t> file to e-class.</a:t>
            </a:r>
            <a:endParaRPr lang="ko-KR" altLang="en-US" sz="1400" dirty="0"/>
          </a:p>
          <a:p>
            <a:pPr marL="457200" lvl="1" indent="0">
              <a:buNone/>
            </a:pP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8CFC2C-E47A-4CBC-BFCA-05A64C977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6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/>
            <a:r>
              <a:rPr lang="en-US" altLang="ko-KR" b="1" dirty="0">
                <a:solidFill>
                  <a:srgbClr val="FF0000"/>
                </a:solidFill>
              </a:rPr>
              <a:t>Use the code implemented in 'User Programs' project.</a:t>
            </a:r>
            <a:endParaRPr lang="en-US" altLang="ko-KR" dirty="0"/>
          </a:p>
          <a:p>
            <a:pPr marL="381000" indent="-381000"/>
            <a:endParaRPr lang="en-US" altLang="ko-KR" dirty="0"/>
          </a:p>
          <a:p>
            <a:pPr marL="381000" indent="-381000"/>
            <a:r>
              <a:rPr lang="en-US" altLang="ko-KR" dirty="0"/>
              <a:t>Refer 2</a:t>
            </a:r>
            <a:r>
              <a:rPr lang="en-US" altLang="ko-KR" baseline="30000" dirty="0"/>
              <a:t>nd</a:t>
            </a:r>
            <a:r>
              <a:rPr lang="en-US" altLang="ko-KR" dirty="0"/>
              <a:t> paragraph in pg.39.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7686D-C7A3-E545-8133-9D76A1400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265" y="2397094"/>
            <a:ext cx="8536204" cy="11695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080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Requirement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lnSpc>
                <a:spcPct val="150000"/>
              </a:lnSpc>
            </a:pPr>
            <a:r>
              <a:rPr lang="en-US" altLang="ko-KR" sz="2200" dirty="0"/>
              <a:t>Page Table Management</a:t>
            </a:r>
          </a:p>
          <a:p>
            <a:pPr marL="762000" lvl="1" indent="-304800">
              <a:lnSpc>
                <a:spcPct val="150000"/>
              </a:lnSpc>
            </a:pPr>
            <a:r>
              <a:rPr lang="en-US" altLang="ko-KR" dirty="0"/>
              <a:t>Supplemental page table and page fault handling</a:t>
            </a:r>
          </a:p>
          <a:p>
            <a:pPr marL="381000" indent="-381000">
              <a:lnSpc>
                <a:spcPct val="150000"/>
              </a:lnSpc>
            </a:pPr>
            <a:endParaRPr lang="en-US" altLang="ko-KR" dirty="0"/>
          </a:p>
          <a:p>
            <a:pPr marL="381000" indent="-381000">
              <a:lnSpc>
                <a:spcPct val="150000"/>
              </a:lnSpc>
            </a:pPr>
            <a:r>
              <a:rPr lang="en-US" altLang="ko-KR" sz="2200" dirty="0"/>
              <a:t>Paging to and from (swap) disk</a:t>
            </a:r>
          </a:p>
          <a:p>
            <a:pPr marL="762000" lvl="1" indent="-304800">
              <a:lnSpc>
                <a:spcPct val="150000"/>
              </a:lnSpc>
            </a:pPr>
            <a:r>
              <a:rPr lang="en-US" altLang="ko-KR" dirty="0"/>
              <a:t>Implement pseudo-LRU policies (second chance)</a:t>
            </a:r>
          </a:p>
          <a:p>
            <a:pPr marL="381000" indent="-381000">
              <a:lnSpc>
                <a:spcPct val="150000"/>
              </a:lnSpc>
            </a:pPr>
            <a:endParaRPr lang="en-US" altLang="ko-KR" sz="2200" dirty="0"/>
          </a:p>
          <a:p>
            <a:pPr marL="381000" indent="-381000">
              <a:lnSpc>
                <a:spcPct val="150000"/>
              </a:lnSpc>
            </a:pPr>
            <a:r>
              <a:rPr lang="en-US" altLang="ko-KR" sz="2200" dirty="0"/>
              <a:t>Stack Growth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80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 Overview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82889" y="2276623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PHY_BASE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48075" y="1413023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863975" y="1413023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081463" y="1413023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297363" y="1413023"/>
            <a:ext cx="215900" cy="647700"/>
          </a:xfrm>
          <a:prstGeom prst="rect">
            <a:avLst/>
          </a:prstGeom>
          <a:solidFill>
            <a:srgbClr val="99CC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513263" y="1413023"/>
            <a:ext cx="215900" cy="647700"/>
          </a:xfrm>
          <a:prstGeom prst="rect">
            <a:avLst/>
          </a:prstGeom>
          <a:solidFill>
            <a:srgbClr val="33CC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729163" y="1413023"/>
            <a:ext cx="215900" cy="647700"/>
          </a:xfrm>
          <a:prstGeom prst="rect">
            <a:avLst/>
          </a:prstGeom>
          <a:solidFill>
            <a:srgbClr val="FF66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943475" y="1413023"/>
            <a:ext cx="215900" cy="647700"/>
          </a:xfrm>
          <a:prstGeom prst="rect">
            <a:avLst/>
          </a:prstGeom>
          <a:solidFill>
            <a:srgbClr val="6666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159375" y="1413023"/>
            <a:ext cx="215900" cy="647700"/>
          </a:xfrm>
          <a:prstGeom prst="rect">
            <a:avLst/>
          </a:prstGeom>
          <a:solidFill>
            <a:srgbClr val="FF00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376863" y="1413023"/>
            <a:ext cx="215900" cy="647700"/>
          </a:xfrm>
          <a:prstGeom prst="rect">
            <a:avLst/>
          </a:prstGeom>
          <a:solidFill>
            <a:srgbClr val="CC66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5927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8086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60245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62404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4563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66738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68897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7105650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7321550" y="141302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7535863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7751763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7969250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8185150" y="141302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8401050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8616950" y="141302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88312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90471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92646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94805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96964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99123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1703389" y="1413023"/>
            <a:ext cx="1800225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Physical Memory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4584701" y="2133749"/>
            <a:ext cx="2232025" cy="288925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Kernel Memory Pool</a:t>
            </a: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7680325" y="2133749"/>
            <a:ext cx="2160588" cy="288925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User Memory Pool</a:t>
            </a:r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3359151" y="2565548"/>
            <a:ext cx="3744913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3359150" y="2565548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1774826" y="2565548"/>
            <a:ext cx="1439863" cy="6477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Kernel Pages</a:t>
            </a:r>
          </a:p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(Global)</a:t>
            </a: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3575050" y="2565548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3790950" y="2565548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5" name="AutoShape 43"/>
          <p:cNvCxnSpPr>
            <a:cxnSpLocks noChangeShapeType="1"/>
            <a:stCxn id="43" idx="0"/>
            <a:endCxn id="8" idx="2"/>
          </p:cNvCxnSpPr>
          <p:nvPr/>
        </p:nvCxnSpPr>
        <p:spPr bwMode="auto">
          <a:xfrm flipV="1">
            <a:off x="3683001" y="2060724"/>
            <a:ext cx="288925" cy="504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7162455" y="2924358"/>
            <a:ext cx="10810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Max 1GB</a:t>
            </a:r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4008438" y="2565548"/>
            <a:ext cx="215900" cy="647700"/>
          </a:xfrm>
          <a:prstGeom prst="rect">
            <a:avLst/>
          </a:prstGeom>
          <a:solidFill>
            <a:srgbClr val="99CC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4224338" y="2565548"/>
            <a:ext cx="215900" cy="647700"/>
          </a:xfrm>
          <a:prstGeom prst="rect">
            <a:avLst/>
          </a:prstGeom>
          <a:solidFill>
            <a:srgbClr val="33CC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2927351" y="3500586"/>
            <a:ext cx="1008063" cy="1439862"/>
          </a:xfrm>
          <a:prstGeom prst="rect">
            <a:avLst/>
          </a:prstGeom>
          <a:solidFill>
            <a:srgbClr val="99CC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dirty="0">
                <a:solidFill>
                  <a:prstClr val="black"/>
                </a:solidFill>
                <a:ea typeface="맑은 고딕" panose="020B0503020000020004" pitchFamily="50" charset="-127"/>
              </a:rPr>
              <a:t>Thread A</a:t>
            </a:r>
          </a:p>
          <a:p>
            <a:r>
              <a:rPr lang="en-US" altLang="ko-KR" dirty="0">
                <a:solidFill>
                  <a:prstClr val="black"/>
                </a:solidFill>
                <a:ea typeface="맑은 고딕" panose="020B0503020000020004" pitchFamily="50" charset="-127"/>
              </a:rPr>
              <a:t>{…</a:t>
            </a:r>
          </a:p>
          <a:p>
            <a:r>
              <a:rPr lang="en-US" altLang="ko-KR" dirty="0" err="1">
                <a:solidFill>
                  <a:prstClr val="black"/>
                </a:solidFill>
                <a:ea typeface="맑은 고딕" panose="020B0503020000020004" pitchFamily="50" charset="-127"/>
              </a:rPr>
              <a:t>pagedir</a:t>
            </a:r>
            <a:endParaRPr lang="en-US" altLang="ko-KR" dirty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prstClr val="black"/>
                </a:solidFill>
                <a:ea typeface="맑은 고딕" panose="020B0503020000020004" pitchFamily="50" charset="-127"/>
              </a:rPr>
              <a:t>…}</a:t>
            </a:r>
          </a:p>
        </p:txBody>
      </p: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4859789" y="3716486"/>
            <a:ext cx="3022595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          </a:t>
            </a:r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2927351" y="5013474"/>
            <a:ext cx="1008063" cy="1439863"/>
          </a:xfrm>
          <a:prstGeom prst="rect">
            <a:avLst/>
          </a:prstGeom>
          <a:solidFill>
            <a:srgbClr val="33CC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Thread B</a:t>
            </a:r>
          </a:p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{…</a:t>
            </a:r>
          </a:p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pagedir</a:t>
            </a:r>
          </a:p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…}</a:t>
            </a:r>
          </a:p>
        </p:txBody>
      </p:sp>
      <p:cxnSp>
        <p:nvCxnSpPr>
          <p:cNvPr id="52" name="AutoShape 50"/>
          <p:cNvCxnSpPr>
            <a:cxnSpLocks noChangeShapeType="1"/>
            <a:stCxn id="47" idx="2"/>
            <a:endCxn id="49" idx="0"/>
          </p:cNvCxnSpPr>
          <p:nvPr/>
        </p:nvCxnSpPr>
        <p:spPr bwMode="auto">
          <a:xfrm flipH="1">
            <a:off x="3432176" y="3213248"/>
            <a:ext cx="684213" cy="287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3" name="AutoShape 51"/>
          <p:cNvCxnSpPr>
            <a:cxnSpLocks noChangeShapeType="1"/>
            <a:stCxn id="10" idx="2"/>
            <a:endCxn id="47" idx="0"/>
          </p:cNvCxnSpPr>
          <p:nvPr/>
        </p:nvCxnSpPr>
        <p:spPr bwMode="auto">
          <a:xfrm flipH="1">
            <a:off x="4116389" y="2060724"/>
            <a:ext cx="288925" cy="504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4" name="AutoShape 52"/>
          <p:cNvCxnSpPr>
            <a:cxnSpLocks noChangeShapeType="1"/>
            <a:stCxn id="11" idx="2"/>
            <a:endCxn id="48" idx="0"/>
          </p:cNvCxnSpPr>
          <p:nvPr/>
        </p:nvCxnSpPr>
        <p:spPr bwMode="auto">
          <a:xfrm flipH="1">
            <a:off x="4332289" y="2060724"/>
            <a:ext cx="288925" cy="504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5" name="AutoShape 53"/>
          <p:cNvCxnSpPr>
            <a:cxnSpLocks noChangeShapeType="1"/>
            <a:stCxn id="48" idx="2"/>
            <a:endCxn id="51" idx="0"/>
          </p:cNvCxnSpPr>
          <p:nvPr/>
        </p:nvCxnSpPr>
        <p:spPr bwMode="auto">
          <a:xfrm flipH="1">
            <a:off x="3431383" y="3213248"/>
            <a:ext cx="900905" cy="18002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4859791" y="5013473"/>
            <a:ext cx="3024187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User Stack Growth→   </a:t>
            </a:r>
          </a:p>
        </p:txBody>
      </p:sp>
      <p:sp>
        <p:nvSpPr>
          <p:cNvPr id="57" name="Rectangle 55"/>
          <p:cNvSpPr>
            <a:spLocks noChangeArrowheads="1"/>
          </p:cNvSpPr>
          <p:nvPr/>
        </p:nvSpPr>
        <p:spPr bwMode="auto">
          <a:xfrm>
            <a:off x="4354966" y="4437211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58" name="Rectangle 56"/>
          <p:cNvSpPr>
            <a:spLocks noChangeArrowheads="1"/>
          </p:cNvSpPr>
          <p:nvPr/>
        </p:nvSpPr>
        <p:spPr bwMode="auto">
          <a:xfrm>
            <a:off x="7485514" y="5719626"/>
            <a:ext cx="504826" cy="230472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 flipV="1">
            <a:off x="3790950" y="4076847"/>
            <a:ext cx="1044577" cy="2865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 flipV="1">
            <a:off x="3792540" y="5355971"/>
            <a:ext cx="1042988" cy="5211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7955414" y="3716487"/>
            <a:ext cx="1223963" cy="649287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User Pages</a:t>
            </a:r>
          </a:p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(per thread)</a:t>
            </a:r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7955415" y="5013473"/>
            <a:ext cx="1223962" cy="6477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User Pages</a:t>
            </a:r>
          </a:p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(per thread)</a:t>
            </a:r>
          </a:p>
        </p:txBody>
      </p: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4859790" y="3716486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5077277" y="3716486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5" name="Rectangle 63"/>
          <p:cNvSpPr>
            <a:spLocks noChangeArrowheads="1"/>
          </p:cNvSpPr>
          <p:nvPr/>
        </p:nvSpPr>
        <p:spPr bwMode="auto">
          <a:xfrm>
            <a:off x="5291590" y="3716486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6" name="Rectangle 64"/>
          <p:cNvSpPr>
            <a:spLocks noChangeArrowheads="1"/>
          </p:cNvSpPr>
          <p:nvPr/>
        </p:nvSpPr>
        <p:spPr bwMode="auto">
          <a:xfrm>
            <a:off x="5507490" y="3716486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7" name="Rectangle 65"/>
          <p:cNvSpPr>
            <a:spLocks noChangeArrowheads="1"/>
          </p:cNvSpPr>
          <p:nvPr/>
        </p:nvSpPr>
        <p:spPr bwMode="auto">
          <a:xfrm>
            <a:off x="7595049" y="3715727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4861377" y="501347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9" name="Rectangle 67"/>
          <p:cNvSpPr>
            <a:spLocks noChangeArrowheads="1"/>
          </p:cNvSpPr>
          <p:nvPr/>
        </p:nvSpPr>
        <p:spPr bwMode="auto">
          <a:xfrm>
            <a:off x="5077277" y="501347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7595052" y="501347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1" name="Rectangle 69"/>
          <p:cNvSpPr>
            <a:spLocks noChangeArrowheads="1"/>
          </p:cNvSpPr>
          <p:nvPr/>
        </p:nvSpPr>
        <p:spPr bwMode="auto">
          <a:xfrm>
            <a:off x="4441825" y="2565548"/>
            <a:ext cx="215900" cy="647700"/>
          </a:xfrm>
          <a:prstGeom prst="rect">
            <a:avLst/>
          </a:prstGeom>
          <a:solidFill>
            <a:srgbClr val="6666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2" name="Rectangle 70"/>
          <p:cNvSpPr>
            <a:spLocks noChangeArrowheads="1"/>
          </p:cNvSpPr>
          <p:nvPr/>
        </p:nvSpPr>
        <p:spPr bwMode="auto">
          <a:xfrm>
            <a:off x="4656138" y="2565548"/>
            <a:ext cx="215900" cy="647700"/>
          </a:xfrm>
          <a:prstGeom prst="rect">
            <a:avLst/>
          </a:prstGeom>
          <a:solidFill>
            <a:srgbClr val="FF00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3" name="Rectangle 71"/>
          <p:cNvSpPr>
            <a:spLocks noChangeArrowheads="1"/>
          </p:cNvSpPr>
          <p:nvPr/>
        </p:nvSpPr>
        <p:spPr bwMode="auto">
          <a:xfrm>
            <a:off x="4872038" y="2565548"/>
            <a:ext cx="215900" cy="647700"/>
          </a:xfrm>
          <a:prstGeom prst="rect">
            <a:avLst/>
          </a:prstGeom>
          <a:solidFill>
            <a:srgbClr val="FF66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5089525" y="2565548"/>
            <a:ext cx="215900" cy="647700"/>
          </a:xfrm>
          <a:prstGeom prst="rect">
            <a:avLst/>
          </a:prstGeom>
          <a:solidFill>
            <a:srgbClr val="CC66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5" name="Rectangle 73"/>
          <p:cNvSpPr>
            <a:spLocks noChangeArrowheads="1"/>
          </p:cNvSpPr>
          <p:nvPr/>
        </p:nvSpPr>
        <p:spPr bwMode="auto">
          <a:xfrm>
            <a:off x="4354966" y="5734198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76" name="Rectangle 74"/>
          <p:cNvSpPr>
            <a:spLocks noChangeArrowheads="1"/>
          </p:cNvSpPr>
          <p:nvPr/>
        </p:nvSpPr>
        <p:spPr bwMode="auto">
          <a:xfrm>
            <a:off x="7560128" y="4399181"/>
            <a:ext cx="395286" cy="180146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77" name="Line 75"/>
          <p:cNvSpPr>
            <a:spLocks noChangeShapeType="1"/>
          </p:cNvSpPr>
          <p:nvPr/>
        </p:nvSpPr>
        <p:spPr bwMode="auto">
          <a:xfrm>
            <a:off x="5507490" y="4437212"/>
            <a:ext cx="0" cy="503237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8" name="Text Box 76"/>
          <p:cNvSpPr txBox="1">
            <a:spLocks noChangeArrowheads="1"/>
          </p:cNvSpPr>
          <p:nvPr/>
        </p:nvSpPr>
        <p:spPr bwMode="auto">
          <a:xfrm>
            <a:off x="5578927" y="4573736"/>
            <a:ext cx="323850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switching – process_activate()</a:t>
            </a:r>
          </a:p>
        </p:txBody>
      </p:sp>
      <p:sp>
        <p:nvSpPr>
          <p:cNvPr id="79" name="AutoShape 77"/>
          <p:cNvSpPr>
            <a:spLocks noChangeArrowheads="1"/>
          </p:cNvSpPr>
          <p:nvPr/>
        </p:nvSpPr>
        <p:spPr bwMode="auto">
          <a:xfrm>
            <a:off x="9263856" y="2638573"/>
            <a:ext cx="1728787" cy="10795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Swap Disk</a:t>
            </a:r>
          </a:p>
        </p:txBody>
      </p:sp>
      <p:cxnSp>
        <p:nvCxnSpPr>
          <p:cNvPr id="80" name="AutoShape 78"/>
          <p:cNvCxnSpPr>
            <a:cxnSpLocks noChangeShapeType="1"/>
          </p:cNvCxnSpPr>
          <p:nvPr/>
        </p:nvCxnSpPr>
        <p:spPr bwMode="auto">
          <a:xfrm>
            <a:off x="9981804" y="2021578"/>
            <a:ext cx="146844" cy="656141"/>
          </a:xfrm>
          <a:prstGeom prst="straightConnector1">
            <a:avLst/>
          </a:prstGeom>
          <a:noFill/>
          <a:ln w="635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81" name="Line 35"/>
          <p:cNvSpPr>
            <a:spLocks noChangeShapeType="1"/>
          </p:cNvSpPr>
          <p:nvPr/>
        </p:nvSpPr>
        <p:spPr bwMode="auto">
          <a:xfrm>
            <a:off x="7104063" y="1124098"/>
            <a:ext cx="0" cy="1225550"/>
          </a:xfrm>
          <a:prstGeom prst="line">
            <a:avLst/>
          </a:prstGeom>
          <a:noFill/>
          <a:ln w="1143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72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Table 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55913" y="1484313"/>
            <a:ext cx="2087562" cy="4318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Directory Index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943476" y="1484313"/>
            <a:ext cx="2087563" cy="4318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Table </a:t>
            </a:r>
            <a:r>
              <a:rPr lang="en-US" altLang="ko-KR" sz="1400">
                <a:solidFill>
                  <a:prstClr val="black"/>
                </a:solidFill>
              </a:rPr>
              <a:t>Index</a:t>
            </a:r>
            <a:endParaRPr lang="en-US" altLang="ko-KR" sz="140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032626" y="1484313"/>
            <a:ext cx="2087563" cy="4318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Offset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711451" y="1196975"/>
            <a:ext cx="360363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31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83113" y="1196975"/>
            <a:ext cx="360362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22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43476" y="1196975"/>
            <a:ext cx="360363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21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672263" y="1196975"/>
            <a:ext cx="360362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032626" y="1196975"/>
            <a:ext cx="360363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8759826" y="1196975"/>
            <a:ext cx="360363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</a:t>
            </a:r>
          </a:p>
        </p:txBody>
      </p: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3359151" y="2565400"/>
            <a:ext cx="1223963" cy="3024188"/>
            <a:chOff x="1156" y="1480"/>
            <a:chExt cx="771" cy="1905"/>
          </a:xfrm>
        </p:grpSpPr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156" y="148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156" y="161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156" y="175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156" y="188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156" y="216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156" y="202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156" y="229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156" y="243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1156" y="256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solidFill>
                    <a:prstClr val="black"/>
                  </a:solidFill>
                  <a:ea typeface="맑은 고딕" panose="020B0503020000020004" pitchFamily="50" charset="-127"/>
                </a:rPr>
                <a:t>PDE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156" y="270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156" y="284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156" y="297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156" y="3113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156" y="3249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5591176" y="2565400"/>
            <a:ext cx="1223963" cy="3024188"/>
            <a:chOff x="1156" y="1480"/>
            <a:chExt cx="771" cy="1905"/>
          </a:xfrm>
        </p:grpSpPr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156" y="148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156" y="161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156" y="175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1156" y="188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1156" y="216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156" y="202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1156" y="229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1156" y="243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solidFill>
                    <a:prstClr val="black"/>
                  </a:solidFill>
                  <a:ea typeface="맑은 고딕" panose="020B0503020000020004" pitchFamily="50" charset="-127"/>
                </a:rPr>
                <a:t>PTE</a:t>
              </a: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1156" y="256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1156" y="270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1156" y="284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1156" y="297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1156" y="3113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156" y="3249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5" name="Group 43"/>
          <p:cNvGrpSpPr>
            <a:grpSpLocks/>
          </p:cNvGrpSpPr>
          <p:nvPr/>
        </p:nvGrpSpPr>
        <p:grpSpPr bwMode="auto">
          <a:xfrm>
            <a:off x="7824788" y="2565400"/>
            <a:ext cx="1223962" cy="3024188"/>
            <a:chOff x="1156" y="1480"/>
            <a:chExt cx="771" cy="1905"/>
          </a:xfrm>
        </p:grpSpPr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1156" y="148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1156" y="161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1156" y="175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1156" y="188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1156" y="216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1156" y="202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1156" y="229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1156" y="243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1156" y="256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156" y="270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156" y="284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1156" y="297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1156" y="3113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1156" y="3249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7824788" y="2205039"/>
            <a:ext cx="1223962" cy="287337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Data Page</a:t>
            </a:r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5591176" y="2205039"/>
            <a:ext cx="1223963" cy="287337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Table</a:t>
            </a:r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3359151" y="2205039"/>
            <a:ext cx="1223963" cy="287337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Directory</a:t>
            </a:r>
          </a:p>
        </p:txBody>
      </p:sp>
      <p:cxnSp>
        <p:nvCxnSpPr>
          <p:cNvPr id="63" name="AutoShape 61"/>
          <p:cNvCxnSpPr>
            <a:cxnSpLocks noChangeShapeType="1"/>
            <a:stCxn id="6" idx="1"/>
            <a:endCxn id="24" idx="1"/>
          </p:cNvCxnSpPr>
          <p:nvPr/>
        </p:nvCxnSpPr>
        <p:spPr bwMode="auto">
          <a:xfrm rot="10800000" flipH="1" flipV="1">
            <a:off x="2855914" y="1700214"/>
            <a:ext cx="503237" cy="2700337"/>
          </a:xfrm>
          <a:prstGeom prst="bentConnector3">
            <a:avLst>
              <a:gd name="adj1" fmla="val -45426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4" name="AutoShape 62"/>
          <p:cNvCxnSpPr>
            <a:cxnSpLocks noChangeShapeType="1"/>
            <a:stCxn id="7" idx="2"/>
          </p:cNvCxnSpPr>
          <p:nvPr/>
        </p:nvCxnSpPr>
        <p:spPr bwMode="auto">
          <a:xfrm flipH="1">
            <a:off x="4727576" y="1916114"/>
            <a:ext cx="1260475" cy="7207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AutoShape 63"/>
          <p:cNvCxnSpPr>
            <a:cxnSpLocks noChangeShapeType="1"/>
            <a:endCxn id="38" idx="1"/>
          </p:cNvCxnSpPr>
          <p:nvPr/>
        </p:nvCxnSpPr>
        <p:spPr bwMode="auto">
          <a:xfrm rot="16200000" flipH="1">
            <a:off x="4385469" y="2978944"/>
            <a:ext cx="1547812" cy="8636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6" name="AutoShape 64"/>
          <p:cNvCxnSpPr>
            <a:cxnSpLocks noChangeShapeType="1"/>
            <a:stCxn id="8" idx="2"/>
          </p:cNvCxnSpPr>
          <p:nvPr/>
        </p:nvCxnSpPr>
        <p:spPr bwMode="auto">
          <a:xfrm flipH="1">
            <a:off x="7319964" y="1916114"/>
            <a:ext cx="757237" cy="8651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" name="AutoShape 65"/>
          <p:cNvCxnSpPr>
            <a:cxnSpLocks noChangeShapeType="1"/>
            <a:endCxn id="51" idx="1"/>
          </p:cNvCxnSpPr>
          <p:nvPr/>
        </p:nvCxnSpPr>
        <p:spPr bwMode="auto">
          <a:xfrm rot="16200000" flipH="1">
            <a:off x="7194551" y="2906713"/>
            <a:ext cx="755650" cy="5048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8" name="AutoShape 66"/>
          <p:cNvCxnSpPr>
            <a:cxnSpLocks noChangeShapeType="1"/>
            <a:stCxn id="24" idx="3"/>
            <a:endCxn id="44" idx="1"/>
          </p:cNvCxnSpPr>
          <p:nvPr/>
        </p:nvCxnSpPr>
        <p:spPr bwMode="auto">
          <a:xfrm>
            <a:off x="4583113" y="4400550"/>
            <a:ext cx="1008062" cy="1081088"/>
          </a:xfrm>
          <a:prstGeom prst="bentConnector3">
            <a:avLst>
              <a:gd name="adj1" fmla="val 49921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9" name="AutoShape 67"/>
          <p:cNvCxnSpPr>
            <a:cxnSpLocks noChangeShapeType="1"/>
            <a:stCxn id="38" idx="3"/>
            <a:endCxn id="59" idx="1"/>
          </p:cNvCxnSpPr>
          <p:nvPr/>
        </p:nvCxnSpPr>
        <p:spPr bwMode="auto">
          <a:xfrm>
            <a:off x="6815138" y="4184650"/>
            <a:ext cx="1009650" cy="1296988"/>
          </a:xfrm>
          <a:prstGeom prst="bentConnector3">
            <a:avLst>
              <a:gd name="adj1" fmla="val 4984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2638425" y="2565400"/>
            <a:ext cx="6492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1023</a:t>
            </a:r>
          </a:p>
        </p:txBody>
      </p:sp>
      <p:sp>
        <p:nvSpPr>
          <p:cNvPr id="71" name="Rectangle 69"/>
          <p:cNvSpPr>
            <a:spLocks noChangeArrowheads="1"/>
          </p:cNvSpPr>
          <p:nvPr/>
        </p:nvSpPr>
        <p:spPr bwMode="auto">
          <a:xfrm>
            <a:off x="4872038" y="2565400"/>
            <a:ext cx="647700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1023</a:t>
            </a:r>
          </a:p>
        </p:txBody>
      </p:sp>
      <p:sp>
        <p:nvSpPr>
          <p:cNvPr id="72" name="Rectangle 70"/>
          <p:cNvSpPr>
            <a:spLocks noChangeArrowheads="1"/>
          </p:cNvSpPr>
          <p:nvPr/>
        </p:nvSpPr>
        <p:spPr bwMode="auto">
          <a:xfrm>
            <a:off x="2711450" y="5589588"/>
            <a:ext cx="6492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73" name="Rectangle 71"/>
          <p:cNvSpPr>
            <a:spLocks noChangeArrowheads="1"/>
          </p:cNvSpPr>
          <p:nvPr/>
        </p:nvSpPr>
        <p:spPr bwMode="auto">
          <a:xfrm>
            <a:off x="4943475" y="5589588"/>
            <a:ext cx="6492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3359151" y="5805488"/>
            <a:ext cx="1223963" cy="2159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1K entries</a:t>
            </a:r>
          </a:p>
        </p:txBody>
      </p:sp>
      <p:sp>
        <p:nvSpPr>
          <p:cNvPr id="75" name="Rectangle 73"/>
          <p:cNvSpPr>
            <a:spLocks noChangeArrowheads="1"/>
          </p:cNvSpPr>
          <p:nvPr/>
        </p:nvSpPr>
        <p:spPr bwMode="auto">
          <a:xfrm>
            <a:off x="5591176" y="5805488"/>
            <a:ext cx="1223963" cy="2159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1K entries</a:t>
            </a:r>
          </a:p>
        </p:txBody>
      </p:sp>
      <p:sp>
        <p:nvSpPr>
          <p:cNvPr id="76" name="Rectangle 74"/>
          <p:cNvSpPr>
            <a:spLocks noChangeArrowheads="1"/>
          </p:cNvSpPr>
          <p:nvPr/>
        </p:nvSpPr>
        <p:spPr bwMode="auto">
          <a:xfrm>
            <a:off x="7824788" y="5805488"/>
            <a:ext cx="1223962" cy="2159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4K data</a:t>
            </a:r>
          </a:p>
        </p:txBody>
      </p:sp>
    </p:spTree>
    <p:extLst>
      <p:ext uri="{BB962C8B-B14F-4D97-AF65-F5344CB8AC3E}">
        <p14:creationId xmlns:p14="http://schemas.microsoft.com/office/powerpoint/2010/main" val="61223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 Table Management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200" dirty="0"/>
              <a:t>기존 </a:t>
            </a:r>
            <a:r>
              <a:rPr lang="en-US" altLang="ko-KR" sz="2200" dirty="0"/>
              <a:t>Page Table</a:t>
            </a:r>
            <a:r>
              <a:rPr lang="ko-KR" altLang="en-US" sz="2200" dirty="0"/>
              <a:t>에 필요한 정보 추가 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주로 </a:t>
            </a:r>
            <a:r>
              <a:rPr lang="en-US" altLang="ko-KR" sz="1800"/>
              <a:t>Page fault</a:t>
            </a:r>
            <a:r>
              <a:rPr lang="ko-KR" altLang="en-US" sz="1800"/>
              <a:t> </a:t>
            </a:r>
            <a:r>
              <a:rPr lang="en-US" altLang="ko-KR" sz="1800"/>
              <a:t>handling</a:t>
            </a:r>
            <a:r>
              <a:rPr lang="ko-KR" altLang="en-US" sz="1800"/>
              <a:t>을 위한 정보를 추가</a:t>
            </a:r>
            <a:endParaRPr lang="en-US" altLang="ko-KR" sz="1800"/>
          </a:p>
          <a:p>
            <a:pPr>
              <a:lnSpc>
                <a:spcPct val="150000"/>
              </a:lnSpc>
            </a:pPr>
            <a:r>
              <a:rPr lang="en-US" altLang="ko-KR" sz="2200"/>
              <a:t>Page Fault handler </a:t>
            </a:r>
            <a:r>
              <a:rPr lang="ko-KR" altLang="en-US" sz="2200"/>
              <a:t>구현</a:t>
            </a:r>
            <a:r>
              <a:rPr lang="en-US" altLang="ko-KR" sz="2200"/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05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17C80DC-620B-4ECC-B321-FB792581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Supplemental Page Table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E2673C-D679-4FB7-B3F8-AC4B1998C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Since the given page table in pintos has limitations, we need to supplement the page table with additional data about each page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You can exploit the functions in 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pagedir.c</a:t>
            </a:r>
            <a:r>
              <a:rPr lang="en-US" altLang="ko-KR" dirty="0"/>
              <a:t> to implement supplemental page table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Page table entry format (flags are defined in threads/</a:t>
            </a:r>
            <a:r>
              <a:rPr lang="en-US" altLang="ko-KR" dirty="0" err="1"/>
              <a:t>pte.h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48C22B-3F84-4465-B3D9-33CC9CA58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F871330-A94C-4373-BB9A-9E2AE2D62F07}"/>
              </a:ext>
            </a:extLst>
          </p:cNvPr>
          <p:cNvGrpSpPr/>
          <p:nvPr/>
        </p:nvGrpSpPr>
        <p:grpSpPr>
          <a:xfrm>
            <a:off x="1002388" y="2792057"/>
            <a:ext cx="9844234" cy="1150296"/>
            <a:chOff x="970304" y="3337485"/>
            <a:chExt cx="9844234" cy="11502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A6777EC-D078-481A-84CD-F74DC288F961}"/>
                </a:ext>
              </a:extLst>
            </p:cNvPr>
            <p:cNvSpPr/>
            <p:nvPr/>
          </p:nvSpPr>
          <p:spPr>
            <a:xfrm>
              <a:off x="1189273" y="3733802"/>
              <a:ext cx="9625265" cy="7539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4D401D5-6833-4EE7-9069-478F1836A5C2}"/>
                </a:ext>
              </a:extLst>
            </p:cNvPr>
            <p:cNvSpPr/>
            <p:nvPr/>
          </p:nvSpPr>
          <p:spPr>
            <a:xfrm>
              <a:off x="1189274" y="3733802"/>
              <a:ext cx="4892842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Physical Address(20 bits)</a:t>
              </a:r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DA8761-F05A-489C-AB5E-43F3BBFB9B97}"/>
                </a:ext>
              </a:extLst>
            </p:cNvPr>
            <p:cNvSpPr/>
            <p:nvPr/>
          </p:nvSpPr>
          <p:spPr>
            <a:xfrm>
              <a:off x="6082116" y="3733802"/>
              <a:ext cx="1042737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AVL</a:t>
              </a:r>
            </a:p>
            <a:p>
              <a:pPr algn="ctr"/>
              <a:r>
                <a:rPr lang="en-US" altLang="ko-KR" sz="1400"/>
                <a:t>(not used)</a:t>
              </a:r>
              <a:endParaRPr lang="ko-KR" altLang="en-US" sz="14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4922BD-F59B-4F15-919C-4AA5587EE91F}"/>
                </a:ext>
              </a:extLst>
            </p:cNvPr>
            <p:cNvSpPr/>
            <p:nvPr/>
          </p:nvSpPr>
          <p:spPr>
            <a:xfrm>
              <a:off x="7878834" y="3733802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D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B04FC81-06DD-4925-B659-6EEBF8988CFA}"/>
                </a:ext>
              </a:extLst>
            </p:cNvPr>
            <p:cNvSpPr/>
            <p:nvPr/>
          </p:nvSpPr>
          <p:spPr>
            <a:xfrm>
              <a:off x="8328013" y="3733801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FC7F061-304D-4F03-80AC-C35AF2D6ACAC}"/>
                </a:ext>
              </a:extLst>
            </p:cNvPr>
            <p:cNvSpPr/>
            <p:nvPr/>
          </p:nvSpPr>
          <p:spPr>
            <a:xfrm>
              <a:off x="9467001" y="3733802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U</a:t>
              </a:r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EBA2C29-9597-4D13-B9D7-C47B2F305469}"/>
                </a:ext>
              </a:extLst>
            </p:cNvPr>
            <p:cNvSpPr/>
            <p:nvPr/>
          </p:nvSpPr>
          <p:spPr>
            <a:xfrm>
              <a:off x="9916180" y="3733800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W</a:t>
              </a:r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0975558-8468-44E0-8A71-97FA5830EB56}"/>
                </a:ext>
              </a:extLst>
            </p:cNvPr>
            <p:cNvSpPr/>
            <p:nvPr/>
          </p:nvSpPr>
          <p:spPr>
            <a:xfrm>
              <a:off x="10365359" y="3733798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01F366-8525-45C0-96C6-A1CFEFEE5AFF}"/>
                </a:ext>
              </a:extLst>
            </p:cNvPr>
            <p:cNvSpPr txBox="1"/>
            <p:nvPr/>
          </p:nvSpPr>
          <p:spPr>
            <a:xfrm>
              <a:off x="970304" y="333748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31</a:t>
              </a:r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21082B-D1F7-4021-A7C4-C174FC5A7857}"/>
                </a:ext>
              </a:extLst>
            </p:cNvPr>
            <p:cNvSpPr txBox="1"/>
            <p:nvPr/>
          </p:nvSpPr>
          <p:spPr>
            <a:xfrm>
              <a:off x="5662376" y="333748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12</a:t>
              </a:r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0BD29B-126F-4DE8-9A85-7060C40F3A4D}"/>
                </a:ext>
              </a:extLst>
            </p:cNvPr>
            <p:cNvSpPr txBox="1"/>
            <p:nvPr/>
          </p:nvSpPr>
          <p:spPr>
            <a:xfrm>
              <a:off x="6037051" y="333748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11</a:t>
              </a:r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1D752C-FC2C-4C49-93AF-8DC241DE6198}"/>
                </a:ext>
              </a:extLst>
            </p:cNvPr>
            <p:cNvSpPr txBox="1"/>
            <p:nvPr/>
          </p:nvSpPr>
          <p:spPr>
            <a:xfrm>
              <a:off x="6849353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9</a:t>
              </a:r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9BFD0C-4125-49CE-9448-307EB8B3EB90}"/>
                </a:ext>
              </a:extLst>
            </p:cNvPr>
            <p:cNvSpPr txBox="1"/>
            <p:nvPr/>
          </p:nvSpPr>
          <p:spPr>
            <a:xfrm>
              <a:off x="7947771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6</a:t>
              </a:r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3921BD-FC77-4A67-8CA9-1F5C1D09E26A}"/>
                </a:ext>
              </a:extLst>
            </p:cNvPr>
            <p:cNvSpPr txBox="1"/>
            <p:nvPr/>
          </p:nvSpPr>
          <p:spPr>
            <a:xfrm>
              <a:off x="8396950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5</a:t>
              </a:r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DDE2B7-F537-4BBF-B6DD-49931B6FD991}"/>
                </a:ext>
              </a:extLst>
            </p:cNvPr>
            <p:cNvSpPr txBox="1"/>
            <p:nvPr/>
          </p:nvSpPr>
          <p:spPr>
            <a:xfrm>
              <a:off x="9986008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7A2231-F998-4AA3-A8F1-B40A89E0387A}"/>
                </a:ext>
              </a:extLst>
            </p:cNvPr>
            <p:cNvSpPr txBox="1"/>
            <p:nvPr/>
          </p:nvSpPr>
          <p:spPr>
            <a:xfrm>
              <a:off x="9524466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D4535B-8BFB-4818-92E9-0DD215E2AFE1}"/>
                </a:ext>
              </a:extLst>
            </p:cNvPr>
            <p:cNvSpPr txBox="1"/>
            <p:nvPr/>
          </p:nvSpPr>
          <p:spPr>
            <a:xfrm>
              <a:off x="10434296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0</a:t>
              </a:r>
              <a:endParaRPr lang="ko-KR" altLang="en-US"/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E9000C4B-49AE-4526-B471-C4194D9DE5CA}"/>
              </a:ext>
            </a:extLst>
          </p:cNvPr>
          <p:cNvGraphicFramePr>
            <a:graphicFrameLocks noGrp="1"/>
          </p:cNvGraphicFramePr>
          <p:nvPr/>
        </p:nvGraphicFramePr>
        <p:xfrm>
          <a:off x="6236576" y="4135552"/>
          <a:ext cx="463205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156">
                  <a:extLst>
                    <a:ext uri="{9D8B030D-6E8A-4147-A177-3AD203B41FA5}">
                      <a16:colId xmlns:a16="http://schemas.microsoft.com/office/drawing/2014/main" val="2765086963"/>
                    </a:ext>
                  </a:extLst>
                </a:gridCol>
                <a:gridCol w="3243896">
                  <a:extLst>
                    <a:ext uri="{9D8B030D-6E8A-4147-A177-3AD203B41FA5}">
                      <a16:colId xmlns:a16="http://schemas.microsoft.com/office/drawing/2014/main" val="2630983060"/>
                    </a:ext>
                  </a:extLst>
                </a:gridCol>
              </a:tblGrid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PTE_P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present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979701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PTE_W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read(0)/write(1)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776117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PTE_U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kernel(0)/user(1)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524795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PTE_A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accessed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99315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PTE_D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dirty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339312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PTE_AVL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not used in pintos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0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267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en-US" altLang="ko-KR"/>
              <a:t>Fault Handler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200" dirty="0" err="1"/>
              <a:t>userprog</a:t>
            </a:r>
            <a:r>
              <a:rPr lang="en-US" altLang="ko-KR" sz="2200" dirty="0"/>
              <a:t>/</a:t>
            </a:r>
            <a:r>
              <a:rPr lang="en-US" altLang="ko-KR" sz="2200" dirty="0" err="1"/>
              <a:t>exception.c</a:t>
            </a:r>
            <a:r>
              <a:rPr lang="ko-KR" altLang="en-US" sz="2200" dirty="0"/>
              <a:t>의 </a:t>
            </a:r>
            <a:r>
              <a:rPr lang="en-US" altLang="ko-KR" sz="2200" dirty="0" err="1"/>
              <a:t>page_fault</a:t>
            </a:r>
            <a:r>
              <a:rPr lang="en-US" altLang="ko-KR" sz="2200" dirty="0"/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2200" dirty="0"/>
              <a:t>Page Fault situation </a:t>
            </a:r>
          </a:p>
          <a:p>
            <a:pPr lvl="1">
              <a:lnSpc>
                <a:spcPct val="100000"/>
              </a:lnSpc>
            </a:pPr>
            <a:r>
              <a:rPr lang="en-US" altLang="ko-KR" sz="1800"/>
              <a:t>page from a file or swap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2200" dirty="0"/>
              <a:t>Access is invalid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If the page is unmapped, that is, if there</a:t>
            </a:r>
            <a:r>
              <a:rPr lang="en-US" altLang="ko-KR" sz="1800" dirty="0">
                <a:latin typeface="Arial" charset="0"/>
              </a:rPr>
              <a:t>’</a:t>
            </a:r>
            <a:r>
              <a:rPr lang="en-US" altLang="ko-KR" sz="1800" dirty="0"/>
              <a:t>s </a:t>
            </a:r>
            <a:r>
              <a:rPr lang="en-US" altLang="ko-KR" sz="1800"/>
              <a:t>no data where the page is referenced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If the access is an attempt to write to a read-only </a:t>
            </a:r>
            <a:r>
              <a:rPr lang="en-US" altLang="ko-KR" sz="1800"/>
              <a:t>page (unprivileged access)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2200" dirty="0"/>
              <a:t>CR2 : register storing faulted address</a:t>
            </a:r>
          </a:p>
          <a:p>
            <a:pPr>
              <a:lnSpc>
                <a:spcPct val="100000"/>
              </a:lnSpc>
            </a:pPr>
            <a:r>
              <a:rPr lang="en-US" altLang="ko-KR" sz="2200" dirty="0"/>
              <a:t>Some </a:t>
            </a:r>
            <a:r>
              <a:rPr lang="en-US" altLang="ko-KR" sz="2200" dirty="0" err="1"/>
              <a:t>boolean</a:t>
            </a:r>
            <a:r>
              <a:rPr lang="en-US" altLang="ko-KR" sz="2200" dirty="0"/>
              <a:t> variables in </a:t>
            </a:r>
            <a:r>
              <a:rPr lang="en-US" altLang="ko-KR" sz="2200" dirty="0" err="1"/>
              <a:t>page_fault</a:t>
            </a:r>
            <a:r>
              <a:rPr lang="en-US" altLang="ko-KR" sz="2200" dirty="0"/>
              <a:t>() will help you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err="1"/>
              <a:t>bool</a:t>
            </a:r>
            <a:r>
              <a:rPr lang="en-US" altLang="ko-KR" sz="1800" dirty="0"/>
              <a:t> </a:t>
            </a:r>
            <a:r>
              <a:rPr lang="en-US" altLang="ko-KR" sz="1800" dirty="0" err="1"/>
              <a:t>not_present</a:t>
            </a:r>
            <a:r>
              <a:rPr lang="en-US" altLang="ko-KR" sz="1800" dirty="0"/>
              <a:t>; // not present in memory or rights violation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err="1"/>
              <a:t>bool</a:t>
            </a:r>
            <a:r>
              <a:rPr lang="en-US" altLang="ko-KR" sz="1800" dirty="0"/>
              <a:t> write; // write or read fault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err="1"/>
              <a:t>bool</a:t>
            </a:r>
            <a:r>
              <a:rPr lang="en-US" altLang="ko-KR" sz="1800" dirty="0"/>
              <a:t> user; // fault from user or kernel space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2CB0F3-92B3-4490-BD3F-F9C92A1A8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949" y="1112520"/>
            <a:ext cx="6513945" cy="156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25865"/>
      </p:ext>
    </p:extLst>
  </p:cSld>
  <p:clrMapOvr>
    <a:masterClrMapping/>
  </p:clrMapOvr>
</p:sld>
</file>

<file path=ppt/theme/theme1.xml><?xml version="1.0" encoding="utf-8"?>
<a:theme xmlns:a="http://schemas.openxmlformats.org/drawingml/2006/main" name="1.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. Body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1945</Words>
  <Application>Microsoft Office PowerPoint</Application>
  <PresentationFormat>와이드스크린</PresentationFormat>
  <Paragraphs>383</Paragraphs>
  <Slides>24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맑은 고딕</vt:lpstr>
      <vt:lpstr>Arial</vt:lpstr>
      <vt:lpstr>Tahoma</vt:lpstr>
      <vt:lpstr>Wingdings</vt:lpstr>
      <vt:lpstr>1. Cover</vt:lpstr>
      <vt:lpstr>2. Body</vt:lpstr>
      <vt:lpstr>3. Blank</vt:lpstr>
      <vt:lpstr>Project #4: Virtual Memory</vt:lpstr>
      <vt:lpstr>Overview</vt:lpstr>
      <vt:lpstr>Overview</vt:lpstr>
      <vt:lpstr>Project Requirement</vt:lpstr>
      <vt:lpstr>Virtual Memory Overview</vt:lpstr>
      <vt:lpstr>Page Table </vt:lpstr>
      <vt:lpstr>Page Table Management</vt:lpstr>
      <vt:lpstr>Supplemental Page Table</vt:lpstr>
      <vt:lpstr>Page Fault Handler</vt:lpstr>
      <vt:lpstr>Page Fault Handler</vt:lpstr>
      <vt:lpstr>Page Fault Handler: page_fault()</vt:lpstr>
      <vt:lpstr>Page Fault Handler: handle_mm_fault()</vt:lpstr>
      <vt:lpstr>Paging to and from (swap) disk</vt:lpstr>
      <vt:lpstr>Stack Growth</vt:lpstr>
      <vt:lpstr>Stack Growth (Example 1)</vt:lpstr>
      <vt:lpstr>Stack Growth (Example 2)</vt:lpstr>
      <vt:lpstr>Reference</vt:lpstr>
      <vt:lpstr>Evaluation</vt:lpstr>
      <vt:lpstr>Evaluation</vt:lpstr>
      <vt:lpstr>Documentation</vt:lpstr>
      <vt:lpstr>Submission</vt:lpstr>
      <vt:lpstr>Submission</vt:lpstr>
      <vt:lpstr>Submission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현구</dc:creator>
  <cp:lastModifiedBy>윤상현</cp:lastModifiedBy>
  <cp:revision>1549</cp:revision>
  <cp:lastPrinted>2021-11-04T05:56:26Z</cp:lastPrinted>
  <dcterms:created xsi:type="dcterms:W3CDTF">2018-08-21T08:38:57Z</dcterms:created>
  <dcterms:modified xsi:type="dcterms:W3CDTF">2022-12-04T08:46:59Z</dcterms:modified>
</cp:coreProperties>
</file>