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confluent.io/current/streams/developer-guide/dsl-api.html#transform-a-stream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confluent.io/current/streams/developer-guide/dsl-api.html#kstream-ktable-join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confluent.io/current/streams/developer-guide/dsl-api.html#kstream-kstream-join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confluent.io/current/streams/developer-guide/dsl-api.html#ktable-ktable-join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tim.drahn@objectpartners.com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oining Many Topic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Joining Many Topics</a:t>
            </a:r>
          </a:p>
          <a:p>
            <a:pPr/>
            <a:r>
              <a:t>with Kafka Streams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What are our op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our options?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Kafka Stre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Kafka Streams</a:t>
            </a:r>
          </a:p>
        </p:txBody>
      </p:sp>
      <p:sp>
        <p:nvSpPr>
          <p:cNvPr id="156" name="Java library to operate on Kafka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 library to operate on Kafka data</a:t>
            </a:r>
          </a:p>
          <a:p>
            <a:pPr/>
            <a:r>
              <a:t>Input and output are Kafka Topics with no external dependency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KStream DSL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Kafka Stre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Kafka Streams</a:t>
            </a:r>
          </a:p>
        </p:txBody>
      </p:sp>
      <p:sp>
        <p:nvSpPr>
          <p:cNvPr id="159" name="KStream-to-KTable Joins…"/>
          <p:cNvSpPr txBox="1"/>
          <p:nvPr>
            <p:ph type="body" idx="1"/>
          </p:nvPr>
        </p:nvSpPr>
        <p:spPr>
          <a:xfrm>
            <a:off x="355600" y="2743200"/>
            <a:ext cx="12293600" cy="6299200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KStream-to-KTable Joins</a:t>
            </a:r>
          </a:p>
          <a:p>
            <a:pPr lvl="1"/>
            <a:r>
              <a:t>only left-side (stream) will trigger a join</a:t>
            </a:r>
          </a:p>
          <a:p>
            <a:pPr lvl="1"/>
            <a:r>
              <a:t>typical use case: stream enrichment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Kafka Stre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Kafka Streams</a:t>
            </a:r>
          </a:p>
        </p:txBody>
      </p:sp>
      <p:sp>
        <p:nvSpPr>
          <p:cNvPr id="162" name="KStream-to-KStream Joi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KStream-to-KStream Joins</a:t>
            </a:r>
          </a:p>
          <a:p>
            <a:pPr lvl="1"/>
            <a:r>
              <a:t>both sides create an update</a:t>
            </a:r>
          </a:p>
          <a:p>
            <a:pPr lvl="1"/>
            <a:r>
              <a:t>windowed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Kafka Stre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Kafka Streams</a:t>
            </a:r>
          </a:p>
        </p:txBody>
      </p:sp>
      <p:sp>
        <p:nvSpPr>
          <p:cNvPr id="165" name="KTable-to-KTable Joi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KTable-to-KTable Joins</a:t>
            </a:r>
          </a:p>
          <a:p>
            <a:pPr lvl="1"/>
            <a:r>
              <a:t>both sides create an update</a:t>
            </a:r>
          </a:p>
          <a:p>
            <a:pPr lvl="1"/>
            <a:r>
              <a:t>non-windowed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Join Limi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Join Limitations</a:t>
            </a:r>
          </a:p>
        </p:txBody>
      </p:sp>
      <p:sp>
        <p:nvSpPr>
          <p:cNvPr id="168" name="2 topics at a ti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topics at a time</a:t>
            </a:r>
          </a:p>
          <a:p>
            <a:pPr/>
            <a:r>
              <a:t>Requires co-partitioning</a:t>
            </a:r>
          </a:p>
          <a:p>
            <a:pPr lvl="1"/>
            <a:r>
              <a:t>same key</a:t>
            </a:r>
          </a:p>
          <a:p>
            <a:pPr lvl="1"/>
            <a:r>
              <a:t>same # of partitions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Join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Join Structure</a:t>
            </a:r>
          </a:p>
        </p:txBody>
      </p:sp>
      <p:sp>
        <p:nvSpPr>
          <p:cNvPr id="171" name="KStream&lt;PersonNameKey, PersonName&gt; nameStream = builder.stream(&quot;name-topic&quot;);…"/>
          <p:cNvSpPr txBox="1"/>
          <p:nvPr>
            <p:ph type="body" sz="half" idx="1"/>
          </p:nvPr>
        </p:nvSpPr>
        <p:spPr>
          <a:xfrm>
            <a:off x="615079" y="4854267"/>
            <a:ext cx="11774642" cy="3624007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pPr marL="0" indent="0" defTabSz="457200">
              <a:lnSpc>
                <a:spcPts val="7000"/>
              </a:lnSpc>
              <a:spcBef>
                <a:spcPts val="0"/>
              </a:spcBef>
              <a:buSzTx/>
              <a:buNone/>
              <a:defRPr sz="26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CE93D8"/>
                </a:solidFill>
              </a:rPr>
              <a:t>KStream</a:t>
            </a:r>
            <a:r>
              <a:t>&lt;</a:t>
            </a:r>
            <a:r>
              <a:rPr>
                <a:solidFill>
                  <a:srgbClr val="CE93D8"/>
                </a:solidFill>
              </a:rPr>
              <a:t>PersonNameKey</a:t>
            </a:r>
            <a:r>
              <a:t>, </a:t>
            </a:r>
            <a:r>
              <a:rPr>
                <a:solidFill>
                  <a:srgbClr val="CE93D8"/>
                </a:solidFill>
              </a:rPr>
              <a:t>PersonName</a:t>
            </a:r>
            <a:r>
              <a:t>&gt; nameStream = builder.stream(</a:t>
            </a:r>
            <a:r>
              <a:rPr>
                <a:solidFill>
                  <a:srgbClr val="9CCC65"/>
                </a:solidFill>
              </a:rPr>
              <a:t>"name-topic"</a:t>
            </a:r>
            <a:r>
              <a:t>);</a:t>
            </a:r>
          </a:p>
          <a:p>
            <a:pPr marL="0" indent="0" defTabSz="457200">
              <a:lnSpc>
                <a:spcPts val="7000"/>
              </a:lnSpc>
              <a:spcBef>
                <a:spcPts val="0"/>
              </a:spcBef>
              <a:buSzTx/>
              <a:buNone/>
              <a:defRPr sz="26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457200">
              <a:lnSpc>
                <a:spcPts val="7000"/>
              </a:lnSpc>
              <a:spcBef>
                <a:spcPts val="0"/>
              </a:spcBef>
              <a:buSzTx/>
              <a:buNone/>
              <a:defRPr sz="26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nameStream</a:t>
            </a:r>
          </a:p>
          <a:p>
            <a:pPr marL="0" indent="0" defTabSz="457200">
              <a:lnSpc>
                <a:spcPts val="7000"/>
              </a:lnSpc>
              <a:spcBef>
                <a:spcPts val="0"/>
              </a:spcBef>
              <a:buSzTx/>
              <a:buNone/>
              <a:defRPr sz="26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   .selectKey((k, v) -&gt; buildPersonKey(k.getPersonId()))</a:t>
            </a:r>
          </a:p>
          <a:p>
            <a:pPr marL="0" indent="0" defTabSz="457200">
              <a:lnSpc>
                <a:spcPts val="7000"/>
              </a:lnSpc>
              <a:spcBef>
                <a:spcPts val="0"/>
              </a:spcBef>
              <a:buSzTx/>
              <a:buNone/>
              <a:defRPr sz="2600">
                <a:solidFill>
                  <a:srgbClr val="9CCC6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ECEFF1"/>
                </a:solidFill>
              </a:rPr>
              <a:t>        .to(</a:t>
            </a:r>
            <a:r>
              <a:t>"name-by-person-topic"</a:t>
            </a:r>
            <a:r>
              <a:rPr>
                <a:solidFill>
                  <a:srgbClr val="ECEFF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2" name="Rekeying: One-to-One"/>
          <p:cNvSpPr txBox="1"/>
          <p:nvPr/>
        </p:nvSpPr>
        <p:spPr>
          <a:xfrm>
            <a:off x="571909" y="3163119"/>
            <a:ext cx="12293601" cy="1560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4600"/>
            </a:lvl1pPr>
          </a:lstStyle>
          <a:p>
            <a:pPr/>
            <a:r>
              <a:t>Rekeying: One-to-One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Join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Join Structure</a:t>
            </a:r>
          </a:p>
        </p:txBody>
      </p:sp>
      <p:sp>
        <p:nvSpPr>
          <p:cNvPr id="175" name="phoneStream…"/>
          <p:cNvSpPr txBox="1"/>
          <p:nvPr>
            <p:ph type="body" idx="1"/>
          </p:nvPr>
        </p:nvSpPr>
        <p:spPr>
          <a:xfrm>
            <a:off x="714784" y="3342558"/>
            <a:ext cx="11575232" cy="5783775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phoneStream</a:t>
            </a: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.groupBy((k, v) -&gt; buildPersonKey(k.getPersonId()))</a:t>
            </a: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.aggregate(</a:t>
            </a: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   () -&gt; </a:t>
            </a:r>
            <a:r>
              <a:rPr>
                <a:solidFill>
                  <a:srgbClr val="CE93D8"/>
                </a:solidFill>
              </a:rPr>
              <a:t>PhoneAggregate</a:t>
            </a:r>
            <a:r>
              <a:t>.newBuilder().build(),</a:t>
            </a: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   (personKey, newRecord, aggregate) -&gt; {</a:t>
            </a: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       </a:t>
            </a:r>
            <a:r>
              <a:rPr>
                <a:solidFill>
                  <a:srgbClr val="4DD0E1"/>
                </a:solidFill>
              </a:rPr>
              <a:t>return</a:t>
            </a:r>
            <a:r>
              <a:t> addToAggregate(aggregate,newRecord);</a:t>
            </a: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   }</a:t>
            </a: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)</a:t>
            </a: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.toStream()</a:t>
            </a: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9CCC6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ECEFF1"/>
                </a:solidFill>
              </a:rPr>
              <a:t>    .to(</a:t>
            </a:r>
            <a:r>
              <a:t>"phone-by-person-topic"</a:t>
            </a:r>
            <a:r>
              <a:rPr>
                <a:solidFill>
                  <a:srgbClr val="ECEFF1"/>
                </a:solidFill>
              </a:rPr>
              <a:t>);</a:t>
            </a:r>
          </a:p>
        </p:txBody>
      </p:sp>
      <p:sp>
        <p:nvSpPr>
          <p:cNvPr id="176" name="Rekeying: One-to-Many"/>
          <p:cNvSpPr txBox="1"/>
          <p:nvPr/>
        </p:nvSpPr>
        <p:spPr>
          <a:xfrm>
            <a:off x="532580" y="2179893"/>
            <a:ext cx="12293601" cy="1560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4600"/>
            </a:lvl1pPr>
          </a:lstStyle>
          <a:p>
            <a:pPr/>
            <a:r>
              <a:t>Rekeying: One-to-Many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Join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Join Structure</a:t>
            </a:r>
          </a:p>
        </p:txBody>
      </p:sp>
      <p:sp>
        <p:nvSpPr>
          <p:cNvPr id="179" name="{…"/>
          <p:cNvSpPr txBox="1"/>
          <p:nvPr>
            <p:ph type="body" sz="quarter" idx="1"/>
          </p:nvPr>
        </p:nvSpPr>
        <p:spPr>
          <a:xfrm>
            <a:off x="1049081" y="4050481"/>
            <a:ext cx="8948252" cy="2330732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{</a:t>
            </a: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9CCC6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ECEFF1"/>
                </a:solidFill>
              </a:rPr>
              <a:t>    </a:t>
            </a:r>
            <a:r>
              <a:t>"cellNumber"</a:t>
            </a:r>
            <a:r>
              <a:rPr>
                <a:solidFill>
                  <a:srgbClr val="ECEFF1"/>
                </a:solidFill>
              </a:rPr>
              <a:t>: </a:t>
            </a:r>
            <a:r>
              <a:t>"123-456-7890"</a:t>
            </a:r>
            <a:r>
              <a:rPr>
                <a:solidFill>
                  <a:srgbClr val="ECEFF1"/>
                </a:solidFill>
              </a:rPr>
              <a:t>,</a:t>
            </a:r>
            <a:endParaRPr>
              <a:solidFill>
                <a:srgbClr val="ECEFF1"/>
              </a:solidFill>
            </a:endParaRP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9CCC6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ECEFF1"/>
                </a:solidFill>
              </a:rPr>
              <a:t>    </a:t>
            </a:r>
            <a:r>
              <a:t>"landlineNumber"</a:t>
            </a:r>
            <a:r>
              <a:rPr>
                <a:solidFill>
                  <a:srgbClr val="ECEFF1"/>
                </a:solidFill>
              </a:rPr>
              <a:t>: </a:t>
            </a:r>
            <a:r>
              <a:t>"999-888-7777"</a:t>
            </a:r>
            <a:endParaRPr>
              <a:solidFill>
                <a:srgbClr val="ECEFF1"/>
              </a:solidFill>
            </a:endParaRP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}</a:t>
            </a:r>
          </a:p>
        </p:txBody>
      </p:sp>
      <p:sp>
        <p:nvSpPr>
          <p:cNvPr id="180" name="PhoneAggregate"/>
          <p:cNvSpPr txBox="1"/>
          <p:nvPr/>
        </p:nvSpPr>
        <p:spPr>
          <a:xfrm>
            <a:off x="355600" y="2533854"/>
            <a:ext cx="12293600" cy="1560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4600"/>
            </a:lvl1pPr>
          </a:lstStyle>
          <a:p>
            <a:pPr/>
            <a:r>
              <a:t>PhoneAggregate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Join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Join Structure</a:t>
            </a:r>
          </a:p>
        </p:txBody>
      </p:sp>
      <p:sp>
        <p:nvSpPr>
          <p:cNvPr id="183" name="KTable&lt;PersonKey, EmailAggregate&gt; emailTable =…"/>
          <p:cNvSpPr txBox="1"/>
          <p:nvPr>
            <p:ph type="body" idx="1"/>
          </p:nvPr>
        </p:nvSpPr>
        <p:spPr>
          <a:xfrm>
            <a:off x="714784" y="3342558"/>
            <a:ext cx="11575232" cy="5783775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CE93D8"/>
                </a:solidFill>
              </a:rPr>
              <a:t>KTable</a:t>
            </a:r>
            <a:r>
              <a:t>&lt;</a:t>
            </a:r>
            <a:r>
              <a:rPr>
                <a:solidFill>
                  <a:srgbClr val="CE93D8"/>
                </a:solidFill>
              </a:rPr>
              <a:t>PersonKey</a:t>
            </a:r>
            <a:r>
              <a:t>, </a:t>
            </a:r>
            <a:r>
              <a:rPr>
                <a:solidFill>
                  <a:srgbClr val="CE93D8"/>
                </a:solidFill>
              </a:rPr>
              <a:t>EmailAggregate</a:t>
            </a:r>
            <a:r>
              <a:t>&gt; emailTable =</a:t>
            </a: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9CCC6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ECEFF1"/>
                </a:solidFill>
              </a:rPr>
              <a:t>        builder.table(</a:t>
            </a:r>
            <a:r>
              <a:t>"email-by-person-topic"</a:t>
            </a:r>
            <a:r>
              <a:rPr>
                <a:solidFill>
                  <a:srgbClr val="ECEFF1"/>
                </a:solidFill>
              </a:rPr>
              <a:t>);</a:t>
            </a:r>
            <a:endParaRPr>
              <a:solidFill>
                <a:srgbClr val="ECEFF1"/>
              </a:solidFill>
            </a:endParaRP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CE93D8"/>
                </a:solidFill>
              </a:rPr>
              <a:t>KTable</a:t>
            </a:r>
            <a:r>
              <a:t>&lt;</a:t>
            </a:r>
            <a:r>
              <a:rPr>
                <a:solidFill>
                  <a:srgbClr val="CE93D8"/>
                </a:solidFill>
              </a:rPr>
              <a:t>PersonKey</a:t>
            </a:r>
            <a:r>
              <a:t>, </a:t>
            </a:r>
            <a:r>
              <a:rPr>
                <a:solidFill>
                  <a:srgbClr val="CE93D8"/>
                </a:solidFill>
              </a:rPr>
              <a:t>PhoneAggregate</a:t>
            </a:r>
            <a:r>
              <a:t>&gt; phoneTable =</a:t>
            </a: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9CCC6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ECEFF1"/>
                </a:solidFill>
              </a:rPr>
              <a:t>        builder.table(</a:t>
            </a:r>
            <a:r>
              <a:t>"phone-by-person-topic"</a:t>
            </a:r>
            <a:r>
              <a:rPr>
                <a:solidFill>
                  <a:srgbClr val="ECEFF1"/>
                </a:solidFill>
              </a:rPr>
              <a:t>);</a:t>
            </a:r>
            <a:endParaRPr>
              <a:solidFill>
                <a:srgbClr val="ECEFF1"/>
              </a:solidFill>
            </a:endParaRP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CE93D8"/>
                </a:solidFill>
              </a:rPr>
              <a:t>KTable</a:t>
            </a:r>
            <a:r>
              <a:t>&lt;</a:t>
            </a:r>
            <a:r>
              <a:rPr>
                <a:solidFill>
                  <a:srgbClr val="CE93D8"/>
                </a:solidFill>
              </a:rPr>
              <a:t>PersonKey</a:t>
            </a:r>
            <a:r>
              <a:t>, </a:t>
            </a:r>
            <a:r>
              <a:rPr>
                <a:solidFill>
                  <a:srgbClr val="CE93D8"/>
                </a:solidFill>
              </a:rPr>
              <a:t>PersonName</a:t>
            </a:r>
            <a:r>
              <a:t>&gt; nameTable =</a:t>
            </a: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   builder.table(</a:t>
            </a:r>
            <a:r>
              <a:rPr>
                <a:solidFill>
                  <a:srgbClr val="9CCC65"/>
                </a:solidFill>
              </a:rPr>
              <a:t>"name-by-person-topic"</a:t>
            </a:r>
            <a:r>
              <a:t>);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4" name="Construct KTables"/>
          <p:cNvSpPr txBox="1"/>
          <p:nvPr/>
        </p:nvSpPr>
        <p:spPr>
          <a:xfrm>
            <a:off x="532580" y="2179893"/>
            <a:ext cx="12293601" cy="1560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4600"/>
            </a:lvl1pPr>
          </a:lstStyle>
          <a:p>
            <a:pPr/>
            <a:r>
              <a:t>Construct KTables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m Drahn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56362">
              <a:defRPr sz="4392"/>
            </a:pPr>
            <a:r>
              <a:t>Tim Drahn</a:t>
            </a:r>
          </a:p>
          <a:p>
            <a:pPr defTabSz="356362">
              <a:defRPr sz="4392"/>
            </a:pPr>
          </a:p>
          <a:p>
            <a:pPr defTabSz="356362">
              <a:defRPr sz="4392"/>
            </a:pPr>
            <a:r>
              <a:t>Principal Technologist</a:t>
            </a:r>
          </a:p>
          <a:p>
            <a:pPr defTabSz="356362">
              <a:defRPr sz="4392"/>
            </a:pPr>
          </a:p>
          <a:p>
            <a:pPr defTabSz="356362">
              <a:defRPr sz="4392"/>
            </a:pPr>
            <a:r>
              <a:rPr u="sng">
                <a:hlinkClick r:id="rId2" invalidUrl="" action="" tgtFrame="" tooltip="" history="1" highlightClick="0" endSnd="0"/>
              </a:rPr>
              <a:t>tim.drahn@objectpartners.com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Join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Join Structure</a:t>
            </a:r>
          </a:p>
        </p:txBody>
      </p:sp>
      <p:sp>
        <p:nvSpPr>
          <p:cNvPr id="187" name="KTable&lt;PersonKey, EmailPhoneAggregate&gt; emailPhoneTable =…"/>
          <p:cNvSpPr txBox="1"/>
          <p:nvPr>
            <p:ph type="body" idx="1"/>
          </p:nvPr>
        </p:nvSpPr>
        <p:spPr>
          <a:xfrm>
            <a:off x="714784" y="3342558"/>
            <a:ext cx="11575232" cy="5783775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CE93D8"/>
                </a:solidFill>
              </a:rPr>
              <a:t>KTable</a:t>
            </a:r>
            <a:r>
              <a:t>&lt;</a:t>
            </a:r>
            <a:r>
              <a:rPr>
                <a:solidFill>
                  <a:srgbClr val="CE93D8"/>
                </a:solidFill>
              </a:rPr>
              <a:t>PersonKey</a:t>
            </a:r>
            <a:r>
              <a:t>, </a:t>
            </a:r>
            <a:r>
              <a:rPr>
                <a:solidFill>
                  <a:srgbClr val="CE93D8"/>
                </a:solidFill>
              </a:rPr>
              <a:t>EmailPhoneAggregate</a:t>
            </a:r>
            <a:r>
              <a:t>&gt; emailPhoneTable =</a:t>
            </a: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emailTable.outerJoin(</a:t>
            </a: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   phoneTable,</a:t>
            </a: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  (emailAggregate, phoneAggregate) -&gt;</a:t>
            </a: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CE93D8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ECEFF1"/>
                </a:solidFill>
              </a:rPr>
              <a:t>                </a:t>
            </a:r>
            <a:r>
              <a:t>EmailPhoneAggregate</a:t>
            </a:r>
            <a:r>
              <a:rPr>
                <a:solidFill>
                  <a:srgbClr val="ECEFF1"/>
                </a:solidFill>
              </a:rPr>
              <a:t>.newBuilder()</a:t>
            </a:r>
            <a:endParaRPr>
              <a:solidFill>
                <a:srgbClr val="ECEFF1"/>
              </a:solidFill>
            </a:endParaRP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                   .setEmail(emailAggregate)</a:t>
            </a: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                   .setPhone(phoneAggregate)</a:t>
            </a: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                   .build()</a:t>
            </a: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);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8" name="Join Each One"/>
          <p:cNvSpPr txBox="1"/>
          <p:nvPr/>
        </p:nvSpPr>
        <p:spPr>
          <a:xfrm>
            <a:off x="532580" y="2179893"/>
            <a:ext cx="12293601" cy="1560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4600"/>
            </a:lvl1pPr>
          </a:lstStyle>
          <a:p>
            <a:pPr/>
            <a:r>
              <a:t>Join Each 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Join 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Join 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hat’s a P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That’s a Pain</a:t>
            </a:r>
          </a:p>
        </p:txBody>
      </p:sp>
      <p:sp>
        <p:nvSpPr>
          <p:cNvPr id="193" name="Co-partition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7212" indent="-307212" defTabSz="344677">
              <a:spcBef>
                <a:spcPts val="2700"/>
              </a:spcBef>
              <a:defRPr sz="2714"/>
            </a:pPr>
            <a:r>
              <a:t>Co-partitioning</a:t>
            </a:r>
          </a:p>
          <a:p>
            <a:pPr lvl="1" marL="614425" indent="-307212" defTabSz="344677">
              <a:spcBef>
                <a:spcPts val="2700"/>
              </a:spcBef>
              <a:defRPr sz="2714"/>
            </a:pPr>
            <a:r>
              <a:t>requires rekeying code and topics</a:t>
            </a:r>
          </a:p>
          <a:p>
            <a:pPr marL="307212" indent="-307212" defTabSz="344677">
              <a:spcBef>
                <a:spcPts val="2700"/>
              </a:spcBef>
              <a:defRPr sz="2714"/>
            </a:pPr>
            <a:r>
              <a:t>2 topics at a time</a:t>
            </a:r>
          </a:p>
          <a:p>
            <a:pPr lvl="1" marL="614425" indent="-307212" defTabSz="344677">
              <a:spcBef>
                <a:spcPts val="2700"/>
              </a:spcBef>
              <a:defRPr sz="2714"/>
            </a:pPr>
            <a:r>
              <a:t>requires code for each join</a:t>
            </a:r>
          </a:p>
          <a:p>
            <a:pPr marL="307212" indent="-307212" defTabSz="344677">
              <a:spcBef>
                <a:spcPts val="2700"/>
              </a:spcBef>
              <a:defRPr sz="2714"/>
            </a:pPr>
            <a:r>
              <a:t>Resources we created</a:t>
            </a:r>
          </a:p>
          <a:p>
            <a:pPr lvl="1" marL="614425" indent="-307212" defTabSz="344677">
              <a:spcBef>
                <a:spcPts val="2700"/>
              </a:spcBef>
              <a:defRPr sz="2714"/>
            </a:pPr>
            <a:r>
              <a:t>{type}-by-person-topics (X partitions each)</a:t>
            </a:r>
          </a:p>
          <a:p>
            <a:pPr lvl="1" marL="614425" indent="-307212" defTabSz="344677">
              <a:spcBef>
                <a:spcPts val="2700"/>
              </a:spcBef>
              <a:defRPr sz="2714"/>
            </a:pPr>
            <a:r>
              <a:t>changelog + repartition topic for each 1-to-many</a:t>
            </a:r>
          </a:p>
          <a:p>
            <a:pPr lvl="1" marL="614425" indent="-307212" defTabSz="344677">
              <a:spcBef>
                <a:spcPts val="2700"/>
              </a:spcBef>
              <a:defRPr sz="2714"/>
            </a:pPr>
            <a:r>
              <a:t>local state stores for each Ktable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Is there a better way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 there a better way?</a:t>
            </a:r>
          </a:p>
        </p:txBody>
      </p:sp>
      <p:sp>
        <p:nvSpPr>
          <p:cNvPr id="196" name="Aggregation Topi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Aggregation Topic</a:t>
            </a:r>
          </a:p>
          <a:p>
            <a:pPr lvl="1"/>
            <a:r>
              <a:t>Forget about “joins”</a:t>
            </a:r>
          </a:p>
          <a:p>
            <a:pPr lvl="1"/>
            <a:r>
              <a:t>Rekey everything to a single topic</a:t>
            </a:r>
          </a:p>
          <a:p>
            <a:pPr lvl="1"/>
            <a:r>
              <a:t>The key should be your “join” criteria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Aggregate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Aggregate Structure</a:t>
            </a:r>
          </a:p>
        </p:txBody>
      </p:sp>
      <p:sp>
        <p:nvSpPr>
          <p:cNvPr id="199" name="emailStream…"/>
          <p:cNvSpPr txBox="1"/>
          <p:nvPr>
            <p:ph type="body" idx="1"/>
          </p:nvPr>
        </p:nvSpPr>
        <p:spPr>
          <a:xfrm>
            <a:off x="714784" y="3342558"/>
            <a:ext cx="11575232" cy="5783775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pPr marL="0" indent="0" defTabSz="384047">
              <a:lnSpc>
                <a:spcPts val="6800"/>
              </a:lnSpc>
              <a:spcBef>
                <a:spcPts val="0"/>
              </a:spcBef>
              <a:buSzTx/>
              <a:buNone/>
              <a:defRPr sz="252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emailStream</a:t>
            </a:r>
          </a:p>
          <a:p>
            <a:pPr marL="0" indent="0" defTabSz="384047">
              <a:lnSpc>
                <a:spcPts val="6800"/>
              </a:lnSpc>
              <a:spcBef>
                <a:spcPts val="0"/>
              </a:spcBef>
              <a:buSzTx/>
              <a:buNone/>
              <a:defRPr sz="252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.selectKey((k, v) -&gt; buildPersonKey(k.getPersonId()))</a:t>
            </a:r>
          </a:p>
          <a:p>
            <a:pPr marL="0" indent="0" defTabSz="384047">
              <a:lnSpc>
                <a:spcPts val="6800"/>
              </a:lnSpc>
              <a:spcBef>
                <a:spcPts val="0"/>
              </a:spcBef>
              <a:buSzTx/>
              <a:buNone/>
              <a:defRPr sz="2520">
                <a:solidFill>
                  <a:srgbClr val="9CCC6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ECEFF1"/>
                </a:solidFill>
              </a:rPr>
              <a:t>    .to(</a:t>
            </a:r>
            <a:r>
              <a:t>"person-aggregate-topic"</a:t>
            </a:r>
            <a:r>
              <a:rPr>
                <a:solidFill>
                  <a:srgbClr val="ECEFF1"/>
                </a:solidFill>
              </a:rPr>
              <a:t>);</a:t>
            </a:r>
            <a:endParaRPr>
              <a:solidFill>
                <a:srgbClr val="ECEFF1"/>
              </a:solidFill>
            </a:endParaRPr>
          </a:p>
          <a:p>
            <a:pPr marL="0" indent="0" defTabSz="384047">
              <a:lnSpc>
                <a:spcPts val="6800"/>
              </a:lnSpc>
              <a:spcBef>
                <a:spcPts val="0"/>
              </a:spcBef>
              <a:buSzTx/>
              <a:buNone/>
              <a:defRPr sz="252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384047">
              <a:lnSpc>
                <a:spcPts val="6800"/>
              </a:lnSpc>
              <a:spcBef>
                <a:spcPts val="0"/>
              </a:spcBef>
              <a:buSzTx/>
              <a:buNone/>
              <a:defRPr sz="252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phoneStream</a:t>
            </a:r>
          </a:p>
          <a:p>
            <a:pPr marL="0" indent="0" defTabSz="384047">
              <a:lnSpc>
                <a:spcPts val="6800"/>
              </a:lnSpc>
              <a:spcBef>
                <a:spcPts val="0"/>
              </a:spcBef>
              <a:buSzTx/>
              <a:buNone/>
              <a:defRPr sz="252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.selectKey((k, v) -&gt; buildPersonKey(k.getPersonId()))</a:t>
            </a:r>
          </a:p>
          <a:p>
            <a:pPr marL="0" indent="0" defTabSz="384047">
              <a:lnSpc>
                <a:spcPts val="6800"/>
              </a:lnSpc>
              <a:spcBef>
                <a:spcPts val="0"/>
              </a:spcBef>
              <a:buSzTx/>
              <a:buNone/>
              <a:defRPr sz="2520">
                <a:solidFill>
                  <a:srgbClr val="9CCC6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ECEFF1"/>
                </a:solidFill>
              </a:rPr>
              <a:t>    .to(</a:t>
            </a:r>
            <a:r>
              <a:t>"person-aggregate-topic"</a:t>
            </a:r>
            <a:r>
              <a:rPr>
                <a:solidFill>
                  <a:srgbClr val="ECEFF1"/>
                </a:solidFill>
              </a:rPr>
              <a:t>);</a:t>
            </a:r>
            <a:endParaRPr>
              <a:solidFill>
                <a:srgbClr val="ECEFF1"/>
              </a:solidFill>
            </a:endParaRPr>
          </a:p>
          <a:p>
            <a:pPr marL="0" indent="0" defTabSz="384047">
              <a:lnSpc>
                <a:spcPts val="6800"/>
              </a:lnSpc>
              <a:spcBef>
                <a:spcPts val="0"/>
              </a:spcBef>
              <a:buSzTx/>
              <a:buNone/>
              <a:defRPr sz="252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384047">
              <a:lnSpc>
                <a:spcPts val="6800"/>
              </a:lnSpc>
              <a:spcBef>
                <a:spcPts val="0"/>
              </a:spcBef>
              <a:buSzTx/>
              <a:buNone/>
              <a:defRPr sz="252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nameStream</a:t>
            </a:r>
          </a:p>
          <a:p>
            <a:pPr marL="0" indent="0" defTabSz="384047">
              <a:lnSpc>
                <a:spcPts val="6800"/>
              </a:lnSpc>
              <a:spcBef>
                <a:spcPts val="0"/>
              </a:spcBef>
              <a:buSzTx/>
              <a:buNone/>
              <a:defRPr sz="252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.selectKey((k, v) -&gt; buildPersonKey(k.getPersonId()))</a:t>
            </a:r>
          </a:p>
          <a:p>
            <a:pPr marL="0" indent="0" defTabSz="384047">
              <a:lnSpc>
                <a:spcPts val="6800"/>
              </a:lnSpc>
              <a:spcBef>
                <a:spcPts val="0"/>
              </a:spcBef>
              <a:buSzTx/>
              <a:buNone/>
              <a:defRPr sz="2520">
                <a:solidFill>
                  <a:srgbClr val="9CCC6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ECEFF1"/>
                </a:solidFill>
              </a:rPr>
              <a:t>    .to(</a:t>
            </a:r>
            <a:r>
              <a:t>"person-aggregate-topic"</a:t>
            </a:r>
            <a:r>
              <a:rPr>
                <a:solidFill>
                  <a:srgbClr val="ECEFF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0" name="Rekeying"/>
          <p:cNvSpPr txBox="1"/>
          <p:nvPr/>
        </p:nvSpPr>
        <p:spPr>
          <a:xfrm>
            <a:off x="532580" y="2179893"/>
            <a:ext cx="12293601" cy="1560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4600"/>
            </a:lvl1pPr>
          </a:lstStyle>
          <a:p>
            <a:pPr/>
            <a:r>
              <a:t>Rekeying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Aggregate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Aggregate Structure</a:t>
            </a:r>
          </a:p>
        </p:txBody>
      </p:sp>
      <p:sp>
        <p:nvSpPr>
          <p:cNvPr id="203" name="builder…"/>
          <p:cNvSpPr txBox="1"/>
          <p:nvPr>
            <p:ph type="body" idx="1"/>
          </p:nvPr>
        </p:nvSpPr>
        <p:spPr>
          <a:xfrm>
            <a:off x="714784" y="3342558"/>
            <a:ext cx="11575232" cy="5783775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pPr marL="0" indent="0" defTabSz="384047">
              <a:lnSpc>
                <a:spcPts val="6800"/>
              </a:lnSpc>
              <a:spcBef>
                <a:spcPts val="0"/>
              </a:spcBef>
              <a:buSzTx/>
              <a:buNone/>
              <a:defRPr sz="252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builder</a:t>
            </a:r>
          </a:p>
          <a:p>
            <a:pPr marL="0" indent="0" defTabSz="384047">
              <a:lnSpc>
                <a:spcPts val="6800"/>
              </a:lnSpc>
              <a:spcBef>
                <a:spcPts val="0"/>
              </a:spcBef>
              <a:buSzTx/>
              <a:buNone/>
              <a:defRPr sz="2520">
                <a:solidFill>
                  <a:srgbClr val="9CCC6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ECEFF1"/>
                </a:solidFill>
              </a:rPr>
              <a:t>    .stream(</a:t>
            </a:r>
            <a:r>
              <a:t>"person-aggregate-topic"</a:t>
            </a:r>
            <a:r>
              <a:rPr>
                <a:solidFill>
                  <a:srgbClr val="ECEFF1"/>
                </a:solidFill>
              </a:rPr>
              <a:t>)</a:t>
            </a:r>
            <a:endParaRPr>
              <a:solidFill>
                <a:srgbClr val="ECEFF1"/>
              </a:solidFill>
            </a:endParaRPr>
          </a:p>
          <a:p>
            <a:pPr marL="0" indent="0" defTabSz="384047">
              <a:lnSpc>
                <a:spcPts val="6800"/>
              </a:lnSpc>
              <a:spcBef>
                <a:spcPts val="0"/>
              </a:spcBef>
              <a:buSzTx/>
              <a:buNone/>
              <a:defRPr sz="252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.groupByKey()</a:t>
            </a:r>
          </a:p>
          <a:p>
            <a:pPr marL="0" indent="0" defTabSz="384047">
              <a:lnSpc>
                <a:spcPts val="6800"/>
              </a:lnSpc>
              <a:spcBef>
                <a:spcPts val="0"/>
              </a:spcBef>
              <a:buSzTx/>
              <a:buNone/>
              <a:defRPr sz="252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.aggregate(</a:t>
            </a:r>
          </a:p>
          <a:p>
            <a:pPr marL="0" indent="0" defTabSz="384047">
              <a:lnSpc>
                <a:spcPts val="6800"/>
              </a:lnSpc>
              <a:spcBef>
                <a:spcPts val="0"/>
              </a:spcBef>
              <a:buSzTx/>
              <a:buNone/>
              <a:defRPr sz="252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   () -&gt; </a:t>
            </a:r>
            <a:r>
              <a:rPr>
                <a:solidFill>
                  <a:srgbClr val="CE93D8"/>
                </a:solidFill>
              </a:rPr>
              <a:t>Person</a:t>
            </a:r>
            <a:r>
              <a:t>.newBuilder().build(),</a:t>
            </a:r>
          </a:p>
          <a:p>
            <a:pPr marL="0" indent="0" defTabSz="384047">
              <a:lnSpc>
                <a:spcPts val="6800"/>
              </a:lnSpc>
              <a:spcBef>
                <a:spcPts val="0"/>
              </a:spcBef>
              <a:buSzTx/>
              <a:buNone/>
              <a:defRPr sz="252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   (personKey, incomingRecord, aggregate) -&gt; {</a:t>
            </a:r>
          </a:p>
          <a:p>
            <a:pPr marL="0" indent="0" defTabSz="384047">
              <a:lnSpc>
                <a:spcPts val="6800"/>
              </a:lnSpc>
              <a:spcBef>
                <a:spcPts val="0"/>
              </a:spcBef>
              <a:buSzTx/>
              <a:buNone/>
              <a:defRPr sz="252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       </a:t>
            </a:r>
            <a:r>
              <a:rPr>
                <a:solidFill>
                  <a:srgbClr val="4DD0E1"/>
                </a:solidFill>
              </a:rPr>
              <a:t>return</a:t>
            </a:r>
            <a:r>
              <a:t> addToAggregate(aggregate,newValue);</a:t>
            </a:r>
          </a:p>
          <a:p>
            <a:pPr marL="0" indent="0" defTabSz="384047">
              <a:lnSpc>
                <a:spcPts val="6800"/>
              </a:lnSpc>
              <a:spcBef>
                <a:spcPts val="0"/>
              </a:spcBef>
              <a:buSzTx/>
              <a:buNone/>
              <a:defRPr sz="252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   }</a:t>
            </a:r>
          </a:p>
          <a:p>
            <a:pPr marL="0" indent="0" defTabSz="384047">
              <a:lnSpc>
                <a:spcPts val="6800"/>
              </a:lnSpc>
              <a:spcBef>
                <a:spcPts val="0"/>
              </a:spcBef>
              <a:buSzTx/>
              <a:buNone/>
              <a:defRPr sz="252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)</a:t>
            </a:r>
          </a:p>
          <a:p>
            <a:pPr marL="0" indent="0" defTabSz="384047">
              <a:lnSpc>
                <a:spcPts val="6800"/>
              </a:lnSpc>
              <a:spcBef>
                <a:spcPts val="0"/>
              </a:spcBef>
              <a:buSzTx/>
              <a:buNone/>
              <a:defRPr sz="252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.toStream()</a:t>
            </a:r>
          </a:p>
          <a:p>
            <a:pPr marL="0" indent="0" defTabSz="384047">
              <a:lnSpc>
                <a:spcPts val="6800"/>
              </a:lnSpc>
              <a:spcBef>
                <a:spcPts val="0"/>
              </a:spcBef>
              <a:buSzTx/>
              <a:buNone/>
              <a:defRPr sz="2520">
                <a:solidFill>
                  <a:srgbClr val="9CCC6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ECEFF1"/>
                </a:solidFill>
              </a:rPr>
              <a:t>    .to(</a:t>
            </a:r>
            <a:r>
              <a:t>"person-topic"</a:t>
            </a:r>
            <a:r>
              <a:rPr>
                <a:solidFill>
                  <a:srgbClr val="ECEFF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4" name="Aggregate"/>
          <p:cNvSpPr txBox="1"/>
          <p:nvPr/>
        </p:nvSpPr>
        <p:spPr>
          <a:xfrm>
            <a:off x="532580" y="2179893"/>
            <a:ext cx="12293601" cy="1560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4600"/>
            </a:lvl1pPr>
          </a:lstStyle>
          <a:p>
            <a:pPr/>
            <a:r>
              <a:t>Aggregate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Aggregate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Aggregate Structure</a:t>
            </a:r>
          </a:p>
        </p:txBody>
      </p:sp>
      <p:sp>
        <p:nvSpPr>
          <p:cNvPr id="207" name="if (incomingRecord instanceof Email) {…"/>
          <p:cNvSpPr txBox="1"/>
          <p:nvPr>
            <p:ph type="body" idx="1"/>
          </p:nvPr>
        </p:nvSpPr>
        <p:spPr>
          <a:xfrm>
            <a:off x="714784" y="3342558"/>
            <a:ext cx="11575232" cy="5783775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4DD0E1"/>
                </a:solidFill>
              </a:rPr>
              <a:t>if</a:t>
            </a:r>
            <a:r>
              <a:t> (incomingRecord </a:t>
            </a:r>
            <a:r>
              <a:rPr>
                <a:solidFill>
                  <a:srgbClr val="4DD0E1"/>
                </a:solidFill>
              </a:rPr>
              <a:t>instanceof</a:t>
            </a:r>
            <a:r>
              <a:t> </a:t>
            </a:r>
            <a:r>
              <a:rPr>
                <a:solidFill>
                  <a:srgbClr val="CE93D8"/>
                </a:solidFill>
              </a:rPr>
              <a:t>Email</a:t>
            </a:r>
            <a:r>
              <a:t>) {</a:t>
            </a: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</a:t>
            </a:r>
            <a:r>
              <a:rPr>
                <a:solidFill>
                  <a:srgbClr val="CE93D8"/>
                </a:solidFill>
              </a:rPr>
              <a:t>Email</a:t>
            </a:r>
            <a:r>
              <a:t> newEmail = (</a:t>
            </a:r>
            <a:r>
              <a:rPr>
                <a:solidFill>
                  <a:srgbClr val="CE93D8"/>
                </a:solidFill>
              </a:rPr>
              <a:t>Email</a:t>
            </a:r>
            <a:r>
              <a:t>) incomingRecord;</a:t>
            </a: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</a:t>
            </a:r>
            <a:r>
              <a:rPr>
                <a:solidFill>
                  <a:srgbClr val="4DD0E1"/>
                </a:solidFill>
              </a:rPr>
              <a:t>if</a:t>
            </a:r>
            <a:r>
              <a:t> (newEmail.getType() == </a:t>
            </a:r>
            <a:r>
              <a:rPr>
                <a:solidFill>
                  <a:srgbClr val="CE93D8"/>
                </a:solidFill>
              </a:rPr>
              <a:t>EmailType</a:t>
            </a:r>
            <a:r>
              <a:t>.OFFICE) {</a:t>
            </a: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   aggregate.setOfficeEmail(newEmail.getAddress());</a:t>
            </a: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}</a:t>
            </a: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</a:t>
            </a:r>
            <a:r>
              <a:rPr>
                <a:solidFill>
                  <a:srgbClr val="4DD0E1"/>
                </a:solidFill>
              </a:rPr>
              <a:t>if</a:t>
            </a:r>
            <a:r>
              <a:t> (newEmail.getType() == </a:t>
            </a:r>
            <a:r>
              <a:rPr>
                <a:solidFill>
                  <a:srgbClr val="CE93D8"/>
                </a:solidFill>
              </a:rPr>
              <a:t>EmailType</a:t>
            </a:r>
            <a:r>
              <a:t>.HOME) {</a:t>
            </a: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   aggregate.setHomeEmail(newEmail.getAddress());</a:t>
            </a: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}</a:t>
            </a:r>
          </a:p>
          <a:p>
            <a:pPr marL="0" indent="0" defTabSz="457200">
              <a:lnSpc>
                <a:spcPts val="8100"/>
              </a:lnSpc>
              <a:spcBef>
                <a:spcPts val="0"/>
              </a:spcBef>
              <a:buSzTx/>
              <a:buNone/>
              <a:defRPr sz="300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8" name="Type Checking"/>
          <p:cNvSpPr txBox="1"/>
          <p:nvPr/>
        </p:nvSpPr>
        <p:spPr>
          <a:xfrm>
            <a:off x="532580" y="2179893"/>
            <a:ext cx="12293601" cy="1560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4600"/>
            </a:lvl1pPr>
          </a:lstStyle>
          <a:p>
            <a:pPr/>
            <a:r>
              <a:t>Type Checking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Aggregation 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Aggregation 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Improv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Improvements</a:t>
            </a:r>
          </a:p>
        </p:txBody>
      </p:sp>
      <p:sp>
        <p:nvSpPr>
          <p:cNvPr id="213" name="co-partitioning no longer need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8215" indent="-458215" defTabSz="514095">
              <a:spcBef>
                <a:spcPts val="4000"/>
              </a:spcBef>
              <a:defRPr sz="4048"/>
            </a:pPr>
            <a:r>
              <a:t>co-partitioning no longer needed</a:t>
            </a:r>
          </a:p>
          <a:p>
            <a:pPr marL="458215" indent="-458215" defTabSz="514095">
              <a:spcBef>
                <a:spcPts val="4000"/>
              </a:spcBef>
              <a:defRPr sz="4048"/>
            </a:pPr>
            <a:r>
              <a:t>fewer topics to manage</a:t>
            </a:r>
          </a:p>
          <a:p>
            <a:pPr lvl="1" marL="916431" indent="-458215" defTabSz="514095">
              <a:spcBef>
                <a:spcPts val="4000"/>
              </a:spcBef>
              <a:defRPr sz="4048"/>
            </a:pPr>
            <a:r>
              <a:t>N copartitioned topics + M changelog/repartitioning topics (join method)</a:t>
            </a:r>
          </a:p>
          <a:p>
            <a:pPr lvl="1" marL="916431" indent="-458215" defTabSz="514095">
              <a:spcBef>
                <a:spcPts val="4000"/>
              </a:spcBef>
              <a:defRPr sz="4048"/>
            </a:pPr>
            <a:r>
              <a:t>single aggregation topic (and a single state store)</a:t>
            </a:r>
          </a:p>
          <a:p>
            <a:pPr marL="458215" indent="-458215" defTabSz="514095">
              <a:spcBef>
                <a:spcPts val="4000"/>
              </a:spcBef>
              <a:defRPr sz="4048"/>
            </a:pPr>
            <a:r>
              <a:t>code clarity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al life adjust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Real life adjustments</a:t>
            </a:r>
          </a:p>
        </p:txBody>
      </p:sp>
      <p:sp>
        <p:nvSpPr>
          <p:cNvPr id="216" name="KEY…"/>
          <p:cNvSpPr txBox="1"/>
          <p:nvPr>
            <p:ph type="body" sz="half" idx="1"/>
          </p:nvPr>
        </p:nvSpPr>
        <p:spPr>
          <a:xfrm>
            <a:off x="1816075" y="3662759"/>
            <a:ext cx="9530285" cy="5245414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pPr marL="0" indent="0" defTabSz="379475">
              <a:lnSpc>
                <a:spcPts val="6700"/>
              </a:lnSpc>
              <a:spcBef>
                <a:spcPts val="0"/>
              </a:spcBef>
              <a:buSzTx/>
              <a:buNone/>
              <a:defRPr sz="249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KEY</a:t>
            </a:r>
          </a:p>
          <a:p>
            <a:pPr marL="0" indent="0" defTabSz="379475">
              <a:lnSpc>
                <a:spcPts val="6700"/>
              </a:lnSpc>
              <a:spcBef>
                <a:spcPts val="0"/>
              </a:spcBef>
              <a:buSzTx/>
              <a:buNone/>
              <a:defRPr sz="249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{</a:t>
            </a:r>
          </a:p>
          <a:p>
            <a:pPr marL="0" indent="0" defTabSz="379475">
              <a:lnSpc>
                <a:spcPts val="6700"/>
              </a:lnSpc>
              <a:spcBef>
                <a:spcPts val="0"/>
              </a:spcBef>
              <a:buSzTx/>
              <a:buNone/>
              <a:defRPr sz="2490">
                <a:solidFill>
                  <a:srgbClr val="9CCC6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ECEFF1"/>
                </a:solidFill>
              </a:rPr>
              <a:t>  </a:t>
            </a:r>
            <a:r>
              <a:t>“emailId”</a:t>
            </a:r>
            <a:r>
              <a:rPr>
                <a:solidFill>
                  <a:srgbClr val="ECEFF1"/>
                </a:solidFill>
              </a:rPr>
              <a:t>:</a:t>
            </a:r>
            <a:r>
              <a:t>"email-ABC"</a:t>
            </a:r>
            <a:endParaRPr>
              <a:solidFill>
                <a:srgbClr val="ECEFF1"/>
              </a:solidFill>
            </a:endParaRPr>
          </a:p>
          <a:p>
            <a:pPr marL="0" indent="0" defTabSz="379475">
              <a:lnSpc>
                <a:spcPts val="6700"/>
              </a:lnSpc>
              <a:spcBef>
                <a:spcPts val="0"/>
              </a:spcBef>
              <a:buSzTx/>
              <a:buNone/>
              <a:defRPr sz="249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}</a:t>
            </a:r>
          </a:p>
          <a:p>
            <a:pPr marL="0" indent="0" defTabSz="379475">
              <a:lnSpc>
                <a:spcPts val="6700"/>
              </a:lnSpc>
              <a:spcBef>
                <a:spcPts val="0"/>
              </a:spcBef>
              <a:buSzTx/>
              <a:buNone/>
              <a:defRPr sz="249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379475">
              <a:lnSpc>
                <a:spcPts val="6700"/>
              </a:lnSpc>
              <a:spcBef>
                <a:spcPts val="0"/>
              </a:spcBef>
              <a:buSzTx/>
              <a:buNone/>
              <a:defRPr sz="249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VALUE</a:t>
            </a:r>
          </a:p>
          <a:p>
            <a:pPr marL="0" indent="0" defTabSz="379475">
              <a:lnSpc>
                <a:spcPts val="6700"/>
              </a:lnSpc>
              <a:spcBef>
                <a:spcPts val="0"/>
              </a:spcBef>
              <a:buSzTx/>
              <a:buNone/>
              <a:defRPr sz="249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{</a:t>
            </a:r>
          </a:p>
          <a:p>
            <a:pPr marL="0" indent="0" defTabSz="379475">
              <a:lnSpc>
                <a:spcPts val="6700"/>
              </a:lnSpc>
              <a:spcBef>
                <a:spcPts val="0"/>
              </a:spcBef>
              <a:buSzTx/>
              <a:buNone/>
              <a:defRPr sz="2490">
                <a:solidFill>
                  <a:srgbClr val="9CCC6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ECEFF1"/>
                </a:solidFill>
              </a:rPr>
              <a:t>  </a:t>
            </a:r>
            <a:r>
              <a:t>"address"</a:t>
            </a:r>
            <a:r>
              <a:rPr>
                <a:solidFill>
                  <a:srgbClr val="ECEFF1"/>
                </a:solidFill>
              </a:rPr>
              <a:t>:</a:t>
            </a:r>
            <a:r>
              <a:t>"tim.drahn@objectpartners.com"</a:t>
            </a:r>
            <a:r>
              <a:rPr>
                <a:solidFill>
                  <a:srgbClr val="ECEFF1"/>
                </a:solidFill>
              </a:rPr>
              <a:t>,</a:t>
            </a:r>
            <a:endParaRPr>
              <a:solidFill>
                <a:srgbClr val="ECEFF1"/>
              </a:solidFill>
            </a:endParaRPr>
          </a:p>
          <a:p>
            <a:pPr marL="0" indent="0" defTabSz="379475">
              <a:lnSpc>
                <a:spcPts val="6700"/>
              </a:lnSpc>
              <a:spcBef>
                <a:spcPts val="0"/>
              </a:spcBef>
              <a:buSzTx/>
              <a:buNone/>
              <a:defRPr sz="2490">
                <a:solidFill>
                  <a:srgbClr val="9CCC6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ECEFF1"/>
                </a:solidFill>
              </a:rPr>
              <a:t>  </a:t>
            </a:r>
            <a:r>
              <a:t>“emailType”</a:t>
            </a:r>
            <a:r>
              <a:rPr>
                <a:solidFill>
                  <a:srgbClr val="ECEFF1"/>
                </a:solidFill>
              </a:rPr>
              <a:t>:</a:t>
            </a:r>
            <a:r>
              <a:t>"OFFICE",</a:t>
            </a:r>
          </a:p>
          <a:p>
            <a:pPr marL="0" indent="0" defTabSz="379475">
              <a:lnSpc>
                <a:spcPts val="6700"/>
              </a:lnSpc>
              <a:spcBef>
                <a:spcPts val="0"/>
              </a:spcBef>
              <a:buSzTx/>
              <a:buNone/>
              <a:defRPr sz="2490">
                <a:solidFill>
                  <a:srgbClr val="9CCC6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“personId”: “person-1”</a:t>
            </a:r>
            <a:endParaRPr>
              <a:solidFill>
                <a:srgbClr val="ECEFF1"/>
              </a:solidFill>
            </a:endParaRPr>
          </a:p>
          <a:p>
            <a:pPr marL="0" indent="0" defTabSz="379475">
              <a:lnSpc>
                <a:spcPts val="6700"/>
              </a:lnSpc>
              <a:spcBef>
                <a:spcPts val="0"/>
              </a:spcBef>
              <a:buSzTx/>
              <a:buNone/>
              <a:defRPr sz="249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}</a:t>
            </a:r>
          </a:p>
        </p:txBody>
      </p:sp>
      <p:sp>
        <p:nvSpPr>
          <p:cNvPr id="217" name="More normalized Keys"/>
          <p:cNvSpPr txBox="1"/>
          <p:nvPr/>
        </p:nvSpPr>
        <p:spPr>
          <a:xfrm>
            <a:off x="863600" y="27178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120000"/>
              </a:lnSpc>
              <a:spcBef>
                <a:spcPts val="4600"/>
              </a:spcBef>
              <a:defRPr sz="4600"/>
            </a:lvl1pPr>
          </a:lstStyle>
          <a:p>
            <a:pPr/>
            <a:r>
              <a:t>More normalized Keys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Use C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Case</a:t>
            </a:r>
          </a:p>
        </p:txBody>
      </p:sp>
      <p:sp>
        <p:nvSpPr>
          <p:cNvPr id="126" name="Given 1..n topics…"/>
          <p:cNvSpPr txBox="1"/>
          <p:nvPr>
            <p:ph type="body" idx="1"/>
          </p:nvPr>
        </p:nvSpPr>
        <p:spPr>
          <a:xfrm>
            <a:off x="355600" y="2184400"/>
            <a:ext cx="12293600" cy="6299200"/>
          </a:xfrm>
          <a:prstGeom prst="rect">
            <a:avLst/>
          </a:prstGeom>
        </p:spPr>
        <p:txBody>
          <a:bodyPr anchor="t"/>
          <a:lstStyle/>
          <a:p>
            <a:pPr/>
            <a:r>
              <a:t>Given 1..n topics</a:t>
            </a:r>
          </a:p>
          <a:p>
            <a:pPr/>
            <a:r>
              <a:t>Each contains pieces of related data</a:t>
            </a:r>
          </a:p>
        </p:txBody>
      </p:sp>
      <p:pic>
        <p:nvPicPr>
          <p:cNvPr id="127" name="topic-view-1.jpg" descr="topic-view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3474" y="4720863"/>
            <a:ext cx="5735901" cy="41856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Ques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Use C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Case</a:t>
            </a:r>
          </a:p>
        </p:txBody>
      </p:sp>
      <p:sp>
        <p:nvSpPr>
          <p:cNvPr id="130" name="Common in CDC solution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Common in CDC solutions</a:t>
            </a:r>
          </a:p>
        </p:txBody>
      </p:sp>
      <p:pic>
        <p:nvPicPr>
          <p:cNvPr id="131" name="topic-view-2.jpg" descr="topic-view-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6794" y="4088209"/>
            <a:ext cx="9029701" cy="445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Use C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Case</a:t>
            </a:r>
          </a:p>
        </p:txBody>
      </p:sp>
      <p:sp>
        <p:nvSpPr>
          <p:cNvPr id="134" name="How can we put these topics back together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How can we put these topics back together?</a:t>
            </a:r>
          </a:p>
        </p:txBody>
      </p:sp>
      <p:pic>
        <p:nvPicPr>
          <p:cNvPr id="135" name="topic-view-3.jpg" descr="topic-view-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6896" y="4180234"/>
            <a:ext cx="9029701" cy="445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chem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Schemas</a:t>
            </a:r>
          </a:p>
        </p:txBody>
      </p:sp>
      <p:sp>
        <p:nvSpPr>
          <p:cNvPr id="138" name="KEY…"/>
          <p:cNvSpPr txBox="1"/>
          <p:nvPr>
            <p:ph type="body" sz="half" idx="1"/>
          </p:nvPr>
        </p:nvSpPr>
        <p:spPr>
          <a:xfrm>
            <a:off x="1816075" y="3662759"/>
            <a:ext cx="8831594" cy="4676456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pPr marL="0" indent="0" defTabSz="370331">
              <a:lnSpc>
                <a:spcPts val="6500"/>
              </a:lnSpc>
              <a:spcBef>
                <a:spcPts val="0"/>
              </a:spcBef>
              <a:buSzTx/>
              <a:buNone/>
              <a:defRPr sz="243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KEY</a:t>
            </a:r>
          </a:p>
          <a:p>
            <a:pPr marL="0" indent="0" defTabSz="370331">
              <a:lnSpc>
                <a:spcPts val="6500"/>
              </a:lnSpc>
              <a:spcBef>
                <a:spcPts val="0"/>
              </a:spcBef>
              <a:buSzTx/>
              <a:buNone/>
              <a:defRPr sz="243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{</a:t>
            </a:r>
          </a:p>
          <a:p>
            <a:pPr marL="0" indent="0" defTabSz="370331">
              <a:lnSpc>
                <a:spcPts val="6500"/>
              </a:lnSpc>
              <a:spcBef>
                <a:spcPts val="0"/>
              </a:spcBef>
              <a:buSzTx/>
              <a:buNone/>
              <a:defRPr sz="2430">
                <a:solidFill>
                  <a:srgbClr val="9CCC6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ECEFF1"/>
                </a:solidFill>
              </a:rPr>
              <a:t>  </a:t>
            </a:r>
            <a:r>
              <a:t>"personId"</a:t>
            </a:r>
            <a:r>
              <a:rPr>
                <a:solidFill>
                  <a:srgbClr val="ECEFF1"/>
                </a:solidFill>
              </a:rPr>
              <a:t>:</a:t>
            </a:r>
            <a:r>
              <a:t>"person-1"</a:t>
            </a:r>
            <a:endParaRPr>
              <a:solidFill>
                <a:srgbClr val="ECEFF1"/>
              </a:solidFill>
            </a:endParaRPr>
          </a:p>
          <a:p>
            <a:pPr marL="0" indent="0" defTabSz="370331">
              <a:lnSpc>
                <a:spcPts val="6500"/>
              </a:lnSpc>
              <a:spcBef>
                <a:spcPts val="0"/>
              </a:spcBef>
              <a:buSzTx/>
              <a:buNone/>
              <a:defRPr sz="243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}</a:t>
            </a:r>
          </a:p>
          <a:p>
            <a:pPr marL="0" indent="0" defTabSz="370331">
              <a:lnSpc>
                <a:spcPts val="6500"/>
              </a:lnSpc>
              <a:spcBef>
                <a:spcPts val="0"/>
              </a:spcBef>
              <a:buSzTx/>
              <a:buNone/>
              <a:defRPr sz="243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370331">
              <a:lnSpc>
                <a:spcPts val="6500"/>
              </a:lnSpc>
              <a:spcBef>
                <a:spcPts val="0"/>
              </a:spcBef>
              <a:buSzTx/>
              <a:buNone/>
              <a:defRPr sz="243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VALUE</a:t>
            </a:r>
          </a:p>
          <a:p>
            <a:pPr marL="0" indent="0" defTabSz="370331">
              <a:lnSpc>
                <a:spcPts val="6500"/>
              </a:lnSpc>
              <a:spcBef>
                <a:spcPts val="0"/>
              </a:spcBef>
              <a:buSzTx/>
              <a:buNone/>
              <a:defRPr sz="243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{</a:t>
            </a:r>
          </a:p>
          <a:p>
            <a:pPr marL="0" indent="0" defTabSz="370331">
              <a:lnSpc>
                <a:spcPts val="6500"/>
              </a:lnSpc>
              <a:spcBef>
                <a:spcPts val="0"/>
              </a:spcBef>
              <a:buSzTx/>
              <a:buNone/>
              <a:defRPr sz="2430">
                <a:solidFill>
                  <a:srgbClr val="9CCC6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ECEFF1"/>
                </a:solidFill>
              </a:rPr>
              <a:t>  </a:t>
            </a:r>
            <a:r>
              <a:t>"firstName"</a:t>
            </a:r>
            <a:r>
              <a:rPr>
                <a:solidFill>
                  <a:srgbClr val="ECEFF1"/>
                </a:solidFill>
              </a:rPr>
              <a:t>:</a:t>
            </a:r>
            <a:r>
              <a:t>"Tim"</a:t>
            </a:r>
            <a:r>
              <a:rPr>
                <a:solidFill>
                  <a:srgbClr val="ECEFF1"/>
                </a:solidFill>
              </a:rPr>
              <a:t>,</a:t>
            </a:r>
            <a:endParaRPr>
              <a:solidFill>
                <a:srgbClr val="ECEFF1"/>
              </a:solidFill>
            </a:endParaRPr>
          </a:p>
          <a:p>
            <a:pPr marL="0" indent="0" defTabSz="370331">
              <a:lnSpc>
                <a:spcPts val="6500"/>
              </a:lnSpc>
              <a:spcBef>
                <a:spcPts val="0"/>
              </a:spcBef>
              <a:buSzTx/>
              <a:buNone/>
              <a:defRPr sz="2430">
                <a:solidFill>
                  <a:srgbClr val="9CCC6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ECEFF1"/>
                </a:solidFill>
              </a:rPr>
              <a:t>  </a:t>
            </a:r>
            <a:r>
              <a:t>"lastName"</a:t>
            </a:r>
            <a:r>
              <a:rPr>
                <a:solidFill>
                  <a:srgbClr val="ECEFF1"/>
                </a:solidFill>
              </a:rPr>
              <a:t>:</a:t>
            </a:r>
            <a:r>
              <a:t>"Drahn"</a:t>
            </a:r>
            <a:endParaRPr>
              <a:solidFill>
                <a:srgbClr val="ECEFF1"/>
              </a:solidFill>
            </a:endParaRPr>
          </a:p>
          <a:p>
            <a:pPr marL="0" indent="0" defTabSz="370331">
              <a:lnSpc>
                <a:spcPts val="6500"/>
              </a:lnSpc>
              <a:spcBef>
                <a:spcPts val="0"/>
              </a:spcBef>
              <a:buSzTx/>
              <a:buNone/>
              <a:defRPr sz="243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}</a:t>
            </a:r>
          </a:p>
        </p:txBody>
      </p:sp>
      <p:sp>
        <p:nvSpPr>
          <p:cNvPr id="139" name="Name"/>
          <p:cNvSpPr txBox="1"/>
          <p:nvPr/>
        </p:nvSpPr>
        <p:spPr>
          <a:xfrm>
            <a:off x="863600" y="27178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120000"/>
              </a:lnSpc>
              <a:spcBef>
                <a:spcPts val="4600"/>
              </a:spcBef>
              <a:defRPr sz="4600"/>
            </a:lvl1pPr>
          </a:lstStyle>
          <a:p>
            <a:pPr/>
            <a:r>
              <a:t>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chem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Schemas</a:t>
            </a:r>
          </a:p>
        </p:txBody>
      </p:sp>
      <p:sp>
        <p:nvSpPr>
          <p:cNvPr id="142" name="KEY…"/>
          <p:cNvSpPr txBox="1"/>
          <p:nvPr>
            <p:ph type="body" sz="half" idx="1"/>
          </p:nvPr>
        </p:nvSpPr>
        <p:spPr>
          <a:xfrm>
            <a:off x="1816075" y="3662759"/>
            <a:ext cx="9530285" cy="5245414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pPr marL="0" indent="0" defTabSz="379475">
              <a:lnSpc>
                <a:spcPts val="6700"/>
              </a:lnSpc>
              <a:spcBef>
                <a:spcPts val="0"/>
              </a:spcBef>
              <a:buSzTx/>
              <a:buNone/>
              <a:defRPr sz="249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KEY</a:t>
            </a:r>
          </a:p>
          <a:p>
            <a:pPr marL="0" indent="0" defTabSz="379475">
              <a:lnSpc>
                <a:spcPts val="6700"/>
              </a:lnSpc>
              <a:spcBef>
                <a:spcPts val="0"/>
              </a:spcBef>
              <a:buSzTx/>
              <a:buNone/>
              <a:defRPr sz="249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{</a:t>
            </a:r>
          </a:p>
          <a:p>
            <a:pPr marL="0" indent="0" defTabSz="379475">
              <a:lnSpc>
                <a:spcPts val="6700"/>
              </a:lnSpc>
              <a:spcBef>
                <a:spcPts val="0"/>
              </a:spcBef>
              <a:buSzTx/>
              <a:buNone/>
              <a:defRPr sz="2490">
                <a:solidFill>
                  <a:srgbClr val="9CCC6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ECEFF1"/>
                </a:solidFill>
              </a:rPr>
              <a:t>  </a:t>
            </a:r>
            <a:r>
              <a:t>"personId"</a:t>
            </a:r>
            <a:r>
              <a:rPr>
                <a:solidFill>
                  <a:srgbClr val="ECEFF1"/>
                </a:solidFill>
              </a:rPr>
              <a:t>:</a:t>
            </a:r>
            <a:r>
              <a:t>"person-1"</a:t>
            </a:r>
            <a:r>
              <a:rPr>
                <a:solidFill>
                  <a:srgbClr val="ECEFF1"/>
                </a:solidFill>
              </a:rPr>
              <a:t>,</a:t>
            </a:r>
            <a:endParaRPr>
              <a:solidFill>
                <a:srgbClr val="ECEFF1"/>
              </a:solidFill>
            </a:endParaRPr>
          </a:p>
          <a:p>
            <a:pPr marL="0" indent="0" defTabSz="379475">
              <a:lnSpc>
                <a:spcPts val="6700"/>
              </a:lnSpc>
              <a:spcBef>
                <a:spcPts val="0"/>
              </a:spcBef>
              <a:buSzTx/>
              <a:buNone/>
              <a:defRPr sz="2490">
                <a:solidFill>
                  <a:srgbClr val="9CCC6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ECEFF1"/>
                </a:solidFill>
              </a:rPr>
              <a:t>  </a:t>
            </a:r>
            <a:r>
              <a:t>"emailType"</a:t>
            </a:r>
            <a:r>
              <a:rPr>
                <a:solidFill>
                  <a:srgbClr val="ECEFF1"/>
                </a:solidFill>
              </a:rPr>
              <a:t>:</a:t>
            </a:r>
            <a:r>
              <a:t>"OFFICE"</a:t>
            </a:r>
            <a:endParaRPr>
              <a:solidFill>
                <a:srgbClr val="ECEFF1"/>
              </a:solidFill>
            </a:endParaRPr>
          </a:p>
          <a:p>
            <a:pPr marL="0" indent="0" defTabSz="379475">
              <a:lnSpc>
                <a:spcPts val="6700"/>
              </a:lnSpc>
              <a:spcBef>
                <a:spcPts val="0"/>
              </a:spcBef>
              <a:buSzTx/>
              <a:buNone/>
              <a:defRPr sz="249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}</a:t>
            </a:r>
          </a:p>
          <a:p>
            <a:pPr marL="0" indent="0" defTabSz="379475">
              <a:lnSpc>
                <a:spcPts val="6700"/>
              </a:lnSpc>
              <a:spcBef>
                <a:spcPts val="0"/>
              </a:spcBef>
              <a:buSzTx/>
              <a:buNone/>
              <a:defRPr sz="249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379475">
              <a:lnSpc>
                <a:spcPts val="6700"/>
              </a:lnSpc>
              <a:spcBef>
                <a:spcPts val="0"/>
              </a:spcBef>
              <a:buSzTx/>
              <a:buNone/>
              <a:defRPr sz="249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VALUE</a:t>
            </a:r>
          </a:p>
          <a:p>
            <a:pPr marL="0" indent="0" defTabSz="379475">
              <a:lnSpc>
                <a:spcPts val="6700"/>
              </a:lnSpc>
              <a:spcBef>
                <a:spcPts val="0"/>
              </a:spcBef>
              <a:buSzTx/>
              <a:buNone/>
              <a:defRPr sz="249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{</a:t>
            </a:r>
          </a:p>
          <a:p>
            <a:pPr marL="0" indent="0" defTabSz="379475">
              <a:lnSpc>
                <a:spcPts val="6700"/>
              </a:lnSpc>
              <a:spcBef>
                <a:spcPts val="0"/>
              </a:spcBef>
              <a:buSzTx/>
              <a:buNone/>
              <a:defRPr sz="2490">
                <a:solidFill>
                  <a:srgbClr val="9CCC6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ECEFF1"/>
                </a:solidFill>
              </a:rPr>
              <a:t>  </a:t>
            </a:r>
            <a:r>
              <a:t>"address"</a:t>
            </a:r>
            <a:r>
              <a:rPr>
                <a:solidFill>
                  <a:srgbClr val="ECEFF1"/>
                </a:solidFill>
              </a:rPr>
              <a:t>:</a:t>
            </a:r>
            <a:r>
              <a:t>"tim.drahn@objectpartners.com"</a:t>
            </a:r>
            <a:r>
              <a:rPr>
                <a:solidFill>
                  <a:srgbClr val="ECEFF1"/>
                </a:solidFill>
              </a:rPr>
              <a:t>,</a:t>
            </a:r>
            <a:endParaRPr>
              <a:solidFill>
                <a:srgbClr val="ECEFF1"/>
              </a:solidFill>
            </a:endParaRPr>
          </a:p>
          <a:p>
            <a:pPr marL="0" indent="0" defTabSz="379475">
              <a:lnSpc>
                <a:spcPts val="6700"/>
              </a:lnSpc>
              <a:spcBef>
                <a:spcPts val="0"/>
              </a:spcBef>
              <a:buSzTx/>
              <a:buNone/>
              <a:defRPr sz="2490">
                <a:solidFill>
                  <a:srgbClr val="9CCC6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ECEFF1"/>
                </a:solidFill>
              </a:rPr>
              <a:t>  </a:t>
            </a:r>
            <a:r>
              <a:t>"emailType"</a:t>
            </a:r>
            <a:r>
              <a:rPr>
                <a:solidFill>
                  <a:srgbClr val="ECEFF1"/>
                </a:solidFill>
              </a:rPr>
              <a:t>:</a:t>
            </a:r>
            <a:r>
              <a:t>"OFFICE"</a:t>
            </a:r>
            <a:endParaRPr>
              <a:solidFill>
                <a:srgbClr val="ECEFF1"/>
              </a:solidFill>
            </a:endParaRPr>
          </a:p>
          <a:p>
            <a:pPr marL="0" indent="0" defTabSz="379475">
              <a:lnSpc>
                <a:spcPts val="6700"/>
              </a:lnSpc>
              <a:spcBef>
                <a:spcPts val="0"/>
              </a:spcBef>
              <a:buSzTx/>
              <a:buNone/>
              <a:defRPr sz="249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}</a:t>
            </a:r>
          </a:p>
        </p:txBody>
      </p:sp>
      <p:sp>
        <p:nvSpPr>
          <p:cNvPr id="143" name="Email"/>
          <p:cNvSpPr txBox="1"/>
          <p:nvPr/>
        </p:nvSpPr>
        <p:spPr>
          <a:xfrm>
            <a:off x="863600" y="27178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120000"/>
              </a:lnSpc>
              <a:spcBef>
                <a:spcPts val="4600"/>
              </a:spcBef>
              <a:defRPr sz="4600"/>
            </a:lvl1pPr>
          </a:lstStyle>
          <a:p>
            <a:pPr/>
            <a:r>
              <a:t>Email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chem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Schemas</a:t>
            </a:r>
          </a:p>
        </p:txBody>
      </p:sp>
      <p:sp>
        <p:nvSpPr>
          <p:cNvPr id="146" name="KEY…"/>
          <p:cNvSpPr txBox="1"/>
          <p:nvPr>
            <p:ph type="body" sz="half" idx="1"/>
          </p:nvPr>
        </p:nvSpPr>
        <p:spPr>
          <a:xfrm>
            <a:off x="1816075" y="3662759"/>
            <a:ext cx="10203390" cy="4892682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pPr marL="0" indent="0" defTabSz="352043">
              <a:lnSpc>
                <a:spcPts val="6200"/>
              </a:lnSpc>
              <a:spcBef>
                <a:spcPts val="0"/>
              </a:spcBef>
              <a:buSzTx/>
              <a:buNone/>
              <a:defRPr sz="2309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KEY</a:t>
            </a:r>
          </a:p>
          <a:p>
            <a:pPr marL="0" indent="0" defTabSz="352043">
              <a:lnSpc>
                <a:spcPts val="6200"/>
              </a:lnSpc>
              <a:spcBef>
                <a:spcPts val="0"/>
              </a:spcBef>
              <a:buSzTx/>
              <a:buNone/>
              <a:defRPr sz="2309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{</a:t>
            </a:r>
          </a:p>
          <a:p>
            <a:pPr marL="0" indent="0" defTabSz="352043">
              <a:lnSpc>
                <a:spcPts val="6200"/>
              </a:lnSpc>
              <a:spcBef>
                <a:spcPts val="0"/>
              </a:spcBef>
              <a:buSzTx/>
              <a:buNone/>
              <a:defRPr sz="2309">
                <a:solidFill>
                  <a:srgbClr val="9CCC6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ECEFF1"/>
                </a:solidFill>
              </a:rPr>
              <a:t>  </a:t>
            </a:r>
            <a:r>
              <a:t>"personId"</a:t>
            </a:r>
            <a:r>
              <a:rPr>
                <a:solidFill>
                  <a:srgbClr val="ECEFF1"/>
                </a:solidFill>
              </a:rPr>
              <a:t>:</a:t>
            </a:r>
            <a:r>
              <a:t>"person-1"</a:t>
            </a:r>
            <a:r>
              <a:rPr>
                <a:solidFill>
                  <a:srgbClr val="ECEFF1"/>
                </a:solidFill>
              </a:rPr>
              <a:t>,</a:t>
            </a:r>
            <a:endParaRPr>
              <a:solidFill>
                <a:srgbClr val="ECEFF1"/>
              </a:solidFill>
            </a:endParaRPr>
          </a:p>
          <a:p>
            <a:pPr marL="0" indent="0" defTabSz="352043">
              <a:lnSpc>
                <a:spcPts val="6200"/>
              </a:lnSpc>
              <a:spcBef>
                <a:spcPts val="0"/>
              </a:spcBef>
              <a:buSzTx/>
              <a:buNone/>
              <a:defRPr sz="2309">
                <a:solidFill>
                  <a:srgbClr val="9CCC6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ECEFF1"/>
                </a:solidFill>
              </a:rPr>
              <a:t>  </a:t>
            </a:r>
            <a:r>
              <a:t>"phoneType"</a:t>
            </a:r>
            <a:r>
              <a:rPr>
                <a:solidFill>
                  <a:srgbClr val="ECEFF1"/>
                </a:solidFill>
              </a:rPr>
              <a:t>:</a:t>
            </a:r>
            <a:r>
              <a:t>"CELL"</a:t>
            </a:r>
            <a:endParaRPr>
              <a:solidFill>
                <a:srgbClr val="ECEFF1"/>
              </a:solidFill>
            </a:endParaRPr>
          </a:p>
          <a:p>
            <a:pPr marL="0" indent="0" defTabSz="352043">
              <a:lnSpc>
                <a:spcPts val="6200"/>
              </a:lnSpc>
              <a:spcBef>
                <a:spcPts val="0"/>
              </a:spcBef>
              <a:buSzTx/>
              <a:buNone/>
              <a:defRPr sz="2309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}</a:t>
            </a:r>
          </a:p>
          <a:p>
            <a:pPr marL="0" indent="0" defTabSz="352043">
              <a:lnSpc>
                <a:spcPts val="6200"/>
              </a:lnSpc>
              <a:spcBef>
                <a:spcPts val="0"/>
              </a:spcBef>
              <a:buSzTx/>
              <a:buNone/>
              <a:defRPr sz="2309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352043">
              <a:lnSpc>
                <a:spcPts val="6200"/>
              </a:lnSpc>
              <a:spcBef>
                <a:spcPts val="0"/>
              </a:spcBef>
              <a:buSzTx/>
              <a:buNone/>
              <a:defRPr sz="2309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VALUE</a:t>
            </a:r>
          </a:p>
          <a:p>
            <a:pPr marL="0" indent="0" defTabSz="352043">
              <a:lnSpc>
                <a:spcPts val="6200"/>
              </a:lnSpc>
              <a:spcBef>
                <a:spcPts val="0"/>
              </a:spcBef>
              <a:buSzTx/>
              <a:buNone/>
              <a:defRPr sz="2309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{</a:t>
            </a:r>
          </a:p>
          <a:p>
            <a:pPr marL="0" indent="0" defTabSz="352043">
              <a:lnSpc>
                <a:spcPts val="6200"/>
              </a:lnSpc>
              <a:spcBef>
                <a:spcPts val="0"/>
              </a:spcBef>
              <a:buSzTx/>
              <a:buNone/>
              <a:defRPr sz="2309">
                <a:solidFill>
                  <a:srgbClr val="9CCC6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ECEFF1"/>
                </a:solidFill>
              </a:rPr>
              <a:t>  </a:t>
            </a:r>
            <a:r>
              <a:t>"phoneNumber"</a:t>
            </a:r>
            <a:r>
              <a:rPr>
                <a:solidFill>
                  <a:srgbClr val="ECEFF1"/>
                </a:solidFill>
              </a:rPr>
              <a:t>:</a:t>
            </a:r>
            <a:r>
              <a:t>"123-456-7890"</a:t>
            </a:r>
            <a:r>
              <a:rPr>
                <a:solidFill>
                  <a:srgbClr val="ECEFF1"/>
                </a:solidFill>
              </a:rPr>
              <a:t>,</a:t>
            </a:r>
            <a:endParaRPr>
              <a:solidFill>
                <a:srgbClr val="ECEFF1"/>
              </a:solidFill>
            </a:endParaRPr>
          </a:p>
          <a:p>
            <a:pPr marL="0" indent="0" defTabSz="352043">
              <a:lnSpc>
                <a:spcPts val="6200"/>
              </a:lnSpc>
              <a:spcBef>
                <a:spcPts val="0"/>
              </a:spcBef>
              <a:buSzTx/>
              <a:buNone/>
              <a:defRPr sz="2309">
                <a:solidFill>
                  <a:srgbClr val="9CCC6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ECEFF1"/>
                </a:solidFill>
              </a:rPr>
              <a:t>  </a:t>
            </a:r>
            <a:r>
              <a:t>"phoneType"</a:t>
            </a:r>
            <a:r>
              <a:rPr>
                <a:solidFill>
                  <a:srgbClr val="ECEFF1"/>
                </a:solidFill>
              </a:rPr>
              <a:t>:</a:t>
            </a:r>
            <a:r>
              <a:t>"CELL"</a:t>
            </a:r>
            <a:endParaRPr>
              <a:solidFill>
                <a:srgbClr val="ECEFF1"/>
              </a:solidFill>
            </a:endParaRPr>
          </a:p>
          <a:p>
            <a:pPr marL="0" indent="0" defTabSz="352043">
              <a:lnSpc>
                <a:spcPts val="6200"/>
              </a:lnSpc>
              <a:spcBef>
                <a:spcPts val="0"/>
              </a:spcBef>
              <a:buSzTx/>
              <a:buNone/>
              <a:defRPr sz="2309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}</a:t>
            </a:r>
          </a:p>
        </p:txBody>
      </p:sp>
      <p:sp>
        <p:nvSpPr>
          <p:cNvPr id="147" name="Phone"/>
          <p:cNvSpPr txBox="1"/>
          <p:nvPr/>
        </p:nvSpPr>
        <p:spPr>
          <a:xfrm>
            <a:off x="863600" y="27178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120000"/>
              </a:lnSpc>
              <a:spcBef>
                <a:spcPts val="4600"/>
              </a:spcBef>
              <a:defRPr sz="4600"/>
            </a:lvl1pPr>
          </a:lstStyle>
          <a:p>
            <a:pPr/>
            <a:r>
              <a:t>Phone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chem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Schemas</a:t>
            </a:r>
          </a:p>
        </p:txBody>
      </p:sp>
      <p:sp>
        <p:nvSpPr>
          <p:cNvPr id="150" name="KEY…"/>
          <p:cNvSpPr txBox="1"/>
          <p:nvPr>
            <p:ph type="body" idx="1"/>
          </p:nvPr>
        </p:nvSpPr>
        <p:spPr>
          <a:xfrm>
            <a:off x="1145143" y="3662759"/>
            <a:ext cx="10714514" cy="5458882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pPr marL="0" indent="0" defTabSz="361188">
              <a:lnSpc>
                <a:spcPts val="6300"/>
              </a:lnSpc>
              <a:spcBef>
                <a:spcPts val="0"/>
              </a:spcBef>
              <a:buSzTx/>
              <a:buNone/>
              <a:defRPr sz="237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KEY</a:t>
            </a:r>
          </a:p>
          <a:p>
            <a:pPr marL="0" indent="0" defTabSz="361188">
              <a:lnSpc>
                <a:spcPts val="6300"/>
              </a:lnSpc>
              <a:spcBef>
                <a:spcPts val="0"/>
              </a:spcBef>
              <a:buSzTx/>
              <a:buNone/>
              <a:defRPr sz="237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{</a:t>
            </a:r>
          </a:p>
          <a:p>
            <a:pPr marL="0" indent="0" defTabSz="361188">
              <a:lnSpc>
                <a:spcPts val="6300"/>
              </a:lnSpc>
              <a:spcBef>
                <a:spcPts val="0"/>
              </a:spcBef>
              <a:buSzTx/>
              <a:buNone/>
              <a:defRPr sz="2370">
                <a:solidFill>
                  <a:srgbClr val="9CCC6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ECEFF1"/>
                </a:solidFill>
              </a:rPr>
              <a:t>  </a:t>
            </a:r>
            <a:r>
              <a:t>"personId"</a:t>
            </a:r>
            <a:r>
              <a:rPr>
                <a:solidFill>
                  <a:srgbClr val="ECEFF1"/>
                </a:solidFill>
              </a:rPr>
              <a:t>:</a:t>
            </a:r>
            <a:r>
              <a:t>"person-1"</a:t>
            </a:r>
            <a:endParaRPr>
              <a:solidFill>
                <a:srgbClr val="ECEFF1"/>
              </a:solidFill>
            </a:endParaRPr>
          </a:p>
          <a:p>
            <a:pPr marL="0" indent="0" defTabSz="361188">
              <a:lnSpc>
                <a:spcPts val="6300"/>
              </a:lnSpc>
              <a:spcBef>
                <a:spcPts val="0"/>
              </a:spcBef>
              <a:buSzTx/>
              <a:buNone/>
              <a:defRPr sz="237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}</a:t>
            </a:r>
          </a:p>
          <a:p>
            <a:pPr marL="0" indent="0" defTabSz="361188">
              <a:lnSpc>
                <a:spcPts val="6300"/>
              </a:lnSpc>
              <a:spcBef>
                <a:spcPts val="0"/>
              </a:spcBef>
              <a:buSzTx/>
              <a:buNone/>
              <a:defRPr sz="237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361188">
              <a:lnSpc>
                <a:spcPts val="6300"/>
              </a:lnSpc>
              <a:spcBef>
                <a:spcPts val="0"/>
              </a:spcBef>
              <a:buSzTx/>
              <a:buNone/>
              <a:defRPr sz="237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VALUE</a:t>
            </a:r>
          </a:p>
          <a:p>
            <a:pPr marL="0" indent="0" defTabSz="361188">
              <a:lnSpc>
                <a:spcPts val="6300"/>
              </a:lnSpc>
              <a:spcBef>
                <a:spcPts val="0"/>
              </a:spcBef>
              <a:buSzTx/>
              <a:buNone/>
              <a:defRPr sz="237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{</a:t>
            </a:r>
          </a:p>
          <a:p>
            <a:pPr marL="0" indent="0" defTabSz="361188">
              <a:lnSpc>
                <a:spcPts val="6300"/>
              </a:lnSpc>
              <a:spcBef>
                <a:spcPts val="0"/>
              </a:spcBef>
              <a:buSzTx/>
              <a:buNone/>
              <a:defRPr sz="2370">
                <a:solidFill>
                  <a:srgbClr val="9CCC6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ECEFF1"/>
                </a:solidFill>
              </a:rPr>
              <a:t>  </a:t>
            </a:r>
            <a:r>
              <a:t>"firstName"</a:t>
            </a:r>
            <a:r>
              <a:rPr>
                <a:solidFill>
                  <a:srgbClr val="ECEFF1"/>
                </a:solidFill>
              </a:rPr>
              <a:t>: </a:t>
            </a:r>
            <a:r>
              <a:t>"Tim"</a:t>
            </a:r>
            <a:r>
              <a:rPr>
                <a:solidFill>
                  <a:srgbClr val="ECEFF1"/>
                </a:solidFill>
              </a:rPr>
              <a:t>,</a:t>
            </a:r>
            <a:endParaRPr>
              <a:solidFill>
                <a:srgbClr val="ECEFF1"/>
              </a:solidFill>
            </a:endParaRPr>
          </a:p>
          <a:p>
            <a:pPr marL="0" indent="0" defTabSz="361188">
              <a:lnSpc>
                <a:spcPts val="6300"/>
              </a:lnSpc>
              <a:spcBef>
                <a:spcPts val="0"/>
              </a:spcBef>
              <a:buSzTx/>
              <a:buNone/>
              <a:defRPr sz="2370">
                <a:solidFill>
                  <a:srgbClr val="9CCC6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ECEFF1"/>
                </a:solidFill>
              </a:rPr>
              <a:t>  </a:t>
            </a:r>
            <a:r>
              <a:t>"lastName"</a:t>
            </a:r>
            <a:r>
              <a:rPr>
                <a:solidFill>
                  <a:srgbClr val="ECEFF1"/>
                </a:solidFill>
              </a:rPr>
              <a:t>: </a:t>
            </a:r>
            <a:r>
              <a:t>"Drahn"</a:t>
            </a:r>
            <a:r>
              <a:rPr>
                <a:solidFill>
                  <a:srgbClr val="ECEFF1"/>
                </a:solidFill>
              </a:rPr>
              <a:t>,</a:t>
            </a:r>
            <a:endParaRPr>
              <a:solidFill>
                <a:srgbClr val="ECEFF1"/>
              </a:solidFill>
            </a:endParaRPr>
          </a:p>
          <a:p>
            <a:pPr marL="0" indent="0" defTabSz="361188">
              <a:lnSpc>
                <a:spcPts val="6300"/>
              </a:lnSpc>
              <a:spcBef>
                <a:spcPts val="0"/>
              </a:spcBef>
              <a:buSzTx/>
              <a:buNone/>
              <a:defRPr sz="2370">
                <a:solidFill>
                  <a:srgbClr val="9CCC6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ECEFF1"/>
                </a:solidFill>
              </a:rPr>
              <a:t>  </a:t>
            </a:r>
            <a:r>
              <a:t>"cellPhoneNumber"</a:t>
            </a:r>
            <a:r>
              <a:rPr>
                <a:solidFill>
                  <a:srgbClr val="ECEFF1"/>
                </a:solidFill>
              </a:rPr>
              <a:t>: </a:t>
            </a:r>
            <a:r>
              <a:t>"123-456-7890"</a:t>
            </a:r>
            <a:r>
              <a:rPr>
                <a:solidFill>
                  <a:srgbClr val="ECEFF1"/>
                </a:solidFill>
              </a:rPr>
              <a:t>,</a:t>
            </a:r>
            <a:endParaRPr>
              <a:solidFill>
                <a:srgbClr val="ECEFF1"/>
              </a:solidFill>
            </a:endParaRPr>
          </a:p>
          <a:p>
            <a:pPr marL="0" indent="0" defTabSz="361188">
              <a:lnSpc>
                <a:spcPts val="6300"/>
              </a:lnSpc>
              <a:spcBef>
                <a:spcPts val="0"/>
              </a:spcBef>
              <a:buSzTx/>
              <a:buNone/>
              <a:defRPr sz="2370">
                <a:solidFill>
                  <a:srgbClr val="9CCC6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ECEFF1"/>
                </a:solidFill>
              </a:rPr>
              <a:t>  </a:t>
            </a:r>
            <a:r>
              <a:t>"officeEmail"</a:t>
            </a:r>
            <a:r>
              <a:rPr>
                <a:solidFill>
                  <a:srgbClr val="ECEFF1"/>
                </a:solidFill>
              </a:rPr>
              <a:t>: </a:t>
            </a:r>
            <a:r>
              <a:t>"tim.drahn@objectpartners.com"</a:t>
            </a:r>
            <a:endParaRPr>
              <a:solidFill>
                <a:srgbClr val="ECEFF1"/>
              </a:solidFill>
            </a:endParaRPr>
          </a:p>
          <a:p>
            <a:pPr marL="0" indent="0" defTabSz="361188">
              <a:lnSpc>
                <a:spcPts val="6300"/>
              </a:lnSpc>
              <a:spcBef>
                <a:spcPts val="0"/>
              </a:spcBef>
              <a:buSzTx/>
              <a:buNone/>
              <a:defRPr sz="2370">
                <a:solidFill>
                  <a:srgbClr val="ECEFF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}</a:t>
            </a:r>
          </a:p>
        </p:txBody>
      </p:sp>
      <p:sp>
        <p:nvSpPr>
          <p:cNvPr id="151" name="Desired Output"/>
          <p:cNvSpPr txBox="1"/>
          <p:nvPr/>
        </p:nvSpPr>
        <p:spPr>
          <a:xfrm>
            <a:off x="863600" y="27178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120000"/>
              </a:lnSpc>
              <a:spcBef>
                <a:spcPts val="4600"/>
              </a:spcBef>
              <a:defRPr sz="4600"/>
            </a:lvl1pPr>
          </a:lstStyle>
          <a:p>
            <a:pPr/>
            <a:r>
              <a:t>Desired 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