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78" r:id="rId4"/>
    <p:sldId id="279" r:id="rId5"/>
    <p:sldId id="280" r:id="rId6"/>
    <p:sldId id="281" r:id="rId7"/>
    <p:sldId id="258" r:id="rId8"/>
    <p:sldId id="268" r:id="rId9"/>
    <p:sldId id="267" r:id="rId10"/>
    <p:sldId id="269" r:id="rId11"/>
    <p:sldId id="262" r:id="rId12"/>
    <p:sldId id="282" r:id="rId13"/>
    <p:sldId id="259" r:id="rId14"/>
    <p:sldId id="260" r:id="rId15"/>
    <p:sldId id="271" r:id="rId16"/>
    <p:sldId id="275" r:id="rId17"/>
    <p:sldId id="261" r:id="rId18"/>
    <p:sldId id="273" r:id="rId19"/>
    <p:sldId id="274" r:id="rId20"/>
    <p:sldId id="266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A02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D5056-0D35-4B5A-9497-12E863BAC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8F470B-BFB4-47C0-9065-A03291D46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47F262-1D4B-4BFD-A974-9AB6F97A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E82C-F8DF-408C-9437-86604254776D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7F5127-2B61-434E-9B41-02258288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24CDC-144C-4BA1-B281-66333D76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3D3C1-4CEE-4602-AC35-8419F933D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7E6AB-5C9B-4308-92D9-A465D689D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750A1B-1BC2-413E-BF9E-EF67B7086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2DDD7-2CC1-402A-965B-72268C825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E82C-F8DF-408C-9437-86604254776D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B0CBC-3774-4177-A417-6781989D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33241-06DF-49B9-A279-A2C51060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3D3C1-4CEE-4602-AC35-8419F933D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88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BCBFCD-17E4-4C71-A28D-C8FEDF100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4EFE25-7C3A-4560-A89B-C515F13F0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9EE436-A903-4459-B927-2B0A7A5A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E82C-F8DF-408C-9437-86604254776D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99CD0-6ECC-45C5-AD05-E9ADE77F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79912-970B-4D59-A9B1-246F10FF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3D3C1-4CEE-4602-AC35-8419F933D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06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39AB4-FA9F-4022-8F1C-00D48A235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D4505-27B1-42A7-B7FE-E99217388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C6ED9C-2315-4DD2-9781-D6523EB1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E82C-F8DF-408C-9437-86604254776D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985BC-2770-47F2-8672-849793FC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8FE273-9FF5-4DB9-824F-8BE9A0A3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3D3C1-4CEE-4602-AC35-8419F933D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26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49F42-8BF7-4A19-866D-0338E69CC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BE8D7-BE25-473C-ABF6-3046C3CC4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415FA3-20E4-4F63-ACD8-8EABAA45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E82C-F8DF-408C-9437-86604254776D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D4C00-8A0F-44A4-BB99-8C5B6124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976E05-2D38-4102-A461-FBE71A8C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3D3C1-4CEE-4602-AC35-8419F933D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65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2F85A-BF7A-4957-9F73-C9A96EF8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DCFBC3-35AA-4064-9FE4-3A7045138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3E1126-493F-4A61-85C1-EFC196945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8F7DAE-D9A3-40E0-B5F5-56B3E8957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E82C-F8DF-408C-9437-86604254776D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94B9DC-F224-4105-8108-63629017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A76E7D-87FF-44D4-9E34-4E348226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3D3C1-4CEE-4602-AC35-8419F933D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24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EAE53-781F-4875-A1A0-680EABD4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6E6BD1-F72F-481A-BC9D-A5FC2BD48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E8B92A-11F1-45C5-BFFF-96B734995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28B365-B30D-4F98-8154-1498AF2A1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91B5E8-C821-4591-B687-1516B1495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1E6FC2-E6EF-467A-BE97-AC802AAA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E82C-F8DF-408C-9437-86604254776D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26CAEB-855E-4804-94BE-BC9F0876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BB3F32-0B66-4BD1-8CF2-015D8BF5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3D3C1-4CEE-4602-AC35-8419F933D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24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9C071-871F-494D-9CA5-969BBEB9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464743-A8DF-4879-987C-31260C31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E82C-F8DF-408C-9437-86604254776D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26F279-340A-466B-B626-A77FB65D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B4270A-CAEF-4563-BBFE-9346C2B7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3D3C1-4CEE-4602-AC35-8419F933D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68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264712-943D-42A0-B9D3-98B5DF92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E82C-F8DF-408C-9437-86604254776D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6AB851-9FD6-4A4C-98F1-078EB4AB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D4ABB6-2437-4F7E-BCA0-9798C433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3D3C1-4CEE-4602-AC35-8419F933D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04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BF569-9F6D-4F3E-B550-DFC0105D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CEBE52-5068-4E8E-95BB-B0749498D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F06052-2482-47C6-BE92-5AFD8F10B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1F33D7-FB4F-4FB7-AE67-6455D544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E82C-F8DF-408C-9437-86604254776D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495CDD-E2B7-433F-A6BB-FA34179E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D3E014-F240-45A1-A694-A57F0100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3D3C1-4CEE-4602-AC35-8419F933D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21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68484-88F5-46A3-96C2-DC4C084AA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DDA844-6040-4669-81E8-4C348B847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631C05-C43B-42FC-8C8F-3F9D7EDD5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2DEA2-BFA4-46B7-9196-F01ED194C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E82C-F8DF-408C-9437-86604254776D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FE678F-C7A7-4FDF-B5BF-381034E9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94B550-3DC9-4F88-BB08-7DB95A7B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3D3C1-4CEE-4602-AC35-8419F933D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8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DC6230-B227-454A-9921-1BE29546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38563F-2C50-49ED-A88E-4AADA7C32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CC45CE-2DBC-4FA4-A7D5-11124AA48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9E82C-F8DF-408C-9437-86604254776D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0B2CB-1A16-42FD-AEC6-77D8F25B9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94CC39-4201-47A1-A3D6-A9405791F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3D3C1-4CEE-4602-AC35-8419F933D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87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2425A7-9714-41B4-89E1-D62E496E8FEB}"/>
              </a:ext>
            </a:extLst>
          </p:cNvPr>
          <p:cNvSpPr/>
          <p:nvPr/>
        </p:nvSpPr>
        <p:spPr>
          <a:xfrm>
            <a:off x="300942" y="358815"/>
            <a:ext cx="11458936" cy="61114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41929C-55C3-4408-A715-368518CD7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0712" y="1967685"/>
            <a:ext cx="6884895" cy="1496649"/>
          </a:xfrm>
        </p:spPr>
        <p:txBody>
          <a:bodyPr anchor="b">
            <a:normAutofit/>
          </a:bodyPr>
          <a:lstStyle/>
          <a:p>
            <a:r>
              <a:rPr lang="ko-KR" altLang="en-US" sz="7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질환보감</a:t>
            </a:r>
            <a:endParaRPr lang="ko-KR" altLang="en-US" sz="7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7268BA-139F-49D4-A202-2C5544EE7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7100" y="4403200"/>
            <a:ext cx="4132118" cy="830134"/>
          </a:xfrm>
        </p:spPr>
        <p:txBody>
          <a:bodyPr anchor="t">
            <a:normAutofit/>
          </a:bodyPr>
          <a:lstStyle/>
          <a:p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김민종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안상근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이은빈</a:t>
            </a:r>
          </a:p>
        </p:txBody>
      </p:sp>
    </p:spTree>
    <p:extLst>
      <p:ext uri="{BB962C8B-B14F-4D97-AF65-F5344CB8AC3E}">
        <p14:creationId xmlns:p14="http://schemas.microsoft.com/office/powerpoint/2010/main" val="1584611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40DC3CE-1688-4256-BA4B-33138960DF7B}"/>
              </a:ext>
            </a:extLst>
          </p:cNvPr>
          <p:cNvSpPr/>
          <p:nvPr/>
        </p:nvSpPr>
        <p:spPr>
          <a:xfrm>
            <a:off x="300942" y="358815"/>
            <a:ext cx="11458936" cy="61114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41929C-55C3-4408-A715-368518CD7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2977" y="2989517"/>
            <a:ext cx="9144000" cy="878965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트랜스퍼 러닝</a:t>
            </a:r>
          </a:p>
        </p:txBody>
      </p:sp>
    </p:spTree>
    <p:extLst>
      <p:ext uri="{BB962C8B-B14F-4D97-AF65-F5344CB8AC3E}">
        <p14:creationId xmlns:p14="http://schemas.microsoft.com/office/powerpoint/2010/main" val="3782663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771F2D-C681-4540-B990-5BBE8A3EBE0C}"/>
              </a:ext>
            </a:extLst>
          </p:cNvPr>
          <p:cNvSpPr/>
          <p:nvPr/>
        </p:nvSpPr>
        <p:spPr>
          <a:xfrm>
            <a:off x="366532" y="289609"/>
            <a:ext cx="11458936" cy="61114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7268BA-139F-49D4-A202-2C5544EE7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113" y="2517444"/>
            <a:ext cx="6683980" cy="1655762"/>
          </a:xfrm>
        </p:spPr>
        <p:txBody>
          <a:bodyPr>
            <a:normAutofit/>
          </a:bodyPr>
          <a:lstStyle/>
          <a:p>
            <a:endParaRPr lang="en-US" altLang="ko-KR" sz="2800" b="1" i="1" dirty="0">
              <a:solidFill>
                <a:srgbClr val="0070C0"/>
              </a:solidFill>
            </a:endParaRPr>
          </a:p>
          <a:p>
            <a:r>
              <a:rPr lang="ko-KR" altLang="en-US" sz="2800" b="1" i="1" dirty="0">
                <a:solidFill>
                  <a:srgbClr val="0070C0"/>
                </a:solidFill>
              </a:rPr>
              <a:t> </a:t>
            </a:r>
            <a:r>
              <a:rPr lang="en-US" altLang="ko-KR" sz="2800" b="1" i="1" dirty="0">
                <a:solidFill>
                  <a:srgbClr val="0070C0"/>
                </a:solidFill>
              </a:rPr>
              <a:t>“ </a:t>
            </a:r>
            <a:r>
              <a:rPr lang="ko-KR" altLang="en-US" sz="2800" b="1" i="1" dirty="0">
                <a:solidFill>
                  <a:srgbClr val="0070C0"/>
                </a:solidFill>
              </a:rPr>
              <a:t>특정 태스크를 학습한 모델을</a:t>
            </a:r>
            <a:endParaRPr lang="en-US" altLang="ko-KR" sz="2800" b="1" i="1" dirty="0">
              <a:solidFill>
                <a:srgbClr val="0070C0"/>
              </a:solidFill>
            </a:endParaRPr>
          </a:p>
          <a:p>
            <a:r>
              <a:rPr lang="ko-KR" altLang="en-US" sz="2800" b="1" i="1" dirty="0">
                <a:solidFill>
                  <a:srgbClr val="0070C0"/>
                </a:solidFill>
              </a:rPr>
              <a:t> 다른 태스크 수행에 재사용하는 기법 </a:t>
            </a:r>
            <a:r>
              <a:rPr lang="en-US" altLang="ko-KR" sz="2800" b="1" i="1" dirty="0">
                <a:solidFill>
                  <a:srgbClr val="0070C0"/>
                </a:solidFill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2737868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771F2D-C681-4540-B990-5BBE8A3EBE0C}"/>
              </a:ext>
            </a:extLst>
          </p:cNvPr>
          <p:cNvSpPr/>
          <p:nvPr/>
        </p:nvSpPr>
        <p:spPr>
          <a:xfrm>
            <a:off x="366532" y="289609"/>
            <a:ext cx="11458936" cy="61114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F838A01-359D-4032-BA42-6A14B4D09022}"/>
              </a:ext>
            </a:extLst>
          </p:cNvPr>
          <p:cNvSpPr/>
          <p:nvPr/>
        </p:nvSpPr>
        <p:spPr>
          <a:xfrm>
            <a:off x="6961001" y="3782110"/>
            <a:ext cx="1574157" cy="783665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태스크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F14D125-B8FE-4352-AAED-A5ECBAE70A7C}"/>
              </a:ext>
            </a:extLst>
          </p:cNvPr>
          <p:cNvSpPr/>
          <p:nvPr/>
        </p:nvSpPr>
        <p:spPr>
          <a:xfrm>
            <a:off x="1403223" y="1939068"/>
            <a:ext cx="1574157" cy="783665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D961F8D-C4A1-40B9-A526-A236742564B1}"/>
              </a:ext>
            </a:extLst>
          </p:cNvPr>
          <p:cNvSpPr/>
          <p:nvPr/>
        </p:nvSpPr>
        <p:spPr>
          <a:xfrm>
            <a:off x="4258312" y="3782110"/>
            <a:ext cx="1574157" cy="783665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77D856A-6B11-48C1-B970-3FCBF25094BE}"/>
              </a:ext>
            </a:extLst>
          </p:cNvPr>
          <p:cNvSpPr/>
          <p:nvPr/>
        </p:nvSpPr>
        <p:spPr>
          <a:xfrm>
            <a:off x="1403223" y="3782110"/>
            <a:ext cx="1574157" cy="783665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F89B02C-B604-4F07-9809-384723EB6C65}"/>
              </a:ext>
            </a:extLst>
          </p:cNvPr>
          <p:cNvSpPr/>
          <p:nvPr/>
        </p:nvSpPr>
        <p:spPr>
          <a:xfrm>
            <a:off x="6961001" y="1939068"/>
            <a:ext cx="1574157" cy="783665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태스크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DCB9CEE-58C5-4C6E-ABA2-9E2E41925EAB}"/>
              </a:ext>
            </a:extLst>
          </p:cNvPr>
          <p:cNvSpPr/>
          <p:nvPr/>
        </p:nvSpPr>
        <p:spPr>
          <a:xfrm>
            <a:off x="4258312" y="1939068"/>
            <a:ext cx="1574157" cy="783665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D7684C4-CC03-435B-B520-AE997603E121}"/>
              </a:ext>
            </a:extLst>
          </p:cNvPr>
          <p:cNvCxnSpPr>
            <a:cxnSpLocks/>
          </p:cNvCxnSpPr>
          <p:nvPr/>
        </p:nvCxnSpPr>
        <p:spPr>
          <a:xfrm>
            <a:off x="3193843" y="2277558"/>
            <a:ext cx="8102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FDB77B-993C-4CB1-85E9-A1C70040DA99}"/>
              </a:ext>
            </a:extLst>
          </p:cNvPr>
          <p:cNvCxnSpPr>
            <a:cxnSpLocks/>
          </p:cNvCxnSpPr>
          <p:nvPr/>
        </p:nvCxnSpPr>
        <p:spPr>
          <a:xfrm>
            <a:off x="3193843" y="4226249"/>
            <a:ext cx="8102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0D06104-2AC1-48CF-A40A-D6C046D07DB7}"/>
              </a:ext>
            </a:extLst>
          </p:cNvPr>
          <p:cNvCxnSpPr>
            <a:cxnSpLocks/>
          </p:cNvCxnSpPr>
          <p:nvPr/>
        </p:nvCxnSpPr>
        <p:spPr>
          <a:xfrm>
            <a:off x="5002951" y="2839966"/>
            <a:ext cx="0" cy="783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6514CD6-41B5-47D3-88B4-E4A53FF233A1}"/>
              </a:ext>
            </a:extLst>
          </p:cNvPr>
          <p:cNvSpPr txBox="1"/>
          <p:nvPr/>
        </p:nvSpPr>
        <p:spPr>
          <a:xfrm>
            <a:off x="4258312" y="2967495"/>
            <a:ext cx="1691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지식 전이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D26614-BEC7-4AAE-9F5A-46AD341F0CB3}"/>
              </a:ext>
            </a:extLst>
          </p:cNvPr>
          <p:cNvSpPr txBox="1"/>
          <p:nvPr/>
        </p:nvSpPr>
        <p:spPr>
          <a:xfrm>
            <a:off x="9240660" y="2141653"/>
            <a:ext cx="2693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Upstream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41EC39-8B1E-4226-9A5D-F8A3F661B49D}"/>
              </a:ext>
            </a:extLst>
          </p:cNvPr>
          <p:cNvSpPr txBox="1"/>
          <p:nvPr/>
        </p:nvSpPr>
        <p:spPr>
          <a:xfrm>
            <a:off x="9036488" y="3997973"/>
            <a:ext cx="2924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Downstream</a:t>
            </a:r>
            <a:endParaRPr lang="ko-KR" altLang="en-US" sz="2400" b="1" dirty="0"/>
          </a:p>
        </p:txBody>
      </p:sp>
      <p:sp>
        <p:nvSpPr>
          <p:cNvPr id="33" name="화살표: 갈매기형 수장 32">
            <a:extLst>
              <a:ext uri="{FF2B5EF4-FFF2-40B4-BE49-F238E27FC236}">
                <a16:creationId xmlns:a16="http://schemas.microsoft.com/office/drawing/2014/main" id="{4DDB389A-A5C0-4491-87B9-7C81B6D2A1B6}"/>
              </a:ext>
            </a:extLst>
          </p:cNvPr>
          <p:cNvSpPr/>
          <p:nvPr/>
        </p:nvSpPr>
        <p:spPr>
          <a:xfrm>
            <a:off x="6080382" y="2020698"/>
            <a:ext cx="748486" cy="527756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화살표: 갈매기형 수장 34">
            <a:extLst>
              <a:ext uri="{FF2B5EF4-FFF2-40B4-BE49-F238E27FC236}">
                <a16:creationId xmlns:a16="http://schemas.microsoft.com/office/drawing/2014/main" id="{74E323FD-D944-4CB9-B881-E2219A6DDC59}"/>
              </a:ext>
            </a:extLst>
          </p:cNvPr>
          <p:cNvSpPr/>
          <p:nvPr/>
        </p:nvSpPr>
        <p:spPr>
          <a:xfrm>
            <a:off x="6102848" y="3910311"/>
            <a:ext cx="748486" cy="527756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93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/>
      <p:bldP spid="23" grpId="0"/>
      <p:bldP spid="24" grpId="0"/>
      <p:bldP spid="33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2D8DBB-CE86-44BD-B13D-916133025314}"/>
              </a:ext>
            </a:extLst>
          </p:cNvPr>
          <p:cNvSpPr/>
          <p:nvPr/>
        </p:nvSpPr>
        <p:spPr>
          <a:xfrm>
            <a:off x="366532" y="373283"/>
            <a:ext cx="11458936" cy="61114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7268BA-139F-49D4-A202-2C5544EE7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1579" y="3428999"/>
            <a:ext cx="3036426" cy="1564008"/>
          </a:xfrm>
        </p:spPr>
        <p:txBody>
          <a:bodyPr>
            <a:no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문서분류</a:t>
            </a:r>
            <a:endParaRPr lang="en-US" altLang="ko-KR" sz="3200" b="1" dirty="0">
              <a:solidFill>
                <a:srgbClr val="0070C0"/>
              </a:solidFill>
            </a:endParaRPr>
          </a:p>
          <a:p>
            <a:r>
              <a:rPr lang="ko-KR" altLang="en-US" sz="3200" b="1" dirty="0" err="1">
                <a:solidFill>
                  <a:srgbClr val="0070C0"/>
                </a:solidFill>
              </a:rPr>
              <a:t>개체명인식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8329AA8B-650B-46F4-8C26-979947F0B239}"/>
              </a:ext>
            </a:extLst>
          </p:cNvPr>
          <p:cNvSpPr txBox="1">
            <a:spLocks/>
          </p:cNvSpPr>
          <p:nvPr/>
        </p:nvSpPr>
        <p:spPr>
          <a:xfrm>
            <a:off x="6657952" y="1885062"/>
            <a:ext cx="4497725" cy="566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/>
              <a:t>Task in downstream</a:t>
            </a:r>
            <a:endParaRPr lang="ko-KR" altLang="en-US" sz="3200" b="1" dirty="0"/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CDDD937D-BC82-4EB9-9840-02CCCB86E89B}"/>
              </a:ext>
            </a:extLst>
          </p:cNvPr>
          <p:cNvSpPr txBox="1">
            <a:spLocks/>
          </p:cNvSpPr>
          <p:nvPr/>
        </p:nvSpPr>
        <p:spPr>
          <a:xfrm>
            <a:off x="1778916" y="3429000"/>
            <a:ext cx="3459909" cy="1079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solidFill>
                  <a:srgbClr val="0070C0"/>
                </a:solidFill>
              </a:rPr>
              <a:t>다음 단어 맞추기</a:t>
            </a:r>
            <a:endParaRPr lang="en-US" altLang="ko-KR" sz="3200" b="1" dirty="0">
              <a:solidFill>
                <a:srgbClr val="0070C0"/>
              </a:solidFill>
            </a:endParaRPr>
          </a:p>
          <a:p>
            <a:r>
              <a:rPr lang="ko-KR" altLang="en-US" sz="3200" b="1" dirty="0">
                <a:solidFill>
                  <a:srgbClr val="0070C0"/>
                </a:solidFill>
              </a:rPr>
              <a:t>빈칸 채우기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7D7A02BC-F871-4CEC-BF7D-C180A1B7DEBA}"/>
              </a:ext>
            </a:extLst>
          </p:cNvPr>
          <p:cNvSpPr txBox="1">
            <a:spLocks/>
          </p:cNvSpPr>
          <p:nvPr/>
        </p:nvSpPr>
        <p:spPr>
          <a:xfrm>
            <a:off x="1579884" y="1894079"/>
            <a:ext cx="3658941" cy="566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/>
              <a:t>Task in upstream</a:t>
            </a:r>
            <a:endParaRPr lang="ko-KR" altLang="en-US" sz="3200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B4F95FA-4D0A-4280-9D5D-731F0CECF13E}"/>
              </a:ext>
            </a:extLst>
          </p:cNvPr>
          <p:cNvCxnSpPr/>
          <p:nvPr/>
        </p:nvCxnSpPr>
        <p:spPr>
          <a:xfrm>
            <a:off x="3275635" y="2650603"/>
            <a:ext cx="0" cy="5841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64DCBE4-5731-492C-8DE7-9CF99BEDE43F}"/>
              </a:ext>
            </a:extLst>
          </p:cNvPr>
          <p:cNvCxnSpPr/>
          <p:nvPr/>
        </p:nvCxnSpPr>
        <p:spPr>
          <a:xfrm>
            <a:off x="8659792" y="2650603"/>
            <a:ext cx="0" cy="5841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3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CFF314-ED87-4861-983D-CFF529E0FB31}"/>
              </a:ext>
            </a:extLst>
          </p:cNvPr>
          <p:cNvSpPr/>
          <p:nvPr/>
        </p:nvSpPr>
        <p:spPr>
          <a:xfrm>
            <a:off x="366532" y="373283"/>
            <a:ext cx="11458936" cy="61114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7268BA-139F-49D4-A202-2C5544EE7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4230" y="1187208"/>
            <a:ext cx="8814876" cy="953398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chemeClr val="accent1"/>
                </a:solidFill>
              </a:rPr>
              <a:t>Pretrain</a:t>
            </a:r>
            <a:r>
              <a:rPr lang="en-US" altLang="ko-KR" sz="3600" b="1" dirty="0">
                <a:solidFill>
                  <a:schemeClr val="accent1"/>
                </a:solidFill>
              </a:rPr>
              <a:t> </a:t>
            </a:r>
            <a:r>
              <a:rPr lang="en-US" altLang="ko-KR" sz="3600" b="1" dirty="0"/>
              <a:t> ‘</a:t>
            </a:r>
            <a:r>
              <a:rPr lang="ko-KR" altLang="en-US" sz="3200" b="1" dirty="0" err="1"/>
              <a:t>업스트림</a:t>
            </a:r>
            <a:r>
              <a:rPr lang="ko-KR" altLang="en-US" sz="3200" b="1" dirty="0"/>
              <a:t> 태스크</a:t>
            </a:r>
            <a:r>
              <a:rPr lang="en-US" altLang="ko-KR" sz="3200" b="1" dirty="0"/>
              <a:t>’</a:t>
            </a:r>
            <a:r>
              <a:rPr lang="ko-KR" altLang="en-US" sz="3200" b="1" dirty="0"/>
              <a:t>를 학습하는 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93A32-299C-44C9-95F6-32286C5A12E8}"/>
              </a:ext>
            </a:extLst>
          </p:cNvPr>
          <p:cNvSpPr txBox="1"/>
          <p:nvPr/>
        </p:nvSpPr>
        <p:spPr>
          <a:xfrm>
            <a:off x="1394977" y="3246497"/>
            <a:ext cx="237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티클</a:t>
            </a:r>
            <a:r>
              <a:rPr lang="ko-KR" altLang="en-US" sz="3600" dirty="0"/>
              <a:t> 모아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458820-7500-4B54-A383-E72579C117E6}"/>
              </a:ext>
            </a:extLst>
          </p:cNvPr>
          <p:cNvSpPr/>
          <p:nvPr/>
        </p:nvSpPr>
        <p:spPr>
          <a:xfrm>
            <a:off x="3650008" y="3149791"/>
            <a:ext cx="1638298" cy="743037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757B58F-205B-42F2-A6EF-427E265F59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9" r="23593" b="42141"/>
          <a:stretch/>
        </p:blipFill>
        <p:spPr>
          <a:xfrm>
            <a:off x="1604230" y="4502436"/>
            <a:ext cx="2318658" cy="13656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BBD435-81B9-4B41-B84D-271F112E25B5}"/>
              </a:ext>
            </a:extLst>
          </p:cNvPr>
          <p:cNvSpPr txBox="1"/>
          <p:nvPr/>
        </p:nvSpPr>
        <p:spPr>
          <a:xfrm>
            <a:off x="4088812" y="4824786"/>
            <a:ext cx="13863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GPT</a:t>
            </a:r>
            <a:endParaRPr lang="ko-KR" altLang="en-US" sz="4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58EBE-F3C5-48B0-9D8F-4232CB58A0F9}"/>
              </a:ext>
            </a:extLst>
          </p:cNvPr>
          <p:cNvSpPr txBox="1"/>
          <p:nvPr/>
        </p:nvSpPr>
        <p:spPr>
          <a:xfrm>
            <a:off x="7048501" y="3246497"/>
            <a:ext cx="4166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티클</a:t>
            </a:r>
            <a:r>
              <a:rPr lang="ko-KR" altLang="en-US" sz="3600" dirty="0"/>
              <a:t>             태산    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0D3BF0-0A6F-4D17-91BF-AB0ACDE26080}"/>
              </a:ext>
            </a:extLst>
          </p:cNvPr>
          <p:cNvSpPr/>
          <p:nvPr/>
        </p:nvSpPr>
        <p:spPr>
          <a:xfrm>
            <a:off x="8312456" y="3149791"/>
            <a:ext cx="1638298" cy="743037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pic>
        <p:nvPicPr>
          <p:cNvPr id="15" name="그림 14" descr="노란색, 장난감, 인형이(가) 표시된 사진&#10;&#10;자동 생성된 설명">
            <a:extLst>
              <a:ext uri="{FF2B5EF4-FFF2-40B4-BE49-F238E27FC236}">
                <a16:creationId xmlns:a16="http://schemas.microsoft.com/office/drawing/2014/main" id="{4319F138-2517-48AD-B709-B9E40DC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380" y="4502436"/>
            <a:ext cx="1567272" cy="15672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4C985C-4252-4713-A57F-BEADB053E598}"/>
              </a:ext>
            </a:extLst>
          </p:cNvPr>
          <p:cNvSpPr txBox="1"/>
          <p:nvPr/>
        </p:nvSpPr>
        <p:spPr>
          <a:xfrm>
            <a:off x="9281910" y="4901351"/>
            <a:ext cx="160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BERT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80875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0" grpId="0"/>
      <p:bldP spid="11" grpId="0"/>
      <p:bldP spid="12" grpId="0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B355B8-F9B1-4C5A-8229-476FC49B6617}"/>
              </a:ext>
            </a:extLst>
          </p:cNvPr>
          <p:cNvSpPr/>
          <p:nvPr/>
        </p:nvSpPr>
        <p:spPr>
          <a:xfrm>
            <a:off x="366532" y="373283"/>
            <a:ext cx="11458936" cy="61114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41929C-55C3-4408-A715-368518CD7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011" y="1119740"/>
            <a:ext cx="3375660" cy="1310286"/>
          </a:xfrm>
        </p:spPr>
        <p:txBody>
          <a:bodyPr>
            <a:normAutofit fontScale="90000"/>
          </a:bodyPr>
          <a:lstStyle/>
          <a:p>
            <a:r>
              <a:rPr lang="ko-KR" altLang="en-US" sz="4000" b="1" dirty="0" err="1"/>
              <a:t>다운스트림</a:t>
            </a:r>
            <a:r>
              <a:rPr lang="ko-KR" altLang="en-US" sz="4000" b="1" dirty="0"/>
              <a:t> </a:t>
            </a:r>
            <a:br>
              <a:rPr lang="en-US" altLang="ko-KR" sz="4000" b="1" dirty="0"/>
            </a:br>
            <a:r>
              <a:rPr lang="ko-KR" altLang="en-US" sz="4000" b="1" dirty="0"/>
              <a:t>태스크 </a:t>
            </a:r>
            <a:br>
              <a:rPr lang="en-US" altLang="ko-KR" sz="4000" b="1" dirty="0"/>
            </a:b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7268BA-139F-49D4-A202-2C5544EE7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5734" y="3753746"/>
            <a:ext cx="5022071" cy="777240"/>
          </a:xfrm>
        </p:spPr>
        <p:txBody>
          <a:bodyPr>
            <a:noAutofit/>
          </a:bodyPr>
          <a:lstStyle/>
          <a:p>
            <a:r>
              <a:rPr lang="ko-KR" altLang="en-US" sz="3200" dirty="0" err="1"/>
              <a:t>프리트레인을</a:t>
            </a:r>
            <a:r>
              <a:rPr lang="ko-KR" altLang="en-US" sz="3200" dirty="0"/>
              <a:t> 마친 모델을 </a:t>
            </a:r>
            <a:endParaRPr lang="en-US" altLang="ko-KR" sz="3200" dirty="0"/>
          </a:p>
          <a:p>
            <a:r>
              <a:rPr lang="ko-KR" altLang="en-US" sz="3200" dirty="0" err="1"/>
              <a:t>다운스크림</a:t>
            </a:r>
            <a:r>
              <a:rPr lang="ko-KR" altLang="en-US" sz="3200" dirty="0"/>
              <a:t> 태스크에 맞게 업데이트</a:t>
            </a:r>
            <a:endParaRPr lang="en-US" altLang="ko-KR" sz="3200" dirty="0"/>
          </a:p>
          <a:p>
            <a:endParaRPr lang="en-US" altLang="ko-KR" sz="3200" dirty="0"/>
          </a:p>
          <a:p>
            <a:endParaRPr lang="ko-KR" altLang="en-US" sz="32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434279F-DC00-4278-AEA2-7D0DF0082B9F}"/>
              </a:ext>
            </a:extLst>
          </p:cNvPr>
          <p:cNvSpPr txBox="1">
            <a:spLocks/>
          </p:cNvSpPr>
          <p:nvPr/>
        </p:nvSpPr>
        <p:spPr>
          <a:xfrm>
            <a:off x="4863931" y="510317"/>
            <a:ext cx="6945678" cy="13102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F763514-C452-4FBF-A902-389BC8BB6CEE}"/>
              </a:ext>
            </a:extLst>
          </p:cNvPr>
          <p:cNvSpPr txBox="1">
            <a:spLocks/>
          </p:cNvSpPr>
          <p:nvPr/>
        </p:nvSpPr>
        <p:spPr>
          <a:xfrm>
            <a:off x="3960962" y="236486"/>
            <a:ext cx="8221980" cy="13102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문장생성</a:t>
            </a:r>
            <a:r>
              <a:rPr lang="en-US" altLang="ko-KR" sz="3200" dirty="0"/>
              <a:t>, </a:t>
            </a:r>
            <a:r>
              <a:rPr lang="ko-KR" altLang="en-US" sz="3200" dirty="0"/>
              <a:t>질의응답</a:t>
            </a:r>
            <a:r>
              <a:rPr lang="en-US" altLang="ko-KR" sz="3200" dirty="0"/>
              <a:t>, </a:t>
            </a:r>
            <a:r>
              <a:rPr lang="ko-KR" altLang="en-US" sz="3200" dirty="0"/>
              <a:t>문서분류 등등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0356DC3-387E-40BA-A106-86D885224F31}"/>
              </a:ext>
            </a:extLst>
          </p:cNvPr>
          <p:cNvSpPr txBox="1">
            <a:spLocks/>
          </p:cNvSpPr>
          <p:nvPr/>
        </p:nvSpPr>
        <p:spPr>
          <a:xfrm>
            <a:off x="886292" y="4868254"/>
            <a:ext cx="3375660" cy="13102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 </a:t>
            </a:r>
            <a:br>
              <a:rPr lang="en-US" altLang="ko-KR" sz="4000" dirty="0"/>
            </a:br>
            <a:endParaRPr lang="ko-KR" altLang="en-US" sz="4000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06D0DE9E-36CF-4673-9713-C23175135FB1}"/>
              </a:ext>
            </a:extLst>
          </p:cNvPr>
          <p:cNvSpPr txBox="1">
            <a:spLocks/>
          </p:cNvSpPr>
          <p:nvPr/>
        </p:nvSpPr>
        <p:spPr>
          <a:xfrm>
            <a:off x="1012275" y="3753747"/>
            <a:ext cx="3212764" cy="1171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>
                <a:solidFill>
                  <a:srgbClr val="0070C0"/>
                </a:solidFill>
              </a:rPr>
              <a:t>Fine-tuning</a:t>
            </a:r>
            <a:endParaRPr lang="ko-KR" altLang="en-US" sz="4000" b="1" dirty="0">
              <a:solidFill>
                <a:srgbClr val="0070C0"/>
              </a:solidFill>
            </a:endParaRP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CA7ACC68-1551-46E9-88C8-1ED0FF2AD24B}"/>
              </a:ext>
            </a:extLst>
          </p:cNvPr>
          <p:cNvSpPr/>
          <p:nvPr/>
        </p:nvSpPr>
        <p:spPr>
          <a:xfrm rot="5400000">
            <a:off x="2078800" y="2371728"/>
            <a:ext cx="1079712" cy="1034835"/>
          </a:xfrm>
          <a:prstGeom prst="chevron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26D87CF3-FBE4-43E7-8FFA-6F3975A59FFC}"/>
              </a:ext>
            </a:extLst>
          </p:cNvPr>
          <p:cNvSpPr txBox="1">
            <a:spLocks/>
          </p:cNvSpPr>
          <p:nvPr/>
        </p:nvSpPr>
        <p:spPr>
          <a:xfrm>
            <a:off x="886292" y="4567087"/>
            <a:ext cx="4208613" cy="1171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>
                <a:solidFill>
                  <a:srgbClr val="0070C0"/>
                </a:solidFill>
              </a:rPr>
              <a:t>Prompt-tuning</a:t>
            </a:r>
            <a:endParaRPr lang="ko-KR" altLang="en-US" sz="4000" b="1" dirty="0">
              <a:solidFill>
                <a:srgbClr val="0070C0"/>
              </a:solidFill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A36CAB0D-9342-4CCD-874D-3861589B0903}"/>
              </a:ext>
            </a:extLst>
          </p:cNvPr>
          <p:cNvSpPr txBox="1">
            <a:spLocks/>
          </p:cNvSpPr>
          <p:nvPr/>
        </p:nvSpPr>
        <p:spPr>
          <a:xfrm>
            <a:off x="932011" y="5450341"/>
            <a:ext cx="4802973" cy="1171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>
                <a:solidFill>
                  <a:srgbClr val="0070C0"/>
                </a:solidFill>
              </a:rPr>
              <a:t>In-context tuning</a:t>
            </a:r>
            <a:endParaRPr lang="ko-KR" alt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32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3" grpId="0" animBg="1"/>
      <p:bldP spid="14" grpId="0"/>
      <p:bldP spid="14" grpId="1"/>
      <p:bldP spid="15" grpId="0"/>
      <p:bldP spid="1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40DC3CE-1688-4256-BA4B-33138960DF7B}"/>
              </a:ext>
            </a:extLst>
          </p:cNvPr>
          <p:cNvSpPr/>
          <p:nvPr/>
        </p:nvSpPr>
        <p:spPr>
          <a:xfrm>
            <a:off x="300942" y="358815"/>
            <a:ext cx="11458936" cy="61114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41929C-55C3-4408-A715-368518CD7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9517"/>
            <a:ext cx="9144000" cy="878965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GPT</a:t>
            </a:r>
            <a:r>
              <a:rPr lang="ko-KR" altLang="en-US" b="1" dirty="0"/>
              <a:t> </a:t>
            </a:r>
            <a:r>
              <a:rPr lang="en-US" altLang="ko-KR" b="1" dirty="0"/>
              <a:t>vs</a:t>
            </a:r>
            <a:r>
              <a:rPr lang="ko-KR" altLang="en-US" b="1" dirty="0"/>
              <a:t> </a:t>
            </a:r>
            <a:r>
              <a:rPr lang="en-US" altLang="ko-KR" b="1" dirty="0"/>
              <a:t>BERT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30857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B7D130-AA4C-4099-A509-11C3FDE308A8}"/>
              </a:ext>
            </a:extLst>
          </p:cNvPr>
          <p:cNvSpPr/>
          <p:nvPr/>
        </p:nvSpPr>
        <p:spPr>
          <a:xfrm>
            <a:off x="366532" y="345574"/>
            <a:ext cx="11458936" cy="61114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C1F4AA-A2A4-45EE-8E9F-AACBFB2ED69E}"/>
              </a:ext>
            </a:extLst>
          </p:cNvPr>
          <p:cNvSpPr/>
          <p:nvPr/>
        </p:nvSpPr>
        <p:spPr>
          <a:xfrm>
            <a:off x="366532" y="373283"/>
            <a:ext cx="11458936" cy="61114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AF80E-0C5B-468E-A962-A0ED23F1E04B}"/>
              </a:ext>
            </a:extLst>
          </p:cNvPr>
          <p:cNvSpPr txBox="1"/>
          <p:nvPr/>
        </p:nvSpPr>
        <p:spPr>
          <a:xfrm>
            <a:off x="1645920" y="2090172"/>
            <a:ext cx="723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GPT</a:t>
            </a:r>
          </a:p>
          <a:p>
            <a:r>
              <a:rPr lang="ko-KR" altLang="en-US" sz="2800" dirty="0"/>
              <a:t>어제 카페 </a:t>
            </a:r>
            <a:r>
              <a:rPr lang="ko-KR" altLang="en-US" sz="2800" dirty="0" err="1"/>
              <a:t>갔었어</a:t>
            </a:r>
            <a:r>
              <a:rPr lang="ko-KR" altLang="en-US" sz="2800" dirty="0"/>
              <a:t> 거기 사람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BERT</a:t>
            </a:r>
          </a:p>
          <a:p>
            <a:r>
              <a:rPr lang="ko-KR" altLang="en-US" sz="2800" dirty="0"/>
              <a:t>어제 카페 </a:t>
            </a:r>
            <a:r>
              <a:rPr lang="ko-KR" altLang="en-US" sz="2800" dirty="0" err="1"/>
              <a:t>갔었어</a:t>
            </a:r>
            <a:r>
              <a:rPr lang="ko-KR" altLang="en-US" sz="2800" dirty="0"/>
              <a:t>         사람 많더라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8F833A-514C-4F64-8467-55174ED0AF50}"/>
              </a:ext>
            </a:extLst>
          </p:cNvPr>
          <p:cNvSpPr/>
          <p:nvPr/>
        </p:nvSpPr>
        <p:spPr>
          <a:xfrm>
            <a:off x="6324600" y="2501652"/>
            <a:ext cx="1264920" cy="548640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64760A-0F62-49DA-A43C-F38FE309B95B}"/>
              </a:ext>
            </a:extLst>
          </p:cNvPr>
          <p:cNvSpPr/>
          <p:nvPr/>
        </p:nvSpPr>
        <p:spPr>
          <a:xfrm>
            <a:off x="4556760" y="4203610"/>
            <a:ext cx="1005840" cy="548640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EE017D2-570F-4042-9618-A2DA35A6A97A}"/>
              </a:ext>
            </a:extLst>
          </p:cNvPr>
          <p:cNvCxnSpPr/>
          <p:nvPr/>
        </p:nvCxnSpPr>
        <p:spPr>
          <a:xfrm>
            <a:off x="1661160" y="3213556"/>
            <a:ext cx="5943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6ECAB48-20EC-4567-9537-38710A2D5046}"/>
              </a:ext>
            </a:extLst>
          </p:cNvPr>
          <p:cNvCxnSpPr>
            <a:cxnSpLocks/>
          </p:cNvCxnSpPr>
          <p:nvPr/>
        </p:nvCxnSpPr>
        <p:spPr>
          <a:xfrm>
            <a:off x="1661160" y="4941291"/>
            <a:ext cx="2743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C5CFA-F1CD-471C-8FD5-32EE45B314D5}"/>
              </a:ext>
            </a:extLst>
          </p:cNvPr>
          <p:cNvCxnSpPr>
            <a:cxnSpLocks/>
          </p:cNvCxnSpPr>
          <p:nvPr/>
        </p:nvCxnSpPr>
        <p:spPr>
          <a:xfrm flipH="1">
            <a:off x="5577840" y="4944327"/>
            <a:ext cx="2026920" cy="15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E90EF6B-9DD4-49FA-8616-9A37A7EE98D7}"/>
              </a:ext>
            </a:extLst>
          </p:cNvPr>
          <p:cNvSpPr txBox="1"/>
          <p:nvPr/>
        </p:nvSpPr>
        <p:spPr>
          <a:xfrm>
            <a:off x="9128760" y="2567225"/>
            <a:ext cx="1844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rgbClr val="0070C0"/>
                </a:solidFill>
              </a:rPr>
              <a:t>일방향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CBF388-5F2E-4D58-8808-4482B6ADE05B}"/>
              </a:ext>
            </a:extLst>
          </p:cNvPr>
          <p:cNvSpPr txBox="1"/>
          <p:nvPr/>
        </p:nvSpPr>
        <p:spPr>
          <a:xfrm>
            <a:off x="9128760" y="4154764"/>
            <a:ext cx="1844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0070C0"/>
                </a:solidFill>
              </a:rPr>
              <a:t>양방향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7ED09E-C75B-47ED-B014-B024849029CA}"/>
              </a:ext>
            </a:extLst>
          </p:cNvPr>
          <p:cNvSpPr txBox="1"/>
          <p:nvPr/>
        </p:nvSpPr>
        <p:spPr>
          <a:xfrm>
            <a:off x="2956560" y="1826032"/>
            <a:ext cx="1996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i="1" dirty="0">
                <a:solidFill>
                  <a:srgbClr val="0070C0"/>
                </a:solidFill>
              </a:rPr>
              <a:t>문장생성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12EDE5-52B8-40A0-A6E6-B24DCA9493C7}"/>
              </a:ext>
            </a:extLst>
          </p:cNvPr>
          <p:cNvSpPr txBox="1"/>
          <p:nvPr/>
        </p:nvSpPr>
        <p:spPr>
          <a:xfrm>
            <a:off x="2819400" y="3491945"/>
            <a:ext cx="216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i="1" dirty="0">
                <a:solidFill>
                  <a:srgbClr val="0070C0"/>
                </a:solidFill>
              </a:rPr>
              <a:t>문장의 의미</a:t>
            </a:r>
          </a:p>
        </p:txBody>
      </p:sp>
    </p:spTree>
    <p:extLst>
      <p:ext uri="{BB962C8B-B14F-4D97-AF65-F5344CB8AC3E}">
        <p14:creationId xmlns:p14="http://schemas.microsoft.com/office/powerpoint/2010/main" val="192370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DCC160-873D-4969-B7B0-AD40A17B2745}"/>
              </a:ext>
            </a:extLst>
          </p:cNvPr>
          <p:cNvSpPr/>
          <p:nvPr/>
        </p:nvSpPr>
        <p:spPr>
          <a:xfrm>
            <a:off x="366532" y="373283"/>
            <a:ext cx="11458936" cy="61114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090E4E-313A-4375-8968-CFAC2653BC1E}"/>
              </a:ext>
            </a:extLst>
          </p:cNvPr>
          <p:cNvSpPr txBox="1"/>
          <p:nvPr/>
        </p:nvSpPr>
        <p:spPr>
          <a:xfrm>
            <a:off x="2903220" y="1997838"/>
            <a:ext cx="6385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GPT</a:t>
            </a:r>
          </a:p>
          <a:p>
            <a:pPr algn="ctr"/>
            <a:r>
              <a:rPr lang="ko-KR" altLang="en-US" sz="3600" b="1" dirty="0">
                <a:solidFill>
                  <a:srgbClr val="0070C0"/>
                </a:solidFill>
              </a:rPr>
              <a:t>트랜스포머의 </a:t>
            </a:r>
            <a:r>
              <a:rPr lang="ko-KR" altLang="en-US" sz="3600" b="1" dirty="0" err="1">
                <a:solidFill>
                  <a:srgbClr val="0070C0"/>
                </a:solidFill>
              </a:rPr>
              <a:t>디코더</a:t>
            </a:r>
            <a:r>
              <a:rPr lang="ko-KR" altLang="en-US" sz="3600" b="1" dirty="0">
                <a:solidFill>
                  <a:srgbClr val="0070C0"/>
                </a:solidFill>
              </a:rPr>
              <a:t> 사용</a:t>
            </a:r>
            <a:endParaRPr lang="en-US" altLang="ko-KR" sz="3600" b="1" dirty="0">
              <a:solidFill>
                <a:srgbClr val="0070C0"/>
              </a:solidFill>
            </a:endParaRPr>
          </a:p>
          <a:p>
            <a:pPr algn="ctr"/>
            <a:endParaRPr lang="en-US" altLang="ko-KR" sz="3600" dirty="0"/>
          </a:p>
          <a:p>
            <a:pPr algn="ctr"/>
            <a:r>
              <a:rPr lang="en-US" altLang="ko-KR" sz="3600" dirty="0"/>
              <a:t>BERT</a:t>
            </a:r>
          </a:p>
          <a:p>
            <a:pPr algn="ctr"/>
            <a:r>
              <a:rPr lang="ko-KR" altLang="en-US" sz="3600" b="1" dirty="0">
                <a:solidFill>
                  <a:srgbClr val="0070C0"/>
                </a:solidFill>
              </a:rPr>
              <a:t>트랜스포머의 인코더 사용</a:t>
            </a:r>
            <a:endParaRPr lang="en-US" altLang="ko-KR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138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40DC3CE-1688-4256-BA4B-33138960DF7B}"/>
              </a:ext>
            </a:extLst>
          </p:cNvPr>
          <p:cNvSpPr/>
          <p:nvPr/>
        </p:nvSpPr>
        <p:spPr>
          <a:xfrm>
            <a:off x="366532" y="373283"/>
            <a:ext cx="11458936" cy="61114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41929C-55C3-4408-A715-368518CD7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2977" y="2989517"/>
            <a:ext cx="9144000" cy="878965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31499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41929C-55C3-4408-A715-368518CD7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6039" y="963507"/>
            <a:ext cx="2291818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ko-KR" altLang="en-US" sz="4400" b="1" kern="1200" dirty="0">
                <a:latin typeface="+mj-lt"/>
                <a:ea typeface="+mj-ea"/>
                <a:cs typeface="+mj-cs"/>
              </a:rPr>
              <a:t>목차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617268BA-139F-49D4-A202-2C5544EE7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5181" y="4171494"/>
            <a:ext cx="5661490" cy="629106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514350" indent="-228600" algn="l" latinLnBrk="0">
              <a:buFont typeface="Arial" panose="020B0604020202020204" pitchFamily="34" charset="0"/>
              <a:buChar char="•"/>
            </a:pPr>
            <a:r>
              <a:rPr lang="ko-KR" altLang="en-US" sz="3200" dirty="0"/>
              <a:t>진행 상황</a:t>
            </a:r>
            <a:endParaRPr lang="en-US" altLang="ko-KR" sz="3200" dirty="0"/>
          </a:p>
          <a:p>
            <a:pPr marL="514350" indent="-228600" algn="l" latinLnBrk="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514350" indent="-228600" algn="l" latinLnBrk="0">
              <a:buFont typeface="Arial" panose="020B0604020202020204" pitchFamily="34" charset="0"/>
              <a:buChar char="•"/>
            </a:pPr>
            <a:r>
              <a:rPr lang="en-US" altLang="ko-KR" sz="3200" dirty="0"/>
              <a:t>BERT</a:t>
            </a:r>
            <a:r>
              <a:rPr lang="ko-KR" altLang="en-US" sz="3200" dirty="0"/>
              <a:t>와 </a:t>
            </a:r>
            <a:r>
              <a:rPr lang="en-US" altLang="ko-KR" sz="3200" dirty="0"/>
              <a:t>GPT</a:t>
            </a:r>
            <a:r>
              <a:rPr lang="ko-KR" altLang="en-US" sz="3200" dirty="0"/>
              <a:t>의 원리 </a:t>
            </a:r>
            <a:r>
              <a:rPr lang="ko-KR" altLang="en-US" sz="3200" dirty="0" err="1"/>
              <a:t>겉핧기</a:t>
            </a:r>
            <a:endParaRPr lang="en-US" altLang="ko-KR" sz="3200" dirty="0"/>
          </a:p>
          <a:p>
            <a:pPr marL="514350" indent="-228600" algn="l" latinLnBrk="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514350" indent="-228600" algn="l" latinLnBrk="0">
              <a:buFont typeface="Arial" panose="020B0604020202020204" pitchFamily="34" charset="0"/>
              <a:buChar char="•"/>
            </a:pPr>
            <a:r>
              <a:rPr lang="ko-KR" altLang="en-US" sz="3200" dirty="0"/>
              <a:t>진행 계획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24598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FA649F-6B56-4364-B140-AA4F4D62A256}"/>
              </a:ext>
            </a:extLst>
          </p:cNvPr>
          <p:cNvSpPr/>
          <p:nvPr/>
        </p:nvSpPr>
        <p:spPr>
          <a:xfrm>
            <a:off x="366532" y="373283"/>
            <a:ext cx="11458936" cy="61114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414028-BDE3-4236-A760-F50092AD7F4D}"/>
              </a:ext>
            </a:extLst>
          </p:cNvPr>
          <p:cNvSpPr txBox="1"/>
          <p:nvPr/>
        </p:nvSpPr>
        <p:spPr>
          <a:xfrm>
            <a:off x="5562600" y="929639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주제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977B73-B979-4C87-93C4-BCFE27EC698A}"/>
              </a:ext>
            </a:extLst>
          </p:cNvPr>
          <p:cNvSpPr txBox="1"/>
          <p:nvPr/>
        </p:nvSpPr>
        <p:spPr>
          <a:xfrm>
            <a:off x="3253739" y="2313711"/>
            <a:ext cx="1874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INPUT</a:t>
            </a:r>
            <a:endParaRPr lang="ko-KR" altLang="en-US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325EA0-CBB8-40E6-87F7-4BBD11C90B37}"/>
              </a:ext>
            </a:extLst>
          </p:cNvPr>
          <p:cNvSpPr txBox="1"/>
          <p:nvPr/>
        </p:nvSpPr>
        <p:spPr>
          <a:xfrm>
            <a:off x="7368543" y="2287163"/>
            <a:ext cx="2095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OUTPUT</a:t>
            </a:r>
            <a:endParaRPr lang="ko-KR" altLang="en-US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4A3E6A-4C94-4221-9C5E-4A6848707DC2}"/>
              </a:ext>
            </a:extLst>
          </p:cNvPr>
          <p:cNvSpPr txBox="1"/>
          <p:nvPr/>
        </p:nvSpPr>
        <p:spPr>
          <a:xfrm>
            <a:off x="3375659" y="3497882"/>
            <a:ext cx="1874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0070C0"/>
                </a:solidFill>
              </a:rPr>
              <a:t>증상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68F5A5-30AD-4CF0-A250-0B4B134E27A5}"/>
              </a:ext>
            </a:extLst>
          </p:cNvPr>
          <p:cNvSpPr txBox="1"/>
          <p:nvPr/>
        </p:nvSpPr>
        <p:spPr>
          <a:xfrm>
            <a:off x="7589525" y="3497882"/>
            <a:ext cx="1874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rgbClr val="0070C0"/>
                </a:solidFill>
              </a:rPr>
              <a:t>질환명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E14DA2FC-DD0B-48A1-9BFF-438457F49FEC}"/>
              </a:ext>
            </a:extLst>
          </p:cNvPr>
          <p:cNvSpPr/>
          <p:nvPr/>
        </p:nvSpPr>
        <p:spPr>
          <a:xfrm>
            <a:off x="5562600" y="3280398"/>
            <a:ext cx="1371600" cy="868680"/>
          </a:xfrm>
          <a:prstGeom prst="rightArrow">
            <a:avLst/>
          </a:prstGeom>
          <a:solidFill>
            <a:srgbClr val="E0A020"/>
          </a:solidFill>
          <a:ln w="38100">
            <a:solidFill>
              <a:srgbClr val="E0A02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2A5D5A-F8DB-499A-8CB6-554117620955}"/>
              </a:ext>
            </a:extLst>
          </p:cNvPr>
          <p:cNvSpPr txBox="1"/>
          <p:nvPr/>
        </p:nvSpPr>
        <p:spPr>
          <a:xfrm>
            <a:off x="2533649" y="4530394"/>
            <a:ext cx="3162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0070C0"/>
                </a:solidFill>
              </a:rPr>
              <a:t>질환관련 질문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D5BB63-D1DD-4411-95E6-E15B38429FE0}"/>
              </a:ext>
            </a:extLst>
          </p:cNvPr>
          <p:cNvSpPr txBox="1"/>
          <p:nvPr/>
        </p:nvSpPr>
        <p:spPr>
          <a:xfrm>
            <a:off x="7710667" y="4511638"/>
            <a:ext cx="1508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0070C0"/>
                </a:solidFill>
              </a:rPr>
              <a:t>응답</a:t>
            </a:r>
            <a:r>
              <a:rPr lang="en-US" altLang="ko-KR" sz="3600" b="1" dirty="0">
                <a:solidFill>
                  <a:srgbClr val="0070C0"/>
                </a:solidFill>
              </a:rPr>
              <a:t>	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41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19439C-B891-493F-8922-1AD056F90ACB}"/>
              </a:ext>
            </a:extLst>
          </p:cNvPr>
          <p:cNvSpPr/>
          <p:nvPr/>
        </p:nvSpPr>
        <p:spPr>
          <a:xfrm>
            <a:off x="366532" y="373283"/>
            <a:ext cx="11458936" cy="61114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F5C915-B818-4BD8-8D58-E7B87E20037D}"/>
              </a:ext>
            </a:extLst>
          </p:cNvPr>
          <p:cNvSpPr txBox="1"/>
          <p:nvPr/>
        </p:nvSpPr>
        <p:spPr>
          <a:xfrm>
            <a:off x="4572000" y="2705724"/>
            <a:ext cx="3535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rgbClr val="0070C0"/>
                </a:solidFill>
              </a:rPr>
              <a:t>HOW?</a:t>
            </a:r>
            <a:endParaRPr lang="ko-KR" altLang="en-US" sz="8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071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19439C-B891-493F-8922-1AD056F90ACB}"/>
              </a:ext>
            </a:extLst>
          </p:cNvPr>
          <p:cNvSpPr/>
          <p:nvPr/>
        </p:nvSpPr>
        <p:spPr>
          <a:xfrm>
            <a:off x="366532" y="373283"/>
            <a:ext cx="11458936" cy="61114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F5C915-B818-4BD8-8D58-E7B87E20037D}"/>
              </a:ext>
            </a:extLst>
          </p:cNvPr>
          <p:cNvSpPr txBox="1"/>
          <p:nvPr/>
        </p:nvSpPr>
        <p:spPr>
          <a:xfrm>
            <a:off x="4907280" y="2705724"/>
            <a:ext cx="3535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rgbClr val="0070C0"/>
                </a:solidFill>
              </a:rPr>
              <a:t>Q&amp;A</a:t>
            </a:r>
            <a:endParaRPr lang="ko-KR" altLang="en-US" sz="8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43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19439C-B891-493F-8922-1AD056F90ACB}"/>
              </a:ext>
            </a:extLst>
          </p:cNvPr>
          <p:cNvSpPr/>
          <p:nvPr/>
        </p:nvSpPr>
        <p:spPr>
          <a:xfrm>
            <a:off x="366532" y="373283"/>
            <a:ext cx="11458936" cy="61114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077F385-88B7-470E-A5CA-99585824D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2977" y="2989517"/>
            <a:ext cx="9144000" cy="878965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진행상황</a:t>
            </a:r>
          </a:p>
        </p:txBody>
      </p:sp>
    </p:spTree>
    <p:extLst>
      <p:ext uri="{BB962C8B-B14F-4D97-AF65-F5344CB8AC3E}">
        <p14:creationId xmlns:p14="http://schemas.microsoft.com/office/powerpoint/2010/main" val="91211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19439C-B891-493F-8922-1AD056F90ACB}"/>
              </a:ext>
            </a:extLst>
          </p:cNvPr>
          <p:cNvSpPr/>
          <p:nvPr/>
        </p:nvSpPr>
        <p:spPr>
          <a:xfrm>
            <a:off x="366532" y="373283"/>
            <a:ext cx="11458936" cy="61114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BE4263C-48CB-4370-86D6-8AA5A93FD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1869123"/>
            <a:ext cx="8519160" cy="2387600"/>
          </a:xfrm>
        </p:spPr>
        <p:txBody>
          <a:bodyPr>
            <a:noAutofit/>
          </a:bodyPr>
          <a:lstStyle/>
          <a:p>
            <a:pPr algn="l"/>
            <a:r>
              <a:rPr lang="ko-KR" altLang="en-US" sz="4800" b="1" dirty="0"/>
              <a:t>부민병원          </a:t>
            </a:r>
            <a:r>
              <a:rPr lang="en-US" altLang="ko-KR" sz="4800" b="1" dirty="0"/>
              <a:t>781</a:t>
            </a:r>
            <a:br>
              <a:rPr lang="en-US" altLang="ko-KR" sz="4800" b="1" dirty="0"/>
            </a:br>
            <a:r>
              <a:rPr lang="ko-KR" altLang="en-US" sz="4800" b="1" dirty="0"/>
              <a:t>서울삼성병원    </a:t>
            </a:r>
            <a:r>
              <a:rPr lang="en-US" altLang="ko-KR" sz="4800" b="1" dirty="0"/>
              <a:t>469</a:t>
            </a:r>
            <a:br>
              <a:rPr lang="en-US" altLang="ko-KR" sz="4800" b="1" dirty="0"/>
            </a:br>
            <a:r>
              <a:rPr lang="ko-KR" altLang="en-US" sz="4800" b="1" dirty="0"/>
              <a:t>서울아산병원    </a:t>
            </a:r>
            <a:r>
              <a:rPr lang="en-US" altLang="ko-KR" sz="4800" b="1" dirty="0"/>
              <a:t>1260</a:t>
            </a:r>
            <a:br>
              <a:rPr lang="en-US" altLang="ko-KR" sz="4800" b="1" dirty="0"/>
            </a:br>
            <a:r>
              <a:rPr lang="ko-KR" altLang="en-US" sz="4800" b="1" dirty="0"/>
              <a:t>서울대병원       </a:t>
            </a:r>
            <a:r>
              <a:rPr lang="en-US" altLang="ko-KR" sz="4800" b="1" dirty="0"/>
              <a:t>1230</a:t>
            </a:r>
            <a:endParaRPr lang="ko-KR" altLang="en-US" sz="4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A0DA9D-C57B-4ABB-8A0D-FD6AEC8F17EB}"/>
              </a:ext>
            </a:extLst>
          </p:cNvPr>
          <p:cNvSpPr txBox="1"/>
          <p:nvPr/>
        </p:nvSpPr>
        <p:spPr>
          <a:xfrm>
            <a:off x="6522720" y="4734878"/>
            <a:ext cx="3215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/>
              <a:t>총</a:t>
            </a:r>
            <a:r>
              <a:rPr lang="en-US" altLang="ko-KR" sz="4800" b="1" dirty="0"/>
              <a:t>3740</a:t>
            </a:r>
            <a:r>
              <a:rPr lang="ko-KR" altLang="en-US" sz="4800" b="1" dirty="0"/>
              <a:t>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FC8474B-7620-4520-BF08-3342756EEF71}"/>
              </a:ext>
            </a:extLst>
          </p:cNvPr>
          <p:cNvCxnSpPr/>
          <p:nvPr/>
        </p:nvCxnSpPr>
        <p:spPr>
          <a:xfrm>
            <a:off x="6819900" y="4495800"/>
            <a:ext cx="21564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80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9C3D5F6-50C4-427C-A997-94E422A994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961"/>
          <a:stretch/>
        </p:blipFill>
        <p:spPr>
          <a:xfrm>
            <a:off x="0" y="762000"/>
            <a:ext cx="12186200" cy="544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0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19439C-B891-493F-8922-1AD056F90ACB}"/>
              </a:ext>
            </a:extLst>
          </p:cNvPr>
          <p:cNvSpPr/>
          <p:nvPr/>
        </p:nvSpPr>
        <p:spPr>
          <a:xfrm>
            <a:off x="366532" y="373283"/>
            <a:ext cx="11458936" cy="61114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077F385-88B7-470E-A5CA-99585824D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2977" y="2989517"/>
            <a:ext cx="9144000" cy="878965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공부한 내용</a:t>
            </a:r>
          </a:p>
        </p:txBody>
      </p:sp>
    </p:spTree>
    <p:extLst>
      <p:ext uri="{BB962C8B-B14F-4D97-AF65-F5344CB8AC3E}">
        <p14:creationId xmlns:p14="http://schemas.microsoft.com/office/powerpoint/2010/main" val="358893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C732C8CB-A5F3-4460-A3A3-426C6307FF3A}"/>
              </a:ext>
            </a:extLst>
          </p:cNvPr>
          <p:cNvSpPr/>
          <p:nvPr/>
        </p:nvSpPr>
        <p:spPr>
          <a:xfrm>
            <a:off x="300942" y="358815"/>
            <a:ext cx="11458936" cy="61114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41929C-55C3-4408-A715-368518CD7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728" y="734521"/>
            <a:ext cx="3882947" cy="506674"/>
          </a:xfrm>
        </p:spPr>
        <p:txBody>
          <a:bodyPr>
            <a:noAutofit/>
          </a:bodyPr>
          <a:lstStyle/>
          <a:p>
            <a:r>
              <a:rPr lang="ko-KR" altLang="en-US" sz="3600" dirty="0"/>
              <a:t>자연어 처리 모델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F10F618-7009-4521-858E-ABC99C4F9A99}"/>
              </a:ext>
            </a:extLst>
          </p:cNvPr>
          <p:cNvSpPr/>
          <p:nvPr/>
        </p:nvSpPr>
        <p:spPr>
          <a:xfrm>
            <a:off x="822158" y="3330967"/>
            <a:ext cx="3643256" cy="1299409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스토리가 흥미진진해요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지루하고 재미없는 책이에요 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A92A8C5-7D03-4663-BBA7-7D1845FA38C4}"/>
              </a:ext>
            </a:extLst>
          </p:cNvPr>
          <p:cNvSpPr/>
          <p:nvPr/>
        </p:nvSpPr>
        <p:spPr>
          <a:xfrm>
            <a:off x="5589217" y="3322474"/>
            <a:ext cx="3240506" cy="1299409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[1.0   0.0   0.0] 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[0.0   0.3   0.7]</a:t>
            </a:r>
            <a:r>
              <a:rPr lang="ko-KR" altLang="en-US" sz="2000" dirty="0"/>
              <a:t> 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3AD466E-E7FD-41CE-AD82-1A32164F5E3C}"/>
              </a:ext>
            </a:extLst>
          </p:cNvPr>
          <p:cNvSpPr/>
          <p:nvPr/>
        </p:nvSpPr>
        <p:spPr>
          <a:xfrm>
            <a:off x="9953526" y="3322474"/>
            <a:ext cx="994611" cy="1299409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긍정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부정 </a:t>
            </a:r>
            <a:endParaRPr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7F7F9E-8086-44F8-AD49-A92A208D7468}"/>
              </a:ext>
            </a:extLst>
          </p:cNvPr>
          <p:cNvSpPr txBox="1"/>
          <p:nvPr/>
        </p:nvSpPr>
        <p:spPr>
          <a:xfrm>
            <a:off x="1795734" y="2631047"/>
            <a:ext cx="203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입력</a:t>
            </a:r>
            <a:r>
              <a:rPr lang="en-US" altLang="ko-KR" sz="2400" b="1" dirty="0">
                <a:solidFill>
                  <a:srgbClr val="FF0000"/>
                </a:solidFill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</a:rPr>
              <a:t>자연어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E31A8C-64BB-4AB2-BAF2-67FCD306120B}"/>
              </a:ext>
            </a:extLst>
          </p:cNvPr>
          <p:cNvSpPr txBox="1"/>
          <p:nvPr/>
        </p:nvSpPr>
        <p:spPr>
          <a:xfrm>
            <a:off x="6547338" y="2628862"/>
            <a:ext cx="1811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출력</a:t>
            </a:r>
            <a:r>
              <a:rPr lang="en-US" altLang="ko-KR" sz="2400" b="1" dirty="0">
                <a:solidFill>
                  <a:srgbClr val="FF0000"/>
                </a:solidFill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</a:rPr>
              <a:t>확률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EC2D8D-7561-470B-809C-15F1BF532B4C}"/>
              </a:ext>
            </a:extLst>
          </p:cNvPr>
          <p:cNvSpPr txBox="1"/>
          <p:nvPr/>
        </p:nvSpPr>
        <p:spPr>
          <a:xfrm>
            <a:off x="9006232" y="4638681"/>
            <a:ext cx="1259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후처리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0548CA5-B397-4B9D-8E6E-55835C82DC98}"/>
              </a:ext>
            </a:extLst>
          </p:cNvPr>
          <p:cNvCxnSpPr/>
          <p:nvPr/>
        </p:nvCxnSpPr>
        <p:spPr>
          <a:xfrm>
            <a:off x="4702408" y="3676404"/>
            <a:ext cx="6416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43E9E76-F9D1-436E-81B7-B5F283D82C18}"/>
              </a:ext>
            </a:extLst>
          </p:cNvPr>
          <p:cNvCxnSpPr/>
          <p:nvPr/>
        </p:nvCxnSpPr>
        <p:spPr>
          <a:xfrm>
            <a:off x="4702408" y="4280980"/>
            <a:ext cx="6416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3054890-EB34-4840-8756-172B7C2C49E9}"/>
              </a:ext>
            </a:extLst>
          </p:cNvPr>
          <p:cNvCxnSpPr/>
          <p:nvPr/>
        </p:nvCxnSpPr>
        <p:spPr>
          <a:xfrm>
            <a:off x="9065067" y="3676404"/>
            <a:ext cx="6416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F04D4F4-3442-4631-B724-0F571F61E5B6}"/>
              </a:ext>
            </a:extLst>
          </p:cNvPr>
          <p:cNvCxnSpPr/>
          <p:nvPr/>
        </p:nvCxnSpPr>
        <p:spPr>
          <a:xfrm>
            <a:off x="9088425" y="4280980"/>
            <a:ext cx="6416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0E6EC23-EB3A-459B-8E16-0662C2B7E798}"/>
              </a:ext>
            </a:extLst>
          </p:cNvPr>
          <p:cNvCxnSpPr>
            <a:cxnSpLocks/>
          </p:cNvCxnSpPr>
          <p:nvPr/>
        </p:nvCxnSpPr>
        <p:spPr>
          <a:xfrm>
            <a:off x="656094" y="1391100"/>
            <a:ext cx="404631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97BB646-4272-4A2C-95F6-791890A336EC}"/>
              </a:ext>
            </a:extLst>
          </p:cNvPr>
          <p:cNvSpPr txBox="1"/>
          <p:nvPr/>
        </p:nvSpPr>
        <p:spPr>
          <a:xfrm>
            <a:off x="9940872" y="2628862"/>
            <a:ext cx="1467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자연어</a:t>
            </a:r>
          </a:p>
        </p:txBody>
      </p:sp>
    </p:spTree>
    <p:extLst>
      <p:ext uri="{BB962C8B-B14F-4D97-AF65-F5344CB8AC3E}">
        <p14:creationId xmlns:p14="http://schemas.microsoft.com/office/powerpoint/2010/main" val="3033655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4433D84-288D-45DC-A7F3-A4D0E1FEAA39}"/>
              </a:ext>
            </a:extLst>
          </p:cNvPr>
          <p:cNvSpPr/>
          <p:nvPr/>
        </p:nvSpPr>
        <p:spPr>
          <a:xfrm>
            <a:off x="300942" y="358815"/>
            <a:ext cx="11458936" cy="61114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41929C-55C3-4408-A715-368518CD7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047" y="742807"/>
            <a:ext cx="5417881" cy="506674"/>
          </a:xfrm>
        </p:spPr>
        <p:txBody>
          <a:bodyPr>
            <a:noAutofit/>
          </a:bodyPr>
          <a:lstStyle/>
          <a:p>
            <a:r>
              <a:rPr lang="ko-KR" altLang="en-US" sz="3600" dirty="0"/>
              <a:t>자연어 처리 모델의 과제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0E6EC23-EB3A-459B-8E16-0662C2B7E798}"/>
              </a:ext>
            </a:extLst>
          </p:cNvPr>
          <p:cNvCxnSpPr>
            <a:cxnSpLocks/>
          </p:cNvCxnSpPr>
          <p:nvPr/>
        </p:nvCxnSpPr>
        <p:spPr>
          <a:xfrm>
            <a:off x="655413" y="1399386"/>
            <a:ext cx="530451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65989FD-2B55-4CD1-8817-CAC04070F408}"/>
              </a:ext>
            </a:extLst>
          </p:cNvPr>
          <p:cNvSpPr txBox="1"/>
          <p:nvPr/>
        </p:nvSpPr>
        <p:spPr>
          <a:xfrm>
            <a:off x="4599602" y="1968806"/>
            <a:ext cx="3200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1. </a:t>
            </a:r>
            <a:r>
              <a:rPr lang="ko-KR" altLang="en-US" sz="3200" b="1" dirty="0">
                <a:solidFill>
                  <a:srgbClr val="0070C0"/>
                </a:solidFill>
              </a:rPr>
              <a:t>문장 쌍 분류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F463B2-DC72-4AAE-94F8-21E3F82F9D5E}"/>
              </a:ext>
            </a:extLst>
          </p:cNvPr>
          <p:cNvSpPr txBox="1"/>
          <p:nvPr/>
        </p:nvSpPr>
        <p:spPr>
          <a:xfrm>
            <a:off x="1695981" y="3688674"/>
            <a:ext cx="2903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5. </a:t>
            </a:r>
            <a:r>
              <a:rPr lang="ko-KR" altLang="en-US" sz="3200" b="1" dirty="0">
                <a:solidFill>
                  <a:srgbClr val="0070C0"/>
                </a:solidFill>
              </a:rPr>
              <a:t>문서 분류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22AFEE-17B8-438B-8BEB-EFA1A1E5C010}"/>
              </a:ext>
            </a:extLst>
          </p:cNvPr>
          <p:cNvSpPr txBox="1"/>
          <p:nvPr/>
        </p:nvSpPr>
        <p:spPr>
          <a:xfrm>
            <a:off x="3307671" y="5530418"/>
            <a:ext cx="2293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4. </a:t>
            </a:r>
            <a:r>
              <a:rPr lang="ko-KR" altLang="en-US" sz="3200" b="1" dirty="0">
                <a:solidFill>
                  <a:srgbClr val="0070C0"/>
                </a:solidFill>
              </a:rPr>
              <a:t>질의응답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ABC564-E00E-40F7-8656-BDE28C98EDFE}"/>
              </a:ext>
            </a:extLst>
          </p:cNvPr>
          <p:cNvSpPr txBox="1"/>
          <p:nvPr/>
        </p:nvSpPr>
        <p:spPr>
          <a:xfrm>
            <a:off x="8235842" y="3688674"/>
            <a:ext cx="2903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2. </a:t>
            </a:r>
            <a:r>
              <a:rPr lang="ko-KR" altLang="en-US" sz="3200" b="1" dirty="0" err="1">
                <a:solidFill>
                  <a:srgbClr val="0070C0"/>
                </a:solidFill>
              </a:rPr>
              <a:t>개체명</a:t>
            </a:r>
            <a:r>
              <a:rPr lang="ko-KR" altLang="en-US" sz="3200" b="1" dirty="0">
                <a:solidFill>
                  <a:srgbClr val="0070C0"/>
                </a:solidFill>
              </a:rPr>
              <a:t> 인식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64DEF3-6B91-401E-87E2-41194C9C3B14}"/>
              </a:ext>
            </a:extLst>
          </p:cNvPr>
          <p:cNvSpPr txBox="1"/>
          <p:nvPr/>
        </p:nvSpPr>
        <p:spPr>
          <a:xfrm>
            <a:off x="7143259" y="5530419"/>
            <a:ext cx="2903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3. </a:t>
            </a:r>
            <a:r>
              <a:rPr lang="ko-KR" altLang="en-US" sz="3200" b="1" dirty="0">
                <a:solidFill>
                  <a:srgbClr val="0070C0"/>
                </a:solidFill>
              </a:rPr>
              <a:t>문장 생성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F4E8ED9-1A31-463D-8A94-3E5F4BC9EF29}"/>
              </a:ext>
            </a:extLst>
          </p:cNvPr>
          <p:cNvSpPr/>
          <p:nvPr/>
        </p:nvSpPr>
        <p:spPr>
          <a:xfrm>
            <a:off x="4966995" y="2974684"/>
            <a:ext cx="2465526" cy="21227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뭘 할까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467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B679072-DA7F-48DB-9CDF-9B4F6612641B}"/>
              </a:ext>
            </a:extLst>
          </p:cNvPr>
          <p:cNvSpPr/>
          <p:nvPr/>
        </p:nvSpPr>
        <p:spPr>
          <a:xfrm>
            <a:off x="300942" y="358815"/>
            <a:ext cx="11458936" cy="61114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133C2A8-7853-4230-9E84-756C6AF826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9" r="23593" b="42141"/>
          <a:stretch/>
        </p:blipFill>
        <p:spPr>
          <a:xfrm>
            <a:off x="6298142" y="3092182"/>
            <a:ext cx="2318658" cy="1414140"/>
          </a:xfrm>
          <a:prstGeom prst="rect">
            <a:avLst/>
          </a:prstGeom>
        </p:spPr>
      </p:pic>
      <p:pic>
        <p:nvPicPr>
          <p:cNvPr id="25" name="그림 24" descr="노란색, 장난감, 인형이(가) 표시된 사진&#10;&#10;자동 생성된 설명">
            <a:extLst>
              <a:ext uri="{FF2B5EF4-FFF2-40B4-BE49-F238E27FC236}">
                <a16:creationId xmlns:a16="http://schemas.microsoft.com/office/drawing/2014/main" id="{5D1C8FB8-4127-42D0-93B6-4A8B88B76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98" y="2900733"/>
            <a:ext cx="1768929" cy="17689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C41929C-55C3-4408-A715-368518CD7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146" y="782757"/>
            <a:ext cx="6948639" cy="506674"/>
          </a:xfrm>
        </p:spPr>
        <p:txBody>
          <a:bodyPr>
            <a:noAutofit/>
          </a:bodyPr>
          <a:lstStyle/>
          <a:p>
            <a:r>
              <a:rPr lang="ko-KR" altLang="en-US" sz="3600" dirty="0"/>
              <a:t>딥러닝 기반 자연어 처리 모델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6394C2A-ACE7-4771-B6EC-0D7DE0B7530B}"/>
              </a:ext>
            </a:extLst>
          </p:cNvPr>
          <p:cNvCxnSpPr>
            <a:cxnSpLocks/>
          </p:cNvCxnSpPr>
          <p:nvPr/>
        </p:nvCxnSpPr>
        <p:spPr>
          <a:xfrm>
            <a:off x="680412" y="1416021"/>
            <a:ext cx="64643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218CCD5-7F4A-4CF4-9968-955FE79DBACC}"/>
              </a:ext>
            </a:extLst>
          </p:cNvPr>
          <p:cNvSpPr txBox="1"/>
          <p:nvPr/>
        </p:nvSpPr>
        <p:spPr>
          <a:xfrm>
            <a:off x="3897420" y="3414531"/>
            <a:ext cx="160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BERT</a:t>
            </a:r>
            <a:endParaRPr lang="ko-KR" altLang="en-US" sz="4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0F63A0-318D-4524-95D8-AFEB17AE0BEE}"/>
              </a:ext>
            </a:extLst>
          </p:cNvPr>
          <p:cNvSpPr txBox="1"/>
          <p:nvPr/>
        </p:nvSpPr>
        <p:spPr>
          <a:xfrm>
            <a:off x="8791479" y="3414531"/>
            <a:ext cx="25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GPT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104179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876</TotalTime>
  <Words>220</Words>
  <Application>Microsoft Office PowerPoint</Application>
  <PresentationFormat>와이드스크린</PresentationFormat>
  <Paragraphs>94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질환보감</vt:lpstr>
      <vt:lpstr>목차</vt:lpstr>
      <vt:lpstr>진행상황</vt:lpstr>
      <vt:lpstr>부민병원          781 서울삼성병원    469 서울아산병원    1260 서울대병원       1230</vt:lpstr>
      <vt:lpstr>PowerPoint 프레젠테이션</vt:lpstr>
      <vt:lpstr>공부한 내용</vt:lpstr>
      <vt:lpstr>자연어 처리 모델</vt:lpstr>
      <vt:lpstr>자연어 처리 모델의 과제</vt:lpstr>
      <vt:lpstr>딥러닝 기반 자연어 처리 모델</vt:lpstr>
      <vt:lpstr>트랜스퍼 러닝</vt:lpstr>
      <vt:lpstr>PowerPoint 프레젠테이션</vt:lpstr>
      <vt:lpstr>PowerPoint 프레젠테이션</vt:lpstr>
      <vt:lpstr>PowerPoint 프레젠테이션</vt:lpstr>
      <vt:lpstr>PowerPoint 프레젠테이션</vt:lpstr>
      <vt:lpstr>다운스트림  태스크  </vt:lpstr>
      <vt:lpstr>GPT vs BERT</vt:lpstr>
      <vt:lpstr>PowerPoint 프레젠테이션</vt:lpstr>
      <vt:lpstr>PowerPoint 프레젠테이션</vt:lpstr>
      <vt:lpstr>진행방향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이은빈</dc:creator>
  <cp:lastModifiedBy>이은빈</cp:lastModifiedBy>
  <cp:revision>11</cp:revision>
  <dcterms:created xsi:type="dcterms:W3CDTF">2022-01-13T05:39:52Z</dcterms:created>
  <dcterms:modified xsi:type="dcterms:W3CDTF">2022-01-14T04:33:07Z</dcterms:modified>
</cp:coreProperties>
</file>